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299" r:id="rId5"/>
    <p:sldId id="318" r:id="rId6"/>
    <p:sldId id="321" r:id="rId7"/>
    <p:sldId id="319" r:id="rId8"/>
    <p:sldId id="323" r:id="rId9"/>
    <p:sldId id="324" r:id="rId10"/>
    <p:sldId id="301" r:id="rId11"/>
    <p:sldId id="325" r:id="rId12"/>
    <p:sldId id="326" r:id="rId13"/>
    <p:sldId id="328" r:id="rId14"/>
    <p:sldId id="327" r:id="rId15"/>
    <p:sldId id="329" r:id="rId16"/>
    <p:sldId id="302" r:id="rId17"/>
    <p:sldId id="330" r:id="rId18"/>
    <p:sldId id="331" r:id="rId19"/>
    <p:sldId id="303" r:id="rId20"/>
    <p:sldId id="304" r:id="rId21"/>
    <p:sldId id="305" r:id="rId22"/>
    <p:sldId id="315" r:id="rId23"/>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04" y="40"/>
      </p:cViewPr>
      <p:guideLst>
        <p:guide orient="horz" pos="144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A3FAA-902F-4F7A-B3C6-2D7B0F160E63}"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87A461BA-F8F0-48C8-A957-F9B340B372DE}">
      <dgm:prSet/>
      <dgm:spPr/>
      <dgm:t>
        <a:bodyPr/>
        <a:lstStyle/>
        <a:p>
          <a:pPr rtl="0"/>
          <a:r>
            <a:rPr lang="vi-VN"/>
            <a:t>Thu thập thông tin qua phỏng vấn hoặc quan sát thực tế:</a:t>
          </a:r>
          <a:endParaRPr lang="en-US"/>
        </a:p>
      </dgm:t>
    </dgm:pt>
    <dgm:pt modelId="{06609DCD-3BEB-4BA3-BCD8-1D6DC4789721}" type="parTrans" cxnId="{D594E27B-C079-4C02-98EA-FD5C74619D53}">
      <dgm:prSet/>
      <dgm:spPr/>
      <dgm:t>
        <a:bodyPr/>
        <a:lstStyle/>
        <a:p>
          <a:endParaRPr lang="en-US"/>
        </a:p>
      </dgm:t>
    </dgm:pt>
    <dgm:pt modelId="{E03C2DAD-9535-4FE1-B3FB-96353A21B909}" type="sibTrans" cxnId="{D594E27B-C079-4C02-98EA-FD5C74619D53}">
      <dgm:prSet/>
      <dgm:spPr/>
      <dgm:t>
        <a:bodyPr/>
        <a:lstStyle/>
        <a:p>
          <a:endParaRPr lang="en-US"/>
        </a:p>
      </dgm:t>
    </dgm:pt>
    <dgm:pt modelId="{707E857E-7431-4815-9F8D-4D4CF0E288E2}">
      <dgm:prSet/>
      <dgm:spPr/>
      <dgm:t>
        <a:bodyPr/>
        <a:lstStyle/>
        <a:p>
          <a:pPr algn="just" rtl="0"/>
          <a:r>
            <a:rPr lang="vi-VN" dirty="0"/>
            <a:t>Về cách tìm tổ chức/ cá nhân (các cơ quan ban ngành nhà nước tại địa phương; hội đoàn của nhà nước, tố chức phi chính phủ, tôn giáo,…; trường học; công ty, xí nghiệp,…). Ví dụ: Tìm trên báo chí, tin tức, internet,… để biết tổ chức/ cá nhân đã có hoạt động/ việc làm liên quan đến bảo vệ môi trường thiên nhiên; sau đó tìm thông tin để liên lạc và xin phép quan sát/ phỏng vấn,…</a:t>
          </a:r>
          <a:endParaRPr lang="en-US" dirty="0"/>
        </a:p>
      </dgm:t>
    </dgm:pt>
    <dgm:pt modelId="{D21BD23A-B5AF-409A-90DB-DB010B44E66F}" type="parTrans" cxnId="{7A39DECA-382F-44DD-A81D-A70E24A86498}">
      <dgm:prSet/>
      <dgm:spPr/>
      <dgm:t>
        <a:bodyPr/>
        <a:lstStyle/>
        <a:p>
          <a:endParaRPr lang="en-US"/>
        </a:p>
      </dgm:t>
    </dgm:pt>
    <dgm:pt modelId="{FD2FF073-72BB-48DD-B5AE-A82BD761E5FA}" type="sibTrans" cxnId="{7A39DECA-382F-44DD-A81D-A70E24A86498}">
      <dgm:prSet/>
      <dgm:spPr/>
      <dgm:t>
        <a:bodyPr/>
        <a:lstStyle/>
        <a:p>
          <a:endParaRPr lang="en-US"/>
        </a:p>
      </dgm:t>
    </dgm:pt>
    <dgm:pt modelId="{DA05414B-BE80-4645-B5EA-50765670EB50}">
      <dgm:prSet/>
      <dgm:spPr/>
      <dgm:t>
        <a:bodyPr/>
        <a:lstStyle/>
        <a:p>
          <a:pPr algn="just" rtl="0"/>
          <a:r>
            <a:rPr lang="vi-VN" dirty="0"/>
            <a:t>Những quy tắc lịch sự, xin phép chụp hình, ghi âm,… bảo mật thông tin nếu tổ chức/ cá nhân yêu cầu.</a:t>
          </a:r>
          <a:endParaRPr lang="en-US" dirty="0"/>
        </a:p>
      </dgm:t>
    </dgm:pt>
    <dgm:pt modelId="{1AA09712-6E36-4AA2-8000-CE47ED1AE983}" type="parTrans" cxnId="{BB6BF16B-180F-49AA-AA18-BC69B64ED80D}">
      <dgm:prSet/>
      <dgm:spPr/>
      <dgm:t>
        <a:bodyPr/>
        <a:lstStyle/>
        <a:p>
          <a:endParaRPr lang="en-US"/>
        </a:p>
      </dgm:t>
    </dgm:pt>
    <dgm:pt modelId="{A23F78D5-AE76-4042-BF60-AAD1907A31A0}" type="sibTrans" cxnId="{BB6BF16B-180F-49AA-AA18-BC69B64ED80D}">
      <dgm:prSet/>
      <dgm:spPr/>
      <dgm:t>
        <a:bodyPr/>
        <a:lstStyle/>
        <a:p>
          <a:endParaRPr lang="en-US"/>
        </a:p>
      </dgm:t>
    </dgm:pt>
    <dgm:pt modelId="{A49D4860-E318-4F4C-82E8-27A751DA0841}">
      <dgm:prSet/>
      <dgm:spPr/>
      <dgm:t>
        <a:bodyPr/>
        <a:lstStyle/>
        <a:p>
          <a:pPr algn="just" rtl="0"/>
          <a:r>
            <a:rPr lang="vi-VN" dirty="0"/>
            <a:t>Nếu việc quan sát không thuận tiện thì có thể chỉ phỏng vấn. Phỏng vấn qua hình thức gặp trực tiếp hoặc điện thoại, email, trao đổi trên mạng xã hội. HS có thể xin họ cung cấp thông tin, hình ảnh,…</a:t>
          </a:r>
          <a:endParaRPr lang="en-US" dirty="0"/>
        </a:p>
      </dgm:t>
    </dgm:pt>
    <dgm:pt modelId="{ED94514A-4B17-414F-8676-349D207DA473}" type="parTrans" cxnId="{C837F9F6-EE08-48E5-A66A-ACC15B638CD2}">
      <dgm:prSet/>
      <dgm:spPr/>
      <dgm:t>
        <a:bodyPr/>
        <a:lstStyle/>
        <a:p>
          <a:endParaRPr lang="en-US"/>
        </a:p>
      </dgm:t>
    </dgm:pt>
    <dgm:pt modelId="{BE56A7DB-AC86-440C-A320-FB91155F3A61}" type="sibTrans" cxnId="{C837F9F6-EE08-48E5-A66A-ACC15B638CD2}">
      <dgm:prSet/>
      <dgm:spPr/>
      <dgm:t>
        <a:bodyPr/>
        <a:lstStyle/>
        <a:p>
          <a:endParaRPr lang="en-US"/>
        </a:p>
      </dgm:t>
    </dgm:pt>
    <dgm:pt modelId="{A3176D50-DDA6-4BD8-A165-852B80C3C714}">
      <dgm:prSet/>
      <dgm:spPr/>
      <dgm:t>
        <a:bodyPr/>
        <a:lstStyle/>
        <a:p>
          <a:pPr rtl="0"/>
          <a:r>
            <a:rPr lang="vi-VN"/>
            <a:t>Thu thập thông tin qua tìm kiếm thông tin trên báo chí  internet,…</a:t>
          </a:r>
          <a:endParaRPr lang="en-US"/>
        </a:p>
      </dgm:t>
    </dgm:pt>
    <dgm:pt modelId="{9F17B4D2-8533-483C-82BA-046154BAAD37}" type="parTrans" cxnId="{A3A6AEA7-6B37-4A70-9AF0-3837142FE6C4}">
      <dgm:prSet/>
      <dgm:spPr/>
      <dgm:t>
        <a:bodyPr/>
        <a:lstStyle/>
        <a:p>
          <a:endParaRPr lang="en-US"/>
        </a:p>
      </dgm:t>
    </dgm:pt>
    <dgm:pt modelId="{AA539A6E-66D9-4D25-859A-0B17D1DEC609}" type="sibTrans" cxnId="{A3A6AEA7-6B37-4A70-9AF0-3837142FE6C4}">
      <dgm:prSet/>
      <dgm:spPr/>
      <dgm:t>
        <a:bodyPr/>
        <a:lstStyle/>
        <a:p>
          <a:endParaRPr lang="en-US"/>
        </a:p>
      </dgm:t>
    </dgm:pt>
    <dgm:pt modelId="{44B6A593-2957-4320-85D8-049303C8204B}">
      <dgm:prSet/>
      <dgm:spPr/>
      <dgm:t>
        <a:bodyPr/>
        <a:lstStyle/>
        <a:p>
          <a:pPr algn="just" rtl="0"/>
          <a:r>
            <a:rPr lang="en-US" dirty="0"/>
            <a:t>T</a:t>
          </a:r>
          <a:r>
            <a:rPr lang="vi-VN" dirty="0"/>
            <a:t>ìm kiếm thông tin trên các nguồn uy tín, có thể kiểm chứng đa chiều; hoặc từ thông tin ban đầu để tìm nguồn thông tin gốc tin cậy (ví dụ: Tạp chí khoa học, nguồn từ tổ chức uy tín trên thế giới,…).</a:t>
          </a:r>
          <a:endParaRPr lang="en-US" dirty="0"/>
        </a:p>
      </dgm:t>
    </dgm:pt>
    <dgm:pt modelId="{DD5CB1B1-BC9F-47C8-AF41-56F2327BF264}" type="parTrans" cxnId="{65E46F07-4FC2-4D5F-BD9A-157FF4AF51A8}">
      <dgm:prSet/>
      <dgm:spPr/>
      <dgm:t>
        <a:bodyPr/>
        <a:lstStyle/>
        <a:p>
          <a:endParaRPr lang="en-US"/>
        </a:p>
      </dgm:t>
    </dgm:pt>
    <dgm:pt modelId="{EA2A202B-6836-43DC-B2FE-4CDECC919946}" type="sibTrans" cxnId="{65E46F07-4FC2-4D5F-BD9A-157FF4AF51A8}">
      <dgm:prSet/>
      <dgm:spPr/>
      <dgm:t>
        <a:bodyPr/>
        <a:lstStyle/>
        <a:p>
          <a:endParaRPr lang="en-US"/>
        </a:p>
      </dgm:t>
    </dgm:pt>
    <dgm:pt modelId="{F02F7E2F-4800-4A42-9688-FE33BEC1665D}">
      <dgm:prSet/>
      <dgm:spPr/>
      <dgm:t>
        <a:bodyPr/>
        <a:lstStyle/>
        <a:p>
          <a:pPr algn="just" rtl="0"/>
          <a:r>
            <a:rPr lang="vi-VN" dirty="0"/>
            <a:t>Ngoài các thông tin về cá nhân, tổ chức tại địa phương, Việt Nam, GV có thể gợi ý HS tìm thông tin về một số cá nhân đã có những việc làm rất ấn tượng khi còn ở tuổi của HS lớp 10 trong nước và cả nước ngoài (như Greta Thunberg (Phần Lan), Autum Peltier (Canada), Alexandria Villasenor (Mỹ), Catarina Lorenzo (Brazil),…).</a:t>
          </a:r>
          <a:endParaRPr lang="en-US" dirty="0"/>
        </a:p>
      </dgm:t>
    </dgm:pt>
    <dgm:pt modelId="{AE398769-B73D-4EF9-8018-020502D982BA}" type="parTrans" cxnId="{DD4F6247-0C7B-466B-808F-5C6CCCDC1635}">
      <dgm:prSet/>
      <dgm:spPr/>
      <dgm:t>
        <a:bodyPr/>
        <a:lstStyle/>
        <a:p>
          <a:endParaRPr lang="en-US"/>
        </a:p>
      </dgm:t>
    </dgm:pt>
    <dgm:pt modelId="{B417B783-F8BB-4567-A089-78DEFAF52AA8}" type="sibTrans" cxnId="{DD4F6247-0C7B-466B-808F-5C6CCCDC1635}">
      <dgm:prSet/>
      <dgm:spPr/>
      <dgm:t>
        <a:bodyPr/>
        <a:lstStyle/>
        <a:p>
          <a:endParaRPr lang="en-US"/>
        </a:p>
      </dgm:t>
    </dgm:pt>
    <dgm:pt modelId="{C16EB709-7193-41EB-8405-09D392A4C8E4}" type="pres">
      <dgm:prSet presAssocID="{129A3FAA-902F-4F7A-B3C6-2D7B0F160E63}" presName="Name0" presStyleCnt="0">
        <dgm:presLayoutVars>
          <dgm:dir/>
          <dgm:animLvl val="lvl"/>
          <dgm:resizeHandles val="exact"/>
        </dgm:presLayoutVars>
      </dgm:prSet>
      <dgm:spPr/>
    </dgm:pt>
    <dgm:pt modelId="{C6582F0C-989D-4537-B42A-A32CEF4591DE}" type="pres">
      <dgm:prSet presAssocID="{87A461BA-F8F0-48C8-A957-F9B340B372DE}" presName="composite" presStyleCnt="0"/>
      <dgm:spPr/>
    </dgm:pt>
    <dgm:pt modelId="{4D9B36BC-C6C9-42AB-8DBE-1D2D39DDEF71}" type="pres">
      <dgm:prSet presAssocID="{87A461BA-F8F0-48C8-A957-F9B340B372DE}" presName="parTx" presStyleLbl="alignNode1" presStyleIdx="0" presStyleCnt="2">
        <dgm:presLayoutVars>
          <dgm:chMax val="0"/>
          <dgm:chPref val="0"/>
          <dgm:bulletEnabled val="1"/>
        </dgm:presLayoutVars>
      </dgm:prSet>
      <dgm:spPr/>
    </dgm:pt>
    <dgm:pt modelId="{DBF78BD5-DEC8-44F9-89F7-318311B21C3A}" type="pres">
      <dgm:prSet presAssocID="{87A461BA-F8F0-48C8-A957-F9B340B372DE}" presName="desTx" presStyleLbl="alignAccFollowNode1" presStyleIdx="0" presStyleCnt="2">
        <dgm:presLayoutVars>
          <dgm:bulletEnabled val="1"/>
        </dgm:presLayoutVars>
      </dgm:prSet>
      <dgm:spPr/>
    </dgm:pt>
    <dgm:pt modelId="{84EF844E-7209-444B-9F85-AEDC5CE6877B}" type="pres">
      <dgm:prSet presAssocID="{E03C2DAD-9535-4FE1-B3FB-96353A21B909}" presName="space" presStyleCnt="0"/>
      <dgm:spPr/>
    </dgm:pt>
    <dgm:pt modelId="{597684E8-5922-4217-9A6F-BCE271232F3B}" type="pres">
      <dgm:prSet presAssocID="{A3176D50-DDA6-4BD8-A165-852B80C3C714}" presName="composite" presStyleCnt="0"/>
      <dgm:spPr/>
    </dgm:pt>
    <dgm:pt modelId="{DDA6F54B-88AE-467D-82A3-F3A93034CDE7}" type="pres">
      <dgm:prSet presAssocID="{A3176D50-DDA6-4BD8-A165-852B80C3C714}" presName="parTx" presStyleLbl="alignNode1" presStyleIdx="1" presStyleCnt="2">
        <dgm:presLayoutVars>
          <dgm:chMax val="0"/>
          <dgm:chPref val="0"/>
          <dgm:bulletEnabled val="1"/>
        </dgm:presLayoutVars>
      </dgm:prSet>
      <dgm:spPr/>
    </dgm:pt>
    <dgm:pt modelId="{F3103CCB-28D4-4AF1-9C7A-2621A8B7D33B}" type="pres">
      <dgm:prSet presAssocID="{A3176D50-DDA6-4BD8-A165-852B80C3C714}" presName="desTx" presStyleLbl="alignAccFollowNode1" presStyleIdx="1" presStyleCnt="2">
        <dgm:presLayoutVars>
          <dgm:bulletEnabled val="1"/>
        </dgm:presLayoutVars>
      </dgm:prSet>
      <dgm:spPr/>
    </dgm:pt>
  </dgm:ptLst>
  <dgm:cxnLst>
    <dgm:cxn modelId="{65E46F07-4FC2-4D5F-BD9A-157FF4AF51A8}" srcId="{A3176D50-DDA6-4BD8-A165-852B80C3C714}" destId="{44B6A593-2957-4320-85D8-049303C8204B}" srcOrd="0" destOrd="0" parTransId="{DD5CB1B1-BC9F-47C8-AF41-56F2327BF264}" sibTransId="{EA2A202B-6836-43DC-B2FE-4CDECC919946}"/>
    <dgm:cxn modelId="{4FBCF238-8F5E-4A84-BA01-78B628CE2AFE}" type="presOf" srcId="{A3176D50-DDA6-4BD8-A165-852B80C3C714}" destId="{DDA6F54B-88AE-467D-82A3-F3A93034CDE7}" srcOrd="0" destOrd="0" presId="urn:microsoft.com/office/officeart/2005/8/layout/hList1"/>
    <dgm:cxn modelId="{1934C95B-8121-4D94-99D4-54756E4A68F0}" type="presOf" srcId="{707E857E-7431-4815-9F8D-4D4CF0E288E2}" destId="{DBF78BD5-DEC8-44F9-89F7-318311B21C3A}" srcOrd="0" destOrd="0" presId="urn:microsoft.com/office/officeart/2005/8/layout/hList1"/>
    <dgm:cxn modelId="{24CAEC5D-A526-4541-9D62-B0BD5733A454}" type="presOf" srcId="{129A3FAA-902F-4F7A-B3C6-2D7B0F160E63}" destId="{C16EB709-7193-41EB-8405-09D392A4C8E4}" srcOrd="0" destOrd="0" presId="urn:microsoft.com/office/officeart/2005/8/layout/hList1"/>
    <dgm:cxn modelId="{B2985F5F-7381-4149-9B34-BC71113F5803}" type="presOf" srcId="{44B6A593-2957-4320-85D8-049303C8204B}" destId="{F3103CCB-28D4-4AF1-9C7A-2621A8B7D33B}" srcOrd="0" destOrd="0" presId="urn:microsoft.com/office/officeart/2005/8/layout/hList1"/>
    <dgm:cxn modelId="{DD4F6247-0C7B-466B-808F-5C6CCCDC1635}" srcId="{A3176D50-DDA6-4BD8-A165-852B80C3C714}" destId="{F02F7E2F-4800-4A42-9688-FE33BEC1665D}" srcOrd="1" destOrd="0" parTransId="{AE398769-B73D-4EF9-8018-020502D982BA}" sibTransId="{B417B783-F8BB-4567-A089-78DEFAF52AA8}"/>
    <dgm:cxn modelId="{BB6BF16B-180F-49AA-AA18-BC69B64ED80D}" srcId="{87A461BA-F8F0-48C8-A957-F9B340B372DE}" destId="{DA05414B-BE80-4645-B5EA-50765670EB50}" srcOrd="1" destOrd="0" parTransId="{1AA09712-6E36-4AA2-8000-CE47ED1AE983}" sibTransId="{A23F78D5-AE76-4042-BF60-AAD1907A31A0}"/>
    <dgm:cxn modelId="{D594E27B-C079-4C02-98EA-FD5C74619D53}" srcId="{129A3FAA-902F-4F7A-B3C6-2D7B0F160E63}" destId="{87A461BA-F8F0-48C8-A957-F9B340B372DE}" srcOrd="0" destOrd="0" parTransId="{06609DCD-3BEB-4BA3-BCD8-1D6DC4789721}" sibTransId="{E03C2DAD-9535-4FE1-B3FB-96353A21B909}"/>
    <dgm:cxn modelId="{E4D23780-E694-48C9-9641-44B5D3EE5DC8}" type="presOf" srcId="{F02F7E2F-4800-4A42-9688-FE33BEC1665D}" destId="{F3103CCB-28D4-4AF1-9C7A-2621A8B7D33B}" srcOrd="0" destOrd="1" presId="urn:microsoft.com/office/officeart/2005/8/layout/hList1"/>
    <dgm:cxn modelId="{A3A6AEA7-6B37-4A70-9AF0-3837142FE6C4}" srcId="{129A3FAA-902F-4F7A-B3C6-2D7B0F160E63}" destId="{A3176D50-DDA6-4BD8-A165-852B80C3C714}" srcOrd="1" destOrd="0" parTransId="{9F17B4D2-8533-483C-82BA-046154BAAD37}" sibTransId="{AA539A6E-66D9-4D25-859A-0B17D1DEC609}"/>
    <dgm:cxn modelId="{943695A9-969A-48A4-AC65-2CE84C3E61AA}" type="presOf" srcId="{DA05414B-BE80-4645-B5EA-50765670EB50}" destId="{DBF78BD5-DEC8-44F9-89F7-318311B21C3A}" srcOrd="0" destOrd="1" presId="urn:microsoft.com/office/officeart/2005/8/layout/hList1"/>
    <dgm:cxn modelId="{9AC514C1-3E9D-44E6-925C-4E00C8D1ED14}" type="presOf" srcId="{87A461BA-F8F0-48C8-A957-F9B340B372DE}" destId="{4D9B36BC-C6C9-42AB-8DBE-1D2D39DDEF71}" srcOrd="0" destOrd="0" presId="urn:microsoft.com/office/officeart/2005/8/layout/hList1"/>
    <dgm:cxn modelId="{7A39DECA-382F-44DD-A81D-A70E24A86498}" srcId="{87A461BA-F8F0-48C8-A957-F9B340B372DE}" destId="{707E857E-7431-4815-9F8D-4D4CF0E288E2}" srcOrd="0" destOrd="0" parTransId="{D21BD23A-B5AF-409A-90DB-DB010B44E66F}" sibTransId="{FD2FF073-72BB-48DD-B5AE-A82BD761E5FA}"/>
    <dgm:cxn modelId="{93B2FEE6-B633-476A-8B9C-64867B568641}" type="presOf" srcId="{A49D4860-E318-4F4C-82E8-27A751DA0841}" destId="{DBF78BD5-DEC8-44F9-89F7-318311B21C3A}" srcOrd="0" destOrd="2" presId="urn:microsoft.com/office/officeart/2005/8/layout/hList1"/>
    <dgm:cxn modelId="{C837F9F6-EE08-48E5-A66A-ACC15B638CD2}" srcId="{87A461BA-F8F0-48C8-A957-F9B340B372DE}" destId="{A49D4860-E318-4F4C-82E8-27A751DA0841}" srcOrd="2" destOrd="0" parTransId="{ED94514A-4B17-414F-8676-349D207DA473}" sibTransId="{BE56A7DB-AC86-440C-A320-FB91155F3A61}"/>
    <dgm:cxn modelId="{57DEE077-1FC1-4012-A63B-889EE80C5C5A}" type="presParOf" srcId="{C16EB709-7193-41EB-8405-09D392A4C8E4}" destId="{C6582F0C-989D-4537-B42A-A32CEF4591DE}" srcOrd="0" destOrd="0" presId="urn:microsoft.com/office/officeart/2005/8/layout/hList1"/>
    <dgm:cxn modelId="{604AEF5E-7324-4C3B-A0CF-CB538949AC1F}" type="presParOf" srcId="{C6582F0C-989D-4537-B42A-A32CEF4591DE}" destId="{4D9B36BC-C6C9-42AB-8DBE-1D2D39DDEF71}" srcOrd="0" destOrd="0" presId="urn:microsoft.com/office/officeart/2005/8/layout/hList1"/>
    <dgm:cxn modelId="{4184F841-82A4-4B53-AE13-8C39AFF1E488}" type="presParOf" srcId="{C6582F0C-989D-4537-B42A-A32CEF4591DE}" destId="{DBF78BD5-DEC8-44F9-89F7-318311B21C3A}" srcOrd="1" destOrd="0" presId="urn:microsoft.com/office/officeart/2005/8/layout/hList1"/>
    <dgm:cxn modelId="{488F6B40-D253-415A-8EC9-E38B735ABBDF}" type="presParOf" srcId="{C16EB709-7193-41EB-8405-09D392A4C8E4}" destId="{84EF844E-7209-444B-9F85-AEDC5CE6877B}" srcOrd="1" destOrd="0" presId="urn:microsoft.com/office/officeart/2005/8/layout/hList1"/>
    <dgm:cxn modelId="{F824F588-E092-488B-80E2-2B35509D822F}" type="presParOf" srcId="{C16EB709-7193-41EB-8405-09D392A4C8E4}" destId="{597684E8-5922-4217-9A6F-BCE271232F3B}" srcOrd="2" destOrd="0" presId="urn:microsoft.com/office/officeart/2005/8/layout/hList1"/>
    <dgm:cxn modelId="{9999BE9A-0E23-45A3-9B04-AAB95BE5FDA8}" type="presParOf" srcId="{597684E8-5922-4217-9A6F-BCE271232F3B}" destId="{DDA6F54B-88AE-467D-82A3-F3A93034CDE7}" srcOrd="0" destOrd="0" presId="urn:microsoft.com/office/officeart/2005/8/layout/hList1"/>
    <dgm:cxn modelId="{070A2940-F813-40C7-B012-048FA1B97D32}" type="presParOf" srcId="{597684E8-5922-4217-9A6F-BCE271232F3B}" destId="{F3103CCB-28D4-4AF1-9C7A-2621A8B7D3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B4419F-5D57-4E25-9957-70CFE4F10E4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5A03C31-3CB7-4AFB-ADEC-A65D2C2E5511}">
      <dgm:prSet/>
      <dgm:spPr/>
      <dgm:t>
        <a:bodyPr/>
        <a:lstStyle/>
        <a:p>
          <a:pPr rtl="0"/>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a:t>
          </a:r>
          <a:r>
            <a:rPr lang="en-US" dirty="0">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thực</a:t>
          </a:r>
          <a:r>
            <a:rPr lang="en-US" b="1" u="sng" dirty="0">
              <a:solidFill>
                <a:srgbClr val="0033CC"/>
              </a:solidFill>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trạng</a:t>
          </a:r>
          <a:r>
            <a:rPr lang="en-US" b="1" u="sng" dirty="0">
              <a:solidFill>
                <a:srgbClr val="0033CC"/>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a:t>
          </a:r>
        </a:p>
      </dgm:t>
    </dgm:pt>
    <dgm:pt modelId="{59755516-7FF3-42A0-8CA3-A1AAEB67AD92}" type="parTrans" cxnId="{AEACBD49-13C1-4AF8-A1DA-32104AD78008}">
      <dgm:prSet/>
      <dgm:spPr/>
      <dgm:t>
        <a:bodyPr/>
        <a:lstStyle/>
        <a:p>
          <a:endParaRPr lang="en-US">
            <a:latin typeface="Times New Roman" panose="02020603050405020304" pitchFamily="18" charset="0"/>
            <a:cs typeface="Times New Roman" panose="02020603050405020304" pitchFamily="18" charset="0"/>
          </a:endParaRPr>
        </a:p>
      </dgm:t>
    </dgm:pt>
    <dgm:pt modelId="{93BBDE57-8D2A-475C-9B0B-1610B288EE68}" type="sibTrans" cxnId="{AEACBD49-13C1-4AF8-A1DA-32104AD78008}">
      <dgm:prSet>
        <dgm:style>
          <a:lnRef idx="0">
            <a:schemeClr val="accent4"/>
          </a:lnRef>
          <a:fillRef idx="3">
            <a:schemeClr val="accent4"/>
          </a:fillRef>
          <a:effectRef idx="3">
            <a:schemeClr val="accent4"/>
          </a:effectRef>
          <a:fontRef idx="minor">
            <a:schemeClr val="lt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70802C2F-FFFC-4773-8649-AD0004AD5FCF}">
      <dgm:prSet/>
      <dgm:spPr/>
      <dgm:t>
        <a:bodyPr/>
        <a:lstStyle/>
        <a:p>
          <a:pPr rtl="0"/>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nguyên</a:t>
          </a:r>
          <a:r>
            <a:rPr lang="en-US" b="1" u="sng" dirty="0">
              <a:solidFill>
                <a:srgbClr val="0033CC"/>
              </a:solidFill>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nhân</a:t>
          </a:r>
          <a:r>
            <a:rPr lang="en-US" b="1" u="sng" dirty="0">
              <a:solidFill>
                <a:srgbClr val="0033CC"/>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a:t>
          </a:r>
        </a:p>
      </dgm:t>
    </dgm:pt>
    <dgm:pt modelId="{E717ABFC-D3AB-468F-BBC7-6989C80B933D}" type="parTrans" cxnId="{6F4045BD-2D20-480A-BB59-D0863C7D4867}">
      <dgm:prSet/>
      <dgm:spPr/>
      <dgm:t>
        <a:bodyPr/>
        <a:lstStyle/>
        <a:p>
          <a:endParaRPr lang="en-US">
            <a:latin typeface="Times New Roman" panose="02020603050405020304" pitchFamily="18" charset="0"/>
            <a:cs typeface="Times New Roman" panose="02020603050405020304" pitchFamily="18" charset="0"/>
          </a:endParaRPr>
        </a:p>
      </dgm:t>
    </dgm:pt>
    <dgm:pt modelId="{AEEE75F7-7C86-4139-8603-B0F8331FAD20}" type="sibTrans" cxnId="{6F4045BD-2D20-480A-BB59-D0863C7D4867}">
      <dgm:prSet>
        <dgm:style>
          <a:lnRef idx="0">
            <a:schemeClr val="accent4"/>
          </a:lnRef>
          <a:fillRef idx="3">
            <a:schemeClr val="accent4"/>
          </a:fillRef>
          <a:effectRef idx="3">
            <a:schemeClr val="accent4"/>
          </a:effectRef>
          <a:fontRef idx="minor">
            <a:schemeClr val="lt1"/>
          </a:fontRef>
        </dgm:style>
      </dgm:prSet>
      <dgm:spPr/>
      <dgm:t>
        <a:bodyPr/>
        <a:lstStyle/>
        <a:p>
          <a:endParaRPr lang="en-US">
            <a:latin typeface="Times New Roman" panose="02020603050405020304" pitchFamily="18" charset="0"/>
            <a:cs typeface="Times New Roman" panose="02020603050405020304" pitchFamily="18" charset="0"/>
          </a:endParaRPr>
        </a:p>
      </dgm:t>
    </dgm:pt>
    <dgm:pt modelId="{6602A334-109A-4BD1-8C2D-420B04932B7F}">
      <dgm:prSet/>
      <dgm:spPr/>
      <dgm:t>
        <a:bodyPr/>
        <a:lstStyle/>
        <a:p>
          <a:pPr rtl="0"/>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giải</a:t>
          </a:r>
          <a:r>
            <a:rPr lang="en-US" b="1" u="sng" dirty="0">
              <a:solidFill>
                <a:srgbClr val="0033CC"/>
              </a:solidFill>
              <a:latin typeface="Times New Roman" panose="02020603050405020304" pitchFamily="18" charset="0"/>
              <a:cs typeface="Times New Roman" panose="02020603050405020304" pitchFamily="18" charset="0"/>
            </a:rPr>
            <a:t> </a:t>
          </a:r>
          <a:r>
            <a:rPr lang="en-US" b="1" u="sng" dirty="0" err="1">
              <a:solidFill>
                <a:srgbClr val="0033CC"/>
              </a:solidFill>
              <a:latin typeface="Times New Roman" panose="02020603050405020304" pitchFamily="18" charset="0"/>
              <a:cs typeface="Times New Roman" panose="02020603050405020304" pitchFamily="18" charset="0"/>
            </a:rPr>
            <a:t>pháp</a:t>
          </a:r>
          <a:r>
            <a:rPr lang="en-US" b="1" u="sng" dirty="0">
              <a:solidFill>
                <a:srgbClr val="0033CC"/>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a:t>
          </a:r>
        </a:p>
      </dgm:t>
    </dgm:pt>
    <dgm:pt modelId="{03C40E0E-1165-4E08-B70A-B83EA25385EE}" type="parTrans" cxnId="{38877FA0-39CD-45B1-838D-52A86C2085DC}">
      <dgm:prSet/>
      <dgm:spPr/>
      <dgm:t>
        <a:bodyPr/>
        <a:lstStyle/>
        <a:p>
          <a:endParaRPr lang="en-US">
            <a:latin typeface="Times New Roman" panose="02020603050405020304" pitchFamily="18" charset="0"/>
            <a:cs typeface="Times New Roman" panose="02020603050405020304" pitchFamily="18" charset="0"/>
          </a:endParaRPr>
        </a:p>
      </dgm:t>
    </dgm:pt>
    <dgm:pt modelId="{20D68FC8-2FF5-4317-BB4D-674F34BFB1E1}" type="sibTrans" cxnId="{38877FA0-39CD-45B1-838D-52A86C2085DC}">
      <dgm:prSet/>
      <dgm:spPr/>
      <dgm:t>
        <a:bodyPr/>
        <a:lstStyle/>
        <a:p>
          <a:endParaRPr lang="en-US">
            <a:latin typeface="Times New Roman" panose="02020603050405020304" pitchFamily="18" charset="0"/>
            <a:cs typeface="Times New Roman" panose="02020603050405020304" pitchFamily="18" charset="0"/>
          </a:endParaRPr>
        </a:p>
      </dgm:t>
    </dgm:pt>
    <dgm:pt modelId="{8E5BE521-23A0-4DA6-B745-8E0B471A3ACF}" type="pres">
      <dgm:prSet presAssocID="{35B4419F-5D57-4E25-9957-70CFE4F10E4E}" presName="outerComposite" presStyleCnt="0">
        <dgm:presLayoutVars>
          <dgm:chMax val="5"/>
          <dgm:dir/>
          <dgm:resizeHandles val="exact"/>
        </dgm:presLayoutVars>
      </dgm:prSet>
      <dgm:spPr/>
    </dgm:pt>
    <dgm:pt modelId="{3D808357-FCFF-4B78-8E47-F5AF72837AD9}" type="pres">
      <dgm:prSet presAssocID="{35B4419F-5D57-4E25-9957-70CFE4F10E4E}" presName="dummyMaxCanvas" presStyleCnt="0">
        <dgm:presLayoutVars/>
      </dgm:prSet>
      <dgm:spPr/>
    </dgm:pt>
    <dgm:pt modelId="{7FE82138-A23A-4202-9700-A9740AB4494C}" type="pres">
      <dgm:prSet presAssocID="{35B4419F-5D57-4E25-9957-70CFE4F10E4E}" presName="ThreeNodes_1" presStyleLbl="node1" presStyleIdx="0" presStyleCnt="3">
        <dgm:presLayoutVars>
          <dgm:bulletEnabled val="1"/>
        </dgm:presLayoutVars>
      </dgm:prSet>
      <dgm:spPr/>
    </dgm:pt>
    <dgm:pt modelId="{8807EAC2-201C-4B8F-B7F3-D6C2E9AAEDA3}" type="pres">
      <dgm:prSet presAssocID="{35B4419F-5D57-4E25-9957-70CFE4F10E4E}" presName="ThreeNodes_2" presStyleLbl="node1" presStyleIdx="1" presStyleCnt="3">
        <dgm:presLayoutVars>
          <dgm:bulletEnabled val="1"/>
        </dgm:presLayoutVars>
      </dgm:prSet>
      <dgm:spPr/>
    </dgm:pt>
    <dgm:pt modelId="{0DDA6570-F7E3-4BF3-86EE-2623080D6BDD}" type="pres">
      <dgm:prSet presAssocID="{35B4419F-5D57-4E25-9957-70CFE4F10E4E}" presName="ThreeNodes_3" presStyleLbl="node1" presStyleIdx="2" presStyleCnt="3">
        <dgm:presLayoutVars>
          <dgm:bulletEnabled val="1"/>
        </dgm:presLayoutVars>
      </dgm:prSet>
      <dgm:spPr/>
    </dgm:pt>
    <dgm:pt modelId="{882682B6-25F0-4ED4-AA3C-438E717A082F}" type="pres">
      <dgm:prSet presAssocID="{35B4419F-5D57-4E25-9957-70CFE4F10E4E}" presName="ThreeConn_1-2" presStyleLbl="fgAccFollowNode1" presStyleIdx="0" presStyleCnt="2">
        <dgm:presLayoutVars>
          <dgm:bulletEnabled val="1"/>
        </dgm:presLayoutVars>
      </dgm:prSet>
      <dgm:spPr/>
    </dgm:pt>
    <dgm:pt modelId="{00FAE9A9-44E4-4534-B9BE-B5EE9D7E9F5E}" type="pres">
      <dgm:prSet presAssocID="{35B4419F-5D57-4E25-9957-70CFE4F10E4E}" presName="ThreeConn_2-3" presStyleLbl="fgAccFollowNode1" presStyleIdx="1" presStyleCnt="2">
        <dgm:presLayoutVars>
          <dgm:bulletEnabled val="1"/>
        </dgm:presLayoutVars>
      </dgm:prSet>
      <dgm:spPr/>
    </dgm:pt>
    <dgm:pt modelId="{04F3A5D5-26CB-47EE-B778-16F8CAE89468}" type="pres">
      <dgm:prSet presAssocID="{35B4419F-5D57-4E25-9957-70CFE4F10E4E}" presName="ThreeNodes_1_text" presStyleLbl="node1" presStyleIdx="2" presStyleCnt="3">
        <dgm:presLayoutVars>
          <dgm:bulletEnabled val="1"/>
        </dgm:presLayoutVars>
      </dgm:prSet>
      <dgm:spPr/>
    </dgm:pt>
    <dgm:pt modelId="{4F997EB2-50EB-4BC7-9C58-8527CECFB91F}" type="pres">
      <dgm:prSet presAssocID="{35B4419F-5D57-4E25-9957-70CFE4F10E4E}" presName="ThreeNodes_2_text" presStyleLbl="node1" presStyleIdx="2" presStyleCnt="3">
        <dgm:presLayoutVars>
          <dgm:bulletEnabled val="1"/>
        </dgm:presLayoutVars>
      </dgm:prSet>
      <dgm:spPr/>
    </dgm:pt>
    <dgm:pt modelId="{61762CA0-5E49-4257-A486-4EC0FF29177E}" type="pres">
      <dgm:prSet presAssocID="{35B4419F-5D57-4E25-9957-70CFE4F10E4E}" presName="ThreeNodes_3_text" presStyleLbl="node1" presStyleIdx="2" presStyleCnt="3">
        <dgm:presLayoutVars>
          <dgm:bulletEnabled val="1"/>
        </dgm:presLayoutVars>
      </dgm:prSet>
      <dgm:spPr/>
    </dgm:pt>
  </dgm:ptLst>
  <dgm:cxnLst>
    <dgm:cxn modelId="{7FC3E122-13F4-4509-8930-A7A6DD8AAC02}" type="presOf" srcId="{70802C2F-FFFC-4773-8649-AD0004AD5FCF}" destId="{4F997EB2-50EB-4BC7-9C58-8527CECFB91F}" srcOrd="1" destOrd="0" presId="urn:microsoft.com/office/officeart/2005/8/layout/vProcess5"/>
    <dgm:cxn modelId="{94A9AC2A-8016-4AEC-8425-43E3146912A4}" type="presOf" srcId="{F5A03C31-3CB7-4AFB-ADEC-A65D2C2E5511}" destId="{7FE82138-A23A-4202-9700-A9740AB4494C}" srcOrd="0" destOrd="0" presId="urn:microsoft.com/office/officeart/2005/8/layout/vProcess5"/>
    <dgm:cxn modelId="{FD41B633-178D-4DC7-9566-4D4EF338131B}" type="presOf" srcId="{AEEE75F7-7C86-4139-8603-B0F8331FAD20}" destId="{00FAE9A9-44E4-4534-B9BE-B5EE9D7E9F5E}" srcOrd="0" destOrd="0" presId="urn:microsoft.com/office/officeart/2005/8/layout/vProcess5"/>
    <dgm:cxn modelId="{37FDD046-1E1A-4375-BF1D-E88EDE154118}" type="presOf" srcId="{93BBDE57-8D2A-475C-9B0B-1610B288EE68}" destId="{882682B6-25F0-4ED4-AA3C-438E717A082F}" srcOrd="0" destOrd="0" presId="urn:microsoft.com/office/officeart/2005/8/layout/vProcess5"/>
    <dgm:cxn modelId="{AEACBD49-13C1-4AF8-A1DA-32104AD78008}" srcId="{35B4419F-5D57-4E25-9957-70CFE4F10E4E}" destId="{F5A03C31-3CB7-4AFB-ADEC-A65D2C2E5511}" srcOrd="0" destOrd="0" parTransId="{59755516-7FF3-42A0-8CA3-A1AAEB67AD92}" sibTransId="{93BBDE57-8D2A-475C-9B0B-1610B288EE68}"/>
    <dgm:cxn modelId="{E59DB46D-3195-450E-9684-82E70A2EAD80}" type="presOf" srcId="{6602A334-109A-4BD1-8C2D-420B04932B7F}" destId="{61762CA0-5E49-4257-A486-4EC0FF29177E}" srcOrd="1" destOrd="0" presId="urn:microsoft.com/office/officeart/2005/8/layout/vProcess5"/>
    <dgm:cxn modelId="{13FF0586-FD3B-41F6-8029-2EA1CD5CD9F0}" type="presOf" srcId="{6602A334-109A-4BD1-8C2D-420B04932B7F}" destId="{0DDA6570-F7E3-4BF3-86EE-2623080D6BDD}" srcOrd="0" destOrd="0" presId="urn:microsoft.com/office/officeart/2005/8/layout/vProcess5"/>
    <dgm:cxn modelId="{38877FA0-39CD-45B1-838D-52A86C2085DC}" srcId="{35B4419F-5D57-4E25-9957-70CFE4F10E4E}" destId="{6602A334-109A-4BD1-8C2D-420B04932B7F}" srcOrd="2" destOrd="0" parTransId="{03C40E0E-1165-4E08-B70A-B83EA25385EE}" sibTransId="{20D68FC8-2FF5-4317-BB4D-674F34BFB1E1}"/>
    <dgm:cxn modelId="{6F4045BD-2D20-480A-BB59-D0863C7D4867}" srcId="{35B4419F-5D57-4E25-9957-70CFE4F10E4E}" destId="{70802C2F-FFFC-4773-8649-AD0004AD5FCF}" srcOrd="1" destOrd="0" parTransId="{E717ABFC-D3AB-468F-BBC7-6989C80B933D}" sibTransId="{AEEE75F7-7C86-4139-8603-B0F8331FAD20}"/>
    <dgm:cxn modelId="{B44991C3-5A2D-4635-AF98-E28A8F9C0DE9}" type="presOf" srcId="{70802C2F-FFFC-4773-8649-AD0004AD5FCF}" destId="{8807EAC2-201C-4B8F-B7F3-D6C2E9AAEDA3}" srcOrd="0" destOrd="0" presId="urn:microsoft.com/office/officeart/2005/8/layout/vProcess5"/>
    <dgm:cxn modelId="{FFF1CFDC-9DD6-40B0-8378-DB274C189DF9}" type="presOf" srcId="{F5A03C31-3CB7-4AFB-ADEC-A65D2C2E5511}" destId="{04F3A5D5-26CB-47EE-B778-16F8CAE89468}" srcOrd="1" destOrd="0" presId="urn:microsoft.com/office/officeart/2005/8/layout/vProcess5"/>
    <dgm:cxn modelId="{6DF4AAFA-1094-4851-8196-AC8CDCA79B15}" type="presOf" srcId="{35B4419F-5D57-4E25-9957-70CFE4F10E4E}" destId="{8E5BE521-23A0-4DA6-B745-8E0B471A3ACF}" srcOrd="0" destOrd="0" presId="urn:microsoft.com/office/officeart/2005/8/layout/vProcess5"/>
    <dgm:cxn modelId="{4E5C1F60-3686-4AC4-8858-20D2785F56A6}" type="presParOf" srcId="{8E5BE521-23A0-4DA6-B745-8E0B471A3ACF}" destId="{3D808357-FCFF-4B78-8E47-F5AF72837AD9}" srcOrd="0" destOrd="0" presId="urn:microsoft.com/office/officeart/2005/8/layout/vProcess5"/>
    <dgm:cxn modelId="{D308FDB8-170E-4802-875E-F49301729B0D}" type="presParOf" srcId="{8E5BE521-23A0-4DA6-B745-8E0B471A3ACF}" destId="{7FE82138-A23A-4202-9700-A9740AB4494C}" srcOrd="1" destOrd="0" presId="urn:microsoft.com/office/officeart/2005/8/layout/vProcess5"/>
    <dgm:cxn modelId="{10BAC620-E629-4CBC-B855-79465354E175}" type="presParOf" srcId="{8E5BE521-23A0-4DA6-B745-8E0B471A3ACF}" destId="{8807EAC2-201C-4B8F-B7F3-D6C2E9AAEDA3}" srcOrd="2" destOrd="0" presId="urn:microsoft.com/office/officeart/2005/8/layout/vProcess5"/>
    <dgm:cxn modelId="{1EEDF3F3-B9BD-4A4F-AB12-6A2EF98D22D7}" type="presParOf" srcId="{8E5BE521-23A0-4DA6-B745-8E0B471A3ACF}" destId="{0DDA6570-F7E3-4BF3-86EE-2623080D6BDD}" srcOrd="3" destOrd="0" presId="urn:microsoft.com/office/officeart/2005/8/layout/vProcess5"/>
    <dgm:cxn modelId="{1404B78B-851A-49C3-958F-5975881F4615}" type="presParOf" srcId="{8E5BE521-23A0-4DA6-B745-8E0B471A3ACF}" destId="{882682B6-25F0-4ED4-AA3C-438E717A082F}" srcOrd="4" destOrd="0" presId="urn:microsoft.com/office/officeart/2005/8/layout/vProcess5"/>
    <dgm:cxn modelId="{E8CBCC78-93BE-4A2E-8738-0EE1AAFF4B39}" type="presParOf" srcId="{8E5BE521-23A0-4DA6-B745-8E0B471A3ACF}" destId="{00FAE9A9-44E4-4534-B9BE-B5EE9D7E9F5E}" srcOrd="5" destOrd="0" presId="urn:microsoft.com/office/officeart/2005/8/layout/vProcess5"/>
    <dgm:cxn modelId="{8578D751-0F72-4228-B6A4-1C0613EDC260}" type="presParOf" srcId="{8E5BE521-23A0-4DA6-B745-8E0B471A3ACF}" destId="{04F3A5D5-26CB-47EE-B778-16F8CAE89468}" srcOrd="6" destOrd="0" presId="urn:microsoft.com/office/officeart/2005/8/layout/vProcess5"/>
    <dgm:cxn modelId="{FB73BFF6-7361-4473-BDE8-48F68EDD852A}" type="presParOf" srcId="{8E5BE521-23A0-4DA6-B745-8E0B471A3ACF}" destId="{4F997EB2-50EB-4BC7-9C58-8527CECFB91F}" srcOrd="7" destOrd="0" presId="urn:microsoft.com/office/officeart/2005/8/layout/vProcess5"/>
    <dgm:cxn modelId="{80CEC72B-50A8-49B0-971B-9A85E6068B0F}" type="presParOf" srcId="{8E5BE521-23A0-4DA6-B745-8E0B471A3ACF}" destId="{61762CA0-5E49-4257-A486-4EC0FF29177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9CD8E-D43C-4E2A-9D98-AAD9ADA97BA6}"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7ECE7479-344B-4DA5-B1D8-5B222A8A00DB}">
      <dgm:prSet custT="1"/>
      <dgm:spPr/>
      <dgm:t>
        <a:bodyPr/>
        <a:lstStyle/>
        <a:p>
          <a:pPr rtl="0"/>
          <a:r>
            <a:rPr lang="en-US" sz="1600" dirty="0" err="1">
              <a:latin typeface="Times New Roman" panose="02020603050405020304" pitchFamily="18" charset="0"/>
              <a:cs typeface="Times New Roman" panose="02020603050405020304" pitchFamily="18" charset="0"/>
            </a:rPr>
            <a:t>Một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số</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vấn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r>
            <a:rPr lang="en-US" sz="1600" dirty="0">
              <a:latin typeface="Times New Roman" panose="02020603050405020304" pitchFamily="18" charset="0"/>
              <a:cs typeface="Times New Roman" panose="02020603050405020304" pitchFamily="18" charset="0"/>
            </a:rPr>
            <a:t> ô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(ô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đất</a:t>
          </a:r>
          <a:r>
            <a:rPr lang="en-US" sz="1600" dirty="0">
              <a:latin typeface="Times New Roman" panose="02020603050405020304" pitchFamily="18" charset="0"/>
              <a:cs typeface="Times New Roman" panose="02020603050405020304" pitchFamily="18" charset="0"/>
            </a:rPr>
            <a:t>, ô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ô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rừng</a:t>
          </a:r>
          <a:r>
            <a:rPr lang="en-US" sz="1600" dirty="0">
              <a:latin typeface="Times New Roman" panose="02020603050405020304" pitchFamily="18" charset="0"/>
              <a:cs typeface="Times New Roman" panose="02020603050405020304" pitchFamily="18" charset="0"/>
            </a:rPr>
            <a:t>,..</a:t>
          </a:r>
        </a:p>
      </dgm:t>
    </dgm:pt>
    <dgm:pt modelId="{B01B27EF-AD61-492E-8B23-4892B40F7CFF}" type="parTrans" cxnId="{E3995432-39DE-46FA-8764-62A17BB7D4B0}">
      <dgm:prSet/>
      <dgm:spPr/>
      <dgm:t>
        <a:bodyPr/>
        <a:lstStyle/>
        <a:p>
          <a:endParaRPr lang="en-US" sz="1600">
            <a:latin typeface="Times New Roman" panose="02020603050405020304" pitchFamily="18" charset="0"/>
            <a:cs typeface="Times New Roman" panose="02020603050405020304" pitchFamily="18" charset="0"/>
          </a:endParaRPr>
        </a:p>
      </dgm:t>
    </dgm:pt>
    <dgm:pt modelId="{A7123D5D-BBED-4899-BC8E-7834B2AF872A}" type="sibTrans" cxnId="{E3995432-39DE-46FA-8764-62A17BB7D4B0}">
      <dgm:prSet/>
      <dgm:spPr/>
      <dgm:t>
        <a:bodyPr/>
        <a:lstStyle/>
        <a:p>
          <a:endParaRPr lang="en-US" sz="1600">
            <a:latin typeface="Times New Roman" panose="02020603050405020304" pitchFamily="18" charset="0"/>
            <a:cs typeface="Times New Roman" panose="02020603050405020304" pitchFamily="18" charset="0"/>
          </a:endParaRPr>
        </a:p>
      </dgm:t>
    </dgm:pt>
    <dgm:pt modelId="{0AA4DA01-CB99-4F9B-9314-D3F9F5897F7C}">
      <dgm:prSet custT="1"/>
      <dgm:spPr/>
      <dgm:t>
        <a:bodyPr/>
        <a:lstStyle/>
        <a:p>
          <a:pPr rtl="0"/>
          <a:r>
            <a:rPr lang="en-US" sz="1600">
              <a:latin typeface="Times New Roman" panose="02020603050405020304" pitchFamily="18" charset="0"/>
              <a:cs typeface="Times New Roman" panose="02020603050405020304" pitchFamily="18" charset="0"/>
            </a:rPr>
            <a:t>Những kênh/ cách tìm hiểu (phỏng vấn, quan sát trực tiếp kèm chụp hình/ quay phim thực tế, tìm thông tin trên báo đài,…).</a:t>
          </a:r>
        </a:p>
      </dgm:t>
    </dgm:pt>
    <dgm:pt modelId="{4AFAAAEB-9170-48E8-9EC3-1015A714E3B4}" type="parTrans" cxnId="{A524BEEC-0592-424C-917B-50C0FE0DFD4A}">
      <dgm:prSet/>
      <dgm:spPr/>
      <dgm:t>
        <a:bodyPr/>
        <a:lstStyle/>
        <a:p>
          <a:endParaRPr lang="en-US" sz="1600">
            <a:latin typeface="Times New Roman" panose="02020603050405020304" pitchFamily="18" charset="0"/>
            <a:cs typeface="Times New Roman" panose="02020603050405020304" pitchFamily="18" charset="0"/>
          </a:endParaRPr>
        </a:p>
      </dgm:t>
    </dgm:pt>
    <dgm:pt modelId="{BC96B147-AD64-448A-85A5-AA717D2AB84C}" type="sibTrans" cxnId="{A524BEEC-0592-424C-917B-50C0FE0DFD4A}">
      <dgm:prSet/>
      <dgm:spPr/>
      <dgm:t>
        <a:bodyPr/>
        <a:lstStyle/>
        <a:p>
          <a:endParaRPr lang="en-US" sz="1600">
            <a:latin typeface="Times New Roman" panose="02020603050405020304" pitchFamily="18" charset="0"/>
            <a:cs typeface="Times New Roman" panose="02020603050405020304" pitchFamily="18" charset="0"/>
          </a:endParaRPr>
        </a:p>
      </dgm:t>
    </dgm:pt>
    <dgm:pt modelId="{B6EB48FC-83AA-4D9B-A313-767FC981C8E5}">
      <dgm:prSet custT="1"/>
      <dgm:spPr/>
      <dgm:t>
        <a:bodyPr/>
        <a:lstStyle/>
        <a:p>
          <a:pPr rtl="0"/>
          <a:r>
            <a:rPr lang="en-US" sz="1600" dirty="0" err="1">
              <a:latin typeface="Times New Roman" panose="02020603050405020304" pitchFamily="18" charset="0"/>
              <a:cs typeface="Times New Roman" panose="02020603050405020304" pitchFamily="18" charset="0"/>
            </a:rPr>
            <a:t>Các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thông</a:t>
          </a:r>
          <a:r>
            <a:rPr lang="en-US" sz="1600" dirty="0">
              <a:latin typeface="Times New Roman" panose="02020603050405020304" pitchFamily="18" charset="0"/>
              <a:cs typeface="Times New Roman" panose="02020603050405020304" pitchFamily="18" charset="0"/>
            </a:rPr>
            <a:t> tin </a:t>
          </a:r>
          <a:r>
            <a:rPr lang="en-US" sz="1600" dirty="0" err="1">
              <a:latin typeface="Times New Roman" panose="02020603050405020304" pitchFamily="18" charset="0"/>
              <a:cs typeface="Times New Roman" panose="02020603050405020304" pitchFamily="18" charset="0"/>
            </a:rPr>
            <a:t>có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liên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thực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trạng</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đâu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những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gì</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đối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lượng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nhựa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nước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đất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khí</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khói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bụi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mức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a:t>
          </a:r>
          <a:r>
            <a:rPr lang="en-US" sz="1600" dirty="0">
              <a:latin typeface="Times New Roman" panose="02020603050405020304" pitchFamily="18" charset="0"/>
              <a:cs typeface="Times New Roman" panose="02020603050405020304" pitchFamily="18" charset="0"/>
            </a:rPr>
            <a:t> ô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trông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ít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nào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màu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mùi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vị</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hợp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khảo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sát</a:t>
          </a:r>
          <a:endParaRPr lang="en-US" sz="1600" dirty="0">
            <a:latin typeface="Times New Roman" panose="02020603050405020304" pitchFamily="18" charset="0"/>
            <a:cs typeface="Times New Roman" panose="02020603050405020304" pitchFamily="18" charset="0"/>
          </a:endParaRPr>
        </a:p>
      </dgm:t>
    </dgm:pt>
    <dgm:pt modelId="{8AA422B2-C269-44FE-AD42-146EA8F03CB6}" type="parTrans" cxnId="{6ED90692-31F8-452D-A62F-CBF6E461F493}">
      <dgm:prSet/>
      <dgm:spPr/>
      <dgm:t>
        <a:bodyPr/>
        <a:lstStyle/>
        <a:p>
          <a:endParaRPr lang="en-US" sz="1600">
            <a:latin typeface="Times New Roman" panose="02020603050405020304" pitchFamily="18" charset="0"/>
            <a:cs typeface="Times New Roman" panose="02020603050405020304" pitchFamily="18" charset="0"/>
          </a:endParaRPr>
        </a:p>
      </dgm:t>
    </dgm:pt>
    <dgm:pt modelId="{2E0B6552-64AB-4428-B225-6BF3A8F79B65}" type="sibTrans" cxnId="{6ED90692-31F8-452D-A62F-CBF6E461F493}">
      <dgm:prSet/>
      <dgm:spPr/>
      <dgm:t>
        <a:bodyPr/>
        <a:lstStyle/>
        <a:p>
          <a:endParaRPr lang="en-US" sz="1600">
            <a:latin typeface="Times New Roman" panose="02020603050405020304" pitchFamily="18" charset="0"/>
            <a:cs typeface="Times New Roman" panose="02020603050405020304" pitchFamily="18" charset="0"/>
          </a:endParaRPr>
        </a:p>
      </dgm:t>
    </dgm:pt>
    <dgm:pt modelId="{753EBD9D-E070-4068-8CD7-3D58C7B6C7BE}" type="pres">
      <dgm:prSet presAssocID="{B559CD8E-D43C-4E2A-9D98-AAD9ADA97BA6}" presName="linear" presStyleCnt="0">
        <dgm:presLayoutVars>
          <dgm:dir/>
          <dgm:resizeHandles val="exact"/>
        </dgm:presLayoutVars>
      </dgm:prSet>
      <dgm:spPr/>
    </dgm:pt>
    <dgm:pt modelId="{5FF4CB9A-13E0-4FD1-A96A-9D599E4641F9}" type="pres">
      <dgm:prSet presAssocID="{7ECE7479-344B-4DA5-B1D8-5B222A8A00DB}" presName="comp" presStyleCnt="0"/>
      <dgm:spPr/>
    </dgm:pt>
    <dgm:pt modelId="{C4706E53-8461-4396-A15F-7A2C5C017522}" type="pres">
      <dgm:prSet presAssocID="{7ECE7479-344B-4DA5-B1D8-5B222A8A00DB}" presName="box" presStyleLbl="node1" presStyleIdx="0" presStyleCnt="3"/>
      <dgm:spPr/>
    </dgm:pt>
    <dgm:pt modelId="{81F46FC9-02F5-4A30-80E5-6BDC979534C4}" type="pres">
      <dgm:prSet presAssocID="{7ECE7479-344B-4DA5-B1D8-5B222A8A00DB}"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8A0697F1-D801-40A0-AB8F-0B3CD8AEA8CB}" type="pres">
      <dgm:prSet presAssocID="{7ECE7479-344B-4DA5-B1D8-5B222A8A00DB}" presName="text" presStyleLbl="node1" presStyleIdx="0" presStyleCnt="3">
        <dgm:presLayoutVars>
          <dgm:bulletEnabled val="1"/>
        </dgm:presLayoutVars>
      </dgm:prSet>
      <dgm:spPr/>
    </dgm:pt>
    <dgm:pt modelId="{C169C152-9E8C-4469-B3D0-8F40723B925B}" type="pres">
      <dgm:prSet presAssocID="{A7123D5D-BBED-4899-BC8E-7834B2AF872A}" presName="spacer" presStyleCnt="0"/>
      <dgm:spPr/>
    </dgm:pt>
    <dgm:pt modelId="{95DE41D2-84E3-4800-AA47-E4F831922EC9}" type="pres">
      <dgm:prSet presAssocID="{0AA4DA01-CB99-4F9B-9314-D3F9F5897F7C}" presName="comp" presStyleCnt="0"/>
      <dgm:spPr/>
    </dgm:pt>
    <dgm:pt modelId="{141C03C3-F8AD-4D35-8533-EA709870E9CD}" type="pres">
      <dgm:prSet presAssocID="{0AA4DA01-CB99-4F9B-9314-D3F9F5897F7C}" presName="box" presStyleLbl="node1" presStyleIdx="1" presStyleCnt="3"/>
      <dgm:spPr/>
    </dgm:pt>
    <dgm:pt modelId="{2F2EA3B3-7F14-49B3-BDB3-79BC67F0597C}" type="pres">
      <dgm:prSet presAssocID="{0AA4DA01-CB99-4F9B-9314-D3F9F5897F7C}" presName="img"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351D7604-0D24-48B8-9B20-9086780BDE87}" type="pres">
      <dgm:prSet presAssocID="{0AA4DA01-CB99-4F9B-9314-D3F9F5897F7C}" presName="text" presStyleLbl="node1" presStyleIdx="1" presStyleCnt="3">
        <dgm:presLayoutVars>
          <dgm:bulletEnabled val="1"/>
        </dgm:presLayoutVars>
      </dgm:prSet>
      <dgm:spPr/>
    </dgm:pt>
    <dgm:pt modelId="{96040931-7903-457E-9B36-0DA83C7A02B7}" type="pres">
      <dgm:prSet presAssocID="{BC96B147-AD64-448A-85A5-AA717D2AB84C}" presName="spacer" presStyleCnt="0"/>
      <dgm:spPr/>
    </dgm:pt>
    <dgm:pt modelId="{F2675BFF-4354-4050-A117-7F9A951BA432}" type="pres">
      <dgm:prSet presAssocID="{B6EB48FC-83AA-4D9B-A313-767FC981C8E5}" presName="comp" presStyleCnt="0"/>
      <dgm:spPr/>
    </dgm:pt>
    <dgm:pt modelId="{B988A61F-2110-4387-B8E7-A555056C81C3}" type="pres">
      <dgm:prSet presAssocID="{B6EB48FC-83AA-4D9B-A313-767FC981C8E5}" presName="box" presStyleLbl="node1" presStyleIdx="2" presStyleCnt="3"/>
      <dgm:spPr/>
    </dgm:pt>
    <dgm:pt modelId="{20AF778B-C1FC-4AA0-9E64-2117D977F1EF}" type="pres">
      <dgm:prSet presAssocID="{B6EB48FC-83AA-4D9B-A313-767FC981C8E5}" presName="img"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F9ED8501-0B4C-4E2E-B32C-69362DCF3289}" type="pres">
      <dgm:prSet presAssocID="{B6EB48FC-83AA-4D9B-A313-767FC981C8E5}" presName="text" presStyleLbl="node1" presStyleIdx="2" presStyleCnt="3">
        <dgm:presLayoutVars>
          <dgm:bulletEnabled val="1"/>
        </dgm:presLayoutVars>
      </dgm:prSet>
      <dgm:spPr/>
    </dgm:pt>
  </dgm:ptLst>
  <dgm:cxnLst>
    <dgm:cxn modelId="{E3995432-39DE-46FA-8764-62A17BB7D4B0}" srcId="{B559CD8E-D43C-4E2A-9D98-AAD9ADA97BA6}" destId="{7ECE7479-344B-4DA5-B1D8-5B222A8A00DB}" srcOrd="0" destOrd="0" parTransId="{B01B27EF-AD61-492E-8B23-4892B40F7CFF}" sibTransId="{A7123D5D-BBED-4899-BC8E-7834B2AF872A}"/>
    <dgm:cxn modelId="{4FB35337-7B2B-4C8B-B86B-2A0341A5DE8B}" type="presOf" srcId="{7ECE7479-344B-4DA5-B1D8-5B222A8A00DB}" destId="{8A0697F1-D801-40A0-AB8F-0B3CD8AEA8CB}" srcOrd="1" destOrd="0" presId="urn:microsoft.com/office/officeart/2005/8/layout/vList4"/>
    <dgm:cxn modelId="{42025546-FDA6-4F58-967B-771E90690D35}" type="presOf" srcId="{B6EB48FC-83AA-4D9B-A313-767FC981C8E5}" destId="{F9ED8501-0B4C-4E2E-B32C-69362DCF3289}" srcOrd="1" destOrd="0" presId="urn:microsoft.com/office/officeart/2005/8/layout/vList4"/>
    <dgm:cxn modelId="{77FE1B4A-A6B8-4874-B5EC-FAC6AA4D57DB}" type="presOf" srcId="{0AA4DA01-CB99-4F9B-9314-D3F9F5897F7C}" destId="{141C03C3-F8AD-4D35-8533-EA709870E9CD}" srcOrd="0" destOrd="0" presId="urn:microsoft.com/office/officeart/2005/8/layout/vList4"/>
    <dgm:cxn modelId="{B8008C70-B0D9-4F89-AD43-4C8E5AE2C4CF}" type="presOf" srcId="{B6EB48FC-83AA-4D9B-A313-767FC981C8E5}" destId="{B988A61F-2110-4387-B8E7-A555056C81C3}" srcOrd="0" destOrd="0" presId="urn:microsoft.com/office/officeart/2005/8/layout/vList4"/>
    <dgm:cxn modelId="{6ED90692-31F8-452D-A62F-CBF6E461F493}" srcId="{B559CD8E-D43C-4E2A-9D98-AAD9ADA97BA6}" destId="{B6EB48FC-83AA-4D9B-A313-767FC981C8E5}" srcOrd="2" destOrd="0" parTransId="{8AA422B2-C269-44FE-AD42-146EA8F03CB6}" sibTransId="{2E0B6552-64AB-4428-B225-6BF3A8F79B65}"/>
    <dgm:cxn modelId="{B41D0BA9-BEBA-4AE2-B417-82C7A01F1E4F}" type="presOf" srcId="{B559CD8E-D43C-4E2A-9D98-AAD9ADA97BA6}" destId="{753EBD9D-E070-4068-8CD7-3D58C7B6C7BE}" srcOrd="0" destOrd="0" presId="urn:microsoft.com/office/officeart/2005/8/layout/vList4"/>
    <dgm:cxn modelId="{242A58BD-24F4-4AD3-99EF-B61205D5C172}" type="presOf" srcId="{0AA4DA01-CB99-4F9B-9314-D3F9F5897F7C}" destId="{351D7604-0D24-48B8-9B20-9086780BDE87}" srcOrd="1" destOrd="0" presId="urn:microsoft.com/office/officeart/2005/8/layout/vList4"/>
    <dgm:cxn modelId="{0221DABF-7D52-4966-96A3-5E24C02E6E39}" type="presOf" srcId="{7ECE7479-344B-4DA5-B1D8-5B222A8A00DB}" destId="{C4706E53-8461-4396-A15F-7A2C5C017522}" srcOrd="0" destOrd="0" presId="urn:microsoft.com/office/officeart/2005/8/layout/vList4"/>
    <dgm:cxn modelId="{A524BEEC-0592-424C-917B-50C0FE0DFD4A}" srcId="{B559CD8E-D43C-4E2A-9D98-AAD9ADA97BA6}" destId="{0AA4DA01-CB99-4F9B-9314-D3F9F5897F7C}" srcOrd="1" destOrd="0" parTransId="{4AFAAAEB-9170-48E8-9EC3-1015A714E3B4}" sibTransId="{BC96B147-AD64-448A-85A5-AA717D2AB84C}"/>
    <dgm:cxn modelId="{9DB3425B-A07D-4F55-9A44-EB050D2F7BF4}" type="presParOf" srcId="{753EBD9D-E070-4068-8CD7-3D58C7B6C7BE}" destId="{5FF4CB9A-13E0-4FD1-A96A-9D599E4641F9}" srcOrd="0" destOrd="0" presId="urn:microsoft.com/office/officeart/2005/8/layout/vList4"/>
    <dgm:cxn modelId="{452966AD-5FDB-4879-A4E4-96D1453BBAA7}" type="presParOf" srcId="{5FF4CB9A-13E0-4FD1-A96A-9D599E4641F9}" destId="{C4706E53-8461-4396-A15F-7A2C5C017522}" srcOrd="0" destOrd="0" presId="urn:microsoft.com/office/officeart/2005/8/layout/vList4"/>
    <dgm:cxn modelId="{892775D1-EE90-4091-A3A5-82F15C94E25C}" type="presParOf" srcId="{5FF4CB9A-13E0-4FD1-A96A-9D599E4641F9}" destId="{81F46FC9-02F5-4A30-80E5-6BDC979534C4}" srcOrd="1" destOrd="0" presId="urn:microsoft.com/office/officeart/2005/8/layout/vList4"/>
    <dgm:cxn modelId="{B304D58C-076F-4977-938F-C6E03E0815ED}" type="presParOf" srcId="{5FF4CB9A-13E0-4FD1-A96A-9D599E4641F9}" destId="{8A0697F1-D801-40A0-AB8F-0B3CD8AEA8CB}" srcOrd="2" destOrd="0" presId="urn:microsoft.com/office/officeart/2005/8/layout/vList4"/>
    <dgm:cxn modelId="{DA313D5C-DB58-4F86-AE16-130BAC129C04}" type="presParOf" srcId="{753EBD9D-E070-4068-8CD7-3D58C7B6C7BE}" destId="{C169C152-9E8C-4469-B3D0-8F40723B925B}" srcOrd="1" destOrd="0" presId="urn:microsoft.com/office/officeart/2005/8/layout/vList4"/>
    <dgm:cxn modelId="{589C33F1-6CC8-4855-B101-A9B739765552}" type="presParOf" srcId="{753EBD9D-E070-4068-8CD7-3D58C7B6C7BE}" destId="{95DE41D2-84E3-4800-AA47-E4F831922EC9}" srcOrd="2" destOrd="0" presId="urn:microsoft.com/office/officeart/2005/8/layout/vList4"/>
    <dgm:cxn modelId="{BEBD4993-1F05-4395-BD17-4BA6FEF0AA15}" type="presParOf" srcId="{95DE41D2-84E3-4800-AA47-E4F831922EC9}" destId="{141C03C3-F8AD-4D35-8533-EA709870E9CD}" srcOrd="0" destOrd="0" presId="urn:microsoft.com/office/officeart/2005/8/layout/vList4"/>
    <dgm:cxn modelId="{72CF5ABC-00BC-4D17-94EE-903507BAF87B}" type="presParOf" srcId="{95DE41D2-84E3-4800-AA47-E4F831922EC9}" destId="{2F2EA3B3-7F14-49B3-BDB3-79BC67F0597C}" srcOrd="1" destOrd="0" presId="urn:microsoft.com/office/officeart/2005/8/layout/vList4"/>
    <dgm:cxn modelId="{4EA80237-2814-4865-84BD-A54E41DFEE6B}" type="presParOf" srcId="{95DE41D2-84E3-4800-AA47-E4F831922EC9}" destId="{351D7604-0D24-48B8-9B20-9086780BDE87}" srcOrd="2" destOrd="0" presId="urn:microsoft.com/office/officeart/2005/8/layout/vList4"/>
    <dgm:cxn modelId="{EEC98B27-24C4-4E97-AB2B-AFB034CB2EB9}" type="presParOf" srcId="{753EBD9D-E070-4068-8CD7-3D58C7B6C7BE}" destId="{96040931-7903-457E-9B36-0DA83C7A02B7}" srcOrd="3" destOrd="0" presId="urn:microsoft.com/office/officeart/2005/8/layout/vList4"/>
    <dgm:cxn modelId="{5A59156B-4DFC-4CB5-8F94-3944EBB284D4}" type="presParOf" srcId="{753EBD9D-E070-4068-8CD7-3D58C7B6C7BE}" destId="{F2675BFF-4354-4050-A117-7F9A951BA432}" srcOrd="4" destOrd="0" presId="urn:microsoft.com/office/officeart/2005/8/layout/vList4"/>
    <dgm:cxn modelId="{F0DD9E51-8869-44AB-BE59-FF73FEF11551}" type="presParOf" srcId="{F2675BFF-4354-4050-A117-7F9A951BA432}" destId="{B988A61F-2110-4387-B8E7-A555056C81C3}" srcOrd="0" destOrd="0" presId="urn:microsoft.com/office/officeart/2005/8/layout/vList4"/>
    <dgm:cxn modelId="{38F29B5D-321D-496A-B81D-010C1E9B3A6D}" type="presParOf" srcId="{F2675BFF-4354-4050-A117-7F9A951BA432}" destId="{20AF778B-C1FC-4AA0-9E64-2117D977F1EF}" srcOrd="1" destOrd="0" presId="urn:microsoft.com/office/officeart/2005/8/layout/vList4"/>
    <dgm:cxn modelId="{CB13C7D9-5447-4EA3-8DF8-6DD30D7D8F54}" type="presParOf" srcId="{F2675BFF-4354-4050-A117-7F9A951BA432}" destId="{F9ED8501-0B4C-4E2E-B32C-69362DCF328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B36BC-C6C9-42AB-8DBE-1D2D39DDEF71}">
      <dsp:nvSpPr>
        <dsp:cNvPr id="0" name=""/>
        <dsp:cNvSpPr/>
      </dsp:nvSpPr>
      <dsp:spPr>
        <a:xfrm>
          <a:off x="36" y="2605"/>
          <a:ext cx="3461012" cy="49518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vi-VN" sz="1400" kern="1200"/>
            <a:t>Thu thập thông tin qua phỏng vấn hoặc quan sát thực tế:</a:t>
          </a:r>
          <a:endParaRPr lang="en-US" sz="1400" kern="1200"/>
        </a:p>
      </dsp:txBody>
      <dsp:txXfrm>
        <a:off x="36" y="2605"/>
        <a:ext cx="3461012" cy="495187"/>
      </dsp:txXfrm>
    </dsp:sp>
    <dsp:sp modelId="{DBF78BD5-DEC8-44F9-89F7-318311B21C3A}">
      <dsp:nvSpPr>
        <dsp:cNvPr id="0" name=""/>
        <dsp:cNvSpPr/>
      </dsp:nvSpPr>
      <dsp:spPr>
        <a:xfrm>
          <a:off x="36" y="497793"/>
          <a:ext cx="3461012" cy="3842999"/>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rtl="0">
            <a:lnSpc>
              <a:spcPct val="90000"/>
            </a:lnSpc>
            <a:spcBef>
              <a:spcPct val="0"/>
            </a:spcBef>
            <a:spcAft>
              <a:spcPct val="15000"/>
            </a:spcAft>
            <a:buChar char="•"/>
          </a:pPr>
          <a:r>
            <a:rPr lang="vi-VN" sz="1400" kern="1200" dirty="0"/>
            <a:t>Về cách tìm tổ chức/ cá nhân (các cơ quan ban ngành nhà nước tại địa phương; hội đoàn của nhà nước, tố chức phi chính phủ, tôn giáo,…; trường học; công ty, xí nghiệp,…). Ví dụ: Tìm trên báo chí, tin tức, internet,… để biết tổ chức/ cá nhân đã có hoạt động/ việc làm liên quan đến bảo vệ môi trường thiên nhiên; sau đó tìm thông tin để liên lạc và xin phép quan sát/ phỏng vấn,…</a:t>
          </a:r>
          <a:endParaRPr lang="en-US" sz="1400" kern="1200" dirty="0"/>
        </a:p>
        <a:p>
          <a:pPr marL="114300" lvl="1" indent="-114300" algn="just" defTabSz="622300" rtl="0">
            <a:lnSpc>
              <a:spcPct val="90000"/>
            </a:lnSpc>
            <a:spcBef>
              <a:spcPct val="0"/>
            </a:spcBef>
            <a:spcAft>
              <a:spcPct val="15000"/>
            </a:spcAft>
            <a:buChar char="•"/>
          </a:pPr>
          <a:r>
            <a:rPr lang="vi-VN" sz="1400" kern="1200" dirty="0"/>
            <a:t>Những quy tắc lịch sự, xin phép chụp hình, ghi âm,… bảo mật thông tin nếu tổ chức/ cá nhân yêu cầu.</a:t>
          </a:r>
          <a:endParaRPr lang="en-US" sz="1400" kern="1200" dirty="0"/>
        </a:p>
        <a:p>
          <a:pPr marL="114300" lvl="1" indent="-114300" algn="just" defTabSz="622300" rtl="0">
            <a:lnSpc>
              <a:spcPct val="90000"/>
            </a:lnSpc>
            <a:spcBef>
              <a:spcPct val="0"/>
            </a:spcBef>
            <a:spcAft>
              <a:spcPct val="15000"/>
            </a:spcAft>
            <a:buChar char="•"/>
          </a:pPr>
          <a:r>
            <a:rPr lang="vi-VN" sz="1400" kern="1200" dirty="0"/>
            <a:t>Nếu việc quan sát không thuận tiện thì có thể chỉ phỏng vấn. Phỏng vấn qua hình thức gặp trực tiếp hoặc điện thoại, email, trao đổi trên mạng xã hội. HS có thể xin họ cung cấp thông tin, hình ảnh,…</a:t>
          </a:r>
          <a:endParaRPr lang="en-US" sz="1400" kern="1200" dirty="0"/>
        </a:p>
      </dsp:txBody>
      <dsp:txXfrm>
        <a:off x="36" y="497793"/>
        <a:ext cx="3461012" cy="3842999"/>
      </dsp:txXfrm>
    </dsp:sp>
    <dsp:sp modelId="{DDA6F54B-88AE-467D-82A3-F3A93034CDE7}">
      <dsp:nvSpPr>
        <dsp:cNvPr id="0" name=""/>
        <dsp:cNvSpPr/>
      </dsp:nvSpPr>
      <dsp:spPr>
        <a:xfrm>
          <a:off x="3945590" y="2605"/>
          <a:ext cx="3461012" cy="495187"/>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vi-VN" sz="1400" kern="1200"/>
            <a:t>Thu thập thông tin qua tìm kiếm thông tin trên báo chí  internet,…</a:t>
          </a:r>
          <a:endParaRPr lang="en-US" sz="1400" kern="1200"/>
        </a:p>
      </dsp:txBody>
      <dsp:txXfrm>
        <a:off x="3945590" y="2605"/>
        <a:ext cx="3461012" cy="495187"/>
      </dsp:txXfrm>
    </dsp:sp>
    <dsp:sp modelId="{F3103CCB-28D4-4AF1-9C7A-2621A8B7D33B}">
      <dsp:nvSpPr>
        <dsp:cNvPr id="0" name=""/>
        <dsp:cNvSpPr/>
      </dsp:nvSpPr>
      <dsp:spPr>
        <a:xfrm>
          <a:off x="3945590" y="497793"/>
          <a:ext cx="3461012" cy="3842999"/>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rtl="0">
            <a:lnSpc>
              <a:spcPct val="90000"/>
            </a:lnSpc>
            <a:spcBef>
              <a:spcPct val="0"/>
            </a:spcBef>
            <a:spcAft>
              <a:spcPct val="15000"/>
            </a:spcAft>
            <a:buChar char="•"/>
          </a:pPr>
          <a:r>
            <a:rPr lang="en-US" sz="1400" kern="1200" dirty="0"/>
            <a:t>T</a:t>
          </a:r>
          <a:r>
            <a:rPr lang="vi-VN" sz="1400" kern="1200" dirty="0"/>
            <a:t>ìm kiếm thông tin trên các nguồn uy tín, có thể kiểm chứng đa chiều; hoặc từ thông tin ban đầu để tìm nguồn thông tin gốc tin cậy (ví dụ: Tạp chí khoa học, nguồn từ tổ chức uy tín trên thế giới,…).</a:t>
          </a:r>
          <a:endParaRPr lang="en-US" sz="1400" kern="1200" dirty="0"/>
        </a:p>
        <a:p>
          <a:pPr marL="114300" lvl="1" indent="-114300" algn="just" defTabSz="622300" rtl="0">
            <a:lnSpc>
              <a:spcPct val="90000"/>
            </a:lnSpc>
            <a:spcBef>
              <a:spcPct val="0"/>
            </a:spcBef>
            <a:spcAft>
              <a:spcPct val="15000"/>
            </a:spcAft>
            <a:buChar char="•"/>
          </a:pPr>
          <a:r>
            <a:rPr lang="vi-VN" sz="1400" kern="1200" dirty="0"/>
            <a:t>Ngoài các thông tin về cá nhân, tổ chức tại địa phương, Việt Nam, GV có thể gợi ý HS tìm thông tin về một số cá nhân đã có những việc làm rất ấn tượng khi còn ở tuổi của HS lớp 10 trong nước và cả nước ngoài (như Greta Thunberg (Phần Lan), Autum Peltier (Canada), Alexandria Villasenor (Mỹ), Catarina Lorenzo (Brazil),…).</a:t>
          </a:r>
          <a:endParaRPr lang="en-US" sz="1400" kern="1200" dirty="0"/>
        </a:p>
      </dsp:txBody>
      <dsp:txXfrm>
        <a:off x="3945590" y="497793"/>
        <a:ext cx="3461012" cy="3842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82138-A23A-4202-9700-A9740AB4494C}">
      <dsp:nvSpPr>
        <dsp:cNvPr id="0" name=""/>
        <dsp:cNvSpPr/>
      </dsp:nvSpPr>
      <dsp:spPr>
        <a:xfrm>
          <a:off x="0" y="0"/>
          <a:ext cx="6412230" cy="8458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latin typeface="Times New Roman" panose="02020603050405020304" pitchFamily="18" charset="0"/>
              <a:cs typeface="Times New Roman" panose="02020603050405020304" pitchFamily="18" charset="0"/>
            </a:rPr>
            <a:t>Tìm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hiểu</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và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mô</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tả</a:t>
          </a:r>
          <a:r>
            <a:rPr lang="en-US" sz="2300" kern="1200" dirty="0">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thực</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trạng</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môi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trường</a:t>
          </a:r>
          <a:r>
            <a:rPr lang="en-US" sz="2300" kern="1200" dirty="0">
              <a:latin typeface="Times New Roman" panose="02020603050405020304" pitchFamily="18" charset="0"/>
              <a:cs typeface="Times New Roman" panose="02020603050405020304" pitchFamily="18" charset="0"/>
            </a:rPr>
            <a:t> ở </a:t>
          </a:r>
          <a:r>
            <a:rPr lang="en-US" sz="2300" kern="1200" dirty="0" err="1">
              <a:latin typeface="Times New Roman" panose="02020603050405020304" pitchFamily="18" charset="0"/>
              <a:cs typeface="Times New Roman" panose="02020603050405020304" pitchFamily="18" charset="0"/>
            </a:rPr>
            <a:t>địa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phương</a:t>
          </a:r>
          <a:r>
            <a:rPr lang="en-US" sz="2300" kern="1200" dirty="0">
              <a:latin typeface="Times New Roman" panose="02020603050405020304" pitchFamily="18" charset="0"/>
              <a:cs typeface="Times New Roman" panose="02020603050405020304" pitchFamily="18" charset="0"/>
            </a:rPr>
            <a:t>?</a:t>
          </a:r>
        </a:p>
      </dsp:txBody>
      <dsp:txXfrm>
        <a:off x="24773" y="24773"/>
        <a:ext cx="5499525" cy="796274"/>
      </dsp:txXfrm>
    </dsp:sp>
    <dsp:sp modelId="{8807EAC2-201C-4B8F-B7F3-D6C2E9AAEDA3}">
      <dsp:nvSpPr>
        <dsp:cNvPr id="0" name=""/>
        <dsp:cNvSpPr/>
      </dsp:nvSpPr>
      <dsp:spPr>
        <a:xfrm>
          <a:off x="565785" y="986789"/>
          <a:ext cx="6412230" cy="84582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latin typeface="Times New Roman" panose="02020603050405020304" pitchFamily="18" charset="0"/>
              <a:cs typeface="Times New Roman" panose="02020603050405020304" pitchFamily="18" charset="0"/>
            </a:rPr>
            <a:t>Chỉ</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ra</a:t>
          </a:r>
          <a:r>
            <a:rPr lang="en-US" sz="2300" kern="1200" dirty="0">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nguyên</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nhân</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của</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thực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a:t>
          </a:r>
        </a:p>
      </dsp:txBody>
      <dsp:txXfrm>
        <a:off x="590558" y="1011562"/>
        <a:ext cx="5247116" cy="796274"/>
      </dsp:txXfrm>
    </dsp:sp>
    <dsp:sp modelId="{0DDA6570-F7E3-4BF3-86EE-2623080D6BDD}">
      <dsp:nvSpPr>
        <dsp:cNvPr id="0" name=""/>
        <dsp:cNvSpPr/>
      </dsp:nvSpPr>
      <dsp:spPr>
        <a:xfrm>
          <a:off x="1131570" y="1973579"/>
          <a:ext cx="6412230" cy="84582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err="1">
              <a:latin typeface="Times New Roman" panose="02020603050405020304" pitchFamily="18" charset="0"/>
              <a:cs typeface="Times New Roman" panose="02020603050405020304" pitchFamily="18" charset="0"/>
            </a:rPr>
            <a:t>Đề</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xuất</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các</a:t>
          </a:r>
          <a:r>
            <a:rPr lang="en-US" sz="2300" kern="1200" dirty="0">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giải</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b="1" u="sng" kern="1200" dirty="0" err="1">
              <a:solidFill>
                <a:srgbClr val="0033CC"/>
              </a:solidFill>
              <a:latin typeface="Times New Roman" panose="02020603050405020304" pitchFamily="18" charset="0"/>
              <a:cs typeface="Times New Roman" panose="02020603050405020304" pitchFamily="18" charset="0"/>
            </a:rPr>
            <a:t>pháp</a:t>
          </a:r>
          <a:r>
            <a:rPr lang="en-US" sz="2300" b="1" u="sng" kern="1200" dirty="0">
              <a:solidFill>
                <a:srgbClr val="0033CC"/>
              </a:solidFill>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mà</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em</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thấy</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khả</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thi</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để</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khắc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phục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thực</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trạng</a:t>
          </a:r>
          <a:r>
            <a:rPr lang="en-US" sz="2300" kern="1200" dirty="0">
              <a:latin typeface="Times New Roman" panose="02020603050405020304" pitchFamily="18" charset="0"/>
              <a:cs typeface="Times New Roman" panose="02020603050405020304" pitchFamily="18" charset="0"/>
            </a:rPr>
            <a:t> </a:t>
          </a:r>
          <a:r>
            <a:rPr lang="en-US" sz="2300" kern="1200" dirty="0" err="1">
              <a:latin typeface="Times New Roman" panose="02020603050405020304" pitchFamily="18" charset="0"/>
              <a:cs typeface="Times New Roman" panose="02020603050405020304" pitchFamily="18" charset="0"/>
            </a:rPr>
            <a:t>trên</a:t>
          </a:r>
          <a:r>
            <a:rPr lang="en-US" sz="2300" kern="1200" dirty="0">
              <a:latin typeface="Times New Roman" panose="02020603050405020304" pitchFamily="18" charset="0"/>
              <a:cs typeface="Times New Roman" panose="02020603050405020304" pitchFamily="18" charset="0"/>
            </a:rPr>
            <a:t>?</a:t>
          </a:r>
        </a:p>
      </dsp:txBody>
      <dsp:txXfrm>
        <a:off x="1156343" y="1998352"/>
        <a:ext cx="5247116" cy="796274"/>
      </dsp:txXfrm>
    </dsp:sp>
    <dsp:sp modelId="{882682B6-25F0-4ED4-AA3C-438E717A082F}">
      <dsp:nvSpPr>
        <dsp:cNvPr id="0" name=""/>
        <dsp:cNvSpPr/>
      </dsp:nvSpPr>
      <dsp:spPr>
        <a:xfrm>
          <a:off x="5862447" y="641413"/>
          <a:ext cx="549783" cy="549783"/>
        </a:xfrm>
        <a:prstGeom prst="downArrow">
          <a:avLst>
            <a:gd name="adj1" fmla="val 55000"/>
            <a:gd name="adj2" fmla="val 45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Times New Roman" panose="02020603050405020304" pitchFamily="18" charset="0"/>
            <a:cs typeface="Times New Roman" panose="02020603050405020304" pitchFamily="18" charset="0"/>
          </a:endParaRPr>
        </a:p>
      </dsp:txBody>
      <dsp:txXfrm>
        <a:off x="5986148" y="641413"/>
        <a:ext cx="302381" cy="413712"/>
      </dsp:txXfrm>
    </dsp:sp>
    <dsp:sp modelId="{00FAE9A9-44E4-4534-B9BE-B5EE9D7E9F5E}">
      <dsp:nvSpPr>
        <dsp:cNvPr id="0" name=""/>
        <dsp:cNvSpPr/>
      </dsp:nvSpPr>
      <dsp:spPr>
        <a:xfrm>
          <a:off x="6428232" y="1622564"/>
          <a:ext cx="549783" cy="549783"/>
        </a:xfrm>
        <a:prstGeom prst="downArrow">
          <a:avLst>
            <a:gd name="adj1" fmla="val 55000"/>
            <a:gd name="adj2" fmla="val 45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latin typeface="Times New Roman" panose="02020603050405020304" pitchFamily="18" charset="0"/>
            <a:cs typeface="Times New Roman" panose="02020603050405020304" pitchFamily="18" charset="0"/>
          </a:endParaRPr>
        </a:p>
      </dsp:txBody>
      <dsp:txXfrm>
        <a:off x="6551933" y="1622564"/>
        <a:ext cx="302381" cy="41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06E53-8461-4396-A15F-7A2C5C017522}">
      <dsp:nvSpPr>
        <dsp:cNvPr id="0" name=""/>
        <dsp:cNvSpPr/>
      </dsp:nvSpPr>
      <dsp:spPr>
        <a:xfrm>
          <a:off x="0" y="0"/>
          <a:ext cx="7910555" cy="81810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Một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số</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vấn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đề</a:t>
          </a:r>
          <a:r>
            <a:rPr lang="en-US" sz="1600" kern="1200" dirty="0">
              <a:latin typeface="Times New Roman" panose="02020603050405020304" pitchFamily="18" charset="0"/>
              <a:cs typeface="Times New Roman" panose="02020603050405020304" pitchFamily="18" charset="0"/>
            </a:rPr>
            <a:t> ô </a:t>
          </a:r>
          <a:r>
            <a:rPr lang="en-US" sz="1600" kern="1200" dirty="0" err="1">
              <a:latin typeface="Times New Roman" panose="02020603050405020304" pitchFamily="18" charset="0"/>
              <a:cs typeface="Times New Roman" panose="02020603050405020304" pitchFamily="18" charset="0"/>
            </a:rPr>
            <a:t>nhiễm</a:t>
          </a:r>
          <a:r>
            <a:rPr lang="en-US" sz="1600" kern="1200" dirty="0">
              <a:latin typeface="Times New Roman" panose="02020603050405020304" pitchFamily="18" charset="0"/>
              <a:cs typeface="Times New Roman" panose="02020603050405020304" pitchFamily="18" charset="0"/>
            </a:rPr>
            <a:t> (ô </a:t>
          </a:r>
          <a:r>
            <a:rPr lang="en-US" sz="1600" kern="1200" dirty="0" err="1">
              <a:latin typeface="Times New Roman" panose="02020603050405020304" pitchFamily="18" charset="0"/>
              <a:cs typeface="Times New Roman" panose="02020603050405020304" pitchFamily="18" charset="0"/>
            </a:rPr>
            <a:t>nhiễm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đất</a:t>
          </a:r>
          <a:r>
            <a:rPr lang="en-US" sz="1600" kern="1200" dirty="0">
              <a:latin typeface="Times New Roman" panose="02020603050405020304" pitchFamily="18" charset="0"/>
              <a:cs typeface="Times New Roman" panose="02020603050405020304" pitchFamily="18" charset="0"/>
            </a:rPr>
            <a:t>, ô </a:t>
          </a:r>
          <a:r>
            <a:rPr lang="en-US" sz="1600" kern="1200" dirty="0" err="1">
              <a:latin typeface="Times New Roman" panose="02020603050405020304" pitchFamily="18" charset="0"/>
              <a:cs typeface="Times New Roman" panose="02020603050405020304" pitchFamily="18" charset="0"/>
            </a:rPr>
            <a:t>nhiễm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nước</a:t>
          </a:r>
          <a:r>
            <a:rPr lang="en-US" sz="1600" kern="1200" dirty="0">
              <a:latin typeface="Times New Roman" panose="02020603050405020304" pitchFamily="18" charset="0"/>
              <a:cs typeface="Times New Roman" panose="02020603050405020304" pitchFamily="18" charset="0"/>
            </a:rPr>
            <a:t>, ô </a:t>
          </a:r>
          <a:r>
            <a:rPr lang="en-US" sz="1600" kern="1200" dirty="0" err="1">
              <a:latin typeface="Times New Roman" panose="02020603050405020304" pitchFamily="18" charset="0"/>
              <a:cs typeface="Times New Roman" panose="02020603050405020304" pitchFamily="18" charset="0"/>
            </a:rPr>
            <a:t>nhiễm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không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khí</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phá</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rừng</a:t>
          </a:r>
          <a:r>
            <a:rPr lang="en-US" sz="1600" kern="1200" dirty="0">
              <a:latin typeface="Times New Roman" panose="02020603050405020304" pitchFamily="18" charset="0"/>
              <a:cs typeface="Times New Roman" panose="02020603050405020304" pitchFamily="18" charset="0"/>
            </a:rPr>
            <a:t>,..</a:t>
          </a:r>
        </a:p>
      </dsp:txBody>
      <dsp:txXfrm>
        <a:off x="1663921" y="0"/>
        <a:ext cx="6246633" cy="818109"/>
      </dsp:txXfrm>
    </dsp:sp>
    <dsp:sp modelId="{81F46FC9-02F5-4A30-80E5-6BDC979534C4}">
      <dsp:nvSpPr>
        <dsp:cNvPr id="0" name=""/>
        <dsp:cNvSpPr/>
      </dsp:nvSpPr>
      <dsp:spPr>
        <a:xfrm>
          <a:off x="81810" y="81810"/>
          <a:ext cx="1582111" cy="6544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1C03C3-F8AD-4D35-8533-EA709870E9CD}">
      <dsp:nvSpPr>
        <dsp:cNvPr id="0" name=""/>
        <dsp:cNvSpPr/>
      </dsp:nvSpPr>
      <dsp:spPr>
        <a:xfrm>
          <a:off x="0" y="899920"/>
          <a:ext cx="7910555" cy="818109"/>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Times New Roman" panose="02020603050405020304" pitchFamily="18" charset="0"/>
              <a:cs typeface="Times New Roman" panose="02020603050405020304" pitchFamily="18" charset="0"/>
            </a:rPr>
            <a:t>Những kênh/ cách tìm hiểu (phỏng vấn, quan sát trực tiếp kèm chụp hình/ quay phim thực tế, tìm thông tin trên báo đài,…).</a:t>
          </a:r>
        </a:p>
      </dsp:txBody>
      <dsp:txXfrm>
        <a:off x="1663921" y="899920"/>
        <a:ext cx="6246633" cy="818109"/>
      </dsp:txXfrm>
    </dsp:sp>
    <dsp:sp modelId="{2F2EA3B3-7F14-49B3-BDB3-79BC67F0597C}">
      <dsp:nvSpPr>
        <dsp:cNvPr id="0" name=""/>
        <dsp:cNvSpPr/>
      </dsp:nvSpPr>
      <dsp:spPr>
        <a:xfrm>
          <a:off x="81810" y="981731"/>
          <a:ext cx="1582111" cy="6544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8A61F-2110-4387-B8E7-A555056C81C3}">
      <dsp:nvSpPr>
        <dsp:cNvPr id="0" name=""/>
        <dsp:cNvSpPr/>
      </dsp:nvSpPr>
      <dsp:spPr>
        <a:xfrm>
          <a:off x="0" y="1799840"/>
          <a:ext cx="7910555" cy="818109"/>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thông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có</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liên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quan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thực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trạng</a:t>
          </a:r>
          <a:r>
            <a:rPr lang="en-US" sz="1600" kern="1200" dirty="0">
              <a:latin typeface="Times New Roman" panose="02020603050405020304" pitchFamily="18" charset="0"/>
              <a:cs typeface="Times New Roman" panose="02020603050405020304" pitchFamily="18" charset="0"/>
            </a:rPr>
            <a:t>: ở </a:t>
          </a:r>
          <a:r>
            <a:rPr lang="en-US" sz="1600" kern="1200" dirty="0" err="1">
              <a:latin typeface="Times New Roman" panose="02020603050405020304" pitchFamily="18" charset="0"/>
              <a:cs typeface="Times New Roman" panose="02020603050405020304" pitchFamily="18" charset="0"/>
            </a:rPr>
            <a:t>đâu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gì</a:t>
          </a:r>
          <a:r>
            <a:rPr lang="en-US" sz="1600" kern="1200" dirty="0">
              <a:latin typeface="Times New Roman" panose="02020603050405020304" pitchFamily="18" charset="0"/>
              <a:cs typeface="Times New Roman" panose="02020603050405020304" pitchFamily="18" charset="0"/>
            </a:rPr>
            <a:t>/</a:t>
          </a:r>
          <a:r>
            <a:rPr lang="en-US" sz="1600" kern="1200" dirty="0" err="1">
              <a:latin typeface="Times New Roman" panose="02020603050405020304" pitchFamily="18" charset="0"/>
              <a:cs typeface="Times New Roman" panose="02020603050405020304" pitchFamily="18" charset="0"/>
            </a:rPr>
            <a:t>đối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tượng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nào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thải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loại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thải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lượng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thải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nhựa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nước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đất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sinh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không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khí</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khói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bụi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mức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độ</a:t>
          </a:r>
          <a:r>
            <a:rPr lang="en-US" sz="1600" kern="1200" dirty="0">
              <a:latin typeface="Times New Roman" panose="02020603050405020304" pitchFamily="18" charset="0"/>
              <a:cs typeface="Times New Roman" panose="02020603050405020304" pitchFamily="18" charset="0"/>
            </a:rPr>
            <a:t> ô </a:t>
          </a:r>
          <a:r>
            <a:rPr lang="en-US" sz="1600" kern="1200" dirty="0" err="1">
              <a:latin typeface="Times New Roman" panose="02020603050405020304" pitchFamily="18" charset="0"/>
              <a:cs typeface="Times New Roman" panose="02020603050405020304" pitchFamily="18" charset="0"/>
            </a:rPr>
            <a:t>nhiễm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thế</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nào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trông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nhiều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như</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thế</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nào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màu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sắc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mùi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vị</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sao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phù</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hợp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khảo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sát</a:t>
          </a:r>
          <a:endParaRPr lang="en-US" sz="1600" kern="1200" dirty="0">
            <a:latin typeface="Times New Roman" panose="02020603050405020304" pitchFamily="18" charset="0"/>
            <a:cs typeface="Times New Roman" panose="02020603050405020304" pitchFamily="18" charset="0"/>
          </a:endParaRPr>
        </a:p>
      </dsp:txBody>
      <dsp:txXfrm>
        <a:off x="1663921" y="1799840"/>
        <a:ext cx="6246633" cy="818109"/>
      </dsp:txXfrm>
    </dsp:sp>
    <dsp:sp modelId="{20AF778B-C1FC-4AA0-9E64-2117D977F1EF}">
      <dsp:nvSpPr>
        <dsp:cNvPr id="0" name=""/>
        <dsp:cNvSpPr/>
      </dsp:nvSpPr>
      <dsp:spPr>
        <a:xfrm>
          <a:off x="81810" y="1881651"/>
          <a:ext cx="1582111" cy="6544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a:t>Click to edit Master title style</a:t>
            </a:r>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B18E7-283B-44E2-9AFD-97A1B6C2022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41182163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187551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7422101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821582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11863349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B18E7-283B-44E2-9AFD-97A1B6C2022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1711209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B18E7-283B-44E2-9AFD-97A1B6C20222}"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93819233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B18E7-283B-44E2-9AFD-97A1B6C20222}"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68875178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92044038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22479111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2152849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a:t>Click to edit Master title style</a:t>
            </a:r>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t>9/6/2022</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t>‹#›</a:t>
            </a:fld>
            <a:endParaRPr lang="en-US"/>
          </a:p>
        </p:txBody>
      </p:sp>
    </p:spTree>
    <p:extLst>
      <p:ext uri="{BB962C8B-B14F-4D97-AF65-F5344CB8AC3E}">
        <p14:creationId xmlns:p14="http://schemas.microsoft.com/office/powerpoint/2010/main"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w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051790"/>
            <a:ext cx="4512661" cy="3262165"/>
          </a:xfrm>
          <a:prstGeom prst="rect">
            <a:avLst/>
          </a:prstGeom>
        </p:spPr>
      </p:pic>
      <p:sp>
        <p:nvSpPr>
          <p:cNvPr id="8" name="Rectangle 7"/>
          <p:cNvSpPr/>
          <p:nvPr/>
        </p:nvSpPr>
        <p:spPr>
          <a:xfrm>
            <a:off x="2817984" y="140138"/>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p>
          <a:p>
            <a:pPr algn="ctr"/>
            <a:r>
              <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a:t>
            </a:r>
          </a:p>
          <a:p>
            <a:pPr algn="ctr"/>
            <a:r>
              <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VÀ MÔI TRƯỜNG TỰ NHIÊN</a:t>
            </a:r>
          </a:p>
        </p:txBody>
      </p:sp>
      <p:graphicFrame>
        <p:nvGraphicFramePr>
          <p:cNvPr id="14" name="Object 7"/>
          <p:cNvGraphicFramePr>
            <a:graphicFrameLocks noChangeAspect="1"/>
          </p:cNvGraphicFramePr>
          <p:nvPr>
            <p:extLst>
              <p:ext uri="{D42A27DB-BD31-4B8C-83A1-F6EECF244321}">
                <p14:modId xmlns:p14="http://schemas.microsoft.com/office/powerpoint/2010/main" val="1308908336"/>
              </p:ext>
            </p:extLst>
          </p:nvPr>
        </p:nvGraphicFramePr>
        <p:xfrm>
          <a:off x="2057400" y="3291840"/>
          <a:ext cx="1066800" cy="1280160"/>
        </p:xfrm>
        <a:graphic>
          <a:graphicData uri="http://schemas.openxmlformats.org/presentationml/2006/ole">
            <mc:AlternateContent xmlns:mc="http://schemas.openxmlformats.org/markup-compatibility/2006">
              <mc:Choice xmlns:v="urn:schemas-microsoft-com:vml" Requires="v">
                <p:oleObj name="Clip" r:id="rId3" imgW="3531960" imgH="4445640" progId="MS_ClipArt_Gallery.2">
                  <p:embed/>
                </p:oleObj>
              </mc:Choice>
              <mc:Fallback>
                <p:oleObj name="Clip" r:id="rId3" imgW="3531960" imgH="444564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291840"/>
                        <a:ext cx="1066800" cy="1280160"/>
                      </a:xfrm>
                      <a:prstGeom prst="rect">
                        <a:avLst/>
                      </a:prstGeom>
                      <a:noFill/>
                      <a:ln>
                        <a:noFill/>
                      </a:ln>
                      <a:effectLst/>
                    </p:spPr>
                  </p:pic>
                </p:oleObj>
              </mc:Fallback>
            </mc:AlternateContent>
          </a:graphicData>
        </a:graphic>
      </p:graphicFrame>
      <p:pic>
        <p:nvPicPr>
          <p:cNvPr id="1026" name="Picture 2">
            <a:extLst>
              <a:ext uri="{FF2B5EF4-FFF2-40B4-BE49-F238E27FC236}">
                <a16:creationId xmlns:a16="http://schemas.microsoft.com/office/drawing/2014/main" id="{1F9EF257-3846-4EC3-ABAF-0CA1621F2D3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60058" y="1463014"/>
            <a:ext cx="4152900" cy="24689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3333" r="13333"/>
          <a:stretch/>
        </p:blipFill>
        <p:spPr>
          <a:xfrm>
            <a:off x="0" y="-6929"/>
            <a:ext cx="3352800" cy="4572000"/>
          </a:xfrm>
          <a:prstGeom prst="rect">
            <a:avLst/>
          </a:prstGeom>
        </p:spPr>
      </p:pic>
      <p:pic>
        <p:nvPicPr>
          <p:cNvPr id="9" name="Picture 5" descr="FLOWERS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0184" y="3581400"/>
            <a:ext cx="725549" cy="98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279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20892" y="525815"/>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567483" y="459631"/>
            <a:ext cx="7170138" cy="607169"/>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Nhận xét, đánh giá những việc làm của tổ chức, cá nhân </a:t>
            </a:r>
            <a:endParaRPr lang="en-US" sz="1800" b="1" dirty="0">
              <a:solidFill>
                <a:prstClr val="black"/>
              </a:solidFill>
              <a:latin typeface="Times New Roman" panose="02020603050405020304" pitchFamily="18" charset="0"/>
              <a:ea typeface="Times New Roman" panose="02020603050405020304" pitchFamily="18" charset="0"/>
            </a:endParaRPr>
          </a:p>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ở địa phương trong bảo vệ cảnh quan thiên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Cloud Callout 15">
            <a:extLst>
              <a:ext uri="{FF2B5EF4-FFF2-40B4-BE49-F238E27FC236}">
                <a16:creationId xmlns:a16="http://schemas.microsoft.com/office/drawing/2014/main" id="{FD1CD4B2-FA95-4B33-93DB-7439FC6F9895}"/>
              </a:ext>
            </a:extLst>
          </p:cNvPr>
          <p:cNvSpPr/>
          <p:nvPr/>
        </p:nvSpPr>
        <p:spPr>
          <a:xfrm>
            <a:off x="990600" y="1270399"/>
            <a:ext cx="6561104" cy="1580718"/>
          </a:xfrm>
          <a:prstGeom prst="cloudCallout">
            <a:avLst>
              <a:gd name="adj1" fmla="val -40069"/>
              <a:gd name="adj2" fmla="val 582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a:latin typeface="Times New Roman" pitchFamily="18" charset="0"/>
                <a:cs typeface="Times New Roman" pitchFamily="18" charset="0"/>
              </a:rPr>
              <a:t>N</a:t>
            </a:r>
            <a:r>
              <a:rPr lang="vi-VN" sz="1800" dirty="0">
                <a:latin typeface="Times New Roman" pitchFamily="18" charset="0"/>
                <a:cs typeface="Times New Roman" pitchFamily="18" charset="0"/>
              </a:rPr>
              <a:t>êu ra, nhận xét, đánh giá một số việc làm của một vài cá nhân điển hình cũng như tổ chức tại địa phương trong việc bảo tồn cảnh quan thiên nhiên</a:t>
            </a:r>
            <a:r>
              <a:rPr lang="en-US" sz="1800" dirty="0">
                <a:latin typeface="Times New Roman" pitchFamily="18" charset="0"/>
                <a:cs typeface="Times New Roman" pitchFamily="18" charset="0"/>
              </a:rPr>
              <a:t>?</a:t>
            </a:r>
          </a:p>
        </p:txBody>
      </p:sp>
      <p:sp>
        <p:nvSpPr>
          <p:cNvPr id="19" name="Rectangle 18"/>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72438864"/>
              </p:ext>
            </p:extLst>
          </p:nvPr>
        </p:nvGraphicFramePr>
        <p:xfrm>
          <a:off x="381000" y="3124200"/>
          <a:ext cx="7589520" cy="1208660"/>
        </p:xfrm>
        <a:graphic>
          <a:graphicData uri="http://schemas.openxmlformats.org/drawingml/2006/table">
            <a:tbl>
              <a:tblPr firstRow="1" firstCol="1" bandRow="1">
                <a:tableStyleId>{638B1855-1B75-4FBE-930C-398BA8C253C6}</a:tableStyleId>
              </a:tblPr>
              <a:tblGrid>
                <a:gridCol w="1896539">
                  <a:extLst>
                    <a:ext uri="{9D8B030D-6E8A-4147-A177-3AD203B41FA5}">
                      <a16:colId xmlns:a16="http://schemas.microsoft.com/office/drawing/2014/main" val="20000"/>
                    </a:ext>
                  </a:extLst>
                </a:gridCol>
                <a:gridCol w="1896539">
                  <a:extLst>
                    <a:ext uri="{9D8B030D-6E8A-4147-A177-3AD203B41FA5}">
                      <a16:colId xmlns:a16="http://schemas.microsoft.com/office/drawing/2014/main" val="20001"/>
                    </a:ext>
                  </a:extLst>
                </a:gridCol>
                <a:gridCol w="1898221">
                  <a:extLst>
                    <a:ext uri="{9D8B030D-6E8A-4147-A177-3AD203B41FA5}">
                      <a16:colId xmlns:a16="http://schemas.microsoft.com/office/drawing/2014/main" val="20002"/>
                    </a:ext>
                  </a:extLst>
                </a:gridCol>
                <a:gridCol w="1898221">
                  <a:extLst>
                    <a:ext uri="{9D8B030D-6E8A-4147-A177-3AD203B41FA5}">
                      <a16:colId xmlns:a16="http://schemas.microsoft.com/office/drawing/2014/main" val="20003"/>
                    </a:ext>
                  </a:extLst>
                </a:gridCol>
              </a:tblGrid>
              <a:tr h="0">
                <a:tc>
                  <a:txBody>
                    <a:bodyPr/>
                    <a:lstStyle/>
                    <a:p>
                      <a:pPr marL="0" marR="0" algn="ctr">
                        <a:lnSpc>
                          <a:spcPct val="115000"/>
                        </a:lnSpc>
                        <a:spcBef>
                          <a:spcPts val="600"/>
                        </a:spcBef>
                        <a:spcAft>
                          <a:spcPts val="600"/>
                        </a:spcAft>
                      </a:pPr>
                      <a:r>
                        <a:rPr lang="en-US" sz="2400" dirty="0" err="1">
                          <a:effectLst/>
                        </a:rPr>
                        <a:t>Tên</a:t>
                      </a:r>
                      <a:r>
                        <a:rPr lang="en-US" sz="2400" dirty="0">
                          <a:effectLst/>
                        </a:rPr>
                        <a:t> </a:t>
                      </a:r>
                      <a:r>
                        <a:rPr lang="en-US" sz="2400" dirty="0" err="1">
                          <a:effectLst/>
                        </a:rPr>
                        <a:t>tổ</a:t>
                      </a:r>
                      <a:r>
                        <a:rPr lang="en-US" sz="2400" dirty="0">
                          <a:effectLst/>
                        </a:rPr>
                        <a:t> </a:t>
                      </a:r>
                      <a:r>
                        <a:rPr lang="en-US" sz="2400" dirty="0" err="1">
                          <a:effectLst/>
                        </a:rPr>
                        <a:t>chức</a:t>
                      </a:r>
                      <a:r>
                        <a:rPr lang="en-US" sz="2400" dirty="0">
                          <a:effectLst/>
                        </a:rPr>
                        <a:t> </a:t>
                      </a:r>
                      <a:r>
                        <a:rPr lang="en-US" sz="2400" dirty="0" err="1">
                          <a:effectLst/>
                        </a:rPr>
                        <a:t>hoặc</a:t>
                      </a:r>
                      <a:r>
                        <a:rPr lang="en-US" sz="2400" dirty="0">
                          <a:effectLst/>
                        </a:rPr>
                        <a:t> </a:t>
                      </a:r>
                      <a:r>
                        <a:rPr lang="en-US" sz="2400" dirty="0" err="1">
                          <a:effectLst/>
                        </a:rPr>
                        <a:t>cá</a:t>
                      </a:r>
                      <a:r>
                        <a:rPr lang="en-US" sz="2400" dirty="0">
                          <a:effectLst/>
                        </a:rPr>
                        <a:t> </a:t>
                      </a:r>
                      <a:r>
                        <a:rPr lang="en-US" sz="2400" dirty="0" err="1">
                          <a:effectLst/>
                        </a:rPr>
                        <a:t>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err="1">
                          <a:effectLst/>
                        </a:rPr>
                        <a:t>Việc</a:t>
                      </a:r>
                      <a:r>
                        <a:rPr lang="en-US" sz="2400" dirty="0">
                          <a:effectLst/>
                        </a:rPr>
                        <a:t> </a:t>
                      </a:r>
                      <a:r>
                        <a:rPr lang="en-US" sz="2400" dirty="0" err="1">
                          <a:effectLst/>
                        </a:rPr>
                        <a:t>làm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err="1">
                          <a:effectLst/>
                        </a:rPr>
                        <a:t>Nhận</a:t>
                      </a:r>
                      <a:r>
                        <a:rPr lang="en-US" sz="2400" dirty="0">
                          <a:effectLst/>
                        </a:rPr>
                        <a:t> </a:t>
                      </a:r>
                      <a:r>
                        <a:rPr lang="en-US" sz="2400" dirty="0" err="1">
                          <a:effectLst/>
                        </a:rPr>
                        <a:t>xét</a:t>
                      </a:r>
                      <a:r>
                        <a:rPr lang="en-US" sz="2400" dirty="0">
                          <a:effectLst/>
                        </a:rPr>
                        <a:t> </a:t>
                      </a:r>
                      <a:r>
                        <a:rPr lang="en-US" sz="2400" dirty="0" err="1">
                          <a:effectLst/>
                        </a:rPr>
                        <a:t>và</a:t>
                      </a:r>
                      <a:r>
                        <a:rPr lang="en-US" sz="2400" dirty="0">
                          <a:effectLst/>
                        </a:rPr>
                        <a:t> </a:t>
                      </a:r>
                      <a:r>
                        <a:rPr lang="en-US" sz="2400" dirty="0" err="1">
                          <a:effectLst/>
                        </a:rPr>
                        <a:t>đánh</a:t>
                      </a:r>
                      <a:r>
                        <a:rPr lang="en-US" sz="2400" dirty="0">
                          <a:effectLst/>
                        </a:rPr>
                        <a:t> </a:t>
                      </a:r>
                      <a:r>
                        <a:rPr lang="en-US" sz="2400" dirty="0" err="1">
                          <a:effectLst/>
                        </a:rPr>
                        <a:t>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err="1">
                          <a:effectLst/>
                        </a:rPr>
                        <a:t>Đề</a:t>
                      </a:r>
                      <a:r>
                        <a:rPr lang="en-US" sz="2400" dirty="0">
                          <a:effectLst/>
                        </a:rPr>
                        <a:t> </a:t>
                      </a:r>
                      <a:r>
                        <a:rPr lang="en-US" sz="2400" dirty="0" err="1">
                          <a:effectLst/>
                        </a:rPr>
                        <a:t>nghị</a:t>
                      </a:r>
                      <a:r>
                        <a:rPr lang="en-US" sz="2400" dirty="0">
                          <a:effectLst/>
                        </a:rPr>
                        <a:t> </a:t>
                      </a:r>
                      <a:r>
                        <a:rPr lang="en-US" sz="2400" dirty="0" err="1">
                          <a:effectLst/>
                        </a:rPr>
                        <a:t>khác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6958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20892" y="525815"/>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567483" y="459631"/>
            <a:ext cx="7170138" cy="607169"/>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Nhận xét, đánh giá những việc làm của tổ chức, cá nhân ở địa phương </a:t>
            </a:r>
            <a:endParaRPr lang="en-US" sz="1800" b="1" dirty="0">
              <a:solidFill>
                <a:prstClr val="black"/>
              </a:solidFill>
              <a:latin typeface="Times New Roman" panose="02020603050405020304" pitchFamily="18" charset="0"/>
              <a:ea typeface="Times New Roman" panose="02020603050405020304" pitchFamily="18" charset="0"/>
            </a:endParaRPr>
          </a:p>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trong bảo vệ cảnh quan thiên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Cloud Callout 15">
            <a:extLst>
              <a:ext uri="{FF2B5EF4-FFF2-40B4-BE49-F238E27FC236}">
                <a16:creationId xmlns:a16="http://schemas.microsoft.com/office/drawing/2014/main" id="{FD1CD4B2-FA95-4B33-93DB-7439FC6F9895}"/>
              </a:ext>
            </a:extLst>
          </p:cNvPr>
          <p:cNvSpPr/>
          <p:nvPr/>
        </p:nvSpPr>
        <p:spPr>
          <a:xfrm>
            <a:off x="990600" y="1270399"/>
            <a:ext cx="6561104" cy="1580718"/>
          </a:xfrm>
          <a:prstGeom prst="cloudCallout">
            <a:avLst>
              <a:gd name="adj1" fmla="val -40069"/>
              <a:gd name="adj2" fmla="val 5823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a:latin typeface="Times New Roman" pitchFamily="18" charset="0"/>
                <a:cs typeface="Times New Roman" pitchFamily="18" charset="0"/>
              </a:rPr>
              <a:t>Nêu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xét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việc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thói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giúp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đình</a:t>
            </a:r>
            <a:r>
              <a:rPr lang="en-US" sz="1800" dirty="0">
                <a:latin typeface="Times New Roman" pitchFamily="18" charset="0"/>
                <a:cs typeface="Times New Roman" pitchFamily="18" charset="0"/>
              </a:rPr>
              <a:t>?</a:t>
            </a:r>
          </a:p>
        </p:txBody>
      </p:sp>
      <p:sp>
        <p:nvSpPr>
          <p:cNvPr id="19" name="Rectangle 18"/>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92527826"/>
              </p:ext>
            </p:extLst>
          </p:nvPr>
        </p:nvGraphicFramePr>
        <p:xfrm>
          <a:off x="513862" y="3124200"/>
          <a:ext cx="7223759" cy="1208660"/>
        </p:xfrm>
        <a:graphic>
          <a:graphicData uri="http://schemas.openxmlformats.org/drawingml/2006/table">
            <a:tbl>
              <a:tblPr firstRow="1" firstCol="1" bandRow="1">
                <a:tableStyleId>{327F97BB-C833-4FB7-BDE5-3F7075034690}</a:tableStyleId>
              </a:tblPr>
              <a:tblGrid>
                <a:gridCol w="2406497">
                  <a:extLst>
                    <a:ext uri="{9D8B030D-6E8A-4147-A177-3AD203B41FA5}">
                      <a16:colId xmlns:a16="http://schemas.microsoft.com/office/drawing/2014/main" val="20000"/>
                    </a:ext>
                  </a:extLst>
                </a:gridCol>
                <a:gridCol w="2408631">
                  <a:extLst>
                    <a:ext uri="{9D8B030D-6E8A-4147-A177-3AD203B41FA5}">
                      <a16:colId xmlns:a16="http://schemas.microsoft.com/office/drawing/2014/main" val="20001"/>
                    </a:ext>
                  </a:extLst>
                </a:gridCol>
                <a:gridCol w="2408631">
                  <a:extLst>
                    <a:ext uri="{9D8B030D-6E8A-4147-A177-3AD203B41FA5}">
                      <a16:colId xmlns:a16="http://schemas.microsoft.com/office/drawing/2014/main" val="20002"/>
                    </a:ext>
                  </a:extLst>
                </a:gridCol>
              </a:tblGrid>
              <a:tr h="0">
                <a:tc>
                  <a:txBody>
                    <a:bodyPr/>
                    <a:lstStyle/>
                    <a:p>
                      <a:pPr marL="0" marR="0" algn="ctr">
                        <a:lnSpc>
                          <a:spcPct val="115000"/>
                        </a:lnSpc>
                        <a:spcBef>
                          <a:spcPts val="600"/>
                        </a:spcBef>
                        <a:spcAft>
                          <a:spcPts val="600"/>
                        </a:spcAft>
                      </a:pPr>
                      <a:r>
                        <a:rPr lang="en-US" sz="2400" dirty="0" err="1">
                          <a:effectLst/>
                        </a:rPr>
                        <a:t>Việc</a:t>
                      </a:r>
                      <a:r>
                        <a:rPr lang="en-US" sz="2400" dirty="0">
                          <a:effectLst/>
                        </a:rPr>
                        <a:t> </a:t>
                      </a:r>
                      <a:r>
                        <a:rPr lang="en-US" sz="2400" dirty="0" err="1">
                          <a:effectLst/>
                        </a:rPr>
                        <a:t>làm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err="1">
                          <a:effectLst/>
                        </a:rPr>
                        <a:t>Nhận</a:t>
                      </a:r>
                      <a:r>
                        <a:rPr lang="en-US" sz="2400" dirty="0">
                          <a:effectLst/>
                        </a:rPr>
                        <a:t> </a:t>
                      </a:r>
                      <a:r>
                        <a:rPr lang="en-US" sz="2400" dirty="0" err="1">
                          <a:effectLst/>
                        </a:rPr>
                        <a:t>xét</a:t>
                      </a:r>
                      <a:r>
                        <a:rPr lang="en-US" sz="2400" dirty="0">
                          <a:effectLst/>
                        </a:rPr>
                        <a:t> </a:t>
                      </a:r>
                      <a:r>
                        <a:rPr lang="en-US" sz="2400" dirty="0" err="1">
                          <a:effectLst/>
                        </a:rPr>
                        <a:t>và</a:t>
                      </a:r>
                      <a:r>
                        <a:rPr lang="en-US" sz="2400" dirty="0">
                          <a:effectLst/>
                        </a:rPr>
                        <a:t> </a:t>
                      </a:r>
                      <a:r>
                        <a:rPr lang="en-US" sz="2400" dirty="0" err="1">
                          <a:effectLst/>
                        </a:rPr>
                        <a:t>đánh</a:t>
                      </a:r>
                      <a:r>
                        <a:rPr lang="en-US" sz="2400" dirty="0">
                          <a:effectLst/>
                        </a:rPr>
                        <a:t> </a:t>
                      </a:r>
                      <a:r>
                        <a:rPr lang="en-US" sz="2400" dirty="0" err="1">
                          <a:effectLst/>
                        </a:rPr>
                        <a:t>giá</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err="1">
                          <a:effectLst/>
                        </a:rPr>
                        <a:t>Đề</a:t>
                      </a:r>
                      <a:r>
                        <a:rPr lang="en-US" sz="2400" dirty="0">
                          <a:effectLst/>
                        </a:rPr>
                        <a:t> </a:t>
                      </a:r>
                      <a:r>
                        <a:rPr lang="en-US" sz="2400" dirty="0" err="1">
                          <a:effectLst/>
                        </a:rPr>
                        <a:t>nghị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7952">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8379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a:t>
            </a:r>
          </a:p>
        </p:txBody>
      </p:sp>
      <p:sp>
        <p:nvSpPr>
          <p:cNvPr id="22" name="Cloud Callout 1">
            <a:extLst>
              <a:ext uri="{FF2B5EF4-FFF2-40B4-BE49-F238E27FC236}">
                <a16:creationId xmlns:a16="http://schemas.microsoft.com/office/drawing/2014/main" id="{9986697D-E723-434E-960D-1A13F6F68272}"/>
              </a:ext>
            </a:extLst>
          </p:cNvPr>
          <p:cNvSpPr/>
          <p:nvPr/>
        </p:nvSpPr>
        <p:spPr>
          <a:xfrm>
            <a:off x="21336" y="1197094"/>
            <a:ext cx="1981200" cy="1257483"/>
          </a:xfrm>
          <a:prstGeom prst="cloudCallout">
            <a:avLst>
              <a:gd name="adj1" fmla="val 19568"/>
              <a:gd name="adj2" fmla="val 908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b="1" dirty="0">
                <a:latin typeface="Times New Roman" pitchFamily="18" charset="0"/>
                <a:cs typeface="Times New Roman" pitchFamily="18" charset="0"/>
              </a:rPr>
              <a:t>HOẠT ĐỘNG NHÓM</a:t>
            </a: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181356" y="3033228"/>
            <a:ext cx="2857500" cy="1600200"/>
          </a:xfrm>
          <a:prstGeom prst="ellipse">
            <a:avLst/>
          </a:prstGeom>
          <a:ln>
            <a:noFill/>
          </a:ln>
          <a:effectLst>
            <a:softEdge rad="112500"/>
          </a:effectLst>
        </p:spPr>
      </p:pic>
      <p:sp>
        <p:nvSpPr>
          <p:cNvPr id="4" name="Right Arrow 3"/>
          <p:cNvSpPr/>
          <p:nvPr/>
        </p:nvSpPr>
        <p:spPr>
          <a:xfrm>
            <a:off x="2676144" y="1502185"/>
            <a:ext cx="5061477" cy="248343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a:ln/>
                <a:solidFill>
                  <a:srgbClr val="0033CC"/>
                </a:solidFill>
                <a:latin typeface="Times New Roman" panose="02020603050405020304" pitchFamily="18" charset="0"/>
                <a:ea typeface="Times New Roman" panose="02020603050405020304" pitchFamily="18" charset="0"/>
              </a:rPr>
              <a:t>Đọc</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mục</a:t>
            </a:r>
            <a:r>
              <a:rPr lang="en-US" sz="2400" b="1" dirty="0">
                <a:ln/>
                <a:solidFill>
                  <a:srgbClr val="0033CC"/>
                </a:solidFill>
                <a:latin typeface="Times New Roman" panose="02020603050405020304" pitchFamily="18" charset="0"/>
                <a:ea typeface="Times New Roman" panose="02020603050405020304" pitchFamily="18" charset="0"/>
              </a:rPr>
              <a:t> 1, </a:t>
            </a:r>
            <a:r>
              <a:rPr lang="en-US" sz="2400" b="1" dirty="0" err="1">
                <a:ln/>
                <a:solidFill>
                  <a:srgbClr val="0033CC"/>
                </a:solidFill>
                <a:latin typeface="Times New Roman" panose="02020603050405020304" pitchFamily="18" charset="0"/>
                <a:ea typeface="Times New Roman" panose="02020603050405020304" pitchFamily="18" charset="0"/>
              </a:rPr>
              <a:t>nhiệm</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vụ</a:t>
            </a:r>
            <a:r>
              <a:rPr lang="en-US" sz="2400" b="1" dirty="0">
                <a:ln/>
                <a:solidFill>
                  <a:srgbClr val="0033CC"/>
                </a:solidFill>
                <a:latin typeface="Times New Roman" panose="02020603050405020304" pitchFamily="18" charset="0"/>
                <a:ea typeface="Times New Roman" panose="02020603050405020304" pitchFamily="18" charset="0"/>
              </a:rPr>
              <a:t> 3, SGK/</a:t>
            </a:r>
            <a:r>
              <a:rPr lang="en-US" sz="2400" b="1" dirty="0" err="1">
                <a:ln/>
                <a:solidFill>
                  <a:srgbClr val="0033CC"/>
                </a:solidFill>
                <a:latin typeface="Times New Roman" panose="02020603050405020304" pitchFamily="18" charset="0"/>
                <a:ea typeface="Times New Roman" panose="02020603050405020304" pitchFamily="18" charset="0"/>
              </a:rPr>
              <a:t>Trang</a:t>
            </a:r>
            <a:r>
              <a:rPr lang="en-US" sz="2400" b="1" dirty="0">
                <a:ln/>
                <a:solidFill>
                  <a:srgbClr val="0033CC"/>
                </a:solidFill>
                <a:latin typeface="Times New Roman" panose="02020603050405020304" pitchFamily="18" charset="0"/>
                <a:ea typeface="Times New Roman" panose="02020603050405020304" pitchFamily="18" charset="0"/>
              </a:rPr>
              <a:t> 82</a:t>
            </a:r>
            <a:endParaRPr lang="en-US" sz="2400" b="1" dirty="0">
              <a:ln/>
              <a:solidFill>
                <a:srgbClr val="0033CC"/>
              </a:solidFill>
            </a:endParaRPr>
          </a:p>
        </p:txBody>
      </p:sp>
      <p:sp>
        <p:nvSpPr>
          <p:cNvPr id="19"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660870"/>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Phân tích, đánh giá thực trạng môi trường tự nhiên ở địa phương </a:t>
            </a:r>
            <a:endParaRPr lang="en-US" sz="1800" b="1" dirty="0">
              <a:latin typeface="Times New Roman" panose="02020603050405020304" pitchFamily="18" charset="0"/>
              <a:ea typeface="Calibri" panose="020F0502020204030204" pitchFamily="34" charset="0"/>
            </a:endParaRPr>
          </a:p>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và tác động của con người đến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864528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a:t>
            </a:r>
          </a:p>
        </p:txBody>
      </p:sp>
      <p:graphicFrame>
        <p:nvGraphicFramePr>
          <p:cNvPr id="2" name="Diagram 1"/>
          <p:cNvGraphicFramePr/>
          <p:nvPr>
            <p:extLst>
              <p:ext uri="{D42A27DB-BD31-4B8C-83A1-F6EECF244321}">
                <p14:modId xmlns:p14="http://schemas.microsoft.com/office/powerpoint/2010/main" val="1546548455"/>
              </p:ext>
            </p:extLst>
          </p:nvPr>
        </p:nvGraphicFramePr>
        <p:xfrm>
          <a:off x="491233" y="1447800"/>
          <a:ext cx="7543801"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660870"/>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Phân tích, đánh giá thực trạng môi trường tự nhiên ở địa phương </a:t>
            </a:r>
            <a:endParaRPr lang="en-US" sz="1800" b="1" dirty="0">
              <a:latin typeface="Times New Roman" panose="02020603050405020304" pitchFamily="18" charset="0"/>
              <a:ea typeface="Calibri" panose="020F0502020204030204" pitchFamily="34" charset="0"/>
            </a:endParaRPr>
          </a:p>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và tác động của con người đến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86675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a:t>
            </a:r>
          </a:p>
        </p:txBody>
      </p:sp>
      <p:sp>
        <p:nvSpPr>
          <p:cNvPr id="23" name="Rectangle 22">
            <a:extLst>
              <a:ext uri="{FF2B5EF4-FFF2-40B4-BE49-F238E27FC236}">
                <a16:creationId xmlns:a16="http://schemas.microsoft.com/office/drawing/2014/main" id="{C37D9823-6386-4C04-8ABD-D978CE90B29C}"/>
              </a:ext>
            </a:extLst>
          </p:cNvPr>
          <p:cNvSpPr/>
          <p:nvPr/>
        </p:nvSpPr>
        <p:spPr>
          <a:xfrm>
            <a:off x="178034" y="1295400"/>
            <a:ext cx="7929664" cy="461665"/>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dirty="0" err="1">
                <a:solidFill>
                  <a:srgbClr val="0033CC"/>
                </a:solidFill>
                <a:latin typeface="Times New Roman" pitchFamily="18" charset="0"/>
                <a:cs typeface="Times New Roman" pitchFamily="18" charset="0"/>
              </a:rPr>
              <a:t>Tìm</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hiểu</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và</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mô</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tả</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thực</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trạng</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môi</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trường</a:t>
            </a:r>
            <a:r>
              <a:rPr lang="en-US" sz="2400" dirty="0">
                <a:solidFill>
                  <a:srgbClr val="0033CC"/>
                </a:solidFill>
                <a:latin typeface="Times New Roman" pitchFamily="18" charset="0"/>
                <a:cs typeface="Times New Roman" pitchFamily="18" charset="0"/>
              </a:rPr>
              <a:t> ở </a:t>
            </a:r>
            <a:r>
              <a:rPr lang="en-US" sz="2400" dirty="0" err="1">
                <a:solidFill>
                  <a:srgbClr val="0033CC"/>
                </a:solidFill>
                <a:latin typeface="Times New Roman" pitchFamily="18" charset="0"/>
                <a:cs typeface="Times New Roman" pitchFamily="18" charset="0"/>
              </a:rPr>
              <a:t>địa</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phương</a:t>
            </a:r>
            <a:r>
              <a:rPr lang="en-US" sz="2400" dirty="0">
                <a:solidFill>
                  <a:srgbClr val="0033CC"/>
                </a:solidFill>
                <a:latin typeface="Times New Roman" pitchFamily="18" charset="0"/>
                <a:cs typeface="Times New Roman" pitchFamily="18" charset="0"/>
              </a:rPr>
              <a:t>?</a:t>
            </a:r>
            <a:endParaRPr lang="vi-VN" sz="3200" dirty="0">
              <a:solidFill>
                <a:srgbClr val="0033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660870"/>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Phân tích, đánh giá thực trạng môi trường tự nhiên ở địa phương </a:t>
            </a:r>
            <a:endParaRPr lang="en-US" sz="1800" b="1" dirty="0">
              <a:latin typeface="Times New Roman" panose="02020603050405020304" pitchFamily="18" charset="0"/>
              <a:ea typeface="Calibri" panose="020F0502020204030204" pitchFamily="34" charset="0"/>
            </a:endParaRPr>
          </a:p>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và tác động của con người đến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5" name="Diagram 4"/>
          <p:cNvGraphicFramePr/>
          <p:nvPr>
            <p:extLst>
              <p:ext uri="{D42A27DB-BD31-4B8C-83A1-F6EECF244321}">
                <p14:modId xmlns:p14="http://schemas.microsoft.com/office/powerpoint/2010/main" val="80403824"/>
              </p:ext>
            </p:extLst>
          </p:nvPr>
        </p:nvGraphicFramePr>
        <p:xfrm>
          <a:off x="197142" y="1841408"/>
          <a:ext cx="7910555" cy="26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06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3</a:t>
            </a:r>
          </a:p>
        </p:txBody>
      </p:sp>
      <p:sp>
        <p:nvSpPr>
          <p:cNvPr id="23" name="Rectangle 22">
            <a:extLst>
              <a:ext uri="{FF2B5EF4-FFF2-40B4-BE49-F238E27FC236}">
                <a16:creationId xmlns:a16="http://schemas.microsoft.com/office/drawing/2014/main" id="{C37D9823-6386-4C04-8ABD-D978CE90B29C}"/>
              </a:ext>
            </a:extLst>
          </p:cNvPr>
          <p:cNvSpPr/>
          <p:nvPr/>
        </p:nvSpPr>
        <p:spPr>
          <a:xfrm>
            <a:off x="178034" y="1295400"/>
            <a:ext cx="7929664" cy="830997"/>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err="1">
                <a:solidFill>
                  <a:srgbClr val="0033CC"/>
                </a:solidFill>
                <a:latin typeface="Times New Roman" pitchFamily="18" charset="0"/>
                <a:cs typeface="Times New Roman" pitchFamily="18" charset="0"/>
              </a:rPr>
              <a:t>Lập</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báo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cáo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thuyết</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trình</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về</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thực</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trạng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nguyên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nhân</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của</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thực</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trạng</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và</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đề</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xuất</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giải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pháp</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bảo</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vệ</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môi</a:t>
            </a:r>
            <a:r>
              <a:rPr lang="en-US" sz="2400" b="1" dirty="0">
                <a:solidFill>
                  <a:srgbClr val="0033CC"/>
                </a:solidFill>
                <a:latin typeface="Times New Roman" pitchFamily="18" charset="0"/>
                <a:cs typeface="Times New Roman" pitchFamily="18" charset="0"/>
              </a:rPr>
              <a:t> </a:t>
            </a:r>
            <a:r>
              <a:rPr lang="en-US" sz="2400" b="1" dirty="0" err="1">
                <a:solidFill>
                  <a:srgbClr val="0033CC"/>
                </a:solidFill>
                <a:latin typeface="Times New Roman" pitchFamily="18" charset="0"/>
                <a:cs typeface="Times New Roman" pitchFamily="18" charset="0"/>
              </a:rPr>
              <a:t>trường</a:t>
            </a:r>
            <a:r>
              <a:rPr lang="en-US" sz="2400" b="1" dirty="0">
                <a:solidFill>
                  <a:srgbClr val="0033CC"/>
                </a:solidFill>
                <a:latin typeface="Times New Roman" pitchFamily="18" charset="0"/>
                <a:cs typeface="Times New Roman" pitchFamily="18" charset="0"/>
              </a:rPr>
              <a:t>:</a:t>
            </a:r>
            <a:endParaRPr lang="vi-VN" sz="3200" b="1" dirty="0">
              <a:solidFill>
                <a:srgbClr val="0033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660870"/>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Phân tích, đánh giá thực trạng môi trường tự nhiên ở địa phương </a:t>
            </a:r>
            <a:endParaRPr lang="en-US" sz="1800" b="1" dirty="0">
              <a:latin typeface="Times New Roman" panose="02020603050405020304" pitchFamily="18" charset="0"/>
              <a:ea typeface="Calibri" panose="020F0502020204030204" pitchFamily="34" charset="0"/>
            </a:endParaRPr>
          </a:p>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và tác động của con người đến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77062199"/>
              </p:ext>
            </p:extLst>
          </p:nvPr>
        </p:nvGraphicFramePr>
        <p:xfrm>
          <a:off x="212383" y="3037027"/>
          <a:ext cx="7884509" cy="1371600"/>
        </p:xfrm>
        <a:graphic>
          <a:graphicData uri="http://schemas.openxmlformats.org/drawingml/2006/table">
            <a:tbl>
              <a:tblPr firstRow="1" firstCol="1" bandRow="1">
                <a:tableStyleId>{5C22544A-7EE6-4342-B048-85BDC9FD1C3A}</a:tableStyleId>
              </a:tblPr>
              <a:tblGrid>
                <a:gridCol w="2628170">
                  <a:extLst>
                    <a:ext uri="{9D8B030D-6E8A-4147-A177-3AD203B41FA5}">
                      <a16:colId xmlns:a16="http://schemas.microsoft.com/office/drawing/2014/main" val="20000"/>
                    </a:ext>
                  </a:extLst>
                </a:gridCol>
                <a:gridCol w="3034016">
                  <a:extLst>
                    <a:ext uri="{9D8B030D-6E8A-4147-A177-3AD203B41FA5}">
                      <a16:colId xmlns:a16="http://schemas.microsoft.com/office/drawing/2014/main" val="20001"/>
                    </a:ext>
                  </a:extLst>
                </a:gridCol>
                <a:gridCol w="2222323">
                  <a:extLst>
                    <a:ext uri="{9D8B030D-6E8A-4147-A177-3AD203B41FA5}">
                      <a16:colId xmlns:a16="http://schemas.microsoft.com/office/drawing/2014/main" val="20002"/>
                    </a:ext>
                  </a:extLst>
                </a:gridCol>
              </a:tblGrid>
              <a:tr h="685800">
                <a:tc>
                  <a:txBody>
                    <a:bodyPr/>
                    <a:lstStyle/>
                    <a:p>
                      <a:pPr marL="0" marR="0" algn="ctr">
                        <a:lnSpc>
                          <a:spcPct val="115000"/>
                        </a:lnSpc>
                        <a:spcBef>
                          <a:spcPts val="600"/>
                        </a:spcBef>
                        <a:spcAft>
                          <a:spcPts val="600"/>
                        </a:spcAft>
                      </a:pPr>
                      <a:r>
                        <a:rPr lang="en-US" sz="2800" b="1" dirty="0" err="1">
                          <a:solidFill>
                            <a:srgbClr val="0033CC"/>
                          </a:solidFill>
                          <a:effectLst/>
                          <a:latin typeface="Times New Roman" panose="02020603050405020304" pitchFamily="18" charset="0"/>
                          <a:cs typeface="Times New Roman" panose="02020603050405020304" pitchFamily="18" charset="0"/>
                        </a:rPr>
                        <a:t>Thực</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trạng</a:t>
                      </a:r>
                      <a:endPar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600"/>
                        </a:spcBef>
                        <a:spcAft>
                          <a:spcPts val="600"/>
                        </a:spcAft>
                      </a:pPr>
                      <a:r>
                        <a:rPr lang="en-US" sz="2800" b="1" dirty="0" err="1">
                          <a:solidFill>
                            <a:srgbClr val="0033CC"/>
                          </a:solidFill>
                          <a:effectLst/>
                          <a:latin typeface="Times New Roman" panose="02020603050405020304" pitchFamily="18" charset="0"/>
                          <a:cs typeface="Times New Roman" panose="02020603050405020304" pitchFamily="18" charset="0"/>
                        </a:rPr>
                        <a:t>Nguyên</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nhân</a:t>
                      </a:r>
                      <a:endPar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600"/>
                        </a:spcBef>
                        <a:spcAft>
                          <a:spcPts val="600"/>
                        </a:spcAft>
                      </a:pPr>
                      <a:r>
                        <a:rPr lang="en-US" sz="2800" b="1">
                          <a:solidFill>
                            <a:srgbClr val="0033CC"/>
                          </a:solidFill>
                          <a:effectLst/>
                          <a:latin typeface="Times New Roman" panose="02020603050405020304" pitchFamily="18" charset="0"/>
                          <a:cs typeface="Times New Roman" panose="02020603050405020304" pitchFamily="18" charset="0"/>
                        </a:rPr>
                        <a:t>Giải pháp</a:t>
                      </a:r>
                      <a:endParaRPr lang="en-US" sz="2800" b="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685800">
                <a:tc>
                  <a:txBody>
                    <a:bodyPr/>
                    <a:lstStyle/>
                    <a:p>
                      <a:pPr marL="0" marR="0" algn="ctr">
                        <a:lnSpc>
                          <a:spcPct val="115000"/>
                        </a:lnSpc>
                        <a:spcBef>
                          <a:spcPts val="600"/>
                        </a:spcBef>
                        <a:spcAft>
                          <a:spcPts val="600"/>
                        </a:spcAft>
                      </a:pPr>
                      <a:r>
                        <a:rPr lang="en-US" sz="2800" b="1">
                          <a:solidFill>
                            <a:srgbClr val="0033CC"/>
                          </a:solidFill>
                          <a:effectLst/>
                          <a:latin typeface="Times New Roman" panose="02020603050405020304" pitchFamily="18" charset="0"/>
                          <a:cs typeface="Times New Roman" panose="02020603050405020304" pitchFamily="18" charset="0"/>
                        </a:rPr>
                        <a:t> </a:t>
                      </a:r>
                      <a:endParaRPr lang="en-US" sz="2800" b="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600"/>
                        </a:spcBef>
                        <a:spcAft>
                          <a:spcPts val="600"/>
                        </a:spcAft>
                      </a:pPr>
                      <a:r>
                        <a:rPr lang="en-US" sz="2800" b="1" dirty="0">
                          <a:solidFill>
                            <a:srgbClr val="0033CC"/>
                          </a:solidFill>
                          <a:effectLst/>
                          <a:latin typeface="Times New Roman" panose="02020603050405020304" pitchFamily="18" charset="0"/>
                          <a:cs typeface="Times New Roman" panose="02020603050405020304" pitchFamily="18" charset="0"/>
                        </a:rPr>
                        <a:t> </a:t>
                      </a:r>
                      <a:endPar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15000"/>
                        </a:lnSpc>
                        <a:spcBef>
                          <a:spcPts val="600"/>
                        </a:spcBef>
                        <a:spcAft>
                          <a:spcPts val="600"/>
                        </a:spcAft>
                      </a:pPr>
                      <a:r>
                        <a:rPr lang="en-US" sz="2800" b="1" dirty="0">
                          <a:solidFill>
                            <a:srgbClr val="0033CC"/>
                          </a:solidFill>
                          <a:effectLst/>
                          <a:latin typeface="Times New Roman" panose="02020603050405020304" pitchFamily="18" charset="0"/>
                          <a:cs typeface="Times New Roman" panose="02020603050405020304" pitchFamily="18" charset="0"/>
                        </a:rPr>
                        <a:t> </a:t>
                      </a:r>
                      <a:endPar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bl>
          </a:graphicData>
        </a:graphic>
      </p:graphicFrame>
      <p:sp>
        <p:nvSpPr>
          <p:cNvPr id="3" name="Down Arrow 2"/>
          <p:cNvSpPr/>
          <p:nvPr/>
        </p:nvSpPr>
        <p:spPr>
          <a:xfrm>
            <a:off x="3799966" y="2276912"/>
            <a:ext cx="685800" cy="6096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3987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98446" y="58042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42473" y="59531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4</a:t>
            </a:r>
            <a:endPar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660870"/>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Lập kế hoạch tuyên truyền bảo vệ cảnh quan thiên nhiên </a:t>
            </a:r>
            <a:endParaRPr lang="en-US" sz="1800" b="1" dirty="0">
              <a:latin typeface="Times New Roman" panose="02020603050405020304" pitchFamily="18" charset="0"/>
              <a:ea typeface="Calibri" panose="020F0502020204030204" pitchFamily="34" charset="0"/>
            </a:endParaRPr>
          </a:p>
          <a:p>
            <a:pPr marL="457200" lvl="0" algn="ctr">
              <a:lnSpc>
                <a:spcPct val="115000"/>
              </a:lnSpc>
              <a:tabLst>
                <a:tab pos="586105" algn="l"/>
              </a:tabLst>
              <a:defRPr/>
            </a:pPr>
            <a:r>
              <a:rPr lang="vi-VN" sz="1800" b="1" dirty="0">
                <a:latin typeface="Times New Roman" panose="02020603050405020304" pitchFamily="18" charset="0"/>
                <a:ea typeface="Calibri" panose="020F0502020204030204" pitchFamily="34" charset="0"/>
              </a:rPr>
              <a:t>và đề xuất những việc làm cụ thể để bảo vệ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Cloud Callout 15">
            <a:extLst>
              <a:ext uri="{FF2B5EF4-FFF2-40B4-BE49-F238E27FC236}">
                <a16:creationId xmlns:a16="http://schemas.microsoft.com/office/drawing/2014/main" id="{FD1CD4B2-FA95-4B33-93DB-7439FC6F9895}"/>
              </a:ext>
            </a:extLst>
          </p:cNvPr>
          <p:cNvSpPr/>
          <p:nvPr/>
        </p:nvSpPr>
        <p:spPr>
          <a:xfrm>
            <a:off x="537690" y="1704211"/>
            <a:ext cx="1828800" cy="1295400"/>
          </a:xfrm>
          <a:prstGeom prst="cloudCallout">
            <a:avLst>
              <a:gd name="adj1" fmla="val -40069"/>
              <a:gd name="adj2" fmla="val 58234"/>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Thảo</a:t>
            </a:r>
            <a:r>
              <a:rPr kumimoji="0" lang="en-US" sz="1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1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luận</a:t>
            </a:r>
            <a:r>
              <a:rPr kumimoji="0" lang="en-US" sz="1800" b="0"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nhóm</a:t>
            </a: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0" name="Rectangle 19">
            <a:extLst>
              <a:ext uri="{FF2B5EF4-FFF2-40B4-BE49-F238E27FC236}">
                <a16:creationId xmlns:a16="http://schemas.microsoft.com/office/drawing/2014/main" id="{C5FE1E64-9B56-4FE5-AB66-60A58B9C8395}"/>
              </a:ext>
            </a:extLst>
          </p:cNvPr>
          <p:cNvSpPr/>
          <p:nvPr/>
        </p:nvSpPr>
        <p:spPr>
          <a:xfrm>
            <a:off x="2819400" y="2667000"/>
            <a:ext cx="4953000" cy="1631216"/>
          </a:xfrm>
          <a:prstGeom prst="rect">
            <a:avLst/>
          </a:prstGeom>
          <a:solidFill>
            <a:schemeClr val="accent4">
              <a:lumMod val="20000"/>
              <a:lumOff val="8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000" dirty="0" err="1">
                <a:solidFill>
                  <a:srgbClr val="FF0000"/>
                </a:solidFill>
                <a:latin typeface="Times New Roman" panose="02020603050405020304" pitchFamily="18" charset="0"/>
                <a:cs typeface="Times New Roman" panose="02020603050405020304" pitchFamily="18" charset="0"/>
              </a:rPr>
              <a:t>Thảo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luận</a:t>
            </a:r>
            <a:r>
              <a:rPr lang="en-US" sz="2000" dirty="0">
                <a:solidFill>
                  <a:srgbClr val="FF0000"/>
                </a:solidFill>
                <a:latin typeface="Times New Roman" panose="02020603050405020304" pitchFamily="18" charset="0"/>
                <a:cs typeface="Times New Roman" panose="02020603050405020304" pitchFamily="18" charset="0"/>
              </a:rPr>
              <a:t>, l</a:t>
            </a:r>
            <a:r>
              <a:rPr lang="vi-VN" sz="2000" dirty="0">
                <a:solidFill>
                  <a:srgbClr val="FF0000"/>
                </a:solidFill>
                <a:latin typeface="Times New Roman" panose="02020603050405020304" pitchFamily="18" charset="0"/>
                <a:cs typeface="Times New Roman" panose="02020603050405020304" pitchFamily="18" charset="0"/>
              </a:rPr>
              <a:t>ập kế hoạch tuyên truyền bảo vệ cảnh quan thiên nhiên và đề xuất những việc làm cụ thể để bảo vệ môi trường tự nhiên.</a:t>
            </a:r>
            <a:r>
              <a:rPr lang="en-US" sz="2000" dirty="0">
                <a:solidFill>
                  <a:srgbClr val="FF0000"/>
                </a:solidFill>
                <a:latin typeface="Times New Roman" panose="02020603050405020304" pitchFamily="18" charset="0"/>
                <a:cs typeface="Times New Roman" panose="02020603050405020304" pitchFamily="18" charset="0"/>
              </a:rPr>
              <a:t>:</a:t>
            </a:r>
          </a:p>
          <a:p>
            <a:pPr marL="457200" indent="-457200" algn="just">
              <a:buAutoNum type="arabicPeriod"/>
            </a:pPr>
            <a:r>
              <a:rPr lang="en-US" sz="2000" dirty="0">
                <a:solidFill>
                  <a:schemeClr val="tx1"/>
                </a:solidFill>
                <a:latin typeface="Times New Roman" panose="02020603050405020304" pitchFamily="18" charset="0"/>
                <a:cs typeface="Times New Roman" panose="02020603050405020304" pitchFamily="18" charset="0"/>
              </a:rPr>
              <a:t>Đ</a:t>
            </a:r>
            <a:r>
              <a:rPr lang="vi-VN" sz="2000" dirty="0">
                <a:solidFill>
                  <a:schemeClr val="tx1"/>
                </a:solidFill>
                <a:latin typeface="Times New Roman" panose="02020603050405020304" pitchFamily="18" charset="0"/>
                <a:cs typeface="Times New Roman" panose="02020603050405020304" pitchFamily="18" charset="0"/>
              </a:rPr>
              <a:t>ưa ra kế hoạch giải pháp cho cá nhân</a:t>
            </a:r>
            <a:endParaRPr lang="en-US" sz="2000" dirty="0">
              <a:solidFill>
                <a:schemeClr val="tx1"/>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000" dirty="0">
                <a:solidFill>
                  <a:schemeClr val="tx1"/>
                </a:solidFill>
                <a:latin typeface="Times New Roman" panose="02020603050405020304" pitchFamily="18" charset="0"/>
                <a:cs typeface="Times New Roman" panose="02020603050405020304" pitchFamily="18" charset="0"/>
              </a:rPr>
              <a:t>Đ</a:t>
            </a:r>
            <a:r>
              <a:rPr lang="vi-VN" sz="2000" dirty="0">
                <a:solidFill>
                  <a:schemeClr val="tx1"/>
                </a:solidFill>
                <a:latin typeface="Times New Roman" panose="02020603050405020304" pitchFamily="18" charset="0"/>
                <a:cs typeface="Times New Roman" panose="02020603050405020304" pitchFamily="18" charset="0"/>
              </a:rPr>
              <a:t>ưa ra giải pháp cộng đồng</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7F4C8FC-1FF2-42DA-A188-2AE6B9C6081A}"/>
              </a:ext>
            </a:extLst>
          </p:cNvPr>
          <p:cNvPicPr>
            <a:picLocks noChangeAspect="1"/>
          </p:cNvPicPr>
          <p:nvPr/>
        </p:nvPicPr>
        <p:blipFill>
          <a:blip r:embed="rId2"/>
          <a:stretch>
            <a:fillRect/>
          </a:stretch>
        </p:blipFill>
        <p:spPr>
          <a:xfrm>
            <a:off x="0" y="3230455"/>
            <a:ext cx="1447800" cy="1341545"/>
          </a:xfrm>
          <a:prstGeom prst="ellipse">
            <a:avLst/>
          </a:prstGeom>
          <a:ln>
            <a:noFill/>
          </a:ln>
          <a:effectLst>
            <a:softEdge rad="112500"/>
          </a:effectLst>
        </p:spPr>
      </p:pic>
      <p:sp>
        <p:nvSpPr>
          <p:cNvPr id="19" name="Rectangle 18"/>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sp>
        <p:nvSpPr>
          <p:cNvPr id="21" name="Right Arrow 20"/>
          <p:cNvSpPr/>
          <p:nvPr/>
        </p:nvSpPr>
        <p:spPr>
          <a:xfrm>
            <a:off x="2816352" y="1145747"/>
            <a:ext cx="5061477" cy="146115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a:ln/>
                <a:solidFill>
                  <a:srgbClr val="0033CC"/>
                </a:solidFill>
                <a:latin typeface="Times New Roman" panose="02020603050405020304" pitchFamily="18" charset="0"/>
                <a:ea typeface="Times New Roman" panose="02020603050405020304" pitchFamily="18" charset="0"/>
              </a:rPr>
              <a:t>Đọc</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gợi</a:t>
            </a:r>
            <a:r>
              <a:rPr lang="en-US" sz="2400" b="1" dirty="0">
                <a:ln/>
                <a:solidFill>
                  <a:srgbClr val="0033CC"/>
                </a:solidFill>
                <a:latin typeface="Times New Roman" panose="02020603050405020304" pitchFamily="18" charset="0"/>
                <a:ea typeface="Times New Roman" panose="02020603050405020304" pitchFamily="18" charset="0"/>
              </a:rPr>
              <a:t> ý </a:t>
            </a:r>
            <a:r>
              <a:rPr lang="en-US" sz="2400" b="1" dirty="0" err="1">
                <a:ln/>
                <a:solidFill>
                  <a:srgbClr val="0033CC"/>
                </a:solidFill>
                <a:latin typeface="Times New Roman" panose="02020603050405020304" pitchFamily="18" charset="0"/>
                <a:ea typeface="Times New Roman" panose="02020603050405020304" pitchFamily="18" charset="0"/>
              </a:rPr>
              <a:t>mục</a:t>
            </a:r>
            <a:r>
              <a:rPr lang="en-US" sz="2400" b="1" dirty="0">
                <a:ln/>
                <a:solidFill>
                  <a:srgbClr val="0033CC"/>
                </a:solidFill>
                <a:latin typeface="Times New Roman" panose="02020603050405020304" pitchFamily="18" charset="0"/>
                <a:ea typeface="Times New Roman" panose="02020603050405020304" pitchFamily="18" charset="0"/>
              </a:rPr>
              <a:t> 1, </a:t>
            </a:r>
            <a:r>
              <a:rPr lang="en-US" sz="2400" b="1" dirty="0" err="1">
                <a:ln/>
                <a:solidFill>
                  <a:srgbClr val="0033CC"/>
                </a:solidFill>
                <a:latin typeface="Times New Roman" panose="02020603050405020304" pitchFamily="18" charset="0"/>
                <a:ea typeface="Times New Roman" panose="02020603050405020304" pitchFamily="18" charset="0"/>
              </a:rPr>
              <a:t>nhiệm</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vụ</a:t>
            </a:r>
            <a:r>
              <a:rPr lang="en-US" sz="2400" b="1" dirty="0">
                <a:ln/>
                <a:solidFill>
                  <a:srgbClr val="0033CC"/>
                </a:solidFill>
                <a:latin typeface="Times New Roman" panose="02020603050405020304" pitchFamily="18" charset="0"/>
                <a:ea typeface="Times New Roman" panose="02020603050405020304" pitchFamily="18" charset="0"/>
              </a:rPr>
              <a:t> 4, SGK/</a:t>
            </a:r>
            <a:r>
              <a:rPr lang="en-US" sz="2400" b="1" dirty="0" err="1">
                <a:ln/>
                <a:solidFill>
                  <a:srgbClr val="0033CC"/>
                </a:solidFill>
                <a:latin typeface="Times New Roman" panose="02020603050405020304" pitchFamily="18" charset="0"/>
                <a:ea typeface="Times New Roman" panose="02020603050405020304" pitchFamily="18" charset="0"/>
              </a:rPr>
              <a:t>Trang</a:t>
            </a:r>
            <a:r>
              <a:rPr lang="en-US" sz="2400" b="1" dirty="0">
                <a:ln/>
                <a:solidFill>
                  <a:srgbClr val="0033CC"/>
                </a:solidFill>
                <a:latin typeface="Times New Roman" panose="02020603050405020304" pitchFamily="18" charset="0"/>
                <a:ea typeface="Times New Roman" panose="02020603050405020304" pitchFamily="18" charset="0"/>
              </a:rPr>
              <a:t> 83</a:t>
            </a:r>
            <a:endParaRPr lang="en-US" sz="2400" b="1" dirty="0">
              <a:ln/>
              <a:solidFill>
                <a:srgbClr val="0033CC"/>
              </a:solidFill>
            </a:endParaRPr>
          </a:p>
        </p:txBody>
      </p:sp>
    </p:spTree>
    <p:extLst>
      <p:ext uri="{BB962C8B-B14F-4D97-AF65-F5344CB8AC3E}">
        <p14:creationId xmlns:p14="http://schemas.microsoft.com/office/powerpoint/2010/main" val="2568448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FF0000"/>
                </a:solidFill>
                <a:latin typeface="Times New Roman" panose="02020603050405020304" pitchFamily="18" charset="0"/>
                <a:cs typeface="Times New Roman" panose="02020603050405020304" pitchFamily="18" charset="0"/>
              </a:rPr>
              <a:t>Bảng</a:t>
            </a:r>
            <a:r>
              <a:rPr lang="en-US" sz="3200" b="1" dirty="0">
                <a:solidFill>
                  <a:srgbClr val="FF0000"/>
                </a:solidFill>
                <a:latin typeface="Times New Roman" panose="02020603050405020304" pitchFamily="18" charset="0"/>
                <a:cs typeface="Times New Roman" panose="02020603050405020304" pitchFamily="18" charset="0"/>
              </a:rPr>
              <a:t> 1.</a:t>
            </a:r>
            <a:r>
              <a:rPr lang="en-US" sz="3200" b="1" dirty="0">
                <a:solidFill>
                  <a:srgbClr val="0033CC"/>
                </a:solidFill>
                <a:latin typeface="Times New Roman" panose="02020603050405020304" pitchFamily="18" charset="0"/>
                <a:cs typeface="Times New Roman" panose="02020603050405020304" pitchFamily="18" charset="0"/>
              </a:rPr>
              <a:t> KH </a:t>
            </a:r>
            <a:r>
              <a:rPr lang="en-US" sz="3200" b="1" dirty="0" err="1">
                <a:solidFill>
                  <a:srgbClr val="0033CC"/>
                </a:solidFill>
                <a:latin typeface="Times New Roman" panose="02020603050405020304" pitchFamily="18" charset="0"/>
                <a:cs typeface="Times New Roman" panose="02020603050405020304" pitchFamily="18" charset="0"/>
              </a:rPr>
              <a:t>cá</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nhân</a:t>
            </a:r>
            <a:r>
              <a:rPr lang="en-US" sz="3200" b="1" dirty="0">
                <a:solidFill>
                  <a:srgbClr val="0033CC"/>
                </a:solidFill>
                <a:latin typeface="Times New Roman" panose="02020603050405020304" pitchFamily="18" charset="0"/>
                <a:cs typeface="Times New Roman" panose="02020603050405020304" pitchFamily="18" charset="0"/>
              </a:rPr>
              <a:t> - </a:t>
            </a:r>
            <a:r>
              <a:rPr lang="en-US" sz="3200" b="1" dirty="0" err="1">
                <a:solidFill>
                  <a:srgbClr val="0033CC"/>
                </a:solidFill>
                <a:latin typeface="Times New Roman" panose="02020603050405020304" pitchFamily="18" charset="0"/>
                <a:cs typeface="Times New Roman" panose="02020603050405020304" pitchFamily="18" charset="0"/>
              </a:rPr>
              <a:t>Tiết</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kiệm</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điện</a:t>
            </a:r>
            <a:r>
              <a:rPr lang="en-US" sz="3200" b="1" dirty="0">
                <a:solidFill>
                  <a:srgbClr val="0033CC"/>
                </a:solidFill>
                <a:latin typeface="Times New Roman" panose="02020603050405020304" pitchFamily="18" charset="0"/>
                <a:cs typeface="Times New Roman" panose="02020603050405020304" pitchFamily="18" charset="0"/>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549526"/>
              </p:ext>
            </p:extLst>
          </p:nvPr>
        </p:nvGraphicFramePr>
        <p:xfrm>
          <a:off x="228600" y="945092"/>
          <a:ext cx="7818121" cy="3443845"/>
        </p:xfrm>
        <a:graphic>
          <a:graphicData uri="http://schemas.openxmlformats.org/drawingml/2006/table">
            <a:tbl>
              <a:tblPr firstRow="1" firstCol="1" bandRow="1">
                <a:tableStyleId>{69012ECD-51FC-41F1-AA8D-1B2483CD663E}</a:tableStyleId>
              </a:tblPr>
              <a:tblGrid>
                <a:gridCol w="2194561">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139189">
                  <a:extLst>
                    <a:ext uri="{9D8B030D-6E8A-4147-A177-3AD203B41FA5}">
                      <a16:colId xmlns:a16="http://schemas.microsoft.com/office/drawing/2014/main" val="20002"/>
                    </a:ext>
                  </a:extLst>
                </a:gridCol>
                <a:gridCol w="1377358">
                  <a:extLst>
                    <a:ext uri="{9D8B030D-6E8A-4147-A177-3AD203B41FA5}">
                      <a16:colId xmlns:a16="http://schemas.microsoft.com/office/drawing/2014/main" val="20003"/>
                    </a:ext>
                  </a:extLst>
                </a:gridCol>
                <a:gridCol w="1563963">
                  <a:extLst>
                    <a:ext uri="{9D8B030D-6E8A-4147-A177-3AD203B41FA5}">
                      <a16:colId xmlns:a16="http://schemas.microsoft.com/office/drawing/2014/main" val="20004"/>
                    </a:ext>
                  </a:extLst>
                </a:gridCol>
              </a:tblGrid>
              <a:tr h="453107">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Thời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hiện</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Trở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vượt</a:t>
                      </a:r>
                      <a:r>
                        <a:rPr lang="en-US" sz="1600" dirty="0">
                          <a:effectLst/>
                          <a:latin typeface="Times New Roman" panose="02020603050405020304" pitchFamily="18" charset="0"/>
                          <a:cs typeface="Times New Roman" panose="02020603050405020304" pitchFamily="18" charset="0"/>
                        </a:rPr>
                        <a:t> qua </a:t>
                      </a:r>
                      <a:r>
                        <a:rPr lang="en-US" sz="1600" dirty="0" err="1">
                          <a:effectLst/>
                          <a:latin typeface="Times New Roman" panose="02020603050405020304" pitchFamily="18" charset="0"/>
                          <a:cs typeface="Times New Roman" panose="02020603050405020304" pitchFamily="18" charset="0"/>
                        </a:rPr>
                        <a:t>trở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ngại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Đánh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giá</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mỗi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tuần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3876">
                <a:tc>
                  <a:txBody>
                    <a:bodyPr/>
                    <a:lstStyle/>
                    <a:p>
                      <a:pPr marL="0" marR="0" algn="just">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Tắt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đèn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95400">
                <a:tc>
                  <a:txBody>
                    <a:bodyPr/>
                    <a:lstStyle/>
                    <a:p>
                      <a:pPr marL="0" marR="0" algn="just">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thấm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và</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tóc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khô</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nhiên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tắm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sấy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vội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gấp</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06216">
                <a:tc>
                  <a:txBody>
                    <a:bodyPr/>
                    <a:lstStyle/>
                    <a:p>
                      <a:pPr marL="0" marR="0" algn="just">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Chỉ</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sử</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máy</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lạnh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ngủ</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lúc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dùng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quạt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128897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
            <a:ext cx="7406640" cy="762000"/>
          </a:xfrm>
        </p:spPr>
        <p:txBody>
          <a:bodyPr>
            <a:noAutofit/>
          </a:bodyPr>
          <a:lstStyle/>
          <a:p>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2.</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Giải</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pháp</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cộng</a:t>
            </a:r>
            <a:r>
              <a:rPr lang="en-US" sz="2800" b="1" dirty="0">
                <a:solidFill>
                  <a:srgbClr val="0033CC"/>
                </a:solidFill>
                <a:latin typeface="Times New Roman" panose="02020603050405020304" pitchFamily="18" charset="0"/>
                <a:cs typeface="Times New Roman" panose="02020603050405020304" pitchFamily="18" charset="0"/>
              </a:rPr>
              <a:t> </a:t>
            </a:r>
            <a:r>
              <a:rPr lang="en-US" sz="2800" b="1" dirty="0" err="1">
                <a:solidFill>
                  <a:srgbClr val="0033CC"/>
                </a:solidFill>
                <a:latin typeface="Times New Roman" panose="02020603050405020304" pitchFamily="18" charset="0"/>
                <a:cs typeface="Times New Roman" panose="02020603050405020304" pitchFamily="18" charset="0"/>
              </a:rPr>
              <a:t>đồng</a:t>
            </a:r>
            <a:br>
              <a:rPr lang="en-US" sz="2800" b="1" dirty="0">
                <a:solidFill>
                  <a:srgbClr val="0033CC"/>
                </a:solidFill>
                <a:latin typeface="Times New Roman" panose="02020603050405020304" pitchFamily="18" charset="0"/>
                <a:cs typeface="Times New Roman" panose="02020603050405020304" pitchFamily="18" charset="0"/>
              </a:rPr>
            </a:br>
            <a:r>
              <a:rPr lang="vi-VN" sz="2800" b="1" dirty="0">
                <a:solidFill>
                  <a:srgbClr val="0033CC"/>
                </a:solidFill>
                <a:cs typeface="Times New Roman" panose="02020603050405020304" pitchFamily="18" charset="0"/>
              </a:rPr>
              <a:t>Hạn chế tối đa rác thải nhựa ra môi trường</a:t>
            </a:r>
            <a:endParaRPr lang="en-US" sz="2800" b="1" dirty="0">
              <a:solidFill>
                <a:srgbClr val="0033CC"/>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4972386"/>
              </p:ext>
            </p:extLst>
          </p:nvPr>
        </p:nvGraphicFramePr>
        <p:xfrm>
          <a:off x="228600" y="945092"/>
          <a:ext cx="7818121" cy="3391069"/>
        </p:xfrm>
        <a:graphic>
          <a:graphicData uri="http://schemas.openxmlformats.org/drawingml/2006/table">
            <a:tbl>
              <a:tblPr firstRow="1" firstCol="1" bandRow="1">
                <a:tableStyleId>{69012ECD-51FC-41F1-AA8D-1B2483CD663E}</a:tableStyleId>
              </a:tblPr>
              <a:tblGrid>
                <a:gridCol w="2194561">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139189">
                  <a:extLst>
                    <a:ext uri="{9D8B030D-6E8A-4147-A177-3AD203B41FA5}">
                      <a16:colId xmlns:a16="http://schemas.microsoft.com/office/drawing/2014/main" val="20002"/>
                    </a:ext>
                  </a:extLst>
                </a:gridCol>
                <a:gridCol w="1377358">
                  <a:extLst>
                    <a:ext uri="{9D8B030D-6E8A-4147-A177-3AD203B41FA5}">
                      <a16:colId xmlns:a16="http://schemas.microsoft.com/office/drawing/2014/main" val="20003"/>
                    </a:ext>
                  </a:extLst>
                </a:gridCol>
                <a:gridCol w="1563963">
                  <a:extLst>
                    <a:ext uri="{9D8B030D-6E8A-4147-A177-3AD203B41FA5}">
                      <a16:colId xmlns:a16="http://schemas.microsoft.com/office/drawing/2014/main" val="20004"/>
                    </a:ext>
                  </a:extLst>
                </a:gridCol>
              </a:tblGrid>
              <a:tr h="453107">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Việc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làm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Thời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thực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hiện</a:t>
                      </a: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Trở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có</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Cách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vượt</a:t>
                      </a:r>
                      <a:r>
                        <a:rPr lang="en-US" sz="1600" dirty="0">
                          <a:effectLst/>
                          <a:latin typeface="Times New Roman" panose="02020603050405020304" pitchFamily="18" charset="0"/>
                          <a:cs typeface="Times New Roman" panose="02020603050405020304" pitchFamily="18" charset="0"/>
                        </a:rPr>
                        <a:t> qua </a:t>
                      </a:r>
                      <a:r>
                        <a:rPr lang="en-US" sz="1600" dirty="0" err="1">
                          <a:effectLst/>
                          <a:latin typeface="Times New Roman" panose="02020603050405020304" pitchFamily="18" charset="0"/>
                          <a:cs typeface="Times New Roman" panose="02020603050405020304" pitchFamily="18" charset="0"/>
                        </a:rPr>
                        <a:t>trở</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ngại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Đánh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giá</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2876">
                <a:tc>
                  <a:txBody>
                    <a:bodyPr/>
                    <a:lstStyle/>
                    <a:p>
                      <a:pPr marL="0" marR="0" algn="just">
                        <a:lnSpc>
                          <a:spcPct val="100000"/>
                        </a:lnSpc>
                        <a:spcBef>
                          <a:spcPts val="0"/>
                        </a:spcBef>
                        <a:spcAft>
                          <a:spcPts val="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3400">
                <a:tc>
                  <a:txBody>
                    <a:bodyPr/>
                    <a:lstStyle/>
                    <a:p>
                      <a:pPr marL="0" marR="0" algn="just">
                        <a:lnSpc>
                          <a:spcPct val="100000"/>
                        </a:lnSpc>
                        <a:spcBef>
                          <a:spcPts val="0"/>
                        </a:spcBef>
                        <a:spcAft>
                          <a:spcPts val="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marL="0" marR="0" algn="just">
                        <a:lnSpc>
                          <a:spcPct val="100000"/>
                        </a:lnSpc>
                        <a:spcBef>
                          <a:spcPts val="0"/>
                        </a:spcBef>
                        <a:spcAft>
                          <a:spcPts val="0"/>
                        </a:spcAft>
                      </a:pP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gom</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rác</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06216">
                <a:tc>
                  <a:txBody>
                    <a:bodyPr/>
                    <a:lstStyle/>
                    <a:p>
                      <a:pPr marL="0" marR="0" algn="just">
                        <a:lnSpc>
                          <a:spcPct val="100000"/>
                        </a:lnSpc>
                        <a:spcBef>
                          <a:spcPts val="0"/>
                        </a:spcBef>
                        <a:spcAft>
                          <a:spcPts val="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Hạn chế đồ nhựa dùng một lần: </a:t>
                      </a:r>
                    </a:p>
                    <a:p>
                      <a:pPr marL="0" marR="0" algn="just">
                        <a:lnSpc>
                          <a:spcPct val="100000"/>
                        </a:lnSpc>
                        <a:spcBef>
                          <a:spcPts val="0"/>
                        </a:spcBef>
                        <a:spcAft>
                          <a:spcPts val="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Dùng túi giấy/ vải</a:t>
                      </a:r>
                    </a:p>
                    <a:p>
                      <a:pPr marL="0" marR="0" algn="just">
                        <a:lnSpc>
                          <a:spcPct val="100000"/>
                        </a:lnSpc>
                        <a:spcBef>
                          <a:spcPts val="0"/>
                        </a:spcBef>
                        <a:spcAft>
                          <a:spcPts val="0"/>
                        </a:spcAft>
                      </a:pP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 Dùng loại chai sử dụng được nhiều lần để đựng nước</a:t>
                      </a: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600"/>
                        </a:spcBef>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559" marR="605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6499563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30510" y="54142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459631"/>
            <a:ext cx="729550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r">
              <a:lnSpc>
                <a:spcPct val="115000"/>
              </a:lnSpc>
              <a:spcAft>
                <a:spcPts val="900"/>
              </a:spcAft>
              <a:tabLst>
                <a:tab pos="586105" algn="l"/>
              </a:tabLst>
              <a:defRPr/>
            </a:pPr>
            <a:r>
              <a:rPr lang="vi-VN" sz="1800" b="1" dirty="0">
                <a:solidFill>
                  <a:prstClr val="black"/>
                </a:solidFill>
                <a:latin typeface="Times New Roman" panose="02020603050405020304" pitchFamily="18" charset="0"/>
                <a:ea typeface="Calibri" panose="020F0502020204030204" pitchFamily="34" charset="0"/>
              </a:rPr>
              <a:t>Tuyên truyền bảo vệ cảnh quan thiên nhiên và môi trường tự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9" name="Rounded Rectangle 13">
            <a:extLst>
              <a:ext uri="{FF2B5EF4-FFF2-40B4-BE49-F238E27FC236}">
                <a16:creationId xmlns:a16="http://schemas.microsoft.com/office/drawing/2014/main" id="{A7A814C1-BFCE-45D1-B44E-23E7A341171A}"/>
              </a:ext>
            </a:extLst>
          </p:cNvPr>
          <p:cNvSpPr/>
          <p:nvPr/>
        </p:nvSpPr>
        <p:spPr>
          <a:xfrm>
            <a:off x="342900" y="1155798"/>
            <a:ext cx="1943100" cy="97780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latin typeface="Times New Roman" pitchFamily="18" charset="0"/>
                <a:cs typeface="Times New Roman" pitchFamily="18" charset="0"/>
              </a:rPr>
              <a:t>THUYẾT TRÌNH</a:t>
            </a:r>
          </a:p>
        </p:txBody>
      </p:sp>
      <p:sp>
        <p:nvSpPr>
          <p:cNvPr id="21" name="Rectangle 20">
            <a:extLst>
              <a:ext uri="{FF2B5EF4-FFF2-40B4-BE49-F238E27FC236}">
                <a16:creationId xmlns:a16="http://schemas.microsoft.com/office/drawing/2014/main" id="{FAF9AA7A-5A1C-48D6-8053-621EEB60278D}"/>
              </a:ext>
            </a:extLst>
          </p:cNvPr>
          <p:cNvSpPr/>
          <p:nvPr/>
        </p:nvSpPr>
        <p:spPr>
          <a:xfrm>
            <a:off x="2438400" y="1166770"/>
            <a:ext cx="5562600" cy="2308324"/>
          </a:xfrm>
          <a:prstGeom prst="rect">
            <a:avLst/>
          </a:prstGeom>
          <a:solidFill>
            <a:schemeClr val="accent4">
              <a:lumMod val="20000"/>
              <a:lumOff val="8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err="1">
                <a:solidFill>
                  <a:schemeClr val="tx1"/>
                </a:solidFill>
                <a:latin typeface="Times New Roman" pitchFamily="18" charset="0"/>
                <a:cs typeface="Times New Roman" pitchFamily="18" charset="0"/>
              </a:rPr>
              <a:t>Từ</a:t>
            </a:r>
            <a:r>
              <a:rPr lang="en-US" sz="1800" dirty="0">
                <a:solidFill>
                  <a:schemeClr val="tx1"/>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nhiệm</a:t>
            </a:r>
            <a:r>
              <a:rPr lang="en-US" sz="1800" dirty="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vụ</a:t>
            </a:r>
            <a:r>
              <a:rPr lang="en-US" sz="1800" dirty="0">
                <a:solidFill>
                  <a:srgbClr val="FF0000"/>
                </a:solidFill>
                <a:latin typeface="Times New Roman" pitchFamily="18" charset="0"/>
                <a:cs typeface="Times New Roman" pitchFamily="18" charset="0"/>
              </a:rPr>
              <a:t> 4</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thực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hiện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kế</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hoạch</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tuyên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truyền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đã</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chọn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mỗi</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nhóm</a:t>
            </a:r>
            <a:r>
              <a:rPr lang="en-US" sz="1800" dirty="0">
                <a:solidFill>
                  <a:schemeClr val="tx1"/>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dùng</a:t>
            </a:r>
            <a:r>
              <a:rPr lang="en-US" sz="1800" b="1" i="1" dirty="0">
                <a:solidFill>
                  <a:srgbClr val="FF0000"/>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kết</a:t>
            </a:r>
            <a:r>
              <a:rPr lang="en-US" sz="1800" b="1" i="1" dirty="0">
                <a:solidFill>
                  <a:srgbClr val="FF0000"/>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quả</a:t>
            </a:r>
            <a:r>
              <a:rPr lang="en-US" sz="1800" b="1" i="1" dirty="0">
                <a:solidFill>
                  <a:srgbClr val="FF0000"/>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của</a:t>
            </a:r>
            <a:r>
              <a:rPr lang="en-US" sz="1800" b="1" i="1" dirty="0">
                <a:solidFill>
                  <a:srgbClr val="FF0000"/>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mục</a:t>
            </a:r>
            <a:r>
              <a:rPr lang="en-US" sz="1800" b="1" i="1" dirty="0">
                <a:solidFill>
                  <a:srgbClr val="FF0000"/>
                </a:solidFill>
                <a:latin typeface="Times New Roman" pitchFamily="18" charset="0"/>
                <a:cs typeface="Times New Roman" pitchFamily="18" charset="0"/>
              </a:rPr>
              <a:t> 1, </a:t>
            </a:r>
            <a:r>
              <a:rPr lang="en-US" sz="1800" b="1" i="1" dirty="0" err="1">
                <a:solidFill>
                  <a:srgbClr val="FF0000"/>
                </a:solidFill>
                <a:latin typeface="Times New Roman" pitchFamily="18" charset="0"/>
                <a:cs typeface="Times New Roman" pitchFamily="18" charset="0"/>
              </a:rPr>
              <a:t>nhiệm</a:t>
            </a:r>
            <a:r>
              <a:rPr lang="en-US" sz="1800" b="1" i="1" dirty="0">
                <a:solidFill>
                  <a:srgbClr val="FF0000"/>
                </a:solidFill>
                <a:latin typeface="Times New Roman" pitchFamily="18" charset="0"/>
                <a:cs typeface="Times New Roman" pitchFamily="18" charset="0"/>
              </a:rPr>
              <a:t> </a:t>
            </a:r>
            <a:r>
              <a:rPr lang="en-US" sz="1800" b="1" i="1" dirty="0" err="1">
                <a:solidFill>
                  <a:srgbClr val="FF0000"/>
                </a:solidFill>
                <a:latin typeface="Times New Roman" pitchFamily="18" charset="0"/>
                <a:cs typeface="Times New Roman" pitchFamily="18" charset="0"/>
              </a:rPr>
              <a:t>vụ</a:t>
            </a:r>
            <a:r>
              <a:rPr lang="en-US" sz="1800" b="1" i="1" dirty="0">
                <a:solidFill>
                  <a:srgbClr val="FF0000"/>
                </a:solidFill>
                <a:latin typeface="Times New Roman" pitchFamily="18" charset="0"/>
                <a:cs typeface="Times New Roman" pitchFamily="18" charset="0"/>
              </a:rPr>
              <a:t> 4</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để</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thực</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hiện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tuyên</a:t>
            </a:r>
            <a:r>
              <a:rPr lang="en-US" sz="1800" dirty="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truyền</a:t>
            </a:r>
            <a:r>
              <a:rPr lang="en-US" sz="1800" dirty="0">
                <a:solidFill>
                  <a:schemeClr val="tx1"/>
                </a:solidFill>
                <a:latin typeface="Times New Roman" pitchFamily="18" charset="0"/>
                <a:cs typeface="Times New Roman" pitchFamily="18" charset="0"/>
              </a:rPr>
              <a:t>: </a:t>
            </a:r>
          </a:p>
          <a:p>
            <a:pPr algn="just"/>
            <a:r>
              <a:rPr lang="en-US" sz="1800" dirty="0">
                <a:solidFill>
                  <a:schemeClr val="tx1"/>
                </a:solidFill>
                <a:latin typeface="Times New Roman" pitchFamily="18" charset="0"/>
                <a:cs typeface="Times New Roman" pitchFamily="18" charset="0"/>
              </a:rPr>
              <a:t>• </a:t>
            </a:r>
            <a:r>
              <a:rPr lang="vi-VN" sz="1800" dirty="0">
                <a:solidFill>
                  <a:schemeClr val="tx1"/>
                </a:solidFill>
                <a:latin typeface="Times New Roman" pitchFamily="18" charset="0"/>
                <a:cs typeface="Times New Roman" pitchFamily="18" charset="0"/>
              </a:rPr>
              <a:t>Mỗi nhóm cử 1 – 2 đại diện để thi thuyết trình trước lớp.</a:t>
            </a:r>
            <a:endParaRPr lang="en-US" sz="1800" dirty="0">
              <a:solidFill>
                <a:schemeClr val="tx1"/>
              </a:solidFill>
              <a:latin typeface="Times New Roman" pitchFamily="18" charset="0"/>
              <a:cs typeface="Times New Roman" pitchFamily="18" charset="0"/>
            </a:endParaRPr>
          </a:p>
          <a:p>
            <a:pPr algn="just"/>
            <a:r>
              <a:rPr lang="en-US" sz="1800" dirty="0">
                <a:solidFill>
                  <a:schemeClr val="tx1"/>
                </a:solidFill>
                <a:latin typeface="Times New Roman" pitchFamily="18" charset="0"/>
                <a:cs typeface="Times New Roman" pitchFamily="18" charset="0"/>
              </a:rPr>
              <a:t>• m</a:t>
            </a:r>
            <a:r>
              <a:rPr lang="vi-VN" sz="1800" dirty="0">
                <a:solidFill>
                  <a:schemeClr val="tx1"/>
                </a:solidFill>
                <a:latin typeface="Times New Roman" pitchFamily="18" charset="0"/>
                <a:cs typeface="Times New Roman" pitchFamily="18" charset="0"/>
              </a:rPr>
              <a:t>ỗi thành viên của nhóm thuyết trình, đóng vai như đang thuyết trình cho cộng đồng rộng lớn. </a:t>
            </a:r>
            <a:endParaRPr lang="en-US" sz="1800" dirty="0">
              <a:solidFill>
                <a:schemeClr val="tx1"/>
              </a:solidFill>
              <a:latin typeface="Times New Roman" pitchFamily="18" charset="0"/>
              <a:cs typeface="Times New Roman" pitchFamily="18" charset="0"/>
            </a:endParaRPr>
          </a:p>
          <a:p>
            <a:pPr algn="just"/>
            <a:r>
              <a:rPr lang="en-US" sz="1800" dirty="0">
                <a:solidFill>
                  <a:schemeClr val="tx1"/>
                </a:solidFill>
                <a:latin typeface="Times New Roman" pitchFamily="18" charset="0"/>
                <a:cs typeface="Times New Roman" pitchFamily="18" charset="0"/>
              </a:rPr>
              <a:t>• </a:t>
            </a:r>
            <a:r>
              <a:rPr lang="vi-VN" sz="1800" dirty="0">
                <a:solidFill>
                  <a:schemeClr val="tx1"/>
                </a:solidFill>
                <a:latin typeface="Times New Roman" pitchFamily="18" charset="0"/>
                <a:cs typeface="Times New Roman" pitchFamily="18" charset="0"/>
              </a:rPr>
              <a:t>Mỗi nhóm có thể quay phim và bình chọn người thuyết trình thuyết phục nhất.</a:t>
            </a: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spTree>
    <p:extLst>
      <p:ext uri="{BB962C8B-B14F-4D97-AF65-F5344CB8AC3E}">
        <p14:creationId xmlns:p14="http://schemas.microsoft.com/office/powerpoint/2010/main" val="1432014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838200"/>
            <a:ext cx="3728994" cy="279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1"/>
          <p:cNvSpPr>
            <a:spLocks noChangeArrowheads="1"/>
          </p:cNvSpPr>
          <p:nvPr/>
        </p:nvSpPr>
        <p:spPr bwMode="auto">
          <a:xfrm>
            <a:off x="304800" y="3733800"/>
            <a:ext cx="3728994" cy="738664"/>
          </a:xfrm>
          <a:prstGeom prst="rect">
            <a:avLst/>
          </a:prstGeom>
          <a:solidFill>
            <a:srgbClr val="1717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Google Sans"/>
              </a:rPr>
              <a:t>Formosa </a:t>
            </a:r>
            <a:r>
              <a:rPr kumimoji="0" lang="en-US" sz="2400" b="0" i="0" u="none" strike="noStrike" cap="none" normalizeH="0" baseline="0" dirty="0" err="1">
                <a:ln>
                  <a:noFill/>
                </a:ln>
                <a:solidFill>
                  <a:srgbClr val="FFFFFF"/>
                </a:solidFill>
                <a:effectLst/>
                <a:latin typeface="Google Sans"/>
              </a:rPr>
              <a:t>Hà</a:t>
            </a:r>
            <a:r>
              <a:rPr kumimoji="0" lang="en-US" sz="2400" b="0" i="0" u="none" strike="noStrike" cap="none" normalizeH="0" baseline="0" dirty="0">
                <a:ln>
                  <a:noFill/>
                </a:ln>
                <a:solidFill>
                  <a:srgbClr val="FFFFFF"/>
                </a:solidFill>
                <a:effectLst/>
                <a:latin typeface="Google Sans"/>
              </a:rPr>
              <a:t> </a:t>
            </a:r>
            <a:r>
              <a:rPr kumimoji="0" lang="en-US" sz="2400" b="0" i="0" u="none" strike="noStrike" cap="none" normalizeH="0" baseline="0" dirty="0" err="1">
                <a:ln>
                  <a:noFill/>
                </a:ln>
                <a:solidFill>
                  <a:srgbClr val="FFFFFF"/>
                </a:solidFill>
                <a:effectLst/>
                <a:latin typeface="Google Sans"/>
              </a:rPr>
              <a:t>Tĩnh</a:t>
            </a:r>
            <a:r>
              <a:rPr kumimoji="0" lang="en-US" sz="2400" b="0" i="0" u="none" strike="noStrike" cap="none" normalizeH="0" baseline="0" dirty="0">
                <a:ln>
                  <a:noFill/>
                </a:ln>
                <a:solidFill>
                  <a:srgbClr val="FFFFFF"/>
                </a:solidFill>
                <a:effectLst/>
                <a:latin typeface="Google Sans"/>
              </a:rPr>
              <a:t> </a:t>
            </a:r>
            <a:r>
              <a:rPr kumimoji="0" lang="en-US" sz="2400" b="0" i="0" u="none" strike="noStrike" cap="none" normalizeH="0" baseline="0" dirty="0" err="1">
                <a:ln>
                  <a:noFill/>
                </a:ln>
                <a:solidFill>
                  <a:srgbClr val="FFFFFF"/>
                </a:solidFill>
                <a:effectLst/>
                <a:latin typeface="Google Sans"/>
              </a:rPr>
              <a:t>xả</a:t>
            </a:r>
            <a:r>
              <a:rPr kumimoji="0" lang="en-US" sz="2400" b="0" i="0" u="none" strike="noStrike" cap="none" normalizeH="0" baseline="0" dirty="0">
                <a:ln>
                  <a:noFill/>
                </a:ln>
                <a:solidFill>
                  <a:srgbClr val="FFFFFF"/>
                </a:solidFill>
                <a:effectLst/>
                <a:latin typeface="Google Sans"/>
              </a:rPr>
              <a:t> </a:t>
            </a:r>
            <a:r>
              <a:rPr kumimoji="0" lang="en-US" sz="2400" b="0" i="0" u="none" strike="noStrike" cap="none" normalizeH="0" baseline="0" dirty="0" err="1">
                <a:ln>
                  <a:noFill/>
                </a:ln>
                <a:solidFill>
                  <a:srgbClr val="FFFFFF"/>
                </a:solidFill>
                <a:effectLst/>
                <a:latin typeface="Google Sans"/>
              </a:rPr>
              <a:t>thải</a:t>
            </a:r>
            <a:r>
              <a:rPr kumimoji="0" lang="en-US" sz="2400" b="0" i="0" u="none" strike="noStrike" cap="none" normalizeH="0" baseline="0" dirty="0">
                <a:ln>
                  <a:noFill/>
                </a:ln>
                <a:solidFill>
                  <a:srgbClr val="FFFFFF"/>
                </a:solidFill>
                <a:effectLst/>
                <a:latin typeface="Google Sans"/>
              </a:rPr>
              <a:t> </a:t>
            </a:r>
            <a:r>
              <a:rPr kumimoji="0" lang="en-US" sz="2400" b="0" i="0" u="none" strike="noStrike" cap="none" normalizeH="0" baseline="0" dirty="0" err="1">
                <a:ln>
                  <a:noFill/>
                </a:ln>
                <a:solidFill>
                  <a:srgbClr val="FFFFFF"/>
                </a:solidFill>
                <a:effectLst/>
                <a:latin typeface="Google Sans"/>
              </a:rPr>
              <a:t>độc</a:t>
            </a:r>
            <a:r>
              <a:rPr kumimoji="0" lang="en-US" sz="2400" b="0" i="0" u="none" strike="noStrike" cap="none" normalizeH="0" baseline="0" dirty="0">
                <a:ln>
                  <a:noFill/>
                </a:ln>
                <a:solidFill>
                  <a:srgbClr val="FFFFFF"/>
                </a:solidFill>
                <a:effectLst/>
                <a:latin typeface="Google Sans"/>
              </a:rPr>
              <a:t> </a:t>
            </a:r>
            <a:r>
              <a:rPr kumimoji="0" lang="en-US" sz="2400" b="0" i="0" u="none" strike="noStrike" cap="none" normalizeH="0" baseline="0" dirty="0" err="1">
                <a:ln>
                  <a:noFill/>
                </a:ln>
                <a:solidFill>
                  <a:srgbClr val="FFFFFF"/>
                </a:solidFill>
                <a:effectLst/>
                <a:latin typeface="Google Sans"/>
              </a:rPr>
              <a:t>hại</a:t>
            </a:r>
            <a:endParaRPr kumimoji="0" lang="en-US" sz="2400" b="0" i="0" u="none" strike="noStrike" cap="none" normalizeH="0" baseline="0" dirty="0">
              <a:ln>
                <a:noFill/>
              </a:ln>
              <a:solidFill>
                <a:srgbClr val="FFFFFF"/>
              </a:solidFill>
              <a:effectLst/>
              <a:latin typeface="Google Sans"/>
            </a:endParaRPr>
          </a:p>
        </p:txBody>
      </p:sp>
      <p:pic>
        <p:nvPicPr>
          <p:cNvPr id="7" name="Picture 6"/>
          <p:cNvPicPr>
            <a:picLocks noChangeAspect="1"/>
          </p:cNvPicPr>
          <p:nvPr/>
        </p:nvPicPr>
        <p:blipFill>
          <a:blip r:embed="rId3"/>
          <a:stretch>
            <a:fillRect/>
          </a:stretch>
        </p:blipFill>
        <p:spPr>
          <a:xfrm>
            <a:off x="4191000" y="838200"/>
            <a:ext cx="3733800" cy="2796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1"/>
          <p:cNvSpPr>
            <a:spLocks noChangeArrowheads="1"/>
          </p:cNvSpPr>
          <p:nvPr/>
        </p:nvSpPr>
        <p:spPr bwMode="auto">
          <a:xfrm>
            <a:off x="4197096" y="3733800"/>
            <a:ext cx="3733800" cy="738664"/>
          </a:xfrm>
          <a:prstGeom prst="rect">
            <a:avLst/>
          </a:prstGeom>
          <a:solidFill>
            <a:srgbClr val="1717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US" sz="2400" dirty="0" err="1">
                <a:solidFill>
                  <a:srgbClr val="FFFFFF"/>
                </a:solidFill>
                <a:latin typeface="Google Sans"/>
              </a:rPr>
              <a:t>Vụ</a:t>
            </a:r>
            <a:r>
              <a:rPr lang="en-US" sz="2400" dirty="0">
                <a:solidFill>
                  <a:srgbClr val="FFFFFF"/>
                </a:solidFill>
                <a:latin typeface="Google Sans"/>
              </a:rPr>
              <a:t> </a:t>
            </a:r>
            <a:r>
              <a:rPr lang="en-US" sz="2400" dirty="0" err="1">
                <a:solidFill>
                  <a:srgbClr val="FFFFFF"/>
                </a:solidFill>
                <a:latin typeface="Google Sans"/>
              </a:rPr>
              <a:t>xả</a:t>
            </a:r>
            <a:r>
              <a:rPr lang="en-US" sz="2400" dirty="0">
                <a:solidFill>
                  <a:srgbClr val="FFFFFF"/>
                </a:solidFill>
                <a:latin typeface="Google Sans"/>
              </a:rPr>
              <a:t> </a:t>
            </a:r>
            <a:r>
              <a:rPr lang="en-US" sz="2400" dirty="0" err="1">
                <a:solidFill>
                  <a:srgbClr val="FFFFFF"/>
                </a:solidFill>
                <a:latin typeface="Google Sans"/>
              </a:rPr>
              <a:t>thải</a:t>
            </a:r>
            <a:r>
              <a:rPr lang="en-US" sz="2400" dirty="0">
                <a:solidFill>
                  <a:srgbClr val="FFFFFF"/>
                </a:solidFill>
                <a:latin typeface="Google Sans"/>
              </a:rPr>
              <a:t> </a:t>
            </a:r>
            <a:r>
              <a:rPr lang="en-US" sz="2400" dirty="0" err="1">
                <a:solidFill>
                  <a:srgbClr val="FFFFFF"/>
                </a:solidFill>
                <a:latin typeface="Google Sans"/>
              </a:rPr>
              <a:t>tại</a:t>
            </a:r>
            <a:r>
              <a:rPr lang="en-US" sz="2400" dirty="0">
                <a:solidFill>
                  <a:srgbClr val="FFFFFF"/>
                </a:solidFill>
                <a:latin typeface="Google Sans"/>
              </a:rPr>
              <a:t> </a:t>
            </a:r>
            <a:r>
              <a:rPr lang="en-US" sz="2400" dirty="0" err="1">
                <a:solidFill>
                  <a:srgbClr val="FFFFFF"/>
                </a:solidFill>
                <a:latin typeface="Google Sans"/>
              </a:rPr>
              <a:t>nhà</a:t>
            </a:r>
            <a:r>
              <a:rPr lang="en-US" sz="2400" dirty="0">
                <a:solidFill>
                  <a:srgbClr val="FFFFFF"/>
                </a:solidFill>
                <a:latin typeface="Google Sans"/>
              </a:rPr>
              <a:t> </a:t>
            </a:r>
            <a:r>
              <a:rPr lang="en-US" sz="2400" dirty="0" err="1">
                <a:solidFill>
                  <a:srgbClr val="FFFFFF"/>
                </a:solidFill>
                <a:latin typeface="Google Sans"/>
              </a:rPr>
              <a:t>máy</a:t>
            </a:r>
            <a:r>
              <a:rPr lang="en-US" sz="2400" dirty="0">
                <a:solidFill>
                  <a:srgbClr val="FFFFFF"/>
                </a:solidFill>
                <a:latin typeface="Google Sans"/>
              </a:rPr>
              <a:t> Long </a:t>
            </a:r>
            <a:r>
              <a:rPr lang="en-US" sz="2400" dirty="0" err="1">
                <a:solidFill>
                  <a:srgbClr val="FFFFFF"/>
                </a:solidFill>
                <a:latin typeface="Google Sans"/>
              </a:rPr>
              <a:t>Mỹ</a:t>
            </a:r>
            <a:r>
              <a:rPr lang="en-US" sz="2400" dirty="0">
                <a:solidFill>
                  <a:srgbClr val="FFFFFF"/>
                </a:solidFill>
                <a:latin typeface="Google Sans"/>
              </a:rPr>
              <a:t> </a:t>
            </a:r>
            <a:r>
              <a:rPr lang="en-US" sz="2400" dirty="0" err="1">
                <a:solidFill>
                  <a:srgbClr val="FFFFFF"/>
                </a:solidFill>
                <a:latin typeface="Google Sans"/>
              </a:rPr>
              <a:t>Phát</a:t>
            </a:r>
            <a:r>
              <a:rPr lang="en-US" sz="2400" dirty="0">
                <a:solidFill>
                  <a:srgbClr val="FFFFFF"/>
                </a:solidFill>
                <a:latin typeface="Google Sans"/>
              </a:rPr>
              <a:t> ở </a:t>
            </a:r>
            <a:r>
              <a:rPr lang="en-US" sz="2400" dirty="0" err="1">
                <a:solidFill>
                  <a:srgbClr val="FFFFFF"/>
                </a:solidFill>
                <a:latin typeface="Google Sans"/>
              </a:rPr>
              <a:t>Hậu</a:t>
            </a:r>
            <a:r>
              <a:rPr lang="en-US" sz="2400" dirty="0">
                <a:solidFill>
                  <a:srgbClr val="FFFFFF"/>
                </a:solidFill>
                <a:latin typeface="Google Sans"/>
              </a:rPr>
              <a:t> </a:t>
            </a:r>
            <a:r>
              <a:rPr lang="en-US" sz="2400" dirty="0" err="1">
                <a:solidFill>
                  <a:srgbClr val="FFFFFF"/>
                </a:solidFill>
                <a:latin typeface="Google Sans"/>
              </a:rPr>
              <a:t>Giang</a:t>
            </a:r>
            <a:endParaRPr kumimoji="0" lang="en-US" sz="2400" b="0" i="0" u="none" strike="noStrike" cap="none" normalizeH="0" baseline="0" dirty="0">
              <a:ln>
                <a:noFill/>
              </a:ln>
              <a:solidFill>
                <a:srgbClr val="FFFFFF"/>
              </a:solidFill>
              <a:effectLst/>
              <a:latin typeface="Google Sans"/>
            </a:endParaRPr>
          </a:p>
        </p:txBody>
      </p:sp>
      <p:sp>
        <p:nvSpPr>
          <p:cNvPr id="10" name="Rounded Rectangle 9"/>
          <p:cNvSpPr/>
          <p:nvPr/>
        </p:nvSpPr>
        <p:spPr>
          <a:xfrm>
            <a:off x="381000" y="155392"/>
            <a:ext cx="1943100"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latin typeface="Times New Roman" pitchFamily="18" charset="0"/>
                <a:cs typeface="Times New Roman" pitchFamily="18" charset="0"/>
              </a:rPr>
              <a:t>KHỞI ĐỘNG</a:t>
            </a:r>
          </a:p>
        </p:txBody>
      </p:sp>
      <p:sp>
        <p:nvSpPr>
          <p:cNvPr id="11" name="Rectangle 10"/>
          <p:cNvSpPr/>
          <p:nvPr/>
        </p:nvSpPr>
        <p:spPr>
          <a:xfrm>
            <a:off x="2438400" y="158966"/>
            <a:ext cx="5486400" cy="461665"/>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387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704897" y="513889"/>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731014" y="51388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1117847" y="471820"/>
            <a:ext cx="6304909"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algn="r">
              <a:lnSpc>
                <a:spcPct val="115000"/>
              </a:lnSpc>
              <a:spcAft>
                <a:spcPts val="900"/>
              </a:spcAft>
              <a:tabLst>
                <a:tab pos="586105" algn="l"/>
              </a:tabLst>
            </a:pPr>
            <a:r>
              <a:rPr lang="vi-VN" sz="1600" b="1" dirty="0">
                <a:latin typeface="Times New Roman" panose="02020603050405020304" pitchFamily="18" charset="0"/>
                <a:ea typeface="Times New Roman" panose="02020603050405020304" pitchFamily="18" charset="0"/>
              </a:rPr>
              <a:t>Thực hiện những việc làm, hoạt động để bảo vệ môi trường tự nhiên.</a:t>
            </a:r>
            <a:endParaRPr lang="en-US" sz="1600" dirty="0">
              <a:effectLst/>
              <a:latin typeface="Times New Roman" panose="02020603050405020304" pitchFamily="18" charset="0"/>
              <a:ea typeface="Times New Roman" panose="02020603050405020304" pitchFamily="18" charset="0"/>
            </a:endParaRPr>
          </a:p>
        </p:txBody>
      </p:sp>
      <p:pic>
        <p:nvPicPr>
          <p:cNvPr id="2050" name="Picture 2" descr="Hình ảnh Bằng Tay Hoạt Hình Người Suy Nghĩ Không Biết Suy Nghĩ Suy Tư PNG ,  Cậu Bé đáng Yêu, Hàm Xúc, Hoa Văn Trang Trí PNG miễn phí tải tập">
            <a:extLst>
              <a:ext uri="{FF2B5EF4-FFF2-40B4-BE49-F238E27FC236}">
                <a16:creationId xmlns:a16="http://schemas.microsoft.com/office/drawing/2014/main" id="{492DF562-1AEF-4534-B433-5BFA7129D1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9844" l="10000" r="90000">
                        <a14:foregroundMark x1="32969" y1="20938" x2="33281" y2="20469"/>
                        <a14:foregroundMark x1="33750" y1="20313" x2="49063" y2="15781"/>
                        <a14:foregroundMark x1="49063" y1="15781" x2="64531" y2="22344"/>
                        <a14:foregroundMark x1="64531" y1="22344" x2="71094" y2="37969"/>
                        <a14:foregroundMark x1="71094" y1="37969" x2="62969" y2="52344"/>
                        <a14:foregroundMark x1="62969" y1="52344" x2="71250" y2="67813"/>
                        <a14:foregroundMark x1="71250" y1="67813" x2="67656" y2="84844"/>
                        <a14:foregroundMark x1="67656" y1="84844" x2="68594" y2="98750"/>
                        <a14:foregroundMark x1="42031" y1="38750" x2="40469" y2="37656"/>
                        <a14:foregroundMark x1="40781" y1="38281" x2="45781" y2="40469"/>
                        <a14:foregroundMark x1="42188" y1="42344" x2="42188" y2="42344"/>
                        <a14:foregroundMark x1="57031" y1="33281" x2="57031" y2="33281"/>
                        <a14:foregroundMark x1="57344" y1="36250" x2="57344" y2="36250"/>
                        <a14:foregroundMark x1="57344" y1="35625" x2="56875" y2="32344"/>
                        <a14:foregroundMark x1="57031" y1="37031" x2="60781" y2="36563"/>
                        <a14:foregroundMark x1="20000" y1="38281" x2="31250" y2="25938"/>
                        <a14:foregroundMark x1="31250" y1="25938" x2="45625" y2="18281"/>
                        <a14:foregroundMark x1="45625" y1="18281" x2="61719" y2="20000"/>
                        <a14:foregroundMark x1="61719" y1="20000" x2="66094" y2="24688"/>
                        <a14:foregroundMark x1="23750" y1="32500" x2="35469" y2="20781"/>
                        <a14:foregroundMark x1="35469" y1="20781" x2="41250" y2="19531"/>
                        <a14:foregroundMark x1="21250" y1="38125" x2="23750" y2="37813"/>
                        <a14:foregroundMark x1="24219" y1="40156" x2="24219" y2="40156"/>
                        <a14:foregroundMark x1="26563" y1="42969" x2="27969" y2="46875"/>
                        <a14:foregroundMark x1="27656" y1="48125" x2="41250" y2="56719"/>
                        <a14:foregroundMark x1="41250" y1="56719" x2="36406" y2="72969"/>
                        <a14:foregroundMark x1="36406" y1="72969" x2="41875" y2="89063"/>
                        <a14:foregroundMark x1="41875" y1="89063" x2="41094" y2="98438"/>
                        <a14:foregroundMark x1="40469" y1="91250" x2="40469" y2="99844"/>
                      </a14:backgroundRemoval>
                    </a14:imgEffect>
                  </a14:imgLayer>
                </a14:imgProps>
              </a:ext>
              <a:ext uri="{28A0092B-C50C-407E-A947-70E740481C1C}">
                <a14:useLocalDpi xmlns:a14="http://schemas.microsoft.com/office/drawing/2010/main" val="0"/>
              </a:ext>
            </a:extLst>
          </a:blip>
          <a:srcRect/>
          <a:stretch>
            <a:fillRect/>
          </a:stretch>
        </p:blipFill>
        <p:spPr bwMode="auto">
          <a:xfrm>
            <a:off x="-289560" y="2344401"/>
            <a:ext cx="2169197" cy="2169197"/>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Callout 15">
            <a:extLst>
              <a:ext uri="{FF2B5EF4-FFF2-40B4-BE49-F238E27FC236}">
                <a16:creationId xmlns:a16="http://schemas.microsoft.com/office/drawing/2014/main" id="{5BE95668-11B8-4B85-A70B-D8E27EE7CA2B}"/>
              </a:ext>
            </a:extLst>
          </p:cNvPr>
          <p:cNvSpPr/>
          <p:nvPr/>
        </p:nvSpPr>
        <p:spPr>
          <a:xfrm>
            <a:off x="1143000" y="1066800"/>
            <a:ext cx="6953892" cy="2362200"/>
          </a:xfrm>
          <a:prstGeom prst="cloudCallout">
            <a:avLst>
              <a:gd name="adj1" fmla="val -46521"/>
              <a:gd name="adj2" fmla="val 45847"/>
            </a:avLst>
          </a:prstGeom>
        </p:spPr>
        <p:style>
          <a:lnRef idx="1">
            <a:schemeClr val="accent5"/>
          </a:lnRef>
          <a:fillRef idx="2">
            <a:schemeClr val="accent5"/>
          </a:fillRef>
          <a:effectRef idx="1">
            <a:schemeClr val="accent5"/>
          </a:effectRef>
          <a:fontRef idx="minor">
            <a:schemeClr val="dk1"/>
          </a:fontRef>
        </p:style>
        <p:txBody>
          <a:bodyPr rtlCol="0" anchor="ctr"/>
          <a:lstStyle/>
          <a:p>
            <a:pPr lvl="0" indent="3175">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a:t>
            </a:r>
            <a:r>
              <a:rPr lang="vi-VN" sz="2000" dirty="0">
                <a:latin typeface="Times New Roman" panose="02020603050405020304" pitchFamily="18" charset="0"/>
                <a:cs typeface="Times New Roman" panose="02020603050405020304" pitchFamily="18" charset="0"/>
              </a:rPr>
              <a:t>hực hiện một số việc theo kế hoạch đã đưa ra cho bản thân (mục 2, nhiệm vụ 4). </a:t>
            </a:r>
            <a:endParaRPr lang="en-US" sz="2000" dirty="0">
              <a:latin typeface="Times New Roman" panose="02020603050405020304" pitchFamily="18" charset="0"/>
              <a:cs typeface="Times New Roman" panose="02020603050405020304" pitchFamily="18" charset="0"/>
            </a:endParaRPr>
          </a:p>
          <a:p>
            <a:pPr lvl="0" indent="3175">
              <a:buFont typeface="Wingdings" panose="05000000000000000000" pitchFamily="2" charset="2"/>
              <a:buChar char="ü"/>
            </a:pPr>
            <a:r>
              <a:rPr lang="vi-VN" sz="2000" dirty="0">
                <a:latin typeface="Times New Roman" panose="02020603050405020304" pitchFamily="18" charset="0"/>
                <a:cs typeface="Times New Roman" panose="02020603050405020304" pitchFamily="18" charset="0"/>
              </a:rPr>
              <a:t>Chia sẻ về quá trình thực hiện</a:t>
            </a:r>
            <a:endParaRPr lang="en-US" sz="2000" dirty="0">
              <a:latin typeface="Times New Roman" panose="02020603050405020304" pitchFamily="18" charset="0"/>
              <a:cs typeface="Times New Roman" panose="02020603050405020304" pitchFamily="18" charset="0"/>
            </a:endParaRPr>
          </a:p>
          <a:p>
            <a:pPr lvl="0" indent="3175">
              <a:buFont typeface="Wingdings" panose="05000000000000000000" pitchFamily="2" charset="2"/>
              <a:buChar char="ü"/>
            </a:pPr>
            <a:r>
              <a:rPr lang="vi-VN" sz="2000" dirty="0">
                <a:latin typeface="Times New Roman" panose="02020603050405020304" pitchFamily="18" charset="0"/>
                <a:cs typeface="Times New Roman" panose="02020603050405020304" pitchFamily="18" charset="0"/>
              </a:rPr>
              <a:t>Tham gia một số hoạt động bảo vệ môi trường tự nhiên với cộng đồng.</a:t>
            </a:r>
            <a:endParaRPr kumimoji="0" lang="en-US" sz="20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9" name="Rectangle 18"/>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spTree>
    <p:extLst>
      <p:ext uri="{BB962C8B-B14F-4D97-AF65-F5344CB8AC3E}">
        <p14:creationId xmlns:p14="http://schemas.microsoft.com/office/powerpoint/2010/main" val="144563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29856" y="531207"/>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7</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1" y="484454"/>
            <a:ext cx="2647309"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r">
              <a:lnSpc>
                <a:spcPct val="115000"/>
              </a:lnSpc>
              <a:spcAft>
                <a:spcPts val="900"/>
              </a:spcAft>
              <a:tabLst>
                <a:tab pos="586105" algn="l"/>
              </a:tabLst>
              <a:defRPr/>
            </a:pPr>
            <a:r>
              <a:rPr lang="en-US" sz="1600" b="1" dirty="0" err="1">
                <a:solidFill>
                  <a:prstClr val="black"/>
                </a:solidFill>
                <a:latin typeface="Times New Roman" panose="02020603050405020304" pitchFamily="18" charset="0"/>
                <a:ea typeface="Times New Roman" panose="02020603050405020304" pitchFamily="18" charset="0"/>
              </a:rPr>
              <a:t>Khảo</a:t>
            </a:r>
            <a:r>
              <a:rPr lang="en-US" sz="1600" b="1" dirty="0">
                <a:solidFill>
                  <a:prstClr val="black"/>
                </a:solidFill>
                <a:latin typeface="Times New Roman" panose="02020603050405020304" pitchFamily="18" charset="0"/>
                <a:ea typeface="Times New Roman" panose="02020603050405020304" pitchFamily="18" charset="0"/>
              </a:rPr>
              <a:t> </a:t>
            </a:r>
            <a:r>
              <a:rPr lang="en-US" sz="1600" b="1" dirty="0" err="1">
                <a:solidFill>
                  <a:prstClr val="black"/>
                </a:solidFill>
                <a:latin typeface="Times New Roman" panose="02020603050405020304" pitchFamily="18" charset="0"/>
                <a:ea typeface="Times New Roman" panose="02020603050405020304" pitchFamily="18" charset="0"/>
              </a:rPr>
              <a:t>sát</a:t>
            </a:r>
            <a:r>
              <a:rPr lang="en-US" sz="1600" b="1" dirty="0">
                <a:solidFill>
                  <a:prstClr val="black"/>
                </a:solidFill>
                <a:latin typeface="Times New Roman" panose="02020603050405020304" pitchFamily="18" charset="0"/>
                <a:ea typeface="Times New Roman" panose="02020603050405020304" pitchFamily="18" charset="0"/>
              </a:rPr>
              <a:t> </a:t>
            </a:r>
            <a:r>
              <a:rPr lang="en-US" sz="1600" b="1" dirty="0" err="1">
                <a:solidFill>
                  <a:prstClr val="black"/>
                </a:solidFill>
                <a:latin typeface="Times New Roman" panose="02020603050405020304" pitchFamily="18" charset="0"/>
                <a:ea typeface="Times New Roman" panose="02020603050405020304" pitchFamily="18" charset="0"/>
              </a:rPr>
              <a:t>kết</a:t>
            </a:r>
            <a:r>
              <a:rPr lang="en-US" sz="1600" b="1" dirty="0">
                <a:solidFill>
                  <a:prstClr val="black"/>
                </a:solidFill>
                <a:latin typeface="Times New Roman" panose="02020603050405020304" pitchFamily="18" charset="0"/>
                <a:ea typeface="Times New Roman" panose="02020603050405020304" pitchFamily="18" charset="0"/>
              </a:rPr>
              <a:t> </a:t>
            </a:r>
            <a:r>
              <a:rPr lang="en-US" sz="1600" b="1" dirty="0" err="1">
                <a:solidFill>
                  <a:prstClr val="black"/>
                </a:solidFill>
                <a:latin typeface="Times New Roman" panose="02020603050405020304" pitchFamily="18" charset="0"/>
                <a:ea typeface="Times New Roman" panose="02020603050405020304" pitchFamily="18" charset="0"/>
              </a:rPr>
              <a:t>quả</a:t>
            </a:r>
            <a:r>
              <a:rPr lang="en-US" sz="1600" b="1" dirty="0">
                <a:solidFill>
                  <a:prstClr val="black"/>
                </a:solidFill>
                <a:latin typeface="Times New Roman" panose="02020603050405020304" pitchFamily="18" charset="0"/>
                <a:ea typeface="Times New Roman" panose="02020603050405020304" pitchFamily="18" charset="0"/>
              </a:rPr>
              <a:t> </a:t>
            </a:r>
            <a:r>
              <a:rPr lang="en-US" sz="1600" b="1" dirty="0" err="1">
                <a:solidFill>
                  <a:prstClr val="black"/>
                </a:solidFill>
                <a:latin typeface="Times New Roman" panose="02020603050405020304" pitchFamily="18" charset="0"/>
                <a:ea typeface="Times New Roman" panose="02020603050405020304" pitchFamily="18" charset="0"/>
              </a:rPr>
              <a:t>hoạt</a:t>
            </a:r>
            <a:r>
              <a:rPr lang="en-US" sz="1600" b="1" dirty="0">
                <a:solidFill>
                  <a:prstClr val="black"/>
                </a:solidFill>
                <a:latin typeface="Times New Roman" panose="02020603050405020304" pitchFamily="18" charset="0"/>
                <a:ea typeface="Times New Roman" panose="02020603050405020304" pitchFamily="18" charset="0"/>
              </a:rPr>
              <a:t> </a:t>
            </a:r>
            <a:r>
              <a:rPr lang="en-US" sz="1600" b="1" dirty="0" err="1">
                <a:solidFill>
                  <a:prstClr val="black"/>
                </a:solidFill>
                <a:latin typeface="Times New Roman" panose="02020603050405020304" pitchFamily="18" charset="0"/>
                <a:ea typeface="Times New Roman" panose="02020603050405020304" pitchFamily="18" charset="0"/>
              </a:rPr>
              <a:t>động</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2050" name="Picture 2" descr="Hình ảnh Bằng Tay Hoạt Hình Người Suy Nghĩ Không Biết Suy Nghĩ Suy Tư PNG ,  Cậu Bé đáng Yêu, Hàm Xúc, Hoa Văn Trang Trí PNG miễn phí tải tập">
            <a:extLst>
              <a:ext uri="{FF2B5EF4-FFF2-40B4-BE49-F238E27FC236}">
                <a16:creationId xmlns:a16="http://schemas.microsoft.com/office/drawing/2014/main" id="{492DF562-1AEF-4534-B433-5BFA7129D19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9844" l="10000" r="90000">
                        <a14:foregroundMark x1="32969" y1="20938" x2="33281" y2="20469"/>
                        <a14:foregroundMark x1="33750" y1="20313" x2="49063" y2="15781"/>
                        <a14:foregroundMark x1="49063" y1="15781" x2="64531" y2="22344"/>
                        <a14:foregroundMark x1="64531" y1="22344" x2="71094" y2="37969"/>
                        <a14:foregroundMark x1="71094" y1="37969" x2="62969" y2="52344"/>
                        <a14:foregroundMark x1="62969" y1="52344" x2="71250" y2="67813"/>
                        <a14:foregroundMark x1="71250" y1="67813" x2="67656" y2="84844"/>
                        <a14:foregroundMark x1="67656" y1="84844" x2="68594" y2="98750"/>
                        <a14:foregroundMark x1="42031" y1="38750" x2="40469" y2="37656"/>
                        <a14:foregroundMark x1="40781" y1="38281" x2="45781" y2="40469"/>
                        <a14:foregroundMark x1="42188" y1="42344" x2="42188" y2="42344"/>
                        <a14:foregroundMark x1="57031" y1="33281" x2="57031" y2="33281"/>
                        <a14:foregroundMark x1="57344" y1="36250" x2="57344" y2="36250"/>
                        <a14:foregroundMark x1="57344" y1="35625" x2="56875" y2="32344"/>
                        <a14:foregroundMark x1="57031" y1="37031" x2="60781" y2="36563"/>
                        <a14:foregroundMark x1="20000" y1="38281" x2="31250" y2="25938"/>
                        <a14:foregroundMark x1="31250" y1="25938" x2="45625" y2="18281"/>
                        <a14:foregroundMark x1="45625" y1="18281" x2="61719" y2="20000"/>
                        <a14:foregroundMark x1="61719" y1="20000" x2="66094" y2="24688"/>
                        <a14:foregroundMark x1="23750" y1="32500" x2="35469" y2="20781"/>
                        <a14:foregroundMark x1="35469" y1="20781" x2="41250" y2="19531"/>
                        <a14:foregroundMark x1="21250" y1="38125" x2="23750" y2="37813"/>
                        <a14:foregroundMark x1="24219" y1="40156" x2="24219" y2="40156"/>
                        <a14:foregroundMark x1="26563" y1="42969" x2="27969" y2="46875"/>
                        <a14:foregroundMark x1="27656" y1="48125" x2="41250" y2="56719"/>
                        <a14:foregroundMark x1="41250" y1="56719" x2="36406" y2="72969"/>
                        <a14:foregroundMark x1="36406" y1="72969" x2="41875" y2="89063"/>
                        <a14:foregroundMark x1="41875" y1="89063" x2="41094" y2="98438"/>
                        <a14:foregroundMark x1="40469" y1="91250" x2="40469" y2="99844"/>
                      </a14:backgroundRemoval>
                    </a14:imgEffect>
                  </a14:imgLayer>
                </a14:imgProps>
              </a:ext>
              <a:ext uri="{28A0092B-C50C-407E-A947-70E740481C1C}">
                <a14:useLocalDpi xmlns:a14="http://schemas.microsoft.com/office/drawing/2010/main" val="0"/>
              </a:ext>
            </a:extLst>
          </a:blip>
          <a:srcRect/>
          <a:stretch>
            <a:fillRect/>
          </a:stretch>
        </p:blipFill>
        <p:spPr bwMode="auto">
          <a:xfrm>
            <a:off x="364003" y="1209698"/>
            <a:ext cx="2987995" cy="2987995"/>
          </a:xfrm>
          <a:prstGeom prst="rect">
            <a:avLst/>
          </a:prstGeom>
          <a:noFill/>
          <a:extLst>
            <a:ext uri="{909E8E84-426E-40DD-AFC4-6F175D3DCCD1}">
              <a14:hiddenFill xmlns:a14="http://schemas.microsoft.com/office/drawing/2010/main">
                <a:solidFill>
                  <a:srgbClr val="FFFFFF"/>
                </a:solidFill>
              </a14:hiddenFill>
            </a:ext>
          </a:extLst>
        </p:spPr>
      </p:pic>
      <p:sp>
        <p:nvSpPr>
          <p:cNvPr id="18" name="Cloud Callout 15">
            <a:extLst>
              <a:ext uri="{FF2B5EF4-FFF2-40B4-BE49-F238E27FC236}">
                <a16:creationId xmlns:a16="http://schemas.microsoft.com/office/drawing/2014/main" id="{5BE95668-11B8-4B85-A70B-D8E27EE7CA2B}"/>
              </a:ext>
            </a:extLst>
          </p:cNvPr>
          <p:cNvSpPr/>
          <p:nvPr/>
        </p:nvSpPr>
        <p:spPr>
          <a:xfrm>
            <a:off x="3705145" y="511094"/>
            <a:ext cx="4038600" cy="2590800"/>
          </a:xfrm>
          <a:prstGeom prst="cloudCallout">
            <a:avLst>
              <a:gd name="adj1" fmla="val -78679"/>
              <a:gd name="adj2" fmla="val 3249"/>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vi-VN" sz="2000" dirty="0">
                <a:solidFill>
                  <a:prstClr val="black"/>
                </a:solidFill>
                <a:latin typeface="Times New Roman" panose="02020603050405020304" pitchFamily="18" charset="0"/>
                <a:cs typeface="Times New Roman" panose="02020603050405020304" pitchFamily="18" charset="0"/>
              </a:rPr>
              <a:t>Thích điều gì nhất ở bạn khi tham gia hoạt động trong chủ đề và mong gì ở bạn để bạn tiến bộ hơn.</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Rectangle 26"/>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spTree>
    <p:extLst>
      <p:ext uri="{BB962C8B-B14F-4D97-AF65-F5344CB8AC3E}">
        <p14:creationId xmlns:p14="http://schemas.microsoft.com/office/powerpoint/2010/main" val="2786490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30510" y="54142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7</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49056" y="484100"/>
            <a:ext cx="158050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0" marR="0" lvl="0" indent="0" algn="ctr" defTabSz="679216" rtl="0" eaLnBrk="1" fontAlgn="auto" latinLnBrk="0" hangingPunct="1">
              <a:lnSpc>
                <a:spcPct val="115000"/>
              </a:lnSpc>
              <a:spcBef>
                <a:spcPts val="0"/>
              </a:spcBef>
              <a:spcAft>
                <a:spcPts val="900"/>
              </a:spcAft>
              <a:buClrTx/>
              <a:buSzTx/>
              <a:buFontTx/>
              <a:buNone/>
              <a:tabLst>
                <a:tab pos="209550" algn="l"/>
              </a:tabLst>
              <a:defRPr/>
            </a:pPr>
            <a:r>
              <a:rPr lang="en-US" sz="1800" b="1" dirty="0" err="1">
                <a:effectLst/>
                <a:latin typeface="Times New Roman" panose="02020603050405020304" pitchFamily="18" charset="0"/>
                <a:ea typeface="Calibri" panose="020F0502020204030204" pitchFamily="34" charset="0"/>
              </a:rPr>
              <a:t>Tự</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đánh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giá</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graphicFrame>
        <p:nvGraphicFramePr>
          <p:cNvPr id="5" name="Table 4"/>
          <p:cNvGraphicFramePr>
            <a:graphicFrameLocks noGrp="1"/>
          </p:cNvGraphicFramePr>
          <p:nvPr>
            <p:extLst>
              <p:ext uri="{D42A27DB-BD31-4B8C-83A1-F6EECF244321}">
                <p14:modId xmlns:p14="http://schemas.microsoft.com/office/powerpoint/2010/main" val="3295953879"/>
              </p:ext>
            </p:extLst>
          </p:nvPr>
        </p:nvGraphicFramePr>
        <p:xfrm>
          <a:off x="379356" y="1066800"/>
          <a:ext cx="7680960" cy="3308259"/>
        </p:xfrm>
        <a:graphic>
          <a:graphicData uri="http://schemas.openxmlformats.org/drawingml/2006/table">
            <a:tbl>
              <a:tblPr firstRow="1" firstCol="1" bandRow="1">
                <a:tableStyleId>{5C22544A-7EE6-4342-B048-85BDC9FD1C3A}</a:tableStyleId>
              </a:tblPr>
              <a:tblGrid>
                <a:gridCol w="5522559">
                  <a:extLst>
                    <a:ext uri="{9D8B030D-6E8A-4147-A177-3AD203B41FA5}">
                      <a16:colId xmlns:a16="http://schemas.microsoft.com/office/drawing/2014/main" val="20000"/>
                    </a:ext>
                  </a:extLst>
                </a:gridCol>
                <a:gridCol w="520988">
                  <a:extLst>
                    <a:ext uri="{9D8B030D-6E8A-4147-A177-3AD203B41FA5}">
                      <a16:colId xmlns:a16="http://schemas.microsoft.com/office/drawing/2014/main" val="20001"/>
                    </a:ext>
                  </a:extLst>
                </a:gridCol>
                <a:gridCol w="520988">
                  <a:extLst>
                    <a:ext uri="{9D8B030D-6E8A-4147-A177-3AD203B41FA5}">
                      <a16:colId xmlns:a16="http://schemas.microsoft.com/office/drawing/2014/main" val="20002"/>
                    </a:ext>
                  </a:extLst>
                </a:gridCol>
                <a:gridCol w="1116425">
                  <a:extLst>
                    <a:ext uri="{9D8B030D-6E8A-4147-A177-3AD203B41FA5}">
                      <a16:colId xmlns:a16="http://schemas.microsoft.com/office/drawing/2014/main" val="20003"/>
                    </a:ext>
                  </a:extLst>
                </a:gridCol>
              </a:tblGrid>
              <a:tr h="381000">
                <a:tc>
                  <a:txBody>
                    <a:bodyPr/>
                    <a:lstStyle/>
                    <a:p>
                      <a:pPr marL="0" marR="0" algn="ctr">
                        <a:lnSpc>
                          <a:spcPct val="115000"/>
                        </a:lnSpc>
                        <a:spcBef>
                          <a:spcPts val="600"/>
                        </a:spcBef>
                        <a:spcAft>
                          <a:spcPts val="600"/>
                        </a:spcAft>
                      </a:pPr>
                      <a:r>
                        <a:rPr lang="en-US" sz="1600" dirty="0" err="1">
                          <a:effectLst/>
                        </a:rPr>
                        <a:t>Nội</a:t>
                      </a:r>
                      <a:r>
                        <a:rPr lang="en-US" sz="1600" dirty="0">
                          <a:effectLst/>
                        </a:rPr>
                        <a:t> dung </a:t>
                      </a:r>
                      <a:r>
                        <a:rPr lang="en-US" sz="1600" dirty="0" err="1">
                          <a:effectLst/>
                        </a:rPr>
                        <a:t>đánh</a:t>
                      </a:r>
                      <a:r>
                        <a:rPr lang="en-US" sz="1600" dirty="0">
                          <a:effectLst/>
                        </a:rPr>
                        <a:t> </a:t>
                      </a:r>
                      <a:r>
                        <a:rPr lang="en-US" sz="1600" dirty="0" err="1">
                          <a:effectLst/>
                        </a:rPr>
                        <a:t>giá</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1600" dirty="0" err="1">
                          <a:effectLst/>
                        </a:rPr>
                        <a:t>Tốt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1600" dirty="0" err="1">
                          <a:effectLst/>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600"/>
                        </a:spcBef>
                        <a:spcAft>
                          <a:spcPts val="600"/>
                        </a:spcAft>
                      </a:pPr>
                      <a:r>
                        <a:rPr lang="en-US" sz="1600" dirty="0" err="1">
                          <a:effectLst/>
                        </a:rPr>
                        <a:t>Chưa</a:t>
                      </a:r>
                      <a:r>
                        <a:rPr lang="en-US" sz="1600" dirty="0">
                          <a:effectLst/>
                        </a:rPr>
                        <a:t> </a:t>
                      </a:r>
                      <a:r>
                        <a:rPr lang="en-US" sz="1600" dirty="0" err="1">
                          <a:effectLst/>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1726">
                <a:tc>
                  <a:txBody>
                    <a:bodyPr/>
                    <a:lstStyle/>
                    <a:p>
                      <a:pPr marL="0" marR="0" algn="just">
                        <a:lnSpc>
                          <a:spcPct val="115000"/>
                        </a:lnSpc>
                        <a:spcBef>
                          <a:spcPts val="600"/>
                        </a:spcBef>
                        <a:spcAft>
                          <a:spcPts val="600"/>
                        </a:spcAft>
                      </a:pPr>
                      <a:r>
                        <a:rPr lang="en-US" sz="1400" dirty="0">
                          <a:effectLst/>
                        </a:rPr>
                        <a:t>1. </a:t>
                      </a:r>
                      <a:r>
                        <a:rPr lang="en-US" sz="1400" dirty="0" err="1">
                          <a:effectLst/>
                        </a:rPr>
                        <a:t>Em</a:t>
                      </a:r>
                      <a:r>
                        <a:rPr lang="en-US" sz="1400" dirty="0">
                          <a:effectLst/>
                        </a:rPr>
                        <a:t> </a:t>
                      </a:r>
                      <a:r>
                        <a:rPr lang="en-US" sz="1400" dirty="0" err="1">
                          <a:effectLst/>
                        </a:rPr>
                        <a:t>chỉ</a:t>
                      </a:r>
                      <a:r>
                        <a:rPr lang="en-US" sz="1400" dirty="0">
                          <a:effectLst/>
                        </a:rPr>
                        <a:t> </a:t>
                      </a:r>
                      <a:r>
                        <a:rPr lang="en-US" sz="1400" dirty="0" err="1">
                          <a:effectLst/>
                        </a:rPr>
                        <a:t>ra</a:t>
                      </a:r>
                      <a:r>
                        <a:rPr lang="en-US" sz="1400" dirty="0">
                          <a:effectLst/>
                        </a:rPr>
                        <a:t> </a:t>
                      </a:r>
                      <a:r>
                        <a:rPr lang="en-US" sz="1400" dirty="0" err="1">
                          <a:effectLst/>
                        </a:rPr>
                        <a:t>được</a:t>
                      </a:r>
                      <a:r>
                        <a:rPr lang="en-US" sz="1400" dirty="0">
                          <a:effectLst/>
                        </a:rPr>
                        <a:t> </a:t>
                      </a:r>
                      <a:r>
                        <a:rPr lang="en-US" sz="1400" dirty="0" err="1">
                          <a:effectLst/>
                        </a:rPr>
                        <a:t>những</a:t>
                      </a:r>
                      <a:r>
                        <a:rPr lang="en-US" sz="1400" dirty="0">
                          <a:effectLst/>
                        </a:rPr>
                        <a:t> </a:t>
                      </a:r>
                      <a:r>
                        <a:rPr lang="en-US" sz="1400" dirty="0" err="1">
                          <a:effectLst/>
                        </a:rPr>
                        <a:t>việc</a:t>
                      </a:r>
                      <a:r>
                        <a:rPr lang="en-US" sz="1400" dirty="0">
                          <a:effectLst/>
                        </a:rPr>
                        <a:t> </a:t>
                      </a:r>
                      <a:r>
                        <a:rPr lang="en-US" sz="1400" dirty="0" err="1">
                          <a:effectLst/>
                        </a:rPr>
                        <a:t>làm</a:t>
                      </a:r>
                      <a:r>
                        <a:rPr lang="en-US" sz="1400" dirty="0">
                          <a:effectLst/>
                        </a:rPr>
                        <a:t> </a:t>
                      </a:r>
                      <a:r>
                        <a:rPr lang="en-US" sz="1400" dirty="0" err="1">
                          <a:effectLst/>
                        </a:rPr>
                        <a:t>giúp</a:t>
                      </a:r>
                      <a:r>
                        <a:rPr lang="en-US" sz="1400" dirty="0">
                          <a:effectLst/>
                        </a:rPr>
                        <a:t> </a:t>
                      </a:r>
                      <a:r>
                        <a:rPr lang="en-US" sz="1400" dirty="0" err="1">
                          <a:effectLst/>
                        </a:rPr>
                        <a:t>bảo</a:t>
                      </a:r>
                      <a:r>
                        <a:rPr lang="en-US" sz="1400" dirty="0">
                          <a:effectLst/>
                        </a:rPr>
                        <a:t> </a:t>
                      </a:r>
                      <a:r>
                        <a:rPr lang="en-US" sz="1400" dirty="0" err="1">
                          <a:effectLst/>
                        </a:rPr>
                        <a:t>tồn</a:t>
                      </a:r>
                      <a:r>
                        <a:rPr lang="en-US" sz="1400" dirty="0">
                          <a:effectLst/>
                        </a:rPr>
                        <a:t> </a:t>
                      </a:r>
                      <a:r>
                        <a:rPr lang="en-US" sz="1400" dirty="0" err="1">
                          <a:effectLst/>
                        </a:rPr>
                        <a:t>và</a:t>
                      </a:r>
                      <a:r>
                        <a:rPr lang="en-US" sz="1400" dirty="0">
                          <a:effectLst/>
                        </a:rPr>
                        <a:t> </a:t>
                      </a:r>
                      <a:r>
                        <a:rPr lang="en-US" sz="1400" dirty="0" err="1">
                          <a:effectLst/>
                        </a:rPr>
                        <a:t>những</a:t>
                      </a:r>
                      <a:r>
                        <a:rPr lang="en-US" sz="1400" dirty="0">
                          <a:effectLst/>
                        </a:rPr>
                        <a:t> </a:t>
                      </a:r>
                      <a:r>
                        <a:rPr lang="en-US" sz="1400" dirty="0" err="1">
                          <a:effectLst/>
                        </a:rPr>
                        <a:t>việc</a:t>
                      </a:r>
                      <a:r>
                        <a:rPr lang="en-US" sz="1400" dirty="0">
                          <a:effectLst/>
                        </a:rPr>
                        <a:t> </a:t>
                      </a:r>
                      <a:r>
                        <a:rPr lang="en-US" sz="1400" dirty="0" err="1">
                          <a:effectLst/>
                        </a:rPr>
                        <a:t>làm</a:t>
                      </a:r>
                      <a:r>
                        <a:rPr lang="en-US" sz="1400" dirty="0">
                          <a:effectLst/>
                        </a:rPr>
                        <a:t> </a:t>
                      </a:r>
                      <a:r>
                        <a:rPr lang="en-US" sz="1400" dirty="0" err="1">
                          <a:effectLst/>
                        </a:rPr>
                        <a:t>gây</a:t>
                      </a:r>
                      <a:r>
                        <a:rPr lang="en-US" sz="1400" dirty="0">
                          <a:effectLst/>
                        </a:rPr>
                        <a:t> </a:t>
                      </a:r>
                      <a:r>
                        <a:rPr lang="en-US" sz="1400" dirty="0" err="1">
                          <a:effectLst/>
                        </a:rPr>
                        <a:t>tổn</a:t>
                      </a:r>
                      <a:r>
                        <a:rPr lang="en-US" sz="1400" dirty="0">
                          <a:effectLst/>
                        </a:rPr>
                        <a:t> </a:t>
                      </a:r>
                      <a:r>
                        <a:rPr lang="en-US" sz="1400" dirty="0" err="1">
                          <a:effectLst/>
                        </a:rPr>
                        <a:t>hại</a:t>
                      </a:r>
                      <a:r>
                        <a:rPr lang="en-US" sz="1400" dirty="0">
                          <a:effectLst/>
                        </a:rPr>
                        <a:t> </a:t>
                      </a:r>
                      <a:r>
                        <a:rPr lang="en-US" sz="1400" dirty="0" err="1">
                          <a:effectLst/>
                        </a:rPr>
                        <a:t>cảnh</a:t>
                      </a:r>
                      <a:r>
                        <a:rPr lang="en-US" sz="1400" dirty="0">
                          <a:effectLst/>
                        </a:rPr>
                        <a:t> </a:t>
                      </a:r>
                      <a:r>
                        <a:rPr lang="en-US" sz="1400" dirty="0" err="1">
                          <a:effectLst/>
                        </a:rPr>
                        <a:t>quan</a:t>
                      </a:r>
                      <a:r>
                        <a:rPr lang="en-US" sz="1400" dirty="0">
                          <a:effectLst/>
                        </a:rPr>
                        <a:t> </a:t>
                      </a:r>
                      <a:r>
                        <a:rPr lang="en-US" sz="1400" dirty="0" err="1">
                          <a:effectLst/>
                        </a:rPr>
                        <a:t>thiên</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1726">
                <a:tc>
                  <a:txBody>
                    <a:bodyPr/>
                    <a:lstStyle/>
                    <a:p>
                      <a:pPr marL="0" marR="0" algn="just">
                        <a:lnSpc>
                          <a:spcPct val="115000"/>
                        </a:lnSpc>
                        <a:spcBef>
                          <a:spcPts val="600"/>
                        </a:spcBef>
                        <a:spcAft>
                          <a:spcPts val="600"/>
                        </a:spcAft>
                      </a:pPr>
                      <a:r>
                        <a:rPr lang="en-US" sz="1400" dirty="0">
                          <a:effectLst/>
                        </a:rPr>
                        <a:t>2. </a:t>
                      </a:r>
                      <a:r>
                        <a:rPr lang="en-US" sz="1400" dirty="0" err="1">
                          <a:effectLst/>
                        </a:rPr>
                        <a:t>Em</a:t>
                      </a:r>
                      <a:r>
                        <a:rPr lang="en-US" sz="1400" dirty="0">
                          <a:effectLst/>
                        </a:rPr>
                        <a:t> </a:t>
                      </a:r>
                      <a:r>
                        <a:rPr lang="en-US" sz="1400" dirty="0" err="1">
                          <a:effectLst/>
                        </a:rPr>
                        <a:t>nhận</a:t>
                      </a:r>
                      <a:r>
                        <a:rPr lang="en-US" sz="1400" dirty="0">
                          <a:effectLst/>
                        </a:rPr>
                        <a:t> </a:t>
                      </a:r>
                      <a:r>
                        <a:rPr lang="en-US" sz="1400" dirty="0" err="1">
                          <a:effectLst/>
                        </a:rPr>
                        <a:t>xét</a:t>
                      </a:r>
                      <a:r>
                        <a:rPr lang="en-US" sz="1400" dirty="0">
                          <a:effectLst/>
                        </a:rPr>
                        <a:t> </a:t>
                      </a:r>
                      <a:r>
                        <a:rPr lang="en-US" sz="1400" dirty="0" err="1">
                          <a:effectLst/>
                        </a:rPr>
                        <a:t>và</a:t>
                      </a:r>
                      <a:r>
                        <a:rPr lang="en-US" sz="1400" dirty="0">
                          <a:effectLst/>
                        </a:rPr>
                        <a:t> </a:t>
                      </a:r>
                      <a:r>
                        <a:rPr lang="en-US" sz="1400" dirty="0" err="1">
                          <a:effectLst/>
                        </a:rPr>
                        <a:t>đánh</a:t>
                      </a:r>
                      <a:r>
                        <a:rPr lang="en-US" sz="1400" dirty="0">
                          <a:effectLst/>
                        </a:rPr>
                        <a:t> </a:t>
                      </a:r>
                      <a:r>
                        <a:rPr lang="en-US" sz="1400" dirty="0" err="1">
                          <a:effectLst/>
                        </a:rPr>
                        <a:t>giá</a:t>
                      </a:r>
                      <a:r>
                        <a:rPr lang="en-US" sz="1400" dirty="0">
                          <a:effectLst/>
                        </a:rPr>
                        <a:t> </a:t>
                      </a:r>
                      <a:r>
                        <a:rPr lang="en-US" sz="1400" dirty="0" err="1">
                          <a:effectLst/>
                        </a:rPr>
                        <a:t>được</a:t>
                      </a:r>
                      <a:r>
                        <a:rPr lang="en-US" sz="1400" dirty="0">
                          <a:effectLst/>
                        </a:rPr>
                        <a:t> </a:t>
                      </a:r>
                      <a:r>
                        <a:rPr lang="en-US" sz="1400" dirty="0" err="1">
                          <a:effectLst/>
                        </a:rPr>
                        <a:t>những</a:t>
                      </a:r>
                      <a:r>
                        <a:rPr lang="en-US" sz="1400" dirty="0">
                          <a:effectLst/>
                        </a:rPr>
                        <a:t> </a:t>
                      </a:r>
                      <a:r>
                        <a:rPr lang="en-US" sz="1400" dirty="0" err="1">
                          <a:effectLst/>
                        </a:rPr>
                        <a:t>việc</a:t>
                      </a:r>
                      <a:r>
                        <a:rPr lang="en-US" sz="1400" dirty="0">
                          <a:effectLst/>
                        </a:rPr>
                        <a:t> </a:t>
                      </a:r>
                      <a:r>
                        <a:rPr lang="en-US" sz="1400" dirty="0" err="1">
                          <a:effectLst/>
                        </a:rPr>
                        <a:t>làm</a:t>
                      </a:r>
                      <a:r>
                        <a:rPr lang="en-US" sz="1400" dirty="0">
                          <a:effectLst/>
                        </a:rPr>
                        <a:t> </a:t>
                      </a:r>
                      <a:r>
                        <a:rPr lang="en-US" sz="1400" dirty="0" err="1">
                          <a:effectLst/>
                        </a:rPr>
                        <a:t>trong</a:t>
                      </a:r>
                      <a:r>
                        <a:rPr lang="en-US" sz="1400" dirty="0">
                          <a:effectLst/>
                        </a:rPr>
                        <a:t> </a:t>
                      </a:r>
                      <a:r>
                        <a:rPr lang="en-US" sz="1400" dirty="0" err="1">
                          <a:effectLst/>
                        </a:rPr>
                        <a:t>bảo</a:t>
                      </a:r>
                      <a:r>
                        <a:rPr lang="en-US" sz="1400" dirty="0">
                          <a:effectLst/>
                        </a:rPr>
                        <a:t> </a:t>
                      </a:r>
                      <a:r>
                        <a:rPr lang="en-US" sz="1400" dirty="0" err="1">
                          <a:effectLst/>
                        </a:rPr>
                        <a:t>tồn</a:t>
                      </a:r>
                      <a:r>
                        <a:rPr lang="en-US" sz="1400" dirty="0">
                          <a:effectLst/>
                        </a:rPr>
                        <a:t> </a:t>
                      </a:r>
                      <a:r>
                        <a:rPr lang="en-US" sz="1400" dirty="0" err="1">
                          <a:effectLst/>
                        </a:rPr>
                        <a:t>cảnh</a:t>
                      </a:r>
                      <a:r>
                        <a:rPr lang="en-US" sz="1400" dirty="0">
                          <a:effectLst/>
                        </a:rPr>
                        <a:t> </a:t>
                      </a:r>
                      <a:r>
                        <a:rPr lang="en-US" sz="1400" dirty="0" err="1">
                          <a:effectLst/>
                        </a:rPr>
                        <a:t>quan</a:t>
                      </a:r>
                      <a:r>
                        <a:rPr lang="en-US" sz="1400" dirty="0">
                          <a:effectLst/>
                        </a:rPr>
                        <a:t> </a:t>
                      </a:r>
                      <a:r>
                        <a:rPr lang="en-US" sz="1400" dirty="0" err="1">
                          <a:effectLst/>
                        </a:rPr>
                        <a:t>thiên</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8720">
                <a:tc>
                  <a:txBody>
                    <a:bodyPr/>
                    <a:lstStyle/>
                    <a:p>
                      <a:pPr marL="0" marR="0" algn="just">
                        <a:lnSpc>
                          <a:spcPct val="115000"/>
                        </a:lnSpc>
                        <a:spcBef>
                          <a:spcPts val="600"/>
                        </a:spcBef>
                        <a:spcAft>
                          <a:spcPts val="600"/>
                        </a:spcAft>
                      </a:pPr>
                      <a:r>
                        <a:rPr lang="en-US" sz="1400" dirty="0">
                          <a:effectLst/>
                        </a:rPr>
                        <a:t>3. </a:t>
                      </a:r>
                      <a:r>
                        <a:rPr lang="en-US" sz="1400" dirty="0" err="1">
                          <a:effectLst/>
                        </a:rPr>
                        <a:t>Em</a:t>
                      </a:r>
                      <a:r>
                        <a:rPr lang="en-US" sz="1400" dirty="0">
                          <a:effectLst/>
                        </a:rPr>
                        <a:t> </a:t>
                      </a:r>
                      <a:r>
                        <a:rPr lang="en-US" sz="1400" dirty="0" err="1">
                          <a:effectLst/>
                        </a:rPr>
                        <a:t>phân</a:t>
                      </a:r>
                      <a:r>
                        <a:rPr lang="en-US" sz="1400" dirty="0">
                          <a:effectLst/>
                        </a:rPr>
                        <a:t> </a:t>
                      </a:r>
                      <a:r>
                        <a:rPr lang="en-US" sz="1400" dirty="0" err="1">
                          <a:effectLst/>
                        </a:rPr>
                        <a:t>tích</a:t>
                      </a:r>
                      <a:r>
                        <a:rPr lang="en-US" sz="1400" dirty="0">
                          <a:effectLst/>
                        </a:rPr>
                        <a:t>, </a:t>
                      </a:r>
                      <a:r>
                        <a:rPr lang="en-US" sz="1400" dirty="0" err="1">
                          <a:effectLst/>
                        </a:rPr>
                        <a:t>đánh</a:t>
                      </a:r>
                      <a:r>
                        <a:rPr lang="en-US" sz="1400" dirty="0">
                          <a:effectLst/>
                        </a:rPr>
                        <a:t> </a:t>
                      </a:r>
                      <a:r>
                        <a:rPr lang="en-US" sz="1400" dirty="0" err="1">
                          <a:effectLst/>
                        </a:rPr>
                        <a:t>giá</a:t>
                      </a:r>
                      <a:r>
                        <a:rPr lang="en-US" sz="1400" dirty="0">
                          <a:effectLst/>
                        </a:rPr>
                        <a:t> </a:t>
                      </a:r>
                      <a:r>
                        <a:rPr lang="en-US" sz="1400" dirty="0" err="1">
                          <a:effectLst/>
                        </a:rPr>
                        <a:t>được</a:t>
                      </a:r>
                      <a:r>
                        <a:rPr lang="en-US" sz="1400" dirty="0">
                          <a:effectLst/>
                        </a:rPr>
                        <a:t> </a:t>
                      </a:r>
                      <a:r>
                        <a:rPr lang="en-US" sz="1400" dirty="0" err="1">
                          <a:effectLst/>
                        </a:rPr>
                        <a:t>thực</a:t>
                      </a:r>
                      <a:r>
                        <a:rPr lang="en-US" sz="1400" dirty="0">
                          <a:effectLst/>
                        </a:rPr>
                        <a:t> </a:t>
                      </a:r>
                      <a:r>
                        <a:rPr lang="en-US" sz="1400" dirty="0" err="1">
                          <a:effectLst/>
                        </a:rPr>
                        <a:t>trạng</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tự</a:t>
                      </a:r>
                      <a:r>
                        <a:rPr lang="en-US" sz="1400" dirty="0">
                          <a:effectLst/>
                        </a:rPr>
                        <a:t> </a:t>
                      </a:r>
                      <a:r>
                        <a:rPr lang="en-US" sz="1400" dirty="0" err="1">
                          <a:effectLst/>
                        </a:rPr>
                        <a:t>nhiên</a:t>
                      </a:r>
                      <a:r>
                        <a:rPr lang="en-US" sz="1400" dirty="0">
                          <a:effectLst/>
                        </a:rPr>
                        <a:t> ở </a:t>
                      </a:r>
                      <a:r>
                        <a:rPr lang="en-US" sz="1400" dirty="0" err="1">
                          <a:effectLst/>
                        </a:rPr>
                        <a:t>địa</a:t>
                      </a:r>
                      <a:r>
                        <a:rPr lang="en-US" sz="1400" dirty="0">
                          <a:effectLst/>
                        </a:rPr>
                        <a:t> </a:t>
                      </a:r>
                      <a:r>
                        <a:rPr lang="en-US" sz="1400" dirty="0" err="1">
                          <a:effectLst/>
                        </a:rPr>
                        <a:t>phương</a:t>
                      </a:r>
                      <a:r>
                        <a:rPr lang="en-US" sz="1400" dirty="0">
                          <a:effectLst/>
                        </a:rPr>
                        <a:t> </a:t>
                      </a:r>
                      <a:r>
                        <a:rPr lang="en-US" sz="1400" dirty="0" err="1">
                          <a:effectLst/>
                        </a:rPr>
                        <a:t>và</a:t>
                      </a:r>
                      <a:r>
                        <a:rPr lang="en-US" sz="1400" dirty="0">
                          <a:effectLst/>
                        </a:rPr>
                        <a:t> </a:t>
                      </a:r>
                      <a:r>
                        <a:rPr lang="en-US" sz="1400" dirty="0" err="1">
                          <a:effectLst/>
                        </a:rPr>
                        <a:t>tác</a:t>
                      </a:r>
                      <a:r>
                        <a:rPr lang="en-US" sz="1400" dirty="0">
                          <a:effectLst/>
                        </a:rPr>
                        <a:t> </a:t>
                      </a:r>
                      <a:r>
                        <a:rPr lang="en-US" sz="1400" dirty="0" err="1">
                          <a:effectLst/>
                        </a:rPr>
                        <a:t>động</a:t>
                      </a:r>
                      <a:r>
                        <a:rPr lang="en-US" sz="1400" dirty="0">
                          <a:effectLst/>
                        </a:rPr>
                        <a:t> </a:t>
                      </a:r>
                      <a:r>
                        <a:rPr lang="en-US" sz="1400" dirty="0" err="1">
                          <a:effectLst/>
                        </a:rPr>
                        <a:t>của</a:t>
                      </a:r>
                      <a:r>
                        <a:rPr lang="en-US" sz="1400" dirty="0">
                          <a:effectLst/>
                        </a:rPr>
                        <a:t> con </a:t>
                      </a:r>
                      <a:r>
                        <a:rPr lang="en-US" sz="1400" dirty="0" err="1">
                          <a:effectLst/>
                        </a:rPr>
                        <a:t>người</a:t>
                      </a:r>
                      <a:r>
                        <a:rPr lang="en-US" sz="1400" dirty="0">
                          <a:effectLst/>
                        </a:rPr>
                        <a:t> </a:t>
                      </a:r>
                      <a:r>
                        <a:rPr lang="en-US" sz="1400" dirty="0" err="1">
                          <a:effectLst/>
                        </a:rPr>
                        <a:t>đến</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tự</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91726">
                <a:tc>
                  <a:txBody>
                    <a:bodyPr/>
                    <a:lstStyle/>
                    <a:p>
                      <a:pPr marL="0" marR="0" algn="just">
                        <a:lnSpc>
                          <a:spcPct val="115000"/>
                        </a:lnSpc>
                        <a:spcBef>
                          <a:spcPts val="600"/>
                        </a:spcBef>
                        <a:spcAft>
                          <a:spcPts val="600"/>
                        </a:spcAft>
                      </a:pPr>
                      <a:r>
                        <a:rPr lang="en-US" sz="1400" dirty="0">
                          <a:effectLst/>
                        </a:rPr>
                        <a:t>4. </a:t>
                      </a:r>
                      <a:r>
                        <a:rPr lang="en-US" sz="1400" dirty="0" err="1">
                          <a:effectLst/>
                        </a:rPr>
                        <a:t>Em</a:t>
                      </a:r>
                      <a:r>
                        <a:rPr lang="en-US" sz="1400" dirty="0">
                          <a:effectLst/>
                        </a:rPr>
                        <a:t> </a:t>
                      </a:r>
                      <a:r>
                        <a:rPr lang="en-US" sz="1400" dirty="0" err="1">
                          <a:effectLst/>
                        </a:rPr>
                        <a:t>xây</a:t>
                      </a:r>
                      <a:r>
                        <a:rPr lang="en-US" sz="1400" dirty="0">
                          <a:effectLst/>
                        </a:rPr>
                        <a:t> </a:t>
                      </a:r>
                      <a:r>
                        <a:rPr lang="en-US" sz="1400" dirty="0" err="1">
                          <a:effectLst/>
                        </a:rPr>
                        <a:t>dựng</a:t>
                      </a:r>
                      <a:r>
                        <a:rPr lang="en-US" sz="1400" dirty="0">
                          <a:effectLst/>
                        </a:rPr>
                        <a:t>, </a:t>
                      </a:r>
                      <a:r>
                        <a:rPr lang="en-US" sz="1400" dirty="0" err="1">
                          <a:effectLst/>
                        </a:rPr>
                        <a:t>thực</a:t>
                      </a:r>
                      <a:r>
                        <a:rPr lang="en-US" sz="1400" dirty="0">
                          <a:effectLst/>
                        </a:rPr>
                        <a:t> </a:t>
                      </a:r>
                      <a:r>
                        <a:rPr lang="en-US" sz="1400" dirty="0" err="1">
                          <a:effectLst/>
                        </a:rPr>
                        <a:t>hiện</a:t>
                      </a:r>
                      <a:r>
                        <a:rPr lang="en-US" sz="1400" dirty="0">
                          <a:effectLst/>
                        </a:rPr>
                        <a:t> </a:t>
                      </a:r>
                      <a:r>
                        <a:rPr lang="en-US" sz="1400" dirty="0" err="1">
                          <a:effectLst/>
                        </a:rPr>
                        <a:t>được</a:t>
                      </a:r>
                      <a:r>
                        <a:rPr lang="en-US" sz="1400" dirty="0">
                          <a:effectLst/>
                        </a:rPr>
                        <a:t> </a:t>
                      </a:r>
                      <a:r>
                        <a:rPr lang="en-US" sz="1400" dirty="0" err="1">
                          <a:effectLst/>
                        </a:rPr>
                        <a:t>kế</a:t>
                      </a:r>
                      <a:r>
                        <a:rPr lang="en-US" sz="1400" dirty="0">
                          <a:effectLst/>
                        </a:rPr>
                        <a:t> </a:t>
                      </a:r>
                      <a:r>
                        <a:rPr lang="en-US" sz="1400" dirty="0" err="1">
                          <a:effectLst/>
                        </a:rPr>
                        <a:t>hoạch</a:t>
                      </a:r>
                      <a:r>
                        <a:rPr lang="en-US" sz="1400" dirty="0">
                          <a:effectLst/>
                        </a:rPr>
                        <a:t> </a:t>
                      </a:r>
                      <a:r>
                        <a:rPr lang="en-US" sz="1400" dirty="0" err="1">
                          <a:effectLst/>
                        </a:rPr>
                        <a:t>tuyên</a:t>
                      </a:r>
                      <a:r>
                        <a:rPr lang="en-US" sz="1400" dirty="0">
                          <a:effectLst/>
                        </a:rPr>
                        <a:t> </a:t>
                      </a:r>
                      <a:r>
                        <a:rPr lang="en-US" sz="1400" dirty="0" err="1">
                          <a:effectLst/>
                        </a:rPr>
                        <a:t>truyền</a:t>
                      </a:r>
                      <a:r>
                        <a:rPr lang="en-US" sz="1400" dirty="0">
                          <a:effectLst/>
                        </a:rPr>
                        <a:t> </a:t>
                      </a:r>
                      <a:r>
                        <a:rPr lang="en-US" sz="1400" dirty="0" err="1">
                          <a:effectLst/>
                        </a:rPr>
                        <a:t>và</a:t>
                      </a:r>
                      <a:r>
                        <a:rPr lang="en-US" sz="1400" dirty="0">
                          <a:effectLst/>
                        </a:rPr>
                        <a:t> </a:t>
                      </a:r>
                      <a:r>
                        <a:rPr lang="en-US" sz="1400" dirty="0" err="1">
                          <a:effectLst/>
                        </a:rPr>
                        <a:t>kêu</a:t>
                      </a:r>
                      <a:r>
                        <a:rPr lang="en-US" sz="1400" dirty="0">
                          <a:effectLst/>
                        </a:rPr>
                        <a:t> </a:t>
                      </a:r>
                      <a:r>
                        <a:rPr lang="en-US" sz="1400" dirty="0" err="1">
                          <a:effectLst/>
                        </a:rPr>
                        <a:t>gọi</a:t>
                      </a:r>
                      <a:r>
                        <a:rPr lang="en-US" sz="1400" dirty="0">
                          <a:effectLst/>
                        </a:rPr>
                        <a:t> </a:t>
                      </a:r>
                      <a:r>
                        <a:rPr lang="en-US" sz="1400" dirty="0" err="1">
                          <a:effectLst/>
                        </a:rPr>
                        <a:t>mọi</a:t>
                      </a:r>
                      <a:r>
                        <a:rPr lang="en-US" sz="1400" dirty="0">
                          <a:effectLst/>
                        </a:rPr>
                        <a:t> </a:t>
                      </a:r>
                      <a:r>
                        <a:rPr lang="en-US" sz="1400" dirty="0" err="1">
                          <a:effectLst/>
                        </a:rPr>
                        <a:t>người</a:t>
                      </a:r>
                      <a:r>
                        <a:rPr lang="en-US" sz="1400" dirty="0">
                          <a:effectLst/>
                        </a:rPr>
                        <a:t> </a:t>
                      </a:r>
                      <a:r>
                        <a:rPr lang="en-US" sz="1400" dirty="0" err="1">
                          <a:effectLst/>
                        </a:rPr>
                        <a:t>chung</a:t>
                      </a:r>
                      <a:r>
                        <a:rPr lang="en-US" sz="1400" dirty="0">
                          <a:effectLst/>
                        </a:rPr>
                        <a:t> </a:t>
                      </a:r>
                      <a:r>
                        <a:rPr lang="en-US" sz="1400" dirty="0" err="1">
                          <a:effectLst/>
                        </a:rPr>
                        <a:t>tay</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cảnh</a:t>
                      </a:r>
                      <a:r>
                        <a:rPr lang="en-US" sz="1400" dirty="0">
                          <a:effectLst/>
                        </a:rPr>
                        <a:t> </a:t>
                      </a:r>
                      <a:r>
                        <a:rPr lang="en-US" sz="1400" dirty="0" err="1">
                          <a:effectLst/>
                        </a:rPr>
                        <a:t>quan</a:t>
                      </a:r>
                      <a:r>
                        <a:rPr lang="en-US" sz="1400" dirty="0">
                          <a:effectLst/>
                        </a:rPr>
                        <a:t> </a:t>
                      </a:r>
                      <a:r>
                        <a:rPr lang="en-US" sz="1400" dirty="0" err="1">
                          <a:effectLst/>
                        </a:rPr>
                        <a:t>thiên</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8455">
                <a:tc>
                  <a:txBody>
                    <a:bodyPr/>
                    <a:lstStyle/>
                    <a:p>
                      <a:pPr marL="0" marR="0" algn="just">
                        <a:lnSpc>
                          <a:spcPct val="115000"/>
                        </a:lnSpc>
                        <a:spcBef>
                          <a:spcPts val="600"/>
                        </a:spcBef>
                        <a:spcAft>
                          <a:spcPts val="600"/>
                        </a:spcAft>
                      </a:pPr>
                      <a:r>
                        <a:rPr lang="en-US" sz="1400" dirty="0">
                          <a:effectLst/>
                        </a:rPr>
                        <a:t>5. </a:t>
                      </a:r>
                      <a:r>
                        <a:rPr lang="en-US" sz="1400" dirty="0" err="1">
                          <a:effectLst/>
                        </a:rPr>
                        <a:t>Em</a:t>
                      </a:r>
                      <a:r>
                        <a:rPr lang="en-US" sz="1400" dirty="0">
                          <a:effectLst/>
                        </a:rPr>
                        <a:t> </a:t>
                      </a:r>
                      <a:r>
                        <a:rPr lang="en-US" sz="1400" dirty="0" err="1">
                          <a:effectLst/>
                        </a:rPr>
                        <a:t>thuyết</a:t>
                      </a:r>
                      <a:r>
                        <a:rPr lang="en-US" sz="1400" dirty="0">
                          <a:effectLst/>
                        </a:rPr>
                        <a:t> </a:t>
                      </a:r>
                      <a:r>
                        <a:rPr lang="en-US" sz="1400" dirty="0" err="1">
                          <a:effectLst/>
                        </a:rPr>
                        <a:t>trình</a:t>
                      </a:r>
                      <a:r>
                        <a:rPr lang="en-US" sz="1400" dirty="0">
                          <a:effectLst/>
                        </a:rPr>
                        <a:t> </a:t>
                      </a:r>
                      <a:r>
                        <a:rPr lang="en-US" sz="1400" dirty="0" err="1">
                          <a:effectLst/>
                        </a:rPr>
                        <a:t>được</a:t>
                      </a:r>
                      <a:r>
                        <a:rPr lang="en-US" sz="1400" dirty="0">
                          <a:effectLst/>
                        </a:rPr>
                        <a:t> ý </a:t>
                      </a:r>
                      <a:r>
                        <a:rPr lang="en-US" sz="1400" dirty="0" err="1">
                          <a:effectLst/>
                        </a:rPr>
                        <a:t>nghĩa</a:t>
                      </a:r>
                      <a:r>
                        <a:rPr lang="en-US" sz="1400" dirty="0">
                          <a:effectLst/>
                        </a:rPr>
                        <a:t> </a:t>
                      </a:r>
                      <a:r>
                        <a:rPr lang="en-US" sz="1400" dirty="0" err="1">
                          <a:effectLst/>
                        </a:rPr>
                        <a:t>của</a:t>
                      </a:r>
                      <a:r>
                        <a:rPr lang="en-US" sz="1400" dirty="0">
                          <a:effectLst/>
                        </a:rPr>
                        <a:t> </a:t>
                      </a:r>
                      <a:r>
                        <a:rPr lang="en-US" sz="1400" dirty="0" err="1">
                          <a:effectLst/>
                        </a:rPr>
                        <a:t>việc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tự</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88455">
                <a:tc>
                  <a:txBody>
                    <a:bodyPr/>
                    <a:lstStyle/>
                    <a:p>
                      <a:pPr marL="0" marR="0" algn="just">
                        <a:lnSpc>
                          <a:spcPct val="115000"/>
                        </a:lnSpc>
                        <a:spcBef>
                          <a:spcPts val="600"/>
                        </a:spcBef>
                        <a:spcAft>
                          <a:spcPts val="600"/>
                        </a:spcAft>
                      </a:pPr>
                      <a:r>
                        <a:rPr lang="en-US" sz="1400" dirty="0">
                          <a:effectLst/>
                        </a:rPr>
                        <a:t>6. </a:t>
                      </a:r>
                      <a:r>
                        <a:rPr lang="en-US" sz="1400" dirty="0" err="1">
                          <a:effectLst/>
                        </a:rPr>
                        <a:t>Em</a:t>
                      </a:r>
                      <a:r>
                        <a:rPr lang="en-US" sz="1400" dirty="0">
                          <a:effectLst/>
                        </a:rPr>
                        <a:t> </a:t>
                      </a:r>
                      <a:r>
                        <a:rPr lang="en-US" sz="1400" dirty="0" err="1">
                          <a:effectLst/>
                        </a:rPr>
                        <a:t>thực</a:t>
                      </a:r>
                      <a:r>
                        <a:rPr lang="en-US" sz="1400" dirty="0">
                          <a:effectLst/>
                        </a:rPr>
                        <a:t> </a:t>
                      </a:r>
                      <a:r>
                        <a:rPr lang="en-US" sz="1400" dirty="0" err="1">
                          <a:effectLst/>
                        </a:rPr>
                        <a:t>hiện</a:t>
                      </a:r>
                      <a:r>
                        <a:rPr lang="en-US" sz="1400" dirty="0">
                          <a:effectLst/>
                        </a:rPr>
                        <a:t> </a:t>
                      </a:r>
                      <a:r>
                        <a:rPr lang="en-US" sz="1400" dirty="0" err="1">
                          <a:effectLst/>
                        </a:rPr>
                        <a:t>được</a:t>
                      </a:r>
                      <a:r>
                        <a:rPr lang="en-US" sz="1400" dirty="0">
                          <a:effectLst/>
                        </a:rPr>
                        <a:t> </a:t>
                      </a:r>
                      <a:r>
                        <a:rPr lang="en-US" sz="1400" dirty="0" err="1">
                          <a:effectLst/>
                        </a:rPr>
                        <a:t>những</a:t>
                      </a:r>
                      <a:r>
                        <a:rPr lang="en-US" sz="1400" dirty="0">
                          <a:effectLst/>
                        </a:rPr>
                        <a:t> </a:t>
                      </a:r>
                      <a:r>
                        <a:rPr lang="en-US" sz="1400" dirty="0" err="1">
                          <a:effectLst/>
                        </a:rPr>
                        <a:t>việc</a:t>
                      </a:r>
                      <a:r>
                        <a:rPr lang="en-US" sz="1400" dirty="0">
                          <a:effectLst/>
                        </a:rPr>
                        <a:t> </a:t>
                      </a:r>
                      <a:r>
                        <a:rPr lang="en-US" sz="1400" dirty="0" err="1">
                          <a:effectLst/>
                        </a:rPr>
                        <a:t>làm</a:t>
                      </a: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để</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tự</a:t>
                      </a:r>
                      <a:r>
                        <a:rPr lang="en-US" sz="1400" dirty="0">
                          <a:effectLst/>
                        </a:rPr>
                        <a:t> </a:t>
                      </a:r>
                      <a:r>
                        <a:rPr lang="en-US" sz="1400" dirty="0" err="1">
                          <a:effectLst/>
                        </a:rPr>
                        <a:t>nhiên</a:t>
                      </a:r>
                      <a:r>
                        <a:rPr lang="en-US" sz="1400" dirty="0">
                          <a:effectLst/>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a:effectLst/>
                        </a:rPr>
                        <a:t> </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600"/>
                        </a:spcBef>
                        <a:spcAft>
                          <a:spcPts val="600"/>
                        </a:spcAft>
                      </a:pPr>
                      <a:r>
                        <a:rPr lang="en-US" sz="12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84" marR="64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7565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04800" y="3733800"/>
            <a:ext cx="7616952" cy="738664"/>
          </a:xfrm>
          <a:prstGeom prst="rect">
            <a:avLst/>
          </a:prstGeom>
          <a:solidFill>
            <a:srgbClr val="1717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r>
              <a:rPr lang="en-US" sz="2400" dirty="0">
                <a:solidFill>
                  <a:srgbClr val="FFFFFF"/>
                </a:solidFill>
                <a:latin typeface="Google Sans"/>
              </a:rPr>
              <a:t>C</a:t>
            </a:r>
            <a:r>
              <a:rPr lang="vi-VN" sz="2400" dirty="0">
                <a:solidFill>
                  <a:srgbClr val="FFFFFF"/>
                </a:solidFill>
                <a:latin typeface="Google Sans"/>
              </a:rPr>
              <a:t>háy công ty Rạng Đông_thủy ngân quanh công ty vượt ngưỡng 10 – 30 lần</a:t>
            </a:r>
            <a:endParaRPr kumimoji="0" lang="en-US" sz="2400" b="0" i="0" u="none" strike="noStrike" cap="none" normalizeH="0" baseline="0" dirty="0">
              <a:ln>
                <a:noFill/>
              </a:ln>
              <a:solidFill>
                <a:srgbClr val="FFFFFF"/>
              </a:solidFill>
              <a:effectLst/>
              <a:latin typeface="Google Sans"/>
            </a:endParaRPr>
          </a:p>
        </p:txBody>
      </p:sp>
      <p:sp>
        <p:nvSpPr>
          <p:cNvPr id="10" name="Rounded Rectangle 9"/>
          <p:cNvSpPr/>
          <p:nvPr/>
        </p:nvSpPr>
        <p:spPr>
          <a:xfrm>
            <a:off x="381000" y="155392"/>
            <a:ext cx="1943100" cy="457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latin typeface="Times New Roman" pitchFamily="18" charset="0"/>
                <a:cs typeface="Times New Roman" pitchFamily="18" charset="0"/>
              </a:rPr>
              <a:t>KHỞI ĐỘNG</a:t>
            </a:r>
          </a:p>
        </p:txBody>
      </p:sp>
      <p:sp>
        <p:nvSpPr>
          <p:cNvPr id="11" name="Rectangle 10"/>
          <p:cNvSpPr/>
          <p:nvPr/>
        </p:nvSpPr>
        <p:spPr>
          <a:xfrm>
            <a:off x="2438400" y="158966"/>
            <a:ext cx="5486400" cy="461665"/>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nhận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xét</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19408"/>
          <a:stretch/>
        </p:blipFill>
        <p:spPr>
          <a:xfrm>
            <a:off x="4587436" y="835152"/>
            <a:ext cx="3334316" cy="2569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srcRect l="10915" r="4881"/>
          <a:stretch/>
        </p:blipFill>
        <p:spPr>
          <a:xfrm>
            <a:off x="304800" y="835152"/>
            <a:ext cx="4114801" cy="2569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65747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567483" y="459631"/>
            <a:ext cx="7170138" cy="645366"/>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Tìm hiểu những việc làm của tổ chức, cá nhân </a:t>
            </a:r>
            <a:endParaRPr lang="en-US" sz="1800" b="1" dirty="0">
              <a:latin typeface="Times New Roman" panose="02020603050405020304" pitchFamily="18" charset="0"/>
              <a:ea typeface="Times New Roman" panose="02020603050405020304" pitchFamily="18" charset="0"/>
            </a:endParaRPr>
          </a:p>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trong việc bảo tồn cảnh quan thiên nhiên, môi trường tự nhiên</a:t>
            </a:r>
            <a:endParaRPr lang="en-US" sz="1800" dirty="0">
              <a:effectLst/>
              <a:latin typeface="Times New Roman" panose="02020603050405020304" pitchFamily="18" charset="0"/>
              <a:ea typeface="Times New Roman" panose="02020603050405020304" pitchFamily="18" charset="0"/>
            </a:endParaRPr>
          </a:p>
        </p:txBody>
      </p:sp>
      <p:sp>
        <p:nvSpPr>
          <p:cNvPr id="22" name="Cloud Callout 1">
            <a:extLst>
              <a:ext uri="{FF2B5EF4-FFF2-40B4-BE49-F238E27FC236}">
                <a16:creationId xmlns:a16="http://schemas.microsoft.com/office/drawing/2014/main" id="{9986697D-E723-434E-960D-1A13F6F68272}"/>
              </a:ext>
            </a:extLst>
          </p:cNvPr>
          <p:cNvSpPr/>
          <p:nvPr/>
        </p:nvSpPr>
        <p:spPr>
          <a:xfrm>
            <a:off x="21336" y="1197094"/>
            <a:ext cx="1981200" cy="1257483"/>
          </a:xfrm>
          <a:prstGeom prst="cloudCallout">
            <a:avLst>
              <a:gd name="adj1" fmla="val 19568"/>
              <a:gd name="adj2" fmla="val 908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b="1" dirty="0">
                <a:latin typeface="Times New Roman" pitchFamily="18" charset="0"/>
                <a:cs typeface="Times New Roman" pitchFamily="18" charset="0"/>
              </a:rPr>
              <a:t>HOẠT ĐỘNG NHÓM</a:t>
            </a:r>
          </a:p>
        </p:txBody>
      </p:sp>
      <p:sp>
        <p:nvSpPr>
          <p:cNvPr id="23" name="Rectangle 22">
            <a:extLst>
              <a:ext uri="{FF2B5EF4-FFF2-40B4-BE49-F238E27FC236}">
                <a16:creationId xmlns:a16="http://schemas.microsoft.com/office/drawing/2014/main" id="{C37D9823-6386-4C04-8ABD-D978CE90B29C}"/>
              </a:ext>
            </a:extLst>
          </p:cNvPr>
          <p:cNvSpPr/>
          <p:nvPr/>
        </p:nvSpPr>
        <p:spPr>
          <a:xfrm>
            <a:off x="2438400" y="1297831"/>
            <a:ext cx="5257800" cy="1200329"/>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dirty="0" err="1">
                <a:solidFill>
                  <a:schemeClr val="tx1"/>
                </a:solidFill>
                <a:latin typeface="Times New Roman" pitchFamily="18" charset="0"/>
                <a:cs typeface="Times New Roman" pitchFamily="18" charset="0"/>
              </a:rPr>
              <a:t>Chỉ</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giúp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tồn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thích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sao</a:t>
            </a:r>
            <a:r>
              <a:rPr lang="en-US" sz="2400" dirty="0">
                <a:solidFill>
                  <a:schemeClr val="tx1"/>
                </a:solidFill>
                <a:latin typeface="Times New Roman" pitchFamily="18" charset="0"/>
                <a:cs typeface="Times New Roman"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pic>
        <p:nvPicPr>
          <p:cNvPr id="2" name="Picture 1"/>
          <p:cNvPicPr>
            <a:picLocks noChangeAspect="1"/>
          </p:cNvPicPr>
          <p:nvPr/>
        </p:nvPicPr>
        <p:blipFill>
          <a:blip r:embed="rId2"/>
          <a:stretch>
            <a:fillRect/>
          </a:stretch>
        </p:blipFill>
        <p:spPr>
          <a:xfrm>
            <a:off x="-181356" y="3033228"/>
            <a:ext cx="2857500" cy="1600200"/>
          </a:xfrm>
          <a:prstGeom prst="ellipse">
            <a:avLst/>
          </a:prstGeom>
          <a:ln>
            <a:noFill/>
          </a:ln>
          <a:effectLst>
            <a:softEdge rad="112500"/>
          </a:effectLst>
        </p:spPr>
      </p:pic>
    </p:spTree>
    <p:extLst>
      <p:ext uri="{BB962C8B-B14F-4D97-AF65-F5344CB8AC3E}">
        <p14:creationId xmlns:p14="http://schemas.microsoft.com/office/powerpoint/2010/main" val="2529467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554691"/>
            <a:ext cx="2590800" cy="3017309"/>
          </a:xfrm>
        </p:spPr>
        <p:txBody>
          <a:bodyPr>
            <a:normAutofit lnSpcReduction="10000"/>
          </a:bodyPr>
          <a:lstStyle/>
          <a:p>
            <a:r>
              <a:rPr lang="en-US" b="1" i="1" dirty="0" err="1">
                <a:solidFill>
                  <a:srgbClr val="0033CC"/>
                </a:solidFill>
              </a:rPr>
              <a:t>Nhóm</a:t>
            </a:r>
            <a:r>
              <a:rPr lang="en-US" b="1" i="1" dirty="0">
                <a:solidFill>
                  <a:srgbClr val="0033CC"/>
                </a:solidFill>
              </a:rPr>
              <a:t> 1 – </a:t>
            </a:r>
            <a:r>
              <a:rPr lang="en-US" b="1" i="1" dirty="0" err="1">
                <a:solidFill>
                  <a:srgbClr val="0033CC"/>
                </a:solidFill>
              </a:rPr>
              <a:t>Câu</a:t>
            </a:r>
            <a:r>
              <a:rPr lang="en-US" b="1" i="1" dirty="0">
                <a:solidFill>
                  <a:srgbClr val="0033CC"/>
                </a:solidFill>
              </a:rPr>
              <a:t> a</a:t>
            </a:r>
          </a:p>
          <a:p>
            <a:r>
              <a:rPr lang="en-US" b="1" i="1" dirty="0" err="1">
                <a:solidFill>
                  <a:srgbClr val="0033CC"/>
                </a:solidFill>
              </a:rPr>
              <a:t>Nhóm</a:t>
            </a:r>
            <a:r>
              <a:rPr lang="en-US" b="1" i="1" dirty="0">
                <a:solidFill>
                  <a:srgbClr val="0033CC"/>
                </a:solidFill>
              </a:rPr>
              <a:t> 2 – </a:t>
            </a:r>
            <a:r>
              <a:rPr lang="en-US" b="1" i="1" dirty="0" err="1">
                <a:solidFill>
                  <a:srgbClr val="0033CC"/>
                </a:solidFill>
              </a:rPr>
              <a:t>Câu</a:t>
            </a:r>
            <a:r>
              <a:rPr lang="en-US" b="1" i="1" dirty="0">
                <a:solidFill>
                  <a:srgbClr val="0033CC"/>
                </a:solidFill>
              </a:rPr>
              <a:t> b</a:t>
            </a:r>
          </a:p>
          <a:p>
            <a:r>
              <a:rPr lang="en-US" b="1" i="1" dirty="0" err="1">
                <a:solidFill>
                  <a:srgbClr val="0033CC"/>
                </a:solidFill>
              </a:rPr>
              <a:t>Nhóm</a:t>
            </a:r>
            <a:r>
              <a:rPr lang="en-US" b="1" i="1" dirty="0">
                <a:solidFill>
                  <a:srgbClr val="0033CC"/>
                </a:solidFill>
              </a:rPr>
              <a:t> 3 – </a:t>
            </a:r>
            <a:r>
              <a:rPr lang="en-US" b="1" i="1" dirty="0" err="1">
                <a:solidFill>
                  <a:srgbClr val="0033CC"/>
                </a:solidFill>
              </a:rPr>
              <a:t>Câu</a:t>
            </a:r>
            <a:r>
              <a:rPr lang="en-US" b="1" i="1" dirty="0">
                <a:solidFill>
                  <a:srgbClr val="0033CC"/>
                </a:solidFill>
              </a:rPr>
              <a:t> c</a:t>
            </a:r>
          </a:p>
          <a:p>
            <a:r>
              <a:rPr lang="en-US" b="1" i="1" dirty="0" err="1">
                <a:solidFill>
                  <a:srgbClr val="0033CC"/>
                </a:solidFill>
              </a:rPr>
              <a:t>Nhóm</a:t>
            </a:r>
            <a:r>
              <a:rPr lang="en-US" b="1" i="1" dirty="0">
                <a:solidFill>
                  <a:srgbClr val="0033CC"/>
                </a:solidFill>
              </a:rPr>
              <a:t> 4 – </a:t>
            </a:r>
            <a:r>
              <a:rPr lang="en-US" b="1" i="1" dirty="0" err="1">
                <a:solidFill>
                  <a:srgbClr val="0033CC"/>
                </a:solidFill>
              </a:rPr>
              <a:t>Câu</a:t>
            </a:r>
            <a:r>
              <a:rPr lang="en-US" b="1" i="1" dirty="0">
                <a:solidFill>
                  <a:srgbClr val="0033CC"/>
                </a:solidFill>
              </a:rPr>
              <a:t> d</a:t>
            </a:r>
          </a:p>
          <a:p>
            <a:r>
              <a:rPr lang="en-US" b="1" i="1" dirty="0" err="1">
                <a:solidFill>
                  <a:srgbClr val="0033CC"/>
                </a:solidFill>
              </a:rPr>
              <a:t>Nhóm</a:t>
            </a:r>
            <a:r>
              <a:rPr lang="en-US" b="1" i="1" dirty="0">
                <a:solidFill>
                  <a:srgbClr val="0033CC"/>
                </a:solidFill>
              </a:rPr>
              <a:t> 5 – </a:t>
            </a:r>
            <a:r>
              <a:rPr lang="en-US" b="1" i="1" dirty="0" err="1">
                <a:solidFill>
                  <a:srgbClr val="0033CC"/>
                </a:solidFill>
              </a:rPr>
              <a:t>Câu</a:t>
            </a:r>
            <a:r>
              <a:rPr lang="en-US" b="1" i="1" dirty="0">
                <a:solidFill>
                  <a:srgbClr val="0033CC"/>
                </a:solidFill>
              </a:rPr>
              <a:t> e</a:t>
            </a:r>
          </a:p>
          <a:p>
            <a:r>
              <a:rPr lang="en-US" b="1" i="1" dirty="0" err="1">
                <a:solidFill>
                  <a:srgbClr val="0033CC"/>
                </a:solidFill>
              </a:rPr>
              <a:t>Nhóm</a:t>
            </a:r>
            <a:r>
              <a:rPr lang="en-US" b="1" i="1" dirty="0">
                <a:solidFill>
                  <a:srgbClr val="0033CC"/>
                </a:solidFill>
              </a:rPr>
              <a:t> 6 – </a:t>
            </a:r>
            <a:r>
              <a:rPr lang="en-US" b="1" i="1" dirty="0" err="1">
                <a:solidFill>
                  <a:srgbClr val="0033CC"/>
                </a:solidFill>
              </a:rPr>
              <a:t>Câu</a:t>
            </a:r>
            <a:r>
              <a:rPr lang="en-US" b="1" i="1" dirty="0">
                <a:solidFill>
                  <a:srgbClr val="0033CC"/>
                </a:solidFill>
              </a:rPr>
              <a:t> g</a:t>
            </a:r>
          </a:p>
          <a:p>
            <a:r>
              <a:rPr lang="en-US" b="1" i="1" dirty="0" err="1">
                <a:solidFill>
                  <a:srgbClr val="0033CC"/>
                </a:solidFill>
              </a:rPr>
              <a:t>Nhóm</a:t>
            </a:r>
            <a:r>
              <a:rPr lang="en-US" b="1" i="1" dirty="0">
                <a:solidFill>
                  <a:srgbClr val="0033CC"/>
                </a:solidFill>
              </a:rPr>
              <a:t> 7 – </a:t>
            </a:r>
            <a:r>
              <a:rPr lang="en-US" b="1" i="1" dirty="0" err="1">
                <a:solidFill>
                  <a:srgbClr val="0033CC"/>
                </a:solidFill>
              </a:rPr>
              <a:t>Câu</a:t>
            </a:r>
            <a:r>
              <a:rPr lang="en-US" b="1" i="1" dirty="0">
                <a:solidFill>
                  <a:srgbClr val="0033CC"/>
                </a:solidFill>
              </a:rPr>
              <a:t> f</a:t>
            </a:r>
          </a:p>
          <a:p>
            <a:endParaRPr lang="en-US" dirty="0"/>
          </a:p>
        </p:txBody>
      </p:sp>
      <p:pic>
        <p:nvPicPr>
          <p:cNvPr id="6" name="Picture 5"/>
          <p:cNvPicPr>
            <a:picLocks noChangeAspect="1"/>
          </p:cNvPicPr>
          <p:nvPr/>
        </p:nvPicPr>
        <p:blipFill>
          <a:blip r:embed="rId4"/>
          <a:stretch>
            <a:fillRect/>
          </a:stretch>
        </p:blipFill>
        <p:spPr>
          <a:xfrm>
            <a:off x="2647188" y="0"/>
            <a:ext cx="5626000" cy="4572000"/>
          </a:xfrm>
          <a:prstGeom prst="rect">
            <a:avLst/>
          </a:prstGeom>
        </p:spPr>
      </p:pic>
      <p:pic>
        <p:nvPicPr>
          <p:cNvPr id="7" name="Countdown 2 minutes-Nho">
            <a:hlinkClick r:id="" action="ppaction://media"/>
            <a:extLst>
              <a:ext uri="{FF2B5EF4-FFF2-40B4-BE49-F238E27FC236}">
                <a16:creationId xmlns:a16="http://schemas.microsoft.com/office/drawing/2014/main" id="{C1467D27-8B60-47FF-AC79-70DD4A480BA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2628900" cy="1343997"/>
          </a:xfrm>
          <a:prstGeom prst="rect">
            <a:avLst/>
          </a:prstGeom>
          <a:solidFill>
            <a:srgbClr val="4472C4"/>
          </a:solidFill>
        </p:spPr>
      </p:pic>
    </p:spTree>
    <p:extLst>
      <p:ext uri="{BB962C8B-B14F-4D97-AF65-F5344CB8AC3E}">
        <p14:creationId xmlns:p14="http://schemas.microsoft.com/office/powerpoint/2010/main" val="18406988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60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98558" y="231305"/>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45848" y="238182"/>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629292" y="116634"/>
            <a:ext cx="7170138" cy="645366"/>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Tìm hiểu những việc làm của tổ chức, cá nhân </a:t>
            </a:r>
            <a:endParaRPr lang="en-US" sz="1800" b="1" dirty="0">
              <a:latin typeface="Times New Roman" panose="02020603050405020304" pitchFamily="18" charset="0"/>
              <a:ea typeface="Times New Roman" panose="02020603050405020304" pitchFamily="18" charset="0"/>
            </a:endParaRPr>
          </a:p>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trong việc bảo tồn cảnh quan thiên nhiên, môi trường tự nhiên</a:t>
            </a:r>
            <a:endParaRPr lang="en-US" sz="1800" dirty="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C37D9823-6386-4C04-8ABD-D978CE90B29C}"/>
              </a:ext>
            </a:extLst>
          </p:cNvPr>
          <p:cNvSpPr/>
          <p:nvPr/>
        </p:nvSpPr>
        <p:spPr>
          <a:xfrm>
            <a:off x="220262" y="990600"/>
            <a:ext cx="7780738" cy="830997"/>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dirty="0" err="1">
                <a:solidFill>
                  <a:schemeClr val="tx1"/>
                </a:solidFill>
                <a:latin typeface="Times New Roman" pitchFamily="18" charset="0"/>
                <a:cs typeface="Times New Roman" pitchFamily="18" charset="0"/>
              </a:rPr>
              <a:t>Chỉ</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giúp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bảo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tồn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thích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sao</a:t>
            </a:r>
            <a:r>
              <a:rPr lang="en-US" sz="2400" dirty="0">
                <a:solidFill>
                  <a:schemeClr val="tx1"/>
                </a:solidFill>
                <a:latin typeface="Times New Roman" pitchFamily="18" charset="0"/>
                <a:cs typeface="Times New Roman"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23244706"/>
              </p:ext>
            </p:extLst>
          </p:nvPr>
        </p:nvGraphicFramePr>
        <p:xfrm>
          <a:off x="239841" y="1981200"/>
          <a:ext cx="7761158" cy="2360295"/>
        </p:xfrm>
        <a:graphic>
          <a:graphicData uri="http://schemas.openxmlformats.org/drawingml/2006/table">
            <a:tbl>
              <a:tblPr>
                <a:tableStyleId>{35758FB7-9AC5-4552-8A53-C91805E547FA}</a:tableStyleId>
              </a:tblPr>
              <a:tblGrid>
                <a:gridCol w="3880579">
                  <a:extLst>
                    <a:ext uri="{9D8B030D-6E8A-4147-A177-3AD203B41FA5}">
                      <a16:colId xmlns:a16="http://schemas.microsoft.com/office/drawing/2014/main" val="20000"/>
                    </a:ext>
                  </a:extLst>
                </a:gridCol>
                <a:gridCol w="3880579">
                  <a:extLst>
                    <a:ext uri="{9D8B030D-6E8A-4147-A177-3AD203B41FA5}">
                      <a16:colId xmlns:a16="http://schemas.microsoft.com/office/drawing/2014/main" val="20001"/>
                    </a:ext>
                  </a:extLst>
                </a:gridCol>
              </a:tblGrid>
              <a:tr h="762000">
                <a:tc>
                  <a:txBody>
                    <a:bodyPr/>
                    <a:lstStyle/>
                    <a:p>
                      <a:pPr algn="ctr"/>
                      <a:r>
                        <a:rPr lang="en-US" sz="2400" b="1" dirty="0" err="1">
                          <a:solidFill>
                            <a:srgbClr val="0033CC"/>
                          </a:solidFill>
                          <a:effectLst/>
                          <a:latin typeface="Times New Roman" panose="02020603050405020304" pitchFamily="18" charset="0"/>
                          <a:cs typeface="Times New Roman" panose="02020603050405020304" pitchFamily="18" charset="0"/>
                        </a:rPr>
                        <a:t>Việc</a:t>
                      </a:r>
                      <a:r>
                        <a:rPr lang="en-US" sz="2400" b="1" dirty="0">
                          <a:solidFill>
                            <a:srgbClr val="0033CC"/>
                          </a:solidFill>
                          <a:effectLst/>
                          <a:latin typeface="Times New Roman" panose="02020603050405020304" pitchFamily="18" charset="0"/>
                          <a:cs typeface="Times New Roman" panose="02020603050405020304" pitchFamily="18" charset="0"/>
                        </a:rPr>
                        <a:t> </a:t>
                      </a:r>
                      <a:r>
                        <a:rPr lang="en-US" sz="2400" b="1" dirty="0" err="1">
                          <a:solidFill>
                            <a:srgbClr val="0033CC"/>
                          </a:solidFill>
                          <a:effectLst/>
                          <a:latin typeface="Times New Roman" panose="02020603050405020304" pitchFamily="18" charset="0"/>
                          <a:cs typeface="Times New Roman" panose="02020603050405020304" pitchFamily="18" charset="0"/>
                        </a:rPr>
                        <a:t>làm</a:t>
                      </a:r>
                      <a:endParaRPr lang="en-US" sz="2400" b="1" dirty="0">
                        <a:solidFill>
                          <a:srgbClr val="0033CC"/>
                        </a:solidFill>
                        <a:effectLst/>
                        <a:latin typeface="Times New Roman" panose="02020603050405020304" pitchFamily="18" charset="0"/>
                        <a:cs typeface="Times New Roman" panose="02020603050405020304" pitchFamily="18" charset="0"/>
                      </a:endParaRPr>
                    </a:p>
                  </a:txBody>
                  <a:tcPr marL="95250" marR="76200" marT="47625" marB="57150" anchor="ctr"/>
                </a:tc>
                <a:tc>
                  <a:txBody>
                    <a:bodyPr/>
                    <a:lstStyle/>
                    <a:p>
                      <a:pPr algn="ctr"/>
                      <a:r>
                        <a:rPr lang="en-US" sz="2400" b="1" dirty="0" err="1">
                          <a:solidFill>
                            <a:srgbClr val="0033CC"/>
                          </a:solidFill>
                          <a:effectLst/>
                          <a:latin typeface="Times New Roman" panose="02020603050405020304" pitchFamily="18" charset="0"/>
                          <a:cs typeface="Times New Roman" panose="02020603050405020304" pitchFamily="18" charset="0"/>
                        </a:rPr>
                        <a:t>Lí</a:t>
                      </a:r>
                      <a:r>
                        <a:rPr lang="en-US" sz="2400" b="1" dirty="0">
                          <a:solidFill>
                            <a:srgbClr val="0033CC"/>
                          </a:solidFill>
                          <a:effectLst/>
                          <a:latin typeface="Times New Roman" panose="02020603050405020304" pitchFamily="18" charset="0"/>
                          <a:cs typeface="Times New Roman" panose="02020603050405020304" pitchFamily="18" charset="0"/>
                        </a:rPr>
                        <a:t> do</a:t>
                      </a:r>
                    </a:p>
                  </a:txBody>
                  <a:tcPr marL="95250" marR="76200" marT="47625" marB="57150" anchor="ctr"/>
                </a:tc>
                <a:extLst>
                  <a:ext uri="{0D108BD9-81ED-4DB2-BD59-A6C34878D82A}">
                    <a16:rowId xmlns:a16="http://schemas.microsoft.com/office/drawing/2014/main" val="10000"/>
                  </a:ext>
                </a:extLst>
              </a:tr>
              <a:tr h="762000">
                <a:tc>
                  <a:txBody>
                    <a:bodyPr/>
                    <a:lstStyle/>
                    <a:p>
                      <a:pPr algn="ctr"/>
                      <a:r>
                        <a:rPr lang="en-US" sz="2400">
                          <a:effectLst/>
                          <a:latin typeface="Times New Roman" panose="02020603050405020304" pitchFamily="18" charset="0"/>
                          <a:cs typeface="Times New Roman" panose="02020603050405020304" pitchFamily="18" charset="0"/>
                        </a:rPr>
                        <a:t>Không chặt phá cây (Bảo tồn)</a:t>
                      </a:r>
                    </a:p>
                  </a:txBody>
                  <a:tcPr marL="95250" marR="76200" marT="47625" marB="57150" anchor="ctr"/>
                </a:tc>
                <a:tc>
                  <a:txBody>
                    <a:bodyPr/>
                    <a:lstStyle/>
                    <a:p>
                      <a:pPr algn="ctr"/>
                      <a:r>
                        <a:rPr lang="en-US" sz="2400" dirty="0" err="1">
                          <a:effectLst/>
                          <a:latin typeface="Times New Roman" panose="02020603050405020304" pitchFamily="18" charset="0"/>
                          <a:cs typeface="Times New Roman" panose="02020603050405020304" pitchFamily="18" charset="0"/>
                        </a:rPr>
                        <a:t>Giữ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xanh</a:t>
                      </a:r>
                      <a:endParaRPr lang="en-US" sz="2400" dirty="0">
                        <a:effectLst/>
                        <a:latin typeface="Times New Roman" panose="02020603050405020304" pitchFamily="18" charset="0"/>
                        <a:cs typeface="Times New Roman" panose="02020603050405020304" pitchFamily="18" charset="0"/>
                      </a:endParaRPr>
                    </a:p>
                  </a:txBody>
                  <a:tcPr marL="95250" marR="76200" marT="47625" marB="57150" anchor="ctr"/>
                </a:tc>
                <a:extLst>
                  <a:ext uri="{0D108BD9-81ED-4DB2-BD59-A6C34878D82A}">
                    <a16:rowId xmlns:a16="http://schemas.microsoft.com/office/drawing/2014/main" val="10001"/>
                  </a:ext>
                </a:extLst>
              </a:tr>
              <a:tr h="762000">
                <a:tc>
                  <a:txBody>
                    <a:bodyPr/>
                    <a:lstStyle/>
                    <a:p>
                      <a:pPr algn="ctr"/>
                      <a:r>
                        <a:rPr lang="vi-VN" sz="2400">
                          <a:effectLst/>
                          <a:latin typeface="Times New Roman" panose="02020603050405020304" pitchFamily="18" charset="0"/>
                          <a:cs typeface="Times New Roman" panose="02020603050405020304" pitchFamily="18" charset="0"/>
                        </a:rPr>
                        <a:t>Xả rác ra khu vui chơi (Gây hại)</a:t>
                      </a:r>
                    </a:p>
                  </a:txBody>
                  <a:tcPr marL="95250" marR="76200" marT="47625" marB="57150" anchor="ctr"/>
                </a:tc>
                <a:tc>
                  <a:txBody>
                    <a:bodyPr/>
                    <a:lstStyle/>
                    <a:p>
                      <a:pPr algn="ctr"/>
                      <a:r>
                        <a:rPr lang="vi-VN" sz="2400" dirty="0">
                          <a:effectLst/>
                          <a:latin typeface="Times New Roman" panose="02020603050405020304" pitchFamily="18" charset="0"/>
                          <a:cs typeface="Times New Roman" panose="02020603050405020304" pitchFamily="18" charset="0"/>
                        </a:rPr>
                        <a:t>Làm ô nhiễm môi trường.</a:t>
                      </a:r>
                    </a:p>
                  </a:txBody>
                  <a:tcPr marL="95250" marR="76200" marT="47625" marB="5715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45208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7" name="Group 53">
            <a:extLst>
              <a:ext uri="{FF2B5EF4-FFF2-40B4-BE49-F238E27FC236}">
                <a16:creationId xmlns:a16="http://schemas.microsoft.com/office/drawing/2014/main" id="{BCEB8BB1-A39A-454B-A3DD-8563947EF052}"/>
              </a:ext>
            </a:extLst>
          </p:cNvPr>
          <p:cNvGrpSpPr>
            <a:grpSpLocks/>
          </p:cNvGrpSpPr>
          <p:nvPr/>
        </p:nvGrpSpPr>
        <p:grpSpPr bwMode="auto">
          <a:xfrm>
            <a:off x="136749" y="574302"/>
            <a:ext cx="381000" cy="381000"/>
            <a:chOff x="2078" y="1680"/>
            <a:chExt cx="1615" cy="1615"/>
          </a:xfrm>
        </p:grpSpPr>
        <p:sp>
          <p:nvSpPr>
            <p:cNvPr id="8"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5"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6"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184039" y="581179"/>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1</a:t>
            </a:r>
          </a:p>
        </p:txBody>
      </p:sp>
      <p:sp>
        <p:nvSpPr>
          <p:cNvPr id="17"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567483" y="459631"/>
            <a:ext cx="7170138" cy="645366"/>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Tìm hiểu những việc làm của tổ chức, cá nhân </a:t>
            </a:r>
            <a:endParaRPr lang="en-US" sz="1800" b="1" dirty="0">
              <a:latin typeface="Times New Roman" panose="02020603050405020304" pitchFamily="18" charset="0"/>
              <a:ea typeface="Times New Roman" panose="02020603050405020304" pitchFamily="18" charset="0"/>
            </a:endParaRPr>
          </a:p>
          <a:p>
            <a:pPr marL="457200" algn="ctr">
              <a:lnSpc>
                <a:spcPct val="115000"/>
              </a:lnSpc>
              <a:tabLst>
                <a:tab pos="586105" algn="l"/>
              </a:tabLst>
            </a:pPr>
            <a:r>
              <a:rPr lang="vi-VN" sz="1800" b="1" dirty="0">
                <a:latin typeface="Times New Roman" panose="02020603050405020304" pitchFamily="18" charset="0"/>
                <a:ea typeface="Times New Roman" panose="02020603050405020304" pitchFamily="18" charset="0"/>
              </a:rPr>
              <a:t>trong việc bảo tồn cảnh quan thiên nhiên, môi trường tự nhiên</a:t>
            </a:r>
            <a:endParaRPr lang="en-US" sz="1800" dirty="0">
              <a:effectLst/>
              <a:latin typeface="Times New Roman" panose="02020603050405020304" pitchFamily="18" charset="0"/>
              <a:ea typeface="Times New Roman" panose="02020603050405020304" pitchFamily="18" charset="0"/>
            </a:endParaRPr>
          </a:p>
        </p:txBody>
      </p:sp>
      <p:sp>
        <p:nvSpPr>
          <p:cNvPr id="22" name="Cloud Callout 1">
            <a:extLst>
              <a:ext uri="{FF2B5EF4-FFF2-40B4-BE49-F238E27FC236}">
                <a16:creationId xmlns:a16="http://schemas.microsoft.com/office/drawing/2014/main" id="{9986697D-E723-434E-960D-1A13F6F68272}"/>
              </a:ext>
            </a:extLst>
          </p:cNvPr>
          <p:cNvSpPr/>
          <p:nvPr/>
        </p:nvSpPr>
        <p:spPr>
          <a:xfrm>
            <a:off x="21336" y="1197094"/>
            <a:ext cx="1981200" cy="1257483"/>
          </a:xfrm>
          <a:prstGeom prst="cloudCallout">
            <a:avLst>
              <a:gd name="adj1" fmla="val 19568"/>
              <a:gd name="adj2" fmla="val 908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b="1" dirty="0">
                <a:latin typeface="Times New Roman" pitchFamily="18" charset="0"/>
                <a:cs typeface="Times New Roman" pitchFamily="18" charset="0"/>
              </a:rPr>
              <a:t>HOẠT ĐỘNG NHÓM</a:t>
            </a:r>
          </a:p>
        </p:txBody>
      </p:sp>
      <p:sp>
        <p:nvSpPr>
          <p:cNvPr id="23" name="Rectangle 22">
            <a:extLst>
              <a:ext uri="{FF2B5EF4-FFF2-40B4-BE49-F238E27FC236}">
                <a16:creationId xmlns:a16="http://schemas.microsoft.com/office/drawing/2014/main" id="{C37D9823-6386-4C04-8ABD-D978CE90B29C}"/>
              </a:ext>
            </a:extLst>
          </p:cNvPr>
          <p:cNvSpPr/>
          <p:nvPr/>
        </p:nvSpPr>
        <p:spPr>
          <a:xfrm>
            <a:off x="2438400" y="1297831"/>
            <a:ext cx="5257800" cy="1200329"/>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vi-VN" sz="2400" dirty="0">
                <a:solidFill>
                  <a:schemeClr val="tx1"/>
                </a:solidFill>
                <a:latin typeface="Times New Roman" pitchFamily="18" charset="0"/>
                <a:cs typeface="Times New Roman" pitchFamily="18" charset="0"/>
              </a:rPr>
              <a:t>Thu thập thông tin về việc làm của các tổ chức, cá nhân trong việc bảo vệ cảnh quan thiên nhiên, môi trường tự nhiên</a:t>
            </a:r>
            <a:r>
              <a:rPr lang="en-US" sz="2400" dirty="0">
                <a:solidFill>
                  <a:schemeClr val="tx1"/>
                </a:solidFill>
                <a:latin typeface="Times New Roman" pitchFamily="18" charset="0"/>
                <a:cs typeface="Times New Roman"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181356" y="3033228"/>
            <a:ext cx="2857500" cy="1600200"/>
          </a:xfrm>
          <a:prstGeom prst="ellipse">
            <a:avLst/>
          </a:prstGeom>
          <a:ln>
            <a:noFill/>
          </a:ln>
          <a:effectLst>
            <a:softEdge rad="112500"/>
          </a:effectLst>
        </p:spPr>
      </p:pic>
      <p:sp>
        <p:nvSpPr>
          <p:cNvPr id="4" name="Right Arrow 3"/>
          <p:cNvSpPr/>
          <p:nvPr/>
        </p:nvSpPr>
        <p:spPr>
          <a:xfrm>
            <a:off x="2634723" y="2747114"/>
            <a:ext cx="5061477" cy="1447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err="1">
                <a:ln/>
                <a:solidFill>
                  <a:srgbClr val="0033CC"/>
                </a:solidFill>
                <a:latin typeface="Times New Roman" panose="02020603050405020304" pitchFamily="18" charset="0"/>
                <a:ea typeface="Times New Roman" panose="02020603050405020304" pitchFamily="18" charset="0"/>
              </a:rPr>
              <a:t>Đọc</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mục</a:t>
            </a:r>
            <a:r>
              <a:rPr lang="en-US" sz="2400" b="1" dirty="0">
                <a:ln/>
                <a:solidFill>
                  <a:srgbClr val="0033CC"/>
                </a:solidFill>
                <a:latin typeface="Times New Roman" panose="02020603050405020304" pitchFamily="18" charset="0"/>
                <a:ea typeface="Times New Roman" panose="02020603050405020304" pitchFamily="18" charset="0"/>
              </a:rPr>
              <a:t> 2, </a:t>
            </a:r>
            <a:r>
              <a:rPr lang="en-US" sz="2400" b="1" dirty="0" err="1">
                <a:ln/>
                <a:solidFill>
                  <a:srgbClr val="0033CC"/>
                </a:solidFill>
                <a:latin typeface="Times New Roman" panose="02020603050405020304" pitchFamily="18" charset="0"/>
                <a:ea typeface="Times New Roman" panose="02020603050405020304" pitchFamily="18" charset="0"/>
              </a:rPr>
              <a:t>nhiệm</a:t>
            </a:r>
            <a:r>
              <a:rPr lang="en-US" sz="2400" b="1" dirty="0">
                <a:ln/>
                <a:solidFill>
                  <a:srgbClr val="0033CC"/>
                </a:solidFill>
                <a:latin typeface="Times New Roman" panose="02020603050405020304" pitchFamily="18" charset="0"/>
                <a:ea typeface="Times New Roman" panose="02020603050405020304" pitchFamily="18" charset="0"/>
              </a:rPr>
              <a:t> </a:t>
            </a:r>
            <a:r>
              <a:rPr lang="en-US" sz="2400" b="1" dirty="0" err="1">
                <a:ln/>
                <a:solidFill>
                  <a:srgbClr val="0033CC"/>
                </a:solidFill>
                <a:latin typeface="Times New Roman" panose="02020603050405020304" pitchFamily="18" charset="0"/>
                <a:ea typeface="Times New Roman" panose="02020603050405020304" pitchFamily="18" charset="0"/>
              </a:rPr>
              <a:t>vụ</a:t>
            </a:r>
            <a:r>
              <a:rPr lang="en-US" sz="2400" b="1" dirty="0">
                <a:ln/>
                <a:solidFill>
                  <a:srgbClr val="0033CC"/>
                </a:solidFill>
                <a:latin typeface="Times New Roman" panose="02020603050405020304" pitchFamily="18" charset="0"/>
                <a:ea typeface="Times New Roman" panose="02020603050405020304" pitchFamily="18" charset="0"/>
              </a:rPr>
              <a:t> 1, SGK/</a:t>
            </a:r>
            <a:r>
              <a:rPr lang="en-US" sz="2400" b="1" dirty="0" err="1">
                <a:ln/>
                <a:solidFill>
                  <a:srgbClr val="0033CC"/>
                </a:solidFill>
                <a:latin typeface="Times New Roman" panose="02020603050405020304" pitchFamily="18" charset="0"/>
                <a:ea typeface="Times New Roman" panose="02020603050405020304" pitchFamily="18" charset="0"/>
              </a:rPr>
              <a:t>Trang</a:t>
            </a:r>
            <a:r>
              <a:rPr lang="en-US" sz="2400" b="1" dirty="0">
                <a:ln/>
                <a:solidFill>
                  <a:srgbClr val="0033CC"/>
                </a:solidFill>
                <a:latin typeface="Times New Roman" panose="02020603050405020304" pitchFamily="18" charset="0"/>
                <a:ea typeface="Times New Roman" panose="02020603050405020304" pitchFamily="18" charset="0"/>
              </a:rPr>
              <a:t> 81</a:t>
            </a:r>
            <a:endParaRPr lang="en-US" sz="2400" b="1" dirty="0">
              <a:ln/>
              <a:solidFill>
                <a:srgbClr val="0033CC"/>
              </a:solidFill>
            </a:endParaRPr>
          </a:p>
        </p:txBody>
      </p:sp>
    </p:spTree>
    <p:extLst>
      <p:ext uri="{BB962C8B-B14F-4D97-AF65-F5344CB8AC3E}">
        <p14:creationId xmlns:p14="http://schemas.microsoft.com/office/powerpoint/2010/main" val="3729295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887105"/>
              </p:ext>
            </p:extLst>
          </p:nvPr>
        </p:nvGraphicFramePr>
        <p:xfrm>
          <a:off x="411480" y="152400"/>
          <a:ext cx="7406640" cy="4343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858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Cloud Callout 1">
            <a:extLst>
              <a:ext uri="{FF2B5EF4-FFF2-40B4-BE49-F238E27FC236}">
                <a16:creationId xmlns:a16="http://schemas.microsoft.com/office/drawing/2014/main" id="{9986697D-E723-434E-960D-1A13F6F68272}"/>
              </a:ext>
            </a:extLst>
          </p:cNvPr>
          <p:cNvSpPr/>
          <p:nvPr/>
        </p:nvSpPr>
        <p:spPr>
          <a:xfrm>
            <a:off x="21336" y="1197094"/>
            <a:ext cx="1981200" cy="1257483"/>
          </a:xfrm>
          <a:prstGeom prst="cloudCallout">
            <a:avLst>
              <a:gd name="adj1" fmla="val 19568"/>
              <a:gd name="adj2" fmla="val 908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b="1" dirty="0">
                <a:latin typeface="Times New Roman" pitchFamily="18" charset="0"/>
                <a:cs typeface="Times New Roman" pitchFamily="18" charset="0"/>
              </a:rPr>
              <a:t>HOẠT ĐỘNG NHÓM</a:t>
            </a:r>
          </a:p>
        </p:txBody>
      </p:sp>
      <p:sp>
        <p:nvSpPr>
          <p:cNvPr id="23" name="Rectangle 22">
            <a:extLst>
              <a:ext uri="{FF2B5EF4-FFF2-40B4-BE49-F238E27FC236}">
                <a16:creationId xmlns:a16="http://schemas.microsoft.com/office/drawing/2014/main" id="{C37D9823-6386-4C04-8ABD-D978CE90B29C}"/>
              </a:ext>
            </a:extLst>
          </p:cNvPr>
          <p:cNvSpPr/>
          <p:nvPr/>
        </p:nvSpPr>
        <p:spPr>
          <a:xfrm>
            <a:off x="2438400" y="1297831"/>
            <a:ext cx="5257800" cy="830997"/>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dirty="0" err="1">
                <a:solidFill>
                  <a:schemeClr val="tx1"/>
                </a:solidFill>
                <a:latin typeface="Times New Roman" pitchFamily="18" charset="0"/>
                <a:cs typeface="Times New Roman" pitchFamily="18" charset="0"/>
              </a:rPr>
              <a:t>Nhận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xét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tổ</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chức</a:t>
            </a:r>
            <a:r>
              <a:rPr lang="en-US" sz="2400" dirty="0">
                <a:solidFill>
                  <a:schemeClr val="tx1"/>
                </a:solidFill>
                <a:latin typeface="Times New Roman" pitchFamily="18" charset="0"/>
                <a:cs typeface="Times New Roman"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04800" y="-170989"/>
            <a:ext cx="867099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9: </a:t>
            </a:r>
            <a:r>
              <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BẢO VỆ CẢNH QUAN THIÊN NHIÊN VÀ MÔI TRƯỜNG TỰ NHIÊN</a:t>
            </a:r>
          </a:p>
        </p:txBody>
      </p:sp>
      <p:pic>
        <p:nvPicPr>
          <p:cNvPr id="2" name="Picture 1"/>
          <p:cNvPicPr>
            <a:picLocks noChangeAspect="1"/>
          </p:cNvPicPr>
          <p:nvPr/>
        </p:nvPicPr>
        <p:blipFill>
          <a:blip r:embed="rId2"/>
          <a:stretch>
            <a:fillRect/>
          </a:stretch>
        </p:blipFill>
        <p:spPr>
          <a:xfrm>
            <a:off x="-181356" y="3033228"/>
            <a:ext cx="2857500" cy="1600200"/>
          </a:xfrm>
          <a:prstGeom prst="ellipse">
            <a:avLst/>
          </a:prstGeom>
          <a:ln>
            <a:noFill/>
          </a:ln>
          <a:effectLst>
            <a:softEdge rad="112500"/>
          </a:effectLst>
        </p:spPr>
      </p:pic>
      <p:grpSp>
        <p:nvGrpSpPr>
          <p:cNvPr id="19" name="Group 53">
            <a:extLst>
              <a:ext uri="{FF2B5EF4-FFF2-40B4-BE49-F238E27FC236}">
                <a16:creationId xmlns:a16="http://schemas.microsoft.com/office/drawing/2014/main" id="{BCEB8BB1-A39A-454B-A3DD-8563947EF052}"/>
              </a:ext>
            </a:extLst>
          </p:cNvPr>
          <p:cNvGrpSpPr>
            <a:grpSpLocks/>
          </p:cNvGrpSpPr>
          <p:nvPr/>
        </p:nvGrpSpPr>
        <p:grpSpPr bwMode="auto">
          <a:xfrm>
            <a:off x="186483" y="526523"/>
            <a:ext cx="381000" cy="381000"/>
            <a:chOff x="2078" y="1680"/>
            <a:chExt cx="1615" cy="1615"/>
          </a:xfrm>
        </p:grpSpPr>
        <p:sp>
          <p:nvSpPr>
            <p:cNvPr id="20" name="Oval 54">
              <a:extLst>
                <a:ext uri="{FF2B5EF4-FFF2-40B4-BE49-F238E27FC236}">
                  <a16:creationId xmlns:a16="http://schemas.microsoft.com/office/drawing/2014/main" id="{1E62E0A5-4DB8-4829-A654-3A93205D6D72}"/>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Oval 55">
              <a:extLst>
                <a:ext uri="{FF2B5EF4-FFF2-40B4-BE49-F238E27FC236}">
                  <a16:creationId xmlns:a16="http://schemas.microsoft.com/office/drawing/2014/main" id="{A8021866-3A0A-4CCF-880C-1AA3163BC83B}"/>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Oval 56">
              <a:extLst>
                <a:ext uri="{FF2B5EF4-FFF2-40B4-BE49-F238E27FC236}">
                  <a16:creationId xmlns:a16="http://schemas.microsoft.com/office/drawing/2014/main" id="{7BDE6986-652F-4204-965A-758372D4D473}"/>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57">
              <a:extLst>
                <a:ext uri="{FF2B5EF4-FFF2-40B4-BE49-F238E27FC236}">
                  <a16:creationId xmlns:a16="http://schemas.microsoft.com/office/drawing/2014/main" id="{36392016-80B9-4E53-B9D7-600A6E5DFB66}"/>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Oval 58">
              <a:extLst>
                <a:ext uri="{FF2B5EF4-FFF2-40B4-BE49-F238E27FC236}">
                  <a16:creationId xmlns:a16="http://schemas.microsoft.com/office/drawing/2014/main" id="{1F87BEEC-8D76-40C0-9899-CEED6EE81730}"/>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27" name="Oval 59">
              <a:extLst>
                <a:ext uri="{FF2B5EF4-FFF2-40B4-BE49-F238E27FC236}">
                  <a16:creationId xmlns:a16="http://schemas.microsoft.com/office/drawing/2014/main" id="{F5C82130-0D0E-49F8-830B-9FD5973C9692}"/>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pPr marL="0" marR="0" lvl="0" indent="0" algn="l" defTabSz="679216" rtl="0" eaLnBrk="1" fontAlgn="auto" latinLnBrk="0" hangingPunct="1">
                <a:lnSpc>
                  <a:spcPct val="100000"/>
                </a:lnSpc>
                <a:spcBef>
                  <a:spcPts val="0"/>
                </a:spcBef>
                <a:spcAft>
                  <a:spcPts val="0"/>
                </a:spcAft>
                <a:buClrTx/>
                <a:buSzTx/>
                <a:buFontTx/>
                <a:buNone/>
                <a:tabLst/>
                <a:defRPr/>
              </a:pPr>
              <a:endParaRPr kumimoji="0" lang="vi-VN"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 name="Text Box 9">
            <a:extLst>
              <a:ext uri="{FF2B5EF4-FFF2-40B4-BE49-F238E27FC236}">
                <a16:creationId xmlns:a16="http://schemas.microsoft.com/office/drawing/2014/main" id="{9BA09A46-2BD9-4955-A1AD-8377E43D6D8A}"/>
              </a:ext>
            </a:extLst>
          </p:cNvPr>
          <p:cNvSpPr txBox="1">
            <a:spLocks noChangeArrowheads="1"/>
          </p:cNvSpPr>
          <p:nvPr/>
        </p:nvSpPr>
        <p:spPr bwMode="gray">
          <a:xfrm>
            <a:off x="220892" y="525815"/>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0" marR="0" lvl="0" indent="0" algn="l" defTabSz="679216" rtl="0" eaLnBrk="1" fontAlgn="auto" latinLnBrk="0" hangingPunct="1">
              <a:lnSpc>
                <a:spcPct val="100000"/>
              </a:lnSpc>
              <a:spcBef>
                <a:spcPts val="0"/>
              </a:spcBef>
              <a:spcAft>
                <a:spcPts val="0"/>
              </a:spcAft>
              <a:buClrTx/>
              <a:buSzTx/>
              <a:buFontTx/>
              <a:buNone/>
              <a:tabLst/>
              <a:defRPr/>
            </a:pPr>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2</a:t>
            </a:r>
            <a:endParaRPr kumimoji="0" lang="en-US" altLang="en-US" sz="16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9" name="AutoShape 52">
            <a:hlinkClick r:id="" action="ppaction://noaction"/>
            <a:extLst>
              <a:ext uri="{FF2B5EF4-FFF2-40B4-BE49-F238E27FC236}">
                <a16:creationId xmlns:a16="http://schemas.microsoft.com/office/drawing/2014/main" id="{22F82590-A6EC-40F2-B40B-E1BE91495329}"/>
              </a:ext>
            </a:extLst>
          </p:cNvPr>
          <p:cNvSpPr>
            <a:spLocks noChangeArrowheads="1"/>
          </p:cNvSpPr>
          <p:nvPr/>
        </p:nvSpPr>
        <p:spPr bwMode="gray">
          <a:xfrm>
            <a:off x="567482" y="459631"/>
            <a:ext cx="7357317" cy="607169"/>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Nhận xét, đánh giá những việc làm của tổ chức, cá nhân ở địa phương </a:t>
            </a:r>
            <a:endParaRPr lang="en-US" sz="1800" b="1" dirty="0">
              <a:solidFill>
                <a:prstClr val="black"/>
              </a:solidFill>
              <a:latin typeface="Times New Roman" panose="02020603050405020304" pitchFamily="18" charset="0"/>
              <a:ea typeface="Times New Roman" panose="02020603050405020304" pitchFamily="18" charset="0"/>
            </a:endParaRPr>
          </a:p>
          <a:p>
            <a:pPr marL="457200" lvl="0" algn="ctr">
              <a:lnSpc>
                <a:spcPct val="115000"/>
              </a:lnSpc>
              <a:tabLst>
                <a:tab pos="586105" algn="l"/>
              </a:tabLst>
              <a:defRPr/>
            </a:pPr>
            <a:r>
              <a:rPr lang="vi-VN" sz="1800" b="1" dirty="0">
                <a:solidFill>
                  <a:prstClr val="black"/>
                </a:solidFill>
                <a:latin typeface="Times New Roman" panose="02020603050405020304" pitchFamily="18" charset="0"/>
                <a:ea typeface="Times New Roman" panose="02020603050405020304" pitchFamily="18" charset="0"/>
              </a:rPr>
              <a:t>trong bảo vệ cảnh quan thiên nhiên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0" name="Rectangle 29">
            <a:extLst>
              <a:ext uri="{FF2B5EF4-FFF2-40B4-BE49-F238E27FC236}">
                <a16:creationId xmlns:a16="http://schemas.microsoft.com/office/drawing/2014/main" id="{C37D9823-6386-4C04-8ABD-D978CE90B29C}"/>
              </a:ext>
            </a:extLst>
          </p:cNvPr>
          <p:cNvSpPr/>
          <p:nvPr/>
        </p:nvSpPr>
        <p:spPr>
          <a:xfrm>
            <a:off x="2479821" y="2452853"/>
            <a:ext cx="5257800" cy="1569660"/>
          </a:xfrm>
          <a:prstGeom prst="rect">
            <a:avLst/>
          </a:prstGeom>
          <a:solidFill>
            <a:schemeClr val="bg2"/>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dirty="0" err="1">
                <a:solidFill>
                  <a:schemeClr val="tx1"/>
                </a:solidFill>
                <a:latin typeface="Times New Roman" pitchFamily="18" charset="0"/>
                <a:cs typeface="Times New Roman" pitchFamily="18" charset="0"/>
              </a:rPr>
              <a:t>Nêu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nhận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xét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thói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quen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giúp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bổ</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tồn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thành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đình</a:t>
            </a:r>
            <a:r>
              <a:rPr lang="en-US" sz="2400" dirty="0">
                <a:solidFill>
                  <a:schemeClr val="tx1"/>
                </a:solidFill>
                <a:latin typeface="Times New Roman" pitchFamily="18" charset="0"/>
                <a:cs typeface="Times New Roman"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079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2025</Words>
  <PresentationFormat>Custom</PresentationFormat>
  <Paragraphs>213</Paragraphs>
  <Slides>22</Slides>
  <Notes>0</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Google Sans</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1. KH cá nhân - Tiết kiệm điện </vt:lpstr>
      <vt:lpstr>Bảng 2. Giải pháp cộng đồng Hạn chế tối đa rác thải nhựa ra môi trường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2021-08-05T08:35:56Z</dcterms:created>
  <dcterms:modified xsi:type="dcterms:W3CDTF">2022-09-06T08:31:03Z</dcterms:modified>
</cp:coreProperties>
</file>