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8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100" d="100"/>
          <a:sy n="100" d="100"/>
        </p:scale>
        <p:origin x="-510" y="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9FC45-5179-4366-A4D4-F180247C446B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687C5-91D9-4DCF-AFE5-6B6F5D24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687C5-91D9-4DCF-AFE5-6B6F5D24B7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1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9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1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1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image" Target="../media/image1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3058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Các </a:t>
            </a:r>
            <a:r>
              <a:rPr lang="en-US" sz="36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thầy cô giáo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652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199"/>
            <a:ext cx="3276600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" y="76199"/>
            <a:ext cx="326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3. Ghép đúng</a:t>
            </a:r>
            <a:endParaRPr lang="en-US" sz="3600">
              <a:latin typeface="HP-222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1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199"/>
            <a:ext cx="2819400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" y="76199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3. Nối đúng:</a:t>
            </a:r>
            <a:endParaRPr lang="en-US" sz="3600">
              <a:latin typeface="HP-222" pitchFamily="34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295400" y="1371600"/>
            <a:ext cx="1981200" cy="9906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đầm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295400" y="3124200"/>
            <a:ext cx="1981200" cy="9906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đập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1333500" y="4800600"/>
            <a:ext cx="1981200" cy="9906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tấp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71675" y="990600"/>
            <a:ext cx="609600" cy="45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a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19300" y="2809875"/>
            <a:ext cx="609600" cy="45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b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81200" y="4467225"/>
            <a:ext cx="609600" cy="45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c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343525" y="1371600"/>
            <a:ext cx="1981200" cy="99060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nập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29325" y="1009650"/>
            <a:ext cx="60960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1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5476875" y="3086100"/>
            <a:ext cx="1981200" cy="99060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cá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00775" y="2752725"/>
            <a:ext cx="60960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2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5438775" y="4800600"/>
            <a:ext cx="1981200" cy="99060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HP-222" pitchFamily="34" charset="0"/>
              </a:rPr>
              <a:t>lúa</a:t>
            </a:r>
            <a:r>
              <a:rPr lang="vi-VN" smtClean="0">
                <a:latin typeface="HP-222" pitchFamily="34" charset="0"/>
              </a:rPr>
              <a:t> </a:t>
            </a:r>
            <a:endParaRPr lang="en-US">
              <a:latin typeface="HP-222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24575" y="4467225"/>
            <a:ext cx="60960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3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cxnSp>
        <p:nvCxnSpPr>
          <p:cNvPr id="7" name="Straight Arrow Connector 6"/>
          <p:cNvCxnSpPr>
            <a:stCxn id="9" idx="3"/>
            <a:endCxn id="19" idx="1"/>
          </p:cNvCxnSpPr>
          <p:nvPr/>
        </p:nvCxnSpPr>
        <p:spPr>
          <a:xfrm>
            <a:off x="3276600" y="3619500"/>
            <a:ext cx="2162175" cy="1676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  <a:endCxn id="15" idx="1"/>
          </p:cNvCxnSpPr>
          <p:nvPr/>
        </p:nvCxnSpPr>
        <p:spPr>
          <a:xfrm flipV="1">
            <a:off x="3314700" y="1866900"/>
            <a:ext cx="2028825" cy="34290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7" idx="1"/>
          </p:cNvCxnSpPr>
          <p:nvPr/>
        </p:nvCxnSpPr>
        <p:spPr>
          <a:xfrm>
            <a:off x="3276599" y="1885950"/>
            <a:ext cx="2200276" cy="169545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6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1100" y="1899191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0531414-ef93-4c5a-b930-3ea72a53ea7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1" y="457200"/>
            <a:ext cx="838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0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4315524" y="5094300"/>
            <a:ext cx="245268" cy="1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6160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HP-222" pitchFamily="34" charset="0"/>
              </a:rPr>
              <a:t>Bé Lê</a:t>
            </a:r>
            <a:endParaRPr lang="en-US" sz="3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8575" y="7620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HP-222" pitchFamily="34" charset="0"/>
              </a:rPr>
              <a:t> </a:t>
            </a:r>
            <a:r>
              <a:rPr lang="vi-VN" sz="2800" smtClean="0">
                <a:latin typeface="HP-222" pitchFamily="34" charset="0"/>
              </a:rPr>
              <a:t>  Bé Lê mê ti vi. Ti vi có sâm cầm. Bé chỉ: </a:t>
            </a:r>
            <a:r>
              <a:rPr lang="en-US" sz="2800" smtClean="0">
                <a:latin typeface="HP-222" pitchFamily="34" charset="0"/>
              </a:rPr>
              <a:t>“</a:t>
            </a:r>
            <a:r>
              <a:rPr lang="vi-VN" sz="2800" smtClean="0">
                <a:latin typeface="HP-222" pitchFamily="34" charset="0"/>
              </a:rPr>
              <a:t>Cò...cò...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</a:t>
            </a:r>
          </a:p>
          <a:p>
            <a:r>
              <a:rPr lang="vi-VN" sz="2800" smtClean="0">
                <a:latin typeface="HP-222" pitchFamily="34" charset="0"/>
              </a:rPr>
              <a:t>Ti vi có cá mập. Bé la:</a:t>
            </a:r>
            <a:r>
              <a:rPr lang="en-US" sz="2800" smtClean="0">
                <a:latin typeface="HP-222" pitchFamily="34" charset="0"/>
              </a:rPr>
              <a:t> “</a:t>
            </a:r>
            <a:r>
              <a:rPr lang="vi-VN" sz="2800" smtClean="0">
                <a:latin typeface="HP-222" pitchFamily="34" charset="0"/>
              </a:rPr>
              <a:t>Sợ!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 Má bế bé, vỗ về: </a:t>
            </a:r>
            <a:r>
              <a:rPr lang="en-US" sz="2800" smtClean="0">
                <a:latin typeface="HP-222" pitchFamily="34" charset="0"/>
              </a:rPr>
              <a:t>“</a:t>
            </a:r>
            <a:r>
              <a:rPr lang="vi-VN" sz="2800" smtClean="0">
                <a:latin typeface="HP-222" pitchFamily="34" charset="0"/>
              </a:rPr>
              <a:t>Cá mập ở ti vi mà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 Má ấm quá, bé chả sợ nữa.</a:t>
            </a:r>
            <a:endParaRPr lang="en-US" sz="2800">
              <a:latin typeface="HP-222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84190"/>
            <a:ext cx="6934200" cy="261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57200" y="4572000"/>
            <a:ext cx="457200" cy="512504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0070C0"/>
                </a:solidFill>
              </a:rPr>
              <a:t>?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45720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HP-222" pitchFamily="34" charset="0"/>
              </a:rPr>
              <a:t>Những ý nào đúng?</a:t>
            </a:r>
            <a:endParaRPr lang="en-US" sz="2400">
              <a:latin typeface="HP-222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5525" y="5033665"/>
            <a:ext cx="41529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a)Bé Lê chả mê ti vi.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5525" y="5638800"/>
            <a:ext cx="43624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b)Bé Lê sợ cá mập.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5524" y="6248400"/>
            <a:ext cx="532447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c)Có má, bé Lê chả sợ nữa.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71925" y="781050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sâm cầm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8928" y="781050"/>
            <a:ext cx="679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chỉ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31900" y="1214199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cá mập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81800" y="1214199"/>
            <a:ext cx="113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vỗ về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67099" y="1626717"/>
            <a:ext cx="748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ấm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47625"/>
            <a:ext cx="122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TIẾT 2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6160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HP-222" pitchFamily="34" charset="0"/>
              </a:rPr>
              <a:t>Bé Lê</a:t>
            </a:r>
            <a:endParaRPr lang="en-US" sz="3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8575" y="7620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HP-222" pitchFamily="34" charset="0"/>
              </a:rPr>
              <a:t> </a:t>
            </a:r>
            <a:r>
              <a:rPr lang="vi-VN" sz="2800" smtClean="0">
                <a:latin typeface="HP-222" pitchFamily="34" charset="0"/>
              </a:rPr>
              <a:t>  Bé Lê mê ti vi. Ti vi có sâm cầm. Bé chỉ: </a:t>
            </a:r>
            <a:r>
              <a:rPr lang="en-US" sz="2800" smtClean="0">
                <a:latin typeface="HP-222" pitchFamily="34" charset="0"/>
              </a:rPr>
              <a:t>“</a:t>
            </a:r>
            <a:r>
              <a:rPr lang="vi-VN" sz="2800" smtClean="0">
                <a:latin typeface="HP-222" pitchFamily="34" charset="0"/>
              </a:rPr>
              <a:t>Cò...cò...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</a:t>
            </a:r>
          </a:p>
          <a:p>
            <a:r>
              <a:rPr lang="vi-VN" sz="2800" smtClean="0">
                <a:latin typeface="HP-222" pitchFamily="34" charset="0"/>
              </a:rPr>
              <a:t>Ti vi có cá mập. Bé la:</a:t>
            </a:r>
            <a:r>
              <a:rPr lang="en-US" sz="2800" smtClean="0">
                <a:latin typeface="HP-222" pitchFamily="34" charset="0"/>
              </a:rPr>
              <a:t> “</a:t>
            </a:r>
            <a:r>
              <a:rPr lang="vi-VN" sz="2800" smtClean="0">
                <a:latin typeface="HP-222" pitchFamily="34" charset="0"/>
              </a:rPr>
              <a:t>Sợ!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 Má bế bé, vỗ về: </a:t>
            </a:r>
            <a:r>
              <a:rPr lang="en-US" sz="2800" smtClean="0">
                <a:latin typeface="HP-222" pitchFamily="34" charset="0"/>
              </a:rPr>
              <a:t>“</a:t>
            </a:r>
            <a:r>
              <a:rPr lang="vi-VN" sz="2800" smtClean="0">
                <a:latin typeface="HP-222" pitchFamily="34" charset="0"/>
              </a:rPr>
              <a:t>Cá mập ở ti vi mà</a:t>
            </a:r>
            <a:r>
              <a:rPr lang="en-US" sz="2800" smtClean="0">
                <a:latin typeface="HP-222" pitchFamily="34" charset="0"/>
              </a:rPr>
              <a:t>”</a:t>
            </a:r>
            <a:r>
              <a:rPr lang="vi-VN" sz="2800" smtClean="0">
                <a:latin typeface="HP-222" pitchFamily="34" charset="0"/>
              </a:rPr>
              <a:t>. Má ấm quá, bé chả sợ nữa.</a:t>
            </a:r>
            <a:endParaRPr lang="en-US" sz="2800">
              <a:latin typeface="HP-222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84190"/>
            <a:ext cx="6934200" cy="261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57200" y="4572000"/>
            <a:ext cx="457200" cy="512504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0070C0"/>
                </a:solidFill>
              </a:rPr>
              <a:t>?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45720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HP-222" pitchFamily="34" charset="0"/>
              </a:rPr>
              <a:t>Những ý nào đúng?</a:t>
            </a:r>
            <a:endParaRPr lang="en-US" sz="2400">
              <a:latin typeface="HP-222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5525" y="5033665"/>
            <a:ext cx="41529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a)Bé Lê chả mê ti vi.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5525" y="5638800"/>
            <a:ext cx="43624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b)Bé Lê sợ cá mập.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5524" y="6248400"/>
            <a:ext cx="532447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c)Có má, bé Lê chả sợ nữa.</a:t>
            </a:r>
            <a:endParaRPr lang="en-US" sz="2800">
              <a:latin typeface="HP-222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7800" y="761999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682875" y="704850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02300" y="736984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-63500" y="1112602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673350" y="1115658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5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19644" y="1122857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62250" y="1600200"/>
            <a:ext cx="177800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71925" y="781050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sâm cầm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67099" y="1626717"/>
            <a:ext cx="748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HP-222" pitchFamily="34" charset="0"/>
              </a:rPr>
              <a:t>ấm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3312" y="781050"/>
            <a:ext cx="987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HP-222" pitchFamily="34" charset="0"/>
              </a:rPr>
              <a:t>      </a:t>
            </a:r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mập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45437"/>
              </p:ext>
            </p:extLst>
          </p:nvPr>
        </p:nvGraphicFramePr>
        <p:xfrm>
          <a:off x="838200" y="1600200"/>
          <a:ext cx="7249794" cy="2562416"/>
        </p:xfrm>
        <a:graphic>
          <a:graphicData uri="http://schemas.openxmlformats.org/drawingml/2006/table">
            <a:tbl>
              <a:tblPr firstRow="1" firstCol="1" bandRow="1"/>
              <a:tblGrid>
                <a:gridCol w="4928758"/>
                <a:gridCol w="1209064"/>
                <a:gridCol w="1111972"/>
              </a:tblGrid>
              <a:tr h="54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P-222"/>
                          <a:ea typeface="Calibri"/>
                          <a:cs typeface="Times New Roman"/>
                        </a:rPr>
                        <a:t>            </a:t>
                      </a:r>
                      <a:r>
                        <a:rPr lang="vi-VN" sz="2800" smtClean="0">
                          <a:effectLst/>
                          <a:latin typeface="HP-222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2800" smtClean="0">
                          <a:effectLst/>
                          <a:latin typeface="HP-222"/>
                          <a:ea typeface="Calibri"/>
                          <a:cs typeface="Times New Roman"/>
                        </a:rPr>
                        <a:t>Ý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en-US" sz="1400">
                          <a:effectLst/>
                          <a:latin typeface="HP-222"/>
                          <a:ea typeface="Calibri"/>
                          <a:cs typeface="Times New Roman"/>
                        </a:rPr>
                        <a:t>ĐÚNG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en-US" sz="1400">
                          <a:effectLst/>
                          <a:latin typeface="HP-222"/>
                          <a:ea typeface="Calibri"/>
                          <a:cs typeface="Times New Roman"/>
                        </a:rPr>
                        <a:t>SAI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kern="120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a)Bé Lê chả mê ti vi.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kern="120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b)Bé Lê sợ cá mập.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smtClean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  </a:t>
                      </a:r>
                      <a:endParaRPr lang="en-US" sz="320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kern="120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c)Có </a:t>
                      </a:r>
                      <a:r>
                        <a:rPr lang="vi-VN" sz="2800" kern="1200" smtClean="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má,</a:t>
                      </a:r>
                      <a:r>
                        <a:rPr lang="vi-VN" sz="2800" kern="1200" baseline="0" smtClean="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vi-VN" sz="2800" kern="1200" smtClean="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bé </a:t>
                      </a:r>
                      <a:r>
                        <a:rPr lang="vi-VN" sz="2800" kern="1200">
                          <a:solidFill>
                            <a:srgbClr val="000000"/>
                          </a:solidFill>
                          <a:effectLst/>
                          <a:latin typeface="HP-222"/>
                          <a:ea typeface="Times New Roman"/>
                          <a:cs typeface="Times New Roman"/>
                        </a:rPr>
                        <a:t>Lê chả sợ nữa.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50" y="685800"/>
            <a:ext cx="8686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HP-222" pitchFamily="34" charset="0"/>
              </a:rPr>
              <a:t>Ý nào đúng, ý nào sai? Đánh dấu v vào ô trống thích hợp:</a:t>
            </a:r>
            <a:endParaRPr lang="en-US" sz="2400">
              <a:latin typeface="HP-222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48400" y="3048000"/>
            <a:ext cx="762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24600" y="2895600"/>
            <a:ext cx="1524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29350" y="3743325"/>
            <a:ext cx="9525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324600" y="3581400"/>
            <a:ext cx="152400" cy="3143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53300" y="2438400"/>
            <a:ext cx="762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29500" y="2286000"/>
            <a:ext cx="1905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8900" y="78407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70C0"/>
                </a:solidFill>
                <a:latin typeface="HP-222" pitchFamily="34" charset="0"/>
              </a:rPr>
              <a:t>Cô bé chăm chỉ</a:t>
            </a:r>
            <a:endParaRPr lang="en-US" sz="3600">
              <a:solidFill>
                <a:srgbClr val="0070C0"/>
              </a:solidFill>
              <a:latin typeface="HP-222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25" y="1430409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</a:rPr>
              <a:t>    Bé Chi bé tí mà chăm chỉ. Bé đi khắp nhà. Khi thì bé mở vở của chị, ê a. Khi thì bé đi xe đạp. Khi thì bé khám cho chó Lu. Lu “gừ gừ” có vẻ thú vị lắm. </a:t>
            </a:r>
            <a:endParaRPr lang="en-US" sz="2800">
              <a:latin typeface="HP-222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4295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971799"/>
            <a:ext cx="40862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762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8900" y="80615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</a:rPr>
              <a:t>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025" y="145248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B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3950" y="1444620"/>
            <a:ext cx="50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C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8250" y="144606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B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8600" y="1446934"/>
            <a:ext cx="420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K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38446" y="1877818"/>
            <a:ext cx="420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K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85017" y="1877818"/>
            <a:ext cx="420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K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33210" y="2308631"/>
            <a:ext cx="357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67075" y="2307893"/>
            <a:ext cx="357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</a:rPr>
              <a:t>L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9" grpId="0"/>
      <p:bldP spid="13" grpId="0"/>
      <p:bldP spid="14" grpId="0"/>
      <p:bldP spid="1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4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2634218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193548"/>
            <a:ext cx="2796672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âm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ngày tháng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52400" y="1509831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40: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3553" y="1295400"/>
            <a:ext cx="656489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âm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âp</a:t>
            </a:r>
            <a:endParaRPr lang="en-US" sz="540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53000" y="2634220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0" y="3193547"/>
            <a:ext cx="2895599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âp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388"/>
            <a:ext cx="41529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445757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củ s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r>
              <a:rPr lang="en-US" sz="7200" smtClean="0">
                <a:latin typeface="HP-222" pitchFamily="34" charset="0"/>
              </a:rPr>
              <a:t> </a:t>
            </a:r>
            <a:endParaRPr lang="en-US" sz="7200">
              <a:solidFill>
                <a:srgbClr val="00B050"/>
              </a:solidFill>
              <a:latin typeface="HP-222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576325"/>
            <a:ext cx="4724401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6800" y="445757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cá m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72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7100" y="4591050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.</a:t>
            </a:r>
            <a:endParaRPr lang="en-US" sz="7200">
              <a:latin typeface="HP-222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499" y="5518835"/>
            <a:ext cx="15906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â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2175" y="5518835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075" y="4602240"/>
            <a:ext cx="312420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âm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599" y="5513231"/>
            <a:ext cx="15525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s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71700" y="5528360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598" y="4591050"/>
            <a:ext cx="3105151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sâm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53000" y="4591050"/>
            <a:ext cx="3448050" cy="103886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âp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2999" y="5629912"/>
            <a:ext cx="1781175" cy="923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â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81800" y="5629913"/>
            <a:ext cx="1619250" cy="92328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p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53000" y="4594467"/>
            <a:ext cx="3448050" cy="10354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mập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29186" y="5657897"/>
            <a:ext cx="1828800" cy="923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m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81800" y="5660113"/>
            <a:ext cx="1619250" cy="921071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5704589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-222" pitchFamily="34" charset="0"/>
              </a:rPr>
              <a:t>.</a:t>
            </a:r>
            <a:endParaRPr lang="en-US" sz="66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388"/>
            <a:ext cx="41529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6200" y="4130814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củ s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r>
              <a:rPr lang="en-US" sz="7200" smtClean="0">
                <a:latin typeface="HP-222" pitchFamily="34" charset="0"/>
              </a:rPr>
              <a:t> </a:t>
            </a:r>
            <a:endParaRPr lang="en-US" sz="7200">
              <a:solidFill>
                <a:srgbClr val="00B050"/>
              </a:solidFill>
              <a:latin typeface="HP-222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576325"/>
            <a:ext cx="4724401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67300" y="4130813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cá m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72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4276725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.</a:t>
            </a:r>
            <a:endParaRPr lang="en-US" sz="7200">
              <a:latin typeface="HP-222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4438588"/>
            <a:ext cx="28956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sờ - âm - sâm </a:t>
            </a:r>
            <a:endParaRPr lang="en-US" sz="3200">
              <a:latin typeface="HP-222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4725" y="4438587"/>
            <a:ext cx="563880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mờ - ấp - mấp - nặng - mập</a:t>
            </a:r>
            <a:endParaRPr lang="en-US" sz="32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2" grpId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394971"/>
            <a:ext cx="2262731" cy="1979859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3395" y="457200"/>
            <a:ext cx="279667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âm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23631" y="394971"/>
            <a:ext cx="2362201" cy="183832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7294" y="457200"/>
            <a:ext cx="2268538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âp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968" y="529303"/>
            <a:ext cx="1002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â</a:t>
            </a:r>
            <a:endParaRPr lang="en-US" sz="9600"/>
          </a:p>
        </p:txBody>
      </p:sp>
      <p:sp>
        <p:nvSpPr>
          <p:cNvPr id="3" name="Rectangle 2"/>
          <p:cNvSpPr/>
          <p:nvPr/>
        </p:nvSpPr>
        <p:spPr>
          <a:xfrm>
            <a:off x="1627522" y="462628"/>
            <a:ext cx="13019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9223" y="533400"/>
            <a:ext cx="1002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â</a:t>
            </a:r>
            <a:endParaRPr lang="en-US" sz="9600"/>
          </a:p>
        </p:txBody>
      </p:sp>
      <p:sp>
        <p:nvSpPr>
          <p:cNvPr id="8" name="Rectangle 7"/>
          <p:cNvSpPr/>
          <p:nvPr/>
        </p:nvSpPr>
        <p:spPr>
          <a:xfrm>
            <a:off x="6066631" y="462628"/>
            <a:ext cx="1002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p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43200" y="3505200"/>
            <a:ext cx="1893449" cy="685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38981" y="4191000"/>
            <a:ext cx="1893449" cy="71437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0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0.08634 L 0.08941 0.41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5231 L -0.39323 0.418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2.96296E-6 L 0.31754 0.262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1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-2.96296E-6 L -0.15156 0.52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2645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7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38250" y="981190"/>
            <a:ext cx="2608263" cy="19539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57790" y="1173356"/>
            <a:ext cx="279667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âm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81600" y="981190"/>
            <a:ext cx="2667001" cy="195334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5902" y="1165487"/>
            <a:ext cx="289559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âp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825" y="3505200"/>
            <a:ext cx="26949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latin typeface="HP-222" pitchFamily="34" charset="0"/>
              </a:rPr>
              <a:t>s</a:t>
            </a:r>
            <a:r>
              <a:rPr lang="en-US" sz="9600">
                <a:solidFill>
                  <a:srgbClr val="FF0000"/>
                </a:solidFill>
                <a:latin typeface="HP-222" pitchFamily="34" charset="0"/>
              </a:rPr>
              <a:t>âm</a:t>
            </a:r>
            <a:endParaRPr lang="en-US" sz="9600"/>
          </a:p>
        </p:txBody>
      </p:sp>
      <p:sp>
        <p:nvSpPr>
          <p:cNvPr id="10" name="TextBox 9"/>
          <p:cNvSpPr txBox="1"/>
          <p:nvPr/>
        </p:nvSpPr>
        <p:spPr>
          <a:xfrm>
            <a:off x="5162551" y="3454020"/>
            <a:ext cx="301942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latin typeface="HP-222" pitchFamily="34" charset="0"/>
              </a:rPr>
              <a:t>m</a:t>
            </a:r>
            <a:r>
              <a:rPr lang="en-US" sz="96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9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3893581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.</a:t>
            </a:r>
            <a:endParaRPr lang="en-US" sz="72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0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52400"/>
            <a:ext cx="88392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vi-V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Tiếng nào có vần </a:t>
            </a:r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r>
              <a:rPr lang="vi-V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? Tiếng nào có vần </a:t>
            </a:r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r>
              <a:rPr lang="vi-V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?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HP-222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905000"/>
            <a:ext cx="20955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905000"/>
            <a:ext cx="2057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19200"/>
            <a:ext cx="23717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095500"/>
            <a:ext cx="26003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4086224"/>
            <a:ext cx="118333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nấm</a:t>
            </a:r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2362200" y="4105275"/>
            <a:ext cx="1327608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mầm</a:t>
            </a:r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4375515" y="4076699"/>
            <a:ext cx="2063385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tập múa</a:t>
            </a:r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6852015" y="4086224"/>
            <a:ext cx="222528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sâm cầm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9646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1" y="2492202"/>
            <a:ext cx="18288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  </a:t>
            </a:r>
            <a:r>
              <a:rPr lang="vi-VN" sz="4400" smtClean="0">
                <a:latin typeface="HP-222" pitchFamily="34" charset="0"/>
              </a:rPr>
              <a:t>nấm</a:t>
            </a:r>
            <a:endParaRPr lang="en-US" sz="4400"/>
          </a:p>
        </p:txBody>
      </p:sp>
      <p:sp>
        <p:nvSpPr>
          <p:cNvPr id="11" name="Rectangle 10"/>
          <p:cNvSpPr/>
          <p:nvPr/>
        </p:nvSpPr>
        <p:spPr>
          <a:xfrm>
            <a:off x="4581204" y="2478786"/>
            <a:ext cx="214610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smtClean="0">
                <a:latin typeface="HP-222" pitchFamily="34" charset="0"/>
              </a:rPr>
              <a:t> </a:t>
            </a:r>
            <a:r>
              <a:rPr lang="vi-VN" sz="4400" smtClean="0">
                <a:latin typeface="HP-222" pitchFamily="34" charset="0"/>
              </a:rPr>
              <a:t>mầm</a:t>
            </a:r>
            <a:endParaRPr lang="en-US" sz="4400"/>
          </a:p>
        </p:txBody>
      </p:sp>
      <p:sp>
        <p:nvSpPr>
          <p:cNvPr id="12" name="Rectangle 11"/>
          <p:cNvSpPr/>
          <p:nvPr/>
        </p:nvSpPr>
        <p:spPr>
          <a:xfrm>
            <a:off x="2115750" y="4017685"/>
            <a:ext cx="2483372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smtClean="0">
                <a:latin typeface="HP-222" pitchFamily="34" charset="0"/>
              </a:rPr>
              <a:t>tập múa</a:t>
            </a:r>
            <a:endParaRPr lang="en-US" sz="4400"/>
          </a:p>
        </p:txBody>
      </p:sp>
      <p:sp>
        <p:nvSpPr>
          <p:cNvPr id="13" name="Rectangle 12"/>
          <p:cNvSpPr/>
          <p:nvPr/>
        </p:nvSpPr>
        <p:spPr>
          <a:xfrm>
            <a:off x="6126527" y="3996398"/>
            <a:ext cx="2682145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400" smtClean="0">
                <a:latin typeface="HP-222" pitchFamily="34" charset="0"/>
              </a:rPr>
              <a:t>sâm cầm</a:t>
            </a:r>
            <a:endParaRPr lang="en-US" sz="4400"/>
          </a:p>
        </p:txBody>
      </p:sp>
      <p:sp>
        <p:nvSpPr>
          <p:cNvPr id="14" name="TextBox 13"/>
          <p:cNvSpPr txBox="1"/>
          <p:nvPr/>
        </p:nvSpPr>
        <p:spPr>
          <a:xfrm>
            <a:off x="76200" y="46018"/>
            <a:ext cx="73914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HP-222" pitchFamily="34" charset="0"/>
              </a:rPr>
              <a:t>2. Gạch 1 gạch dưới tiếng có vần </a:t>
            </a:r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r>
              <a:rPr lang="vi-VN" sz="2800" smtClean="0">
                <a:latin typeface="HP-222" pitchFamily="34" charset="0"/>
              </a:rPr>
              <a:t>.</a:t>
            </a:r>
          </a:p>
          <a:p>
            <a:r>
              <a:rPr lang="vi-VN" sz="2800" smtClean="0">
                <a:latin typeface="HP-222" pitchFamily="34" charset="0"/>
              </a:rPr>
              <a:t>    Gạch </a:t>
            </a:r>
            <a:r>
              <a:rPr lang="en-US" sz="2800" smtClean="0">
                <a:latin typeface="HP-222" pitchFamily="34" charset="0"/>
              </a:rPr>
              <a:t>2</a:t>
            </a:r>
            <a:r>
              <a:rPr lang="vi-VN" sz="2800" smtClean="0">
                <a:latin typeface="HP-222" pitchFamily="34" charset="0"/>
              </a:rPr>
              <a:t> </a:t>
            </a:r>
            <a:r>
              <a:rPr lang="vi-VN" sz="2800">
                <a:latin typeface="HP-222" pitchFamily="34" charset="0"/>
              </a:rPr>
              <a:t>gạch dưới tiếng có vần </a:t>
            </a:r>
            <a:r>
              <a:rPr lang="vi-VN" sz="28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r>
              <a:rPr lang="vi-VN" sz="2800" smtClean="0">
                <a:latin typeface="HP-222" pitchFamily="34" charset="0"/>
              </a:rPr>
              <a:t>.</a:t>
            </a:r>
            <a:endParaRPr lang="vi-VN" sz="2800">
              <a:latin typeface="HP-222" pitchFamily="34" charset="0"/>
            </a:endParaRPr>
          </a:p>
        </p:txBody>
      </p:sp>
      <p:cxnSp>
        <p:nvCxnSpPr>
          <p:cNvPr id="9" name="Straight Connector 8"/>
          <p:cNvCxnSpPr>
            <a:endCxn id="23" idx="5"/>
          </p:cNvCxnSpPr>
          <p:nvPr/>
        </p:nvCxnSpPr>
        <p:spPr>
          <a:xfrm flipH="1" flipV="1">
            <a:off x="1563214" y="2301455"/>
            <a:ext cx="494186" cy="178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3" idx="3"/>
          </p:cNvCxnSpPr>
          <p:nvPr/>
        </p:nvCxnSpPr>
        <p:spPr>
          <a:xfrm flipV="1">
            <a:off x="762000" y="2309978"/>
            <a:ext cx="484659" cy="170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181099" y="2053990"/>
            <a:ext cx="447675" cy="28992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</a:rPr>
              <a:t>1</a:t>
            </a:r>
            <a:endParaRPr lang="en-US" sz="2400" b="1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5839994" y="2249156"/>
            <a:ext cx="484606" cy="23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907659" y="2242926"/>
            <a:ext cx="522760" cy="235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430419" y="2011532"/>
            <a:ext cx="447675" cy="28992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</a:rPr>
              <a:t>2</a:t>
            </a:r>
            <a:endParaRPr lang="en-US" sz="2400" b="1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>
            <a:endCxn id="40" idx="5"/>
          </p:cNvCxnSpPr>
          <p:nvPr/>
        </p:nvCxnSpPr>
        <p:spPr>
          <a:xfrm flipH="1" flipV="1">
            <a:off x="3515713" y="3723233"/>
            <a:ext cx="593209" cy="298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0" idx="3"/>
          </p:cNvCxnSpPr>
          <p:nvPr/>
        </p:nvCxnSpPr>
        <p:spPr>
          <a:xfrm flipV="1">
            <a:off x="2633477" y="3723233"/>
            <a:ext cx="565681" cy="299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133598" y="3486957"/>
            <a:ext cx="447675" cy="2768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</a:rPr>
              <a:t>3</a:t>
            </a:r>
            <a:endParaRPr lang="en-US" sz="2400" b="1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endCxn id="43" idx="5"/>
          </p:cNvCxnSpPr>
          <p:nvPr/>
        </p:nvCxnSpPr>
        <p:spPr>
          <a:xfrm flipH="1" flipV="1">
            <a:off x="7538048" y="3748719"/>
            <a:ext cx="602500" cy="247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3" idx="3"/>
          </p:cNvCxnSpPr>
          <p:nvPr/>
        </p:nvCxnSpPr>
        <p:spPr>
          <a:xfrm flipV="1">
            <a:off x="6671274" y="3748719"/>
            <a:ext cx="550219" cy="24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155933" y="3501254"/>
            <a:ext cx="447675" cy="28992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</a:rPr>
              <a:t>4</a:t>
            </a:r>
            <a:endParaRPr lang="en-US" sz="2400" b="1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69154" y="3125913"/>
            <a:ext cx="1071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833380" y="3125913"/>
            <a:ext cx="13608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90213" y="4648200"/>
            <a:ext cx="900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324600" y="4646040"/>
            <a:ext cx="990600" cy="11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286003" y="4777601"/>
            <a:ext cx="7423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286001" y="4844276"/>
            <a:ext cx="742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1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531</Words>
  <Application>Microsoft Office PowerPoint</Application>
  <PresentationFormat>On-screen Show (4:3)</PresentationFormat>
  <Paragraphs>151</Paragraphs>
  <Slides>20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Quan Vu</cp:lastModifiedBy>
  <cp:revision>61</cp:revision>
  <dcterms:created xsi:type="dcterms:W3CDTF">2020-08-13T11:37:45Z</dcterms:created>
  <dcterms:modified xsi:type="dcterms:W3CDTF">2020-08-23T02:59:27Z</dcterms:modified>
</cp:coreProperties>
</file>