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78" r:id="rId2"/>
    <p:sldId id="379" r:id="rId3"/>
    <p:sldId id="356" r:id="rId4"/>
    <p:sldId id="377" r:id="rId5"/>
    <p:sldId id="360" r:id="rId6"/>
    <p:sldId id="361" r:id="rId7"/>
    <p:sldId id="372" r:id="rId8"/>
    <p:sldId id="363" r:id="rId9"/>
    <p:sldId id="373" r:id="rId10"/>
    <p:sldId id="374" r:id="rId11"/>
    <p:sldId id="375" r:id="rId12"/>
    <p:sldId id="376" r:id="rId13"/>
    <p:sldId id="380" r:id="rId14"/>
    <p:sldId id="381" r:id="rId15"/>
    <p:sldId id="382" r:id="rId16"/>
    <p:sldId id="371" r:id="rId17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94374" autoAdjust="0"/>
  </p:normalViewPr>
  <p:slideViewPr>
    <p:cSldViewPr>
      <p:cViewPr varScale="1">
        <p:scale>
          <a:sx n="36" d="100"/>
          <a:sy n="36" d="100"/>
        </p:scale>
        <p:origin x="486" y="6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57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51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48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48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48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48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3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36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8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14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9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11" Type="http://schemas.openxmlformats.org/officeDocument/2006/relationships/image" Target="../media/image68.png"/><Relationship Id="rId5" Type="http://schemas.openxmlformats.org/officeDocument/2006/relationships/image" Target="../media/image59.png"/><Relationship Id="rId10" Type="http://schemas.openxmlformats.org/officeDocument/2006/relationships/image" Target="../media/image15.png"/><Relationship Id="rId4" Type="http://schemas.openxmlformats.org/officeDocument/2006/relationships/image" Target="../media/image58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72.png"/><Relationship Id="rId3" Type="http://schemas.openxmlformats.org/officeDocument/2006/relationships/image" Target="../media/image16.png"/><Relationship Id="rId7" Type="http://schemas.openxmlformats.org/officeDocument/2006/relationships/image" Target="../media/image5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70.png"/><Relationship Id="rId5" Type="http://schemas.openxmlformats.org/officeDocument/2006/relationships/image" Target="../media/image46.png"/><Relationship Id="rId10" Type="http://schemas.openxmlformats.org/officeDocument/2006/relationships/image" Target="../media/image69.png"/><Relationship Id="rId4" Type="http://schemas.openxmlformats.org/officeDocument/2006/relationships/image" Target="../media/image37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1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8.png"/><Relationship Id="rId5" Type="http://schemas.openxmlformats.org/officeDocument/2006/relationships/image" Target="../media/image41.png"/><Relationship Id="rId10" Type="http://schemas.openxmlformats.org/officeDocument/2006/relationships/image" Target="../media/image13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164291" y="3719346"/>
            <a:ext cx="3582948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 MẶT NÓN, MẶT TRỤ, MẶT CẦU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2743203" y="8685288"/>
            <a:ext cx="537963" cy="753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49217" y="6323697"/>
            <a:ext cx="13056438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</a:t>
            </a:r>
            <a:r>
              <a:rPr lang="en-US" sz="6599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ÀI TẬP MẶT NÓN TRÒN XOAY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281536" y="7291462"/>
            <a:ext cx="19013083" cy="59796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093034" y="9114242"/>
            <a:ext cx="12827000" cy="1378064"/>
            <a:chOff x="808867" y="1515168"/>
            <a:chExt cx="12329023" cy="968445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8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08867" y="1515168"/>
              <a:ext cx="12329023" cy="959469"/>
              <a:chOff x="808867" y="1515168"/>
              <a:chExt cx="12329023" cy="959469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808867" y="2057172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1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168923" y="1867553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1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076515" y="1556642"/>
                <a:ext cx="11061375" cy="5601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TÓM TẮT KIẾN THỨC 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=""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093034" y="10543112"/>
            <a:ext cx="9472086" cy="1378824"/>
            <a:chOff x="739068" y="1515168"/>
            <a:chExt cx="9473319" cy="968444"/>
          </a:xfrm>
        </p:grpSpPr>
        <p:sp>
          <p:nvSpPr>
            <p:cNvPr id="35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739068" y="1515168"/>
              <a:ext cx="8121703" cy="960327"/>
              <a:chOff x="739068" y="1515168"/>
              <a:chExt cx="8121703" cy="960327"/>
            </a:xfrm>
          </p:grpSpPr>
          <p:sp>
            <p:nvSpPr>
              <p:cNvPr id="37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81"/>
              <p:cNvSpPr>
                <a:spLocks/>
              </p:cNvSpPr>
              <p:nvPr/>
            </p:nvSpPr>
            <p:spPr bwMode="auto">
              <a:xfrm>
                <a:off x="1168923" y="1867553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076515" y="1556642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50918" y="12310937"/>
            <a:ext cx="9472086" cy="968319"/>
            <a:chOff x="739068" y="1515167"/>
            <a:chExt cx="9473319" cy="968445"/>
          </a:xfrm>
        </p:grpSpPr>
        <p:sp>
          <p:nvSpPr>
            <p:cNvPr id="51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739068" y="1515167"/>
              <a:ext cx="8121703" cy="960328"/>
              <a:chOff x="739068" y="1515167"/>
              <a:chExt cx="8121703" cy="960328"/>
            </a:xfrm>
          </p:grpSpPr>
          <p:sp>
            <p:nvSpPr>
              <p:cNvPr id="64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72"/>
              <p:cNvSpPr>
                <a:spLocks noChangeArrowheads="1"/>
              </p:cNvSpPr>
              <p:nvPr/>
            </p:nvSpPr>
            <p:spPr bwMode="auto">
              <a:xfrm>
                <a:off x="1372407" y="1515167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1"/>
              <p:cNvSpPr>
                <a:spLocks/>
              </p:cNvSpPr>
              <p:nvPr/>
            </p:nvSpPr>
            <p:spPr bwMode="auto">
              <a:xfrm>
                <a:off x="1168923" y="1867553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076515" y="1556642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VỀ NHÀ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4292600" y="7594600"/>
            <a:ext cx="9508204" cy="1443827"/>
            <a:chOff x="739068" y="1515168"/>
            <a:chExt cx="9473319" cy="968444"/>
          </a:xfrm>
        </p:grpSpPr>
        <p:sp>
          <p:nvSpPr>
            <p:cNvPr id="8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739068" y="1515168"/>
              <a:ext cx="8121703" cy="960327"/>
              <a:chOff x="739068" y="1515168"/>
              <a:chExt cx="8121703" cy="960327"/>
            </a:xfrm>
          </p:grpSpPr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1168923" y="1867553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2076515" y="1556642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KIỂM TRA BÀI CŨ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574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7170868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495267"/>
            <a:chOff x="992187" y="2564544"/>
            <a:chExt cx="22353091" cy="398442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388197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6492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6492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437118" y="3200400"/>
                <a:ext cx="2188008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ho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ứ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gi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đề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đá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ằ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và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cạnh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bên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bằng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diện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tích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xung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quanh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hình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nón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đỉnh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trùng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với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đỉnh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hình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chóp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và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đường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tròn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đáy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ngoại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tiếp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đáy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hình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chóp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đã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vi-VN" sz="4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18" y="3200400"/>
                <a:ext cx="21880082" cy="2308324"/>
              </a:xfrm>
              <a:prstGeom prst="rect">
                <a:avLst/>
              </a:prstGeom>
              <a:blipFill>
                <a:blip r:embed="rId4"/>
                <a:stretch>
                  <a:fillRect l="-1282" t="-6069" r="-1254" b="-1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59858" y="5711520"/>
                <a:ext cx="438854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ad>
                        <m:radPr>
                          <m:degHide m:val="on"/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48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58" y="5711520"/>
                <a:ext cx="4388542" cy="917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680258" y="5638800"/>
                <a:ext cx="438854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en-US" sz="4800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258" y="5638800"/>
                <a:ext cx="4388542" cy="91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936346" y="5635320"/>
                <a:ext cx="4447108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ad>
                        <m:radPr>
                          <m:degHide m:val="on"/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8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346" y="5635320"/>
                <a:ext cx="4447108" cy="9178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638800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638800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2260362" y="8412446"/>
                <a:ext cx="13104047" cy="130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Theo </a:t>
                </a:r>
                <a:r>
                  <a:rPr lang="en-US" sz="4800" dirty="0" err="1"/>
                  <a:t>đề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bài</a:t>
                </a:r>
                <a:r>
                  <a:rPr lang="en-US" sz="4800" dirty="0"/>
                  <a:t> ta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: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𝑙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 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62" y="8412446"/>
                <a:ext cx="13104047" cy="1302088"/>
              </a:xfrm>
              <a:prstGeom prst="rect">
                <a:avLst/>
              </a:prstGeom>
              <a:blipFill>
                <a:blip r:embed="rId9"/>
                <a:stretch>
                  <a:fillRect l="-2141" b="-10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3000548" y="551836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3D348DE7-9D20-40D5-81D6-7142D7DABE46}"/>
                  </a:ext>
                </a:extLst>
              </p:cNvPr>
              <p:cNvSpPr/>
              <p:nvPr/>
            </p:nvSpPr>
            <p:spPr>
              <a:xfrm>
                <a:off x="2264716" y="10158685"/>
                <a:ext cx="12441884" cy="241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Diện </a:t>
                </a:r>
                <a:r>
                  <a:rPr lang="en-US" sz="4800" dirty="0" err="1"/>
                  <a:t>tích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xung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quanh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đã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: </a:t>
                </a:r>
                <a:endParaRPr lang="en-US" sz="480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𝜋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𝑟𝑙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𝜋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48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800" dirty="0"/>
                        <m:t>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D348DE7-9D20-40D5-81D6-7142D7DAB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716" y="10158685"/>
                <a:ext cx="12441884" cy="2414315"/>
              </a:xfrm>
              <a:prstGeom prst="rect">
                <a:avLst/>
              </a:prstGeom>
              <a:blipFill>
                <a:blip r:embed="rId10"/>
                <a:stretch>
                  <a:fillRect l="-2254" t="-5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1">
            <a:extLst>
              <a:ext uri="{FF2B5EF4-FFF2-40B4-BE49-F238E27FC236}">
                <a16:creationId xmlns="" xmlns:a16="http://schemas.microsoft.com/office/drawing/2014/main" id="{84B9A8B1-51F7-46C2-85B1-7CE231CDB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898" y="7718252"/>
            <a:ext cx="5452174" cy="497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99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83187" y="6553200"/>
            <a:ext cx="22136901" cy="7162800"/>
            <a:chOff x="1205494" y="6941416"/>
            <a:chExt cx="22139783" cy="7163732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9256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179199"/>
            <a:chOff x="992187" y="2564544"/>
            <a:chExt cx="22353091" cy="398442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388197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21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437118" y="3200400"/>
                <a:ext cx="2188008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ho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ò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xoay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chi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ề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cao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và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bán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kính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đáy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thiết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diện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qua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đỉnh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hình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nón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khoảng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cách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từ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tâm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đáy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đến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mặt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phẳng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chứa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thiết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diện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12.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diện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tích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thiết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diện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đó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vi-VN" sz="4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18" y="3200400"/>
                <a:ext cx="21880082" cy="2308324"/>
              </a:xfrm>
              <a:prstGeom prst="rect">
                <a:avLst/>
              </a:prstGeom>
              <a:blipFill>
                <a:blip r:embed="rId3"/>
                <a:stretch>
                  <a:fillRect l="-1282" t="-6069" r="-1254" b="-1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59858" y="548640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406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58" y="5486400"/>
                <a:ext cx="438854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680258" y="548640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500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258" y="5486400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936346" y="5562600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300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346" y="5562600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486400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400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486400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478373" y="7696200"/>
                <a:ext cx="16186884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Giả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sử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thiết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diện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tam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giác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𝑆𝐴𝐵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cân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tại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𝑆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</a:t>
                </a:r>
              </a:p>
              <a:p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Gọi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𝑂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tâm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đường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tròn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đáy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và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𝐼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trung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ta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𝑂𝐼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vuông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góc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với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</a:t>
                </a:r>
              </a:p>
              <a:p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Kẻ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𝑂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𝐻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vuông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góc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với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𝑆𝐼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𝐻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Ta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𝑂𝐻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vuông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góc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với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𝑆𝐴𝐵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373" y="7696200"/>
                <a:ext cx="16186884" cy="3046988"/>
              </a:xfrm>
              <a:prstGeom prst="rect">
                <a:avLst/>
              </a:prstGeom>
              <a:blipFill>
                <a:blip r:embed="rId8"/>
                <a:stretch>
                  <a:fillRect l="-1733" t="-4609" r="-1130" b="-9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734617-6C89-4ABC-8907-4B11EA2E31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345" y="7779820"/>
            <a:ext cx="5296655" cy="5326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47871C0C-9682-43FD-8739-DB8E64B53B0C}"/>
                  </a:ext>
                </a:extLst>
              </p:cNvPr>
              <p:cNvSpPr/>
              <p:nvPr/>
            </p:nvSpPr>
            <p:spPr>
              <a:xfrm>
                <a:off x="1548896" y="11097105"/>
                <a:ext cx="15073931" cy="2314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Khi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đó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𝑑</m:t>
                    </m:r>
                    <m:d>
                      <m:dPr>
                        <m:ctrlPr>
                          <a:rPr lang="en-US" sz="4800" b="0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𝑂</m:t>
                        </m:r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800" b="0" i="1" spc="-15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pc="-15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𝑆𝐴𝐵</m:t>
                            </m:r>
                          </m:e>
                        </m:d>
                      </m:e>
                    </m:d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𝑂𝐻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12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en-US" sz="4800" b="0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8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𝑂</m:t>
                              </m:r>
                              <m:r>
                                <a:rPr lang="en-US" sz="4800" b="0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𝑆𝑂</m:t>
                              </m:r>
                            </m:e>
                            <m:sup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800" i="1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8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𝑂𝐼</m:t>
                              </m:r>
                            </m:e>
                            <m:sup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8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20</m:t>
                              </m:r>
                            </m:e>
                            <m:sup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800" i="1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800" b="0" i="1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𝑂𝐼</m:t>
                      </m:r>
                      <m:r>
                        <a:rPr lang="en-US" sz="4800" b="0" i="1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  <m:r>
                        <a:rPr lang="en-US" sz="4800" b="0" i="1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7871C0C-9682-43FD-8739-DB8E64B53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896" y="11097105"/>
                <a:ext cx="15073931" cy="2314095"/>
              </a:xfrm>
              <a:prstGeom prst="rect">
                <a:avLst/>
              </a:prstGeom>
              <a:blipFill>
                <a:blip r:embed="rId10"/>
                <a:stretch>
                  <a:fillRect l="-1820" t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25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83187" y="6553200"/>
            <a:ext cx="22136901" cy="6934200"/>
            <a:chOff x="1205494" y="6941416"/>
            <a:chExt cx="22139783" cy="693510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6970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179199"/>
            <a:chOff x="992187" y="2564544"/>
            <a:chExt cx="22353091" cy="398442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388197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21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968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968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437118" y="3200400"/>
                <a:ext cx="2188008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ho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ò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xoay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chi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ề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cao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và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bán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kính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đáy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thiết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diện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qua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đỉnh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hình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nón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khoảng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cách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từ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tâm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đáy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đến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mặt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phẳng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chứa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thiết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diện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12.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diện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tích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thiết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diện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đó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vi-VN" sz="4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18" y="3200400"/>
                <a:ext cx="21880082" cy="2308324"/>
              </a:xfrm>
              <a:prstGeom prst="rect">
                <a:avLst/>
              </a:prstGeom>
              <a:blipFill>
                <a:blip r:embed="rId4"/>
                <a:stretch>
                  <a:fillRect l="-1282" t="-6069" r="-1254" b="-1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59858" y="548640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406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58" y="5486400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680258" y="548640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500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258" y="5486400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936346" y="5562600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300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346" y="5562600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486400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400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486400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2717625" y="7978676"/>
                <a:ext cx="11303175" cy="1762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Suy ra: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𝐼𝐴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𝑂𝐴</m:t>
                            </m:r>
                          </m:e>
                          <m:sup>
                            <m:r>
                              <a:rPr lang="en-US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𝑂𝐼</m:t>
                            </m:r>
                          </m:e>
                          <m:sup>
                            <m:r>
                              <a:rPr lang="en-US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40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r>
                  <a:rPr lang="en-US" sz="4800" spc="-150" dirty="0"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𝑆𝐼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𝑆𝑂</m:t>
                            </m:r>
                          </m:e>
                          <m:sup>
                            <m: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𝑂𝐼</m:t>
                            </m:r>
                          </m:e>
                          <m:sup>
                            <m: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25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625" y="7978676"/>
                <a:ext cx="11303175" cy="1762149"/>
              </a:xfrm>
              <a:prstGeom prst="rect">
                <a:avLst/>
              </a:prstGeom>
              <a:blipFill>
                <a:blip r:embed="rId9"/>
                <a:stretch>
                  <a:fillRect l="-2481" t="-2422" b="-16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3481647" y="53340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734617-6C89-4ABC-8907-4B11EA2E31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345" y="7170220"/>
            <a:ext cx="5296655" cy="5326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47871C0C-9682-43FD-8739-DB8E64B53B0C}"/>
                  </a:ext>
                </a:extLst>
              </p:cNvPr>
              <p:cNvSpPr/>
              <p:nvPr/>
            </p:nvSpPr>
            <p:spPr>
              <a:xfrm>
                <a:off x="2717625" y="10335304"/>
                <a:ext cx="10501931" cy="2219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dirty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800" dirty="0" smtClean="0">
                        <a:latin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480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di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thi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di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à:</m:t>
                    </m:r>
                  </m:oMath>
                </a14:m>
                <a:r>
                  <a:rPr lang="en-US" sz="4800" dirty="0"/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∆</m:t>
                          </m:r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𝐴𝐵𝐶</m:t>
                          </m:r>
                        </m:sub>
                      </m:sSub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𝐴𝐵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𝑆𝐼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40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25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500</m:t>
                      </m:r>
                      <m:r>
                        <a:rPr lang="en-US" sz="4800" b="0" i="1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7871C0C-9682-43FD-8739-DB8E64B53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625" y="10335304"/>
                <a:ext cx="10501931" cy="22190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39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3" grpId="1"/>
      <p:bldP spid="51" grpId="0"/>
      <p:bldP spid="57" grpId="0" animBg="1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362200"/>
            <a:ext cx="23391942" cy="4179199"/>
            <a:chOff x="992187" y="2564544"/>
            <a:chExt cx="22353091" cy="398442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388197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75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437118" y="3200400"/>
                <a:ext cx="218800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Cho </a:t>
                </a:r>
                <a:r>
                  <a:rPr lang="en-US" sz="4800">
                    <a:latin typeface="Cambria Math" pitchFamily="18" charset="0"/>
                    <a:ea typeface="Cambria Math" pitchFamily="18" charset="0"/>
                  </a:rPr>
                  <a:t>hình nón có diện tích xung quanh bằng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4800" i="1">
                        <a:latin typeface="Cambria Math" pitchFamily="18" charset="0"/>
                        <a:ea typeface="Cambria Math" pitchFamily="18" charset="0"/>
                      </a:rPr>
                      <m:t>3</m:t>
                    </m:r>
                    <m:r>
                      <a:rPr lang="en-US" sz="4800" i="1">
                        <a:latin typeface="Cambria Math" pitchFamily="18" charset="0"/>
                        <a:ea typeface="Cambria Math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latin typeface="Cambria Math" pitchFamily="18" charset="0"/>
                    <a:ea typeface="Cambria Math" pitchFamily="18" charset="0"/>
                  </a:rPr>
                  <a:t> và có bán kính đáy bằng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4800" i="1">
                        <a:latin typeface="Cambria Math" pitchFamily="18" charset="0"/>
                        <a:ea typeface="Cambria Math" pitchFamily="18" charset="0"/>
                      </a:rPr>
                      <m:t>𝑎</m:t>
                    </m:r>
                  </m:oMath>
                </a14:m>
                <a:r>
                  <a:rPr lang="en-US" sz="4800">
                    <a:latin typeface="Cambria Math" pitchFamily="18" charset="0"/>
                    <a:ea typeface="Cambria Math" pitchFamily="18" charset="0"/>
                  </a:rPr>
                  <a:t>. Độ dài đường sinh của hình nón đã cho bằng</a:t>
                </a:r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:</a:t>
                </a:r>
                <a:endParaRPr lang="en-US" sz="48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18" y="3200400"/>
                <a:ext cx="21880082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282" t="-8949" r="-585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59858" y="5181600"/>
                <a:ext cx="4388542" cy="921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i="1">
                          <a:latin typeface="Cambria Math" pitchFamily="18" charset="0"/>
                          <a:ea typeface="Cambria Math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 pitchFamily="18" charset="0"/>
                              <a:ea typeface="Cambria Math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4800" i="1">
                          <a:latin typeface="Cambria Math" pitchFamily="18" charset="0"/>
                          <a:ea typeface="Cambria Math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US" sz="4800">
                          <a:latin typeface="Cambria Math" pitchFamily="18" charset="0"/>
                          <a:ea typeface="Cambria Math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58" y="5181600"/>
                <a:ext cx="4388542" cy="9211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680258" y="525780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latin typeface="Cambria Math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b="0" i="1" spc="-150" smtClean="0">
                          <a:latin typeface="Cambria Math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258" y="5257800"/>
                <a:ext cx="4388542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315200" y="5334000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 pitchFamily="18" charset="0"/>
                          <a:ea typeface="Cambria Math" pitchFamily="18" charset="0"/>
                        </a:rPr>
                        <m:t>3</m:t>
                      </m:r>
                      <m:r>
                        <a:rPr lang="en-US" sz="4800" i="1">
                          <a:latin typeface="Cambria Math" pitchFamily="18" charset="0"/>
                          <a:ea typeface="Cambria Math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334000"/>
                <a:ext cx="4447108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4953000"/>
                <a:ext cx="4023461" cy="2213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itchFamily="18" charset="0"/>
                              <a:ea typeface="Cambria Math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latin typeface="Cambria Math" pitchFamily="18" charset="0"/>
                              <a:ea typeface="Cambria Math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latin typeface="Cambria Math" pitchFamily="18" charset="0"/>
                          <a:ea typeface="Cambria Math" pitchFamily="18" charset="0"/>
                        </a:rPr>
                        <m:t>𝑎</m:t>
                      </m:r>
                    </m:oMath>
                  </m:oMathPara>
                </a14:m>
                <a:endParaRPr lang="en-US" sz="4800">
                  <a:latin typeface="Cambria Math" pitchFamily="18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4953000"/>
                <a:ext cx="4023461" cy="22138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VỀ NHÀ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03211" y="10065089"/>
                <a:ext cx="22842590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>
                    <a:latin typeface="Cambria Math" pitchFamily="18" charset="0"/>
                    <a:ea typeface="Cambria Math" pitchFamily="18" charset="0"/>
                  </a:rPr>
                  <a:t>Cho khối nón có độ dài đường sinh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itchFamily="18" charset="0"/>
                        <a:ea typeface="Cambria Math" pitchFamily="18" charset="0"/>
                      </a:rPr>
                      <m:t>2</m:t>
                    </m:r>
                    <m:r>
                      <a:rPr lang="en-US" i="1">
                        <a:latin typeface="Cambria Math" pitchFamily="18" charset="0"/>
                        <a:ea typeface="Cambria Math" pitchFamily="18" charset="0"/>
                      </a:rPr>
                      <m:t>𝑎</m:t>
                    </m:r>
                  </m:oMath>
                </a14:m>
                <a:r>
                  <a:rPr lang="nl-NL">
                    <a:latin typeface="Cambria Math" pitchFamily="18" charset="0"/>
                    <a:ea typeface="Cambria Math" pitchFamily="18" charset="0"/>
                  </a:rPr>
                  <a:t> và bán kính đáy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itchFamily="18" charset="0"/>
                        <a:ea typeface="Cambria Math" pitchFamily="18" charset="0"/>
                      </a:rPr>
                      <m:t>𝑎</m:t>
                    </m:r>
                  </m:oMath>
                </a14:m>
                <a:r>
                  <a:rPr lang="nl-NL">
                    <a:latin typeface="Cambria Math" pitchFamily="18" charset="0"/>
                    <a:ea typeface="Cambria Math" pitchFamily="18" charset="0"/>
                  </a:rPr>
                  <a:t> . Thể tích của khối nón đã cho bằng</a:t>
                </a:r>
                <a:endParaRPr lang="en-US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1" y="10065089"/>
                <a:ext cx="22842590" cy="1415772"/>
              </a:xfrm>
              <a:prstGeom prst="rect">
                <a:avLst/>
              </a:prstGeom>
              <a:blipFill rotWithShape="1">
                <a:blip r:embed="rId8"/>
                <a:stretch>
                  <a:fillRect l="-1041" t="-9052" r="-907" b="-19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533400" y="7387324"/>
            <a:ext cx="23391942" cy="4347476"/>
            <a:chOff x="992187" y="2564544"/>
            <a:chExt cx="22353091" cy="3984429"/>
          </a:xfrm>
        </p:grpSpPr>
        <p:sp>
          <p:nvSpPr>
            <p:cNvPr id="89" name="Rounded Rectangle 88"/>
            <p:cNvSpPr/>
            <p:nvPr/>
          </p:nvSpPr>
          <p:spPr bwMode="auto">
            <a:xfrm>
              <a:off x="1145221" y="2667001"/>
              <a:ext cx="22200057" cy="388197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91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Pentagon 91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3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6" name="Freeform 95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97" name="Freeform 96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99" name="Rectangle 9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0" name="Rectangle 9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94" name="Chevron 93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45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1589518" y="8225524"/>
                <a:ext cx="218800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>
                    <a:latin typeface="Cambria Math" pitchFamily="18" charset="0"/>
                    <a:ea typeface="Cambria Math" pitchFamily="18" charset="0"/>
                  </a:rPr>
                  <a:t>Cho khối nón có độ dài đường sinh bằng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itchFamily="18" charset="0"/>
                        <a:ea typeface="Cambria Math" pitchFamily="18" charset="0"/>
                      </a:rPr>
                      <m:t>2</m:t>
                    </m:r>
                    <m:r>
                      <a:rPr lang="en-US" sz="4800" i="1">
                        <a:latin typeface="Cambria Math" pitchFamily="18" charset="0"/>
                        <a:ea typeface="Cambria Math" pitchFamily="18" charset="0"/>
                      </a:rPr>
                      <m:t>𝑎</m:t>
                    </m:r>
                  </m:oMath>
                </a14:m>
                <a:r>
                  <a:rPr lang="nl-NL" sz="4800">
                    <a:latin typeface="Cambria Math" pitchFamily="18" charset="0"/>
                    <a:ea typeface="Cambria Math" pitchFamily="18" charset="0"/>
                  </a:rPr>
                  <a:t> và bán kính đáy bằng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itchFamily="18" charset="0"/>
                        <a:ea typeface="Cambria Math" pitchFamily="18" charset="0"/>
                      </a:rPr>
                      <m:t>𝑎</m:t>
                    </m:r>
                  </m:oMath>
                </a14:m>
                <a:r>
                  <a:rPr lang="nl-NL" sz="4800">
                    <a:latin typeface="Cambria Math" pitchFamily="18" charset="0"/>
                    <a:ea typeface="Cambria Math" pitchFamily="18" charset="0"/>
                  </a:rPr>
                  <a:t> . Thể tích của khối nón đã cho bằng</a:t>
                </a:r>
                <a:endParaRPr lang="en-US" sz="48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518" y="8225524"/>
                <a:ext cx="21880082" cy="1569660"/>
              </a:xfrm>
              <a:prstGeom prst="rect">
                <a:avLst/>
              </a:prstGeom>
              <a:blipFill rotWithShape="1">
                <a:blip r:embed="rId9"/>
                <a:stretch>
                  <a:fillRect l="-1282" t="-8915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2012258" y="9936244"/>
                <a:ext cx="4388542" cy="1646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nl-NL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nl-NL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>
                          <a:latin typeface="Cambria Math" pitchFamily="18" charset="0"/>
                          <a:ea typeface="Cambria Math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258" y="9936244"/>
                <a:ext cx="4388542" cy="164615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12832658" y="10058400"/>
                <a:ext cx="4388542" cy="1646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nl-NL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658" y="10058400"/>
                <a:ext cx="4388542" cy="164615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7088746" y="9982200"/>
                <a:ext cx="4447108" cy="1646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nl-NL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746" y="9982200"/>
                <a:ext cx="4447108" cy="164615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18189834" y="9978124"/>
                <a:ext cx="4023461" cy="1646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nl-NL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9834" y="9978124"/>
                <a:ext cx="4023461" cy="164615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2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534858" y="2527811"/>
            <a:ext cx="23346237" cy="3568189"/>
            <a:chOff x="992187" y="2493239"/>
            <a:chExt cx="22309416" cy="388197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01546" y="2493239"/>
              <a:ext cx="22200057" cy="388197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75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437118" y="3200400"/>
                <a:ext cx="21571265" cy="1639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Cho </a:t>
                </a:r>
                <a:r>
                  <a:rPr lang="en-US" sz="4800">
                    <a:latin typeface="Cambria Math" pitchFamily="18" charset="0"/>
                    <a:ea typeface="Cambria Math" pitchFamily="18" charset="0"/>
                  </a:rPr>
                  <a:t>hình nón có bán kính đáy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ea typeface="Cambria Math" pitchFamily="18" charset="0"/>
                      </a:rPr>
                      <m:t>r</m:t>
                    </m:r>
                    <m:r>
                      <a:rPr lang="en-US" sz="4800" b="0" i="0" smtClean="0">
                        <a:latin typeface="Cambria Math"/>
                        <a:ea typeface="Cambria Math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 và độ </a:t>
                </a:r>
                <a:r>
                  <a:rPr lang="en-US" sz="4800">
                    <a:latin typeface="Cambria Math" pitchFamily="18" charset="0"/>
                    <a:ea typeface="Cambria Math" pitchFamily="18" charset="0"/>
                  </a:rPr>
                  <a:t>dài đường </a:t>
                </a:r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sinh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𝑙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4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. Diện tích </a:t>
                </a:r>
                <a:r>
                  <a:rPr lang="en-US" sz="4800">
                    <a:latin typeface="Cambria Math" pitchFamily="18" charset="0"/>
                    <a:ea typeface="Cambria Math" pitchFamily="18" charset="0"/>
                  </a:rPr>
                  <a:t>xung quanh </a:t>
                </a:r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của </a:t>
                </a:r>
                <a:r>
                  <a:rPr lang="en-US" sz="4800">
                    <a:latin typeface="Cambria Math" pitchFamily="18" charset="0"/>
                    <a:ea typeface="Cambria Math" pitchFamily="18" charset="0"/>
                  </a:rPr>
                  <a:t>hình nón đã </a:t>
                </a:r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cho bằng?</a:t>
                </a:r>
                <a:endParaRPr lang="en-US" sz="48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18" y="3200400"/>
                <a:ext cx="21571265" cy="1639103"/>
              </a:xfrm>
              <a:prstGeom prst="rect">
                <a:avLst/>
              </a:prstGeom>
              <a:blipFill rotWithShape="1">
                <a:blip r:embed="rId3"/>
                <a:stretch>
                  <a:fillRect l="-1300" t="-4089" b="-18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59858" y="4891374"/>
                <a:ext cx="4388542" cy="1001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sSub>
                        <m:sSubPr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𝑥𝑞</m:t>
                          </m:r>
                        </m:sub>
                      </m:sSub>
                      <m:r>
                        <a:rPr lang="en-US" sz="4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  <a:ea typeface="Cambria Math" pitchFamily="18" charset="0"/>
                        </a:rPr>
                        <m:t>12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m:rPr>
                          <m:nor/>
                        </m:rPr>
                        <a:rPr lang="en-US" sz="4800">
                          <a:latin typeface="Cambria Math" pitchFamily="18" charset="0"/>
                          <a:ea typeface="Cambria Math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58" y="4891374"/>
                <a:ext cx="4388542" cy="10013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680258" y="4825938"/>
                <a:ext cx="4388542" cy="99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800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𝑥𝑞</m:t>
                          </m:r>
                        </m:sub>
                      </m:sSub>
                      <m:r>
                        <a:rPr lang="en-US" sz="4800" i="1">
                          <a:latin typeface="Cambria Math"/>
                          <a:ea typeface="Cambria Math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mtClean="0">
                              <a:latin typeface="Cambria Math"/>
                              <a:ea typeface="Cambria Math" pitchFamily="18" charset="0"/>
                            </a:rPr>
                            <m:t>39</m:t>
                          </m:r>
                        </m:e>
                      </m:rad>
                      <m:r>
                        <a:rPr lang="en-US" sz="48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m:rPr>
                          <m:nor/>
                        </m:rPr>
                        <a:rPr lang="en-US" sz="4800">
                          <a:latin typeface="Cambria Math" pitchFamily="18" charset="0"/>
                          <a:ea typeface="Cambria Math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258" y="4825938"/>
                <a:ext cx="4388542" cy="9918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936346" y="4902138"/>
                <a:ext cx="4447108" cy="99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800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𝑥𝑞</m:t>
                          </m:r>
                        </m:sub>
                      </m:sSub>
                      <m:r>
                        <a:rPr lang="en-US" sz="4800" i="1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  <a:ea typeface="Cambria Math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mtClean="0">
                              <a:latin typeface="Cambria Math"/>
                              <a:ea typeface="Cambria Math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48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m:rPr>
                          <m:nor/>
                        </m:rPr>
                        <a:rPr lang="en-US" sz="4800">
                          <a:latin typeface="Cambria Math" pitchFamily="18" charset="0"/>
                          <a:ea typeface="Cambria Math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346" y="4902138"/>
                <a:ext cx="4447108" cy="9918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4800600"/>
                <a:ext cx="4441566" cy="99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800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𝑥𝑞</m:t>
                          </m:r>
                        </m:sub>
                      </m:sSub>
                      <m:r>
                        <a:rPr lang="en-US" sz="4800" i="1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  <a:ea typeface="Cambria Math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mtClean="0">
                              <a:latin typeface="Cambria Math"/>
                              <a:ea typeface="Cambria Math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48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m:rPr>
                          <m:nor/>
                        </m:rPr>
                        <a:rPr lang="en-US" sz="4800">
                          <a:latin typeface="Cambria Math" pitchFamily="18" charset="0"/>
                          <a:ea typeface="Cambria Math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4800600"/>
                <a:ext cx="4441566" cy="9918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VỀ NHÀ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497216" y="6320589"/>
            <a:ext cx="23391942" cy="4347476"/>
            <a:chOff x="992187" y="2564544"/>
            <a:chExt cx="22353091" cy="3984429"/>
          </a:xfrm>
        </p:grpSpPr>
        <p:sp>
          <p:nvSpPr>
            <p:cNvPr id="89" name="Rounded Rectangle 88"/>
            <p:cNvSpPr/>
            <p:nvPr/>
          </p:nvSpPr>
          <p:spPr bwMode="auto">
            <a:xfrm>
              <a:off x="1145221" y="2667001"/>
              <a:ext cx="22200057" cy="388197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91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Pentagon 91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3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6" name="Freeform 95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97" name="Freeform 96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99" name="Rectangle 9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0" name="Rectangle 9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94" name="Chevron 93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45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1589518" y="7239000"/>
                <a:ext cx="21880082" cy="1639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/>
                  <a:t>Trong không gian, cho tam giác </a:t>
                </a:r>
                <a:r>
                  <a:rPr lang="en-US" sz="4800"/>
                  <a:t>vuông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𝐴𝐵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sz="4800" b="0" i="0" smtClean="0">
                    <a:latin typeface="+mj-lt"/>
                    <a:ea typeface="Cambria Math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𝐴𝐶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</m:e>
                    </m:rad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. </m:t>
                    </m:r>
                  </m:oMath>
                </a14:m>
                <a:r>
                  <a:rPr lang="en-US" sz="4800" b="0" i="0" smtClean="0">
                    <a:latin typeface="+mj-lt"/>
                    <a:ea typeface="Cambria Math" pitchFamily="18" charset="0"/>
                  </a:rPr>
                  <a:t>Tính độ dài đường sinh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𝑙</m:t>
                    </m:r>
                  </m:oMath>
                </a14:m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 của hình nón nhận được khi quay tam giác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 xung quanh trục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</m:t>
                    </m:r>
                    <m:r>
                      <a:rPr lang="en-US" sz="48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48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518" y="7239000"/>
                <a:ext cx="21880082" cy="1639103"/>
              </a:xfrm>
              <a:prstGeom prst="rect">
                <a:avLst/>
              </a:prstGeom>
              <a:blipFill rotWithShape="1">
                <a:blip r:embed="rId8"/>
                <a:stretch>
                  <a:fillRect l="-1282" t="-5224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2012258" y="8839200"/>
                <a:ext cx="4388542" cy="921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mtClean="0">
                          <a:latin typeface="Cambria Math"/>
                        </a:rPr>
                        <m:t>𝑙</m:t>
                      </m:r>
                      <m:r>
                        <a:rPr lang="en-US" sz="4800" b="0" i="1" smtClean="0"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</a:rPr>
                        <m:t>𝑎</m:t>
                      </m:r>
                      <m:r>
                        <m:rPr>
                          <m:nor/>
                        </m:rPr>
                        <a:rPr lang="en-US" sz="4800">
                          <a:latin typeface="Cambria Math" pitchFamily="18" charset="0"/>
                          <a:ea typeface="Cambria Math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258" y="8839200"/>
                <a:ext cx="4388542" cy="9211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12832658" y="8961356"/>
                <a:ext cx="438854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/>
                        </a:rPr>
                        <m:t>𝑙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4800" i="1">
                          <a:latin typeface="Cambria Math"/>
                        </a:rPr>
                        <m:t>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658" y="8961356"/>
                <a:ext cx="4388542" cy="9178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7088746" y="8885156"/>
                <a:ext cx="4447108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/>
                        </a:rPr>
                        <m:t>𝑙</m:t>
                      </m:r>
                      <m:r>
                        <a:rPr lang="en-US" sz="4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4800" b="0" i="1" smtClean="0">
                          <a:latin typeface="Cambria Math"/>
                        </a:rPr>
                        <m:t>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746" y="8885156"/>
                <a:ext cx="4447108" cy="91788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18189834" y="9075003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>
                          <a:latin typeface="Cambria Math"/>
                        </a:rPr>
                        <m:t>𝑙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2</m:t>
                      </m:r>
                      <m:r>
                        <a:rPr lang="en-US" sz="4800" i="1">
                          <a:latin typeface="Cambria Math"/>
                        </a:rPr>
                        <m:t>𝑎</m:t>
                      </m:r>
                      <m:r>
                        <a:rPr lang="en-US" sz="4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9834" y="9075003"/>
                <a:ext cx="4023461" cy="83099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771338" y="2735833"/>
            <a:ext cx="23346237" cy="6408167"/>
            <a:chOff x="992187" y="2493239"/>
            <a:chExt cx="22309416" cy="810992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01546" y="2493239"/>
              <a:ext cx="22200057" cy="810992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437118" y="3430984"/>
                <a:ext cx="22261082" cy="3655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>
                    <a:latin typeface="Cambria Math" pitchFamily="18" charset="0"/>
                    <a:ea typeface="Cambria Math" pitchFamily="18" charset="0"/>
                  </a:rPr>
                  <a:t>Một vật trang trí bằng pha lê gồm hai hình </a:t>
                </a:r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nón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itchFamily="18" charset="0"/>
                                <a:ea typeface="Cambria Math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800" b="0" i="1" smtClean="0">
                        <a:latin typeface="Cambria Math" pitchFamily="18" charset="0"/>
                        <a:ea typeface="Cambria Math" pitchFamily="18" charset="0"/>
                      </a:rPr>
                      <m:t>,</m:t>
                    </m:r>
                    <m:d>
                      <m:dPr>
                        <m:ctrlP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itchFamily="18" charset="0"/>
                                <a:ea typeface="Cambria Math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 xếp chồng lên nhau, lần lượt có bán kính đáy và chiều cao tương ứng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800" b="0" i="1" smtClean="0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itchFamily="18" charset="0"/>
                            <a:ea typeface="Cambria Math" pitchFamily="18" charset="0"/>
                          </a:rPr>
                          <m:t>h</m:t>
                        </m:r>
                      </m:e>
                      <m:sub>
                        <m: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800" b="0" i="1" smtClean="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itchFamily="18" charset="0"/>
                            <a:ea typeface="Cambria Math" pitchFamily="18" charset="0"/>
                          </a:rPr>
                          <m:t>h</m:t>
                        </m:r>
                      </m:e>
                      <m:sub>
                        <m:r>
                          <a:rPr lang="en-US" sz="4800" b="0" i="1" smtClean="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 thỏa mãn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4800" i="1" smtClean="0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800" b="0" i="1" smtClean="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itchFamily="18" charset="0"/>
                            <a:ea typeface="Cambria Math" pitchFamily="18" charset="0"/>
                          </a:rPr>
                          <m:t>h</m:t>
                        </m:r>
                      </m:e>
                      <m:sub>
                        <m: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itchFamily="18" charset="0"/>
                            <a:ea typeface="Cambria Math" pitchFamily="18" charset="0"/>
                          </a:rPr>
                          <m:t>h</m:t>
                        </m:r>
                      </m:e>
                      <m:sub>
                        <m: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0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(quan sát hình vẽ bên dưới). Biết rằng thể tích của khối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itchFamily="18" charset="0"/>
                                <a:ea typeface="Cambria Math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800" i="1">
                                <a:latin typeface="Cambria Math" pitchFamily="18" charset="0"/>
                                <a:ea typeface="Cambria Math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itchFamily="18" charset="0"/>
                        <a:ea typeface="Cambria Math" pitchFamily="18" charset="0"/>
                      </a:rPr>
                      <m:t>10</m:t>
                    </m:r>
                    <m:sSup>
                      <m:sSupPr>
                        <m:ctrlPr>
                          <a:rPr lang="en-US" sz="4800" b="0" i="1" smtClean="0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itchFamily="18" charset="0"/>
                            <a:ea typeface="Cambria Math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800" b="0" i="1" smtClean="0">
                            <a:latin typeface="Cambria Math" pitchFamily="18" charset="0"/>
                            <a:ea typeface="Cambria Math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800" smtClean="0">
                    <a:latin typeface="Cambria Math" pitchFamily="18" charset="0"/>
                    <a:ea typeface="Cambria Math" pitchFamily="18" charset="0"/>
                  </a:rPr>
                  <a:t>, thể tích toàn bộ của khối pha lê bằng:</a:t>
                </a:r>
                <a:endParaRPr lang="en-US" sz="48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18" y="3430984"/>
                <a:ext cx="22261082" cy="3655616"/>
              </a:xfrm>
              <a:prstGeom prst="rect">
                <a:avLst/>
              </a:prstGeom>
              <a:blipFill rotWithShape="1">
                <a:blip r:embed="rId3"/>
                <a:stretch>
                  <a:fillRect l="-1260" t="-3833" b="-7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52600" y="7226961"/>
                <a:ext cx="4388542" cy="1001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sSub>
                        <m:sSubPr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𝑥𝑞</m:t>
                          </m:r>
                        </m:sub>
                      </m:sSub>
                      <m:r>
                        <a:rPr lang="en-US" sz="4800" b="0" i="1" smtClean="0">
                          <a:latin typeface="Cambria Math"/>
                          <a:ea typeface="Cambria Math" pitchFamily="18" charset="0"/>
                        </a:rPr>
                        <m:t>=12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m:rPr>
                          <m:nor/>
                        </m:rPr>
                        <a:rPr lang="en-US" sz="4800">
                          <a:latin typeface="Cambria Math" pitchFamily="18" charset="0"/>
                          <a:ea typeface="Cambria Math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7226961"/>
                <a:ext cx="4388542" cy="10013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573000" y="7161525"/>
                <a:ext cx="4388542" cy="99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800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𝑥𝑞</m:t>
                          </m:r>
                        </m:sub>
                      </m:sSub>
                      <m:r>
                        <a:rPr lang="en-US" sz="4800" i="1">
                          <a:latin typeface="Cambria Math"/>
                          <a:ea typeface="Cambria Math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mtClean="0">
                              <a:latin typeface="Cambria Math"/>
                              <a:ea typeface="Cambria Math" pitchFamily="18" charset="0"/>
                            </a:rPr>
                            <m:t>39</m:t>
                          </m:r>
                        </m:e>
                      </m:rad>
                      <m:r>
                        <a:rPr lang="en-US" sz="48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m:rPr>
                          <m:nor/>
                        </m:rPr>
                        <a:rPr lang="en-US" sz="4800">
                          <a:latin typeface="Cambria Math" pitchFamily="18" charset="0"/>
                          <a:ea typeface="Cambria Math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7161525"/>
                <a:ext cx="4388542" cy="9918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829088" y="7237725"/>
                <a:ext cx="4447108" cy="99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800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𝑥𝑞</m:t>
                          </m:r>
                        </m:sub>
                      </m:sSub>
                      <m:r>
                        <a:rPr lang="en-US" sz="4800" i="1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  <a:ea typeface="Cambria Math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mtClean="0">
                              <a:latin typeface="Cambria Math"/>
                              <a:ea typeface="Cambria Math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48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m:rPr>
                          <m:nor/>
                        </m:rPr>
                        <a:rPr lang="en-US" sz="4800">
                          <a:latin typeface="Cambria Math" pitchFamily="18" charset="0"/>
                          <a:ea typeface="Cambria Math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088" y="7237725"/>
                <a:ext cx="4447108" cy="9918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930176" y="7136187"/>
                <a:ext cx="4441566" cy="99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800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𝑥𝑞</m:t>
                          </m:r>
                        </m:sub>
                      </m:sSub>
                      <m:r>
                        <a:rPr lang="en-US" sz="4800" i="1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  <a:ea typeface="Cambria Math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mtClean="0">
                              <a:latin typeface="Cambria Math"/>
                              <a:ea typeface="Cambria Math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48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m:rPr>
                          <m:nor/>
                        </m:rPr>
                        <a:rPr lang="en-US" sz="4800">
                          <a:latin typeface="Cambria Math" pitchFamily="18" charset="0"/>
                          <a:ea typeface="Cambria Math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0176" y="7136187"/>
                <a:ext cx="4441566" cy="9918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VỀ NHÀ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8" name="Picture 57"/>
          <p:cNvPicPr/>
          <p:nvPr/>
        </p:nvPicPr>
        <p:blipFill>
          <a:blip r:embed="rId8"/>
          <a:stretch>
            <a:fillRect/>
          </a:stretch>
        </p:blipFill>
        <p:spPr bwMode="auto">
          <a:xfrm>
            <a:off x="15355283" y="9315450"/>
            <a:ext cx="4456717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00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457200" y="1752600"/>
            <a:ext cx="15300427" cy="926488"/>
            <a:chOff x="7205433" y="7467593"/>
            <a:chExt cx="25274402" cy="926610"/>
          </a:xfrm>
        </p:grpSpPr>
        <p:sp>
          <p:nvSpPr>
            <p:cNvPr id="44" name="TextBox 43"/>
            <p:cNvSpPr txBox="1"/>
            <p:nvPr/>
          </p:nvSpPr>
          <p:spPr>
            <a:xfrm>
              <a:off x="7205433" y="7467593"/>
              <a:ext cx="252744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KIỂM TRA BÀI CŨ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856120" cy="850404"/>
              <a:chOff x="7459669" y="7543800"/>
              <a:chExt cx="856120" cy="850404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010636" y="7640053"/>
                <a:ext cx="305153" cy="754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685800" y="2811959"/>
            <a:ext cx="196596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CÂU 1</a:t>
            </a:r>
            <a:r>
              <a:rPr lang="fr-FR" sz="4400" b="1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. </a:t>
            </a:r>
            <a:r>
              <a:rPr lang="en-US" sz="4400">
                <a:latin typeface="Cambria Math" pitchFamily="18" charset="0"/>
                <a:ea typeface="Cambria Math" pitchFamily="18" charset="0"/>
              </a:rPr>
              <a:t>Nêu định nghĩa hình nón tròn xoay, khối </a:t>
            </a:r>
            <a:r>
              <a:rPr lang="en-US" sz="4400" smtClean="0">
                <a:latin typeface="Cambria Math" pitchFamily="18" charset="0"/>
                <a:ea typeface="Cambria Math" pitchFamily="18" charset="0"/>
              </a:rPr>
              <a:t>nón </a:t>
            </a:r>
            <a:r>
              <a:rPr lang="en-US" sz="4400">
                <a:latin typeface="Cambria Math" pitchFamily="18" charset="0"/>
                <a:ea typeface="Cambria Math" pitchFamily="18" charset="0"/>
              </a:rPr>
              <a:t>tròn </a:t>
            </a:r>
            <a:r>
              <a:rPr lang="en-US" sz="4400" smtClean="0">
                <a:latin typeface="Cambria Math" pitchFamily="18" charset="0"/>
                <a:ea typeface="Cambria Math" pitchFamily="18" charset="0"/>
              </a:rPr>
              <a:t>xoay?</a:t>
            </a:r>
            <a:endParaRPr lang="vi-VN" sz="4400" b="1" dirty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660816" y="4038600"/>
            <a:ext cx="22427784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CÂU 2</a:t>
            </a:r>
            <a:r>
              <a:rPr lang="fr-FR" sz="4400" b="1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. </a:t>
            </a:r>
            <a:r>
              <a:rPr lang="en-US" sz="4400">
                <a:latin typeface="Cambria Math" pitchFamily="18" charset="0"/>
                <a:ea typeface="Cambria Math" pitchFamily="18" charset="0"/>
              </a:rPr>
              <a:t>Nhắc lại các công thức tính diện tích xung quanh, diện tích toàn phần của hình nón tròn xoay. Công thức tính thể tích khối nón tròn </a:t>
            </a:r>
            <a:r>
              <a:rPr lang="en-US" sz="4400" smtClean="0">
                <a:latin typeface="Cambria Math" pitchFamily="18" charset="0"/>
                <a:ea typeface="Cambria Math" pitchFamily="18" charset="0"/>
              </a:rPr>
              <a:t>xoay?</a:t>
            </a:r>
            <a:endParaRPr lang="en-US" sz="440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EA0BC83-1B31-49E1-9BA6-4E0F04224502}"/>
              </a:ext>
            </a:extLst>
          </p:cNvPr>
          <p:cNvSpPr/>
          <p:nvPr/>
        </p:nvSpPr>
        <p:spPr>
          <a:xfrm>
            <a:off x="685800" y="6096000"/>
            <a:ext cx="22402800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CÂU 3</a:t>
            </a:r>
            <a:r>
              <a:rPr lang="fr-FR" sz="4400" b="1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. </a:t>
            </a:r>
            <a:r>
              <a:rPr lang="en-US" sz="4400">
                <a:latin typeface="Cambria Math" pitchFamily="18" charset="0"/>
                <a:ea typeface="Cambria Math" pitchFamily="18" charset="0"/>
              </a:rPr>
              <a:t>Nêu mối quan hệ giữa độ dài đường sinh, chiều cao, bán kính đáy của hình nón tròn xoay.</a:t>
            </a:r>
          </a:p>
        </p:txBody>
      </p:sp>
    </p:spTree>
    <p:extLst>
      <p:ext uri="{BB962C8B-B14F-4D97-AF65-F5344CB8AC3E}">
        <p14:creationId xmlns:p14="http://schemas.microsoft.com/office/powerpoint/2010/main" val="1175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457200" y="1752600"/>
            <a:ext cx="15300427" cy="926488"/>
            <a:chOff x="7205433" y="7467593"/>
            <a:chExt cx="25274402" cy="926610"/>
          </a:xfrm>
        </p:grpSpPr>
        <p:sp>
          <p:nvSpPr>
            <p:cNvPr id="44" name="TextBox 43"/>
            <p:cNvSpPr txBox="1"/>
            <p:nvPr/>
          </p:nvSpPr>
          <p:spPr>
            <a:xfrm>
              <a:off x="7205433" y="7467593"/>
              <a:ext cx="252744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KIẾN THỨC VỀ HÌNH NÓN, KHỐI NÓN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856120" cy="850404"/>
              <a:chOff x="7459669" y="7543800"/>
              <a:chExt cx="856120" cy="850404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010636" y="7640053"/>
                <a:ext cx="305153" cy="754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685800" y="2811959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</a:t>
            </a:r>
            <a:r>
              <a:rPr lang="fr-FR" sz="4400" b="1" dirty="0" err="1">
                <a:solidFill>
                  <a:srgbClr val="0000FF"/>
                </a:solidFill>
              </a:rPr>
              <a:t>Hình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nón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tròn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xoay</a:t>
            </a:r>
            <a:r>
              <a:rPr lang="fr-FR" sz="4400" b="1" dirty="0">
                <a:solidFill>
                  <a:srgbClr val="0000FF"/>
                </a:solidFill>
              </a:rPr>
              <a:t>: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295400" y="3667542"/>
                <a:ext cx="16382999" cy="21236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 b="0" dirty="0">
                    <a:solidFill>
                      <a:schemeClr val="tx1"/>
                    </a:solidFill>
                  </a:rPr>
                  <a:t>Cho tam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giác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𝑂𝐼𝑀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vuông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tại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 Khi quay tam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xung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quanh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cạnh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vuông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𝑂𝐼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đường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gấp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khúc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𝑀𝐼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tạo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được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gọi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nón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xoay</a:t>
                </a:r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667542"/>
                <a:ext cx="16382999" cy="2123658"/>
              </a:xfrm>
              <a:prstGeom prst="rect">
                <a:avLst/>
              </a:prstGeom>
              <a:blipFill>
                <a:blip r:embed="rId3"/>
                <a:stretch>
                  <a:fillRect l="-1526" t="-6322" r="-1489" b="-1264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660816" y="6012359"/>
            <a:ext cx="711225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 </a:t>
            </a:r>
            <a:r>
              <a:rPr lang="fr-FR" sz="4400" b="1" dirty="0" err="1">
                <a:solidFill>
                  <a:srgbClr val="0000FF"/>
                </a:solidFill>
              </a:rPr>
              <a:t>Khối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nón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tròn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xoay</a:t>
            </a:r>
            <a:r>
              <a:rPr lang="fr-FR" sz="4400" b="1" dirty="0">
                <a:solidFill>
                  <a:srgbClr val="0000FF"/>
                </a:solidFill>
              </a:rPr>
              <a:t>: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AF5A9ABF-1444-4C08-B85E-38A16187A0F8}"/>
                  </a:ext>
                </a:extLst>
              </p:cNvPr>
              <p:cNvSpPr/>
              <p:nvPr/>
            </p:nvSpPr>
            <p:spPr>
              <a:xfrm>
                <a:off x="1321527" y="9660764"/>
                <a:ext cx="10565674" cy="359803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𝑟𝑙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48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𝑡𝑝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đá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𝑟𝑙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800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4800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4800" dirty="0"/>
                  <a:t>+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.</a:t>
                </a:r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F5A9ABF-1444-4C08-B85E-38A16187A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27" y="9660764"/>
                <a:ext cx="10565674" cy="3598036"/>
              </a:xfrm>
              <a:prstGeom prst="rect">
                <a:avLst/>
              </a:prstGeom>
              <a:blipFill>
                <a:blip r:embed="rId4"/>
                <a:stretch>
                  <a:fillRect l="-2654" t="-406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4F6BB85-720A-4AC2-B505-0A7721220D9B}"/>
              </a:ext>
            </a:extLst>
          </p:cNvPr>
          <p:cNvSpPr/>
          <p:nvPr/>
        </p:nvSpPr>
        <p:spPr>
          <a:xfrm>
            <a:off x="1295401" y="6859250"/>
            <a:ext cx="16382998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phần</a:t>
            </a:r>
            <a:r>
              <a:rPr lang="en-US" sz="4400" dirty="0"/>
              <a:t> </a:t>
            </a:r>
            <a:r>
              <a:rPr lang="en-US" sz="4400" dirty="0" err="1"/>
              <a:t>không</a:t>
            </a:r>
            <a:r>
              <a:rPr lang="en-US" sz="4400" dirty="0"/>
              <a:t> </a:t>
            </a:r>
            <a:r>
              <a:rPr lang="en-US" sz="4400" dirty="0" err="1"/>
              <a:t>gia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giới</a:t>
            </a:r>
            <a:r>
              <a:rPr lang="en-US" sz="4400" dirty="0"/>
              <a:t> </a:t>
            </a:r>
            <a:r>
              <a:rPr lang="en-US" sz="4400" dirty="0" err="1"/>
              <a:t>hạn</a:t>
            </a:r>
            <a:r>
              <a:rPr lang="en-US" sz="4400" dirty="0"/>
              <a:t> </a:t>
            </a:r>
            <a:r>
              <a:rPr lang="en-US" sz="4400" dirty="0" err="1"/>
              <a:t>bởi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hình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nón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tròn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xoay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kể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cả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hình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nón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đó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EA0BC83-1B31-49E1-9BA6-4E0F04224502}"/>
              </a:ext>
            </a:extLst>
          </p:cNvPr>
          <p:cNvSpPr/>
          <p:nvPr/>
        </p:nvSpPr>
        <p:spPr>
          <a:xfrm>
            <a:off x="660815" y="8603159"/>
            <a:ext cx="11835985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3. </a:t>
            </a:r>
            <a:r>
              <a:rPr lang="fr-FR" sz="4400" b="1" dirty="0" err="1">
                <a:solidFill>
                  <a:srgbClr val="0000FF"/>
                </a:solidFill>
              </a:rPr>
              <a:t>Một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số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công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thức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về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hình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nón</a:t>
            </a:r>
            <a:r>
              <a:rPr lang="fr-FR" sz="4400" b="1" dirty="0">
                <a:solidFill>
                  <a:srgbClr val="0000FF"/>
                </a:solidFill>
              </a:rPr>
              <a:t>, </a:t>
            </a:r>
            <a:r>
              <a:rPr lang="fr-FR" sz="4400" b="1" dirty="0" err="1">
                <a:solidFill>
                  <a:srgbClr val="0000FF"/>
                </a:solidFill>
              </a:rPr>
              <a:t>khối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nón</a:t>
            </a:r>
            <a:r>
              <a:rPr lang="fr-FR" sz="4400" b="1" dirty="0">
                <a:solidFill>
                  <a:srgbClr val="0000FF"/>
                </a:solidFill>
              </a:rPr>
              <a:t>:</a:t>
            </a:r>
            <a:endParaRPr lang="vi-VN" sz="4400" b="1" dirty="0">
              <a:solidFill>
                <a:srgbClr val="0000FF"/>
              </a:solidFill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="" xmlns:a16="http://schemas.microsoft.com/office/drawing/2014/main" id="{8C8A37C6-9057-410F-AB71-7F18AD4DB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800" y="3429000"/>
            <a:ext cx="5206584" cy="58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1" grpId="1"/>
      <p:bldP spid="36" grpId="0"/>
      <p:bldP spid="70" grpId="0"/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809620"/>
            <a:ext cx="23391942" cy="3133980"/>
            <a:chOff x="992187" y="2564544"/>
            <a:chExt cx="22353091" cy="313438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03193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66800" y="3886200"/>
                <a:ext cx="217932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Cho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chi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ề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cao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đá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thể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tích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khối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nón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đã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vi-VN" sz="4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86200"/>
                <a:ext cx="21793200" cy="1569660"/>
              </a:xfrm>
              <a:prstGeom prst="rect">
                <a:avLst/>
              </a:prstGeom>
              <a:blipFill>
                <a:blip r:embed="rId3"/>
                <a:stretch>
                  <a:fillRect l="-1259" t="-8949" r="-895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690706"/>
                <a:ext cx="16012916" cy="113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Thể </a:t>
                </a:r>
                <a:r>
                  <a:rPr lang="en-US" sz="4800" dirty="0" err="1"/>
                  <a:t>tích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khối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đã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: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690706"/>
                <a:ext cx="16012916" cy="1139094"/>
              </a:xfrm>
              <a:prstGeom prst="rect">
                <a:avLst/>
              </a:prstGeom>
              <a:blipFill>
                <a:blip r:embed="rId9"/>
                <a:stretch>
                  <a:fillRect l="-1751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39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7467600"/>
            <a:ext cx="22136901" cy="5016127"/>
            <a:chOff x="1205494" y="6941416"/>
            <a:chExt cx="22139783" cy="501678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477873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8956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4191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Cho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 đườ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sinh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đá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diện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tích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xung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quanh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hình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nón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đã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4191000"/>
                <a:ext cx="22565882" cy="1569660"/>
              </a:xfrm>
              <a:prstGeom prst="rect">
                <a:avLst/>
              </a:prstGeom>
              <a:blipFill>
                <a:blip r:embed="rId3"/>
                <a:stretch>
                  <a:fillRect l="-1216" t="-8949" r="-945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332969" y="8654030"/>
                <a:ext cx="19727926" cy="902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Diện </a:t>
                </a:r>
                <a:r>
                  <a:rPr lang="en-US" sz="4800" dirty="0" err="1"/>
                  <a:t>tích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xung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quanh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đã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𝑟𝑙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12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800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800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969" y="8654030"/>
                <a:ext cx="19727926" cy="902748"/>
              </a:xfrm>
              <a:prstGeom prst="rect">
                <a:avLst/>
              </a:prstGeom>
              <a:blipFill>
                <a:blip r:embed="rId9"/>
                <a:stretch>
                  <a:fillRect l="-1422" t="-1283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90600" y="338334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Cho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 đườ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sinh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đá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Diện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tích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toàn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phần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hình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nón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đã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bằng</a:t>
                </a:r>
                <a:endParaRPr lang="vi-VN" sz="4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383340"/>
                <a:ext cx="22565882" cy="1569660"/>
              </a:xfrm>
              <a:prstGeom prst="rect">
                <a:avLst/>
              </a:prstGeom>
              <a:blipFill>
                <a:blip r:embed="rId4"/>
                <a:stretch>
                  <a:fillRect l="-1243" t="-8915" r="-648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59858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58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239000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22365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774092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24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4092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72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3273728" y="8491700"/>
                <a:ext cx="12652072" cy="1795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Diện </a:t>
                </a:r>
                <a:r>
                  <a:rPr lang="en-US" sz="4800" dirty="0" err="1"/>
                  <a:t>tích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toàn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phần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đã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: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𝑡𝑝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𝑟𝑙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800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4800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5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800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4</m:t>
                        </m:r>
                      </m:e>
                      <m:sup>
                        <m:r>
                          <a:rPr lang="en-US" sz="4800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36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28" y="8491700"/>
                <a:ext cx="12652072" cy="1795300"/>
              </a:xfrm>
              <a:prstGeom prst="rect">
                <a:avLst/>
              </a:prstGeom>
              <a:blipFill>
                <a:blip r:embed="rId9"/>
                <a:stretch>
                  <a:fillRect l="-2168" t="-7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056130" y="510287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38334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Cho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 đườ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sinh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ằ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đườ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đá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ằ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Chiều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cao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hình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nón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đã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bằng</a:t>
                </a:r>
                <a:endParaRPr lang="vi-VN" sz="4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383340"/>
                <a:ext cx="22565882" cy="1569660"/>
              </a:xfrm>
              <a:prstGeom prst="rect">
                <a:avLst/>
              </a:prstGeom>
              <a:blipFill>
                <a:blip r:embed="rId4"/>
                <a:stretch>
                  <a:fillRect l="-1216" t="-8915" r="-432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59858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8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58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239000" y="5223658"/>
                <a:ext cx="438854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91</m:t>
                          </m:r>
                        </m:e>
                      </m:rad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223658"/>
                <a:ext cx="4388542" cy="91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774092" y="5223658"/>
                <a:ext cx="4447108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ad>
                        <m:radPr>
                          <m:degHide m:val="on"/>
                          <m:ctrlP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109</m:t>
                          </m:r>
                        </m:e>
                      </m:rad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4092" y="5223658"/>
                <a:ext cx="4447108" cy="9178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34</m:t>
                          </m:r>
                        </m:e>
                      </m:rad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917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3273728" y="8491700"/>
                <a:ext cx="16766872" cy="1879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Bán </a:t>
                </a:r>
                <a:r>
                  <a:rPr lang="en-US" sz="4800" dirty="0" err="1"/>
                  <a:t>kính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đã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: </a:t>
                </a:r>
                <a14:m>
                  <m:oMath xmlns:m="http://schemas.openxmlformats.org/officeDocument/2006/math">
                    <m:r>
                      <a:rPr lang="en-US" sz="4800" b="0" i="0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dirty="0" err="1"/>
                  <a:t>Chiều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cao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đã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: 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>
                              <a:rPr lang="en-US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</m:t>
                            </m:r>
                            <m:r>
                              <a:rPr lang="en-US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𝑎</m:t>
                            </m:r>
                            <m:r>
                              <a:rPr lang="en-US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>
                              <a:rPr lang="en-US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  <m: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𝑎</m:t>
                            </m:r>
                            <m: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91</m:t>
                        </m:r>
                      </m:e>
                    </m:rad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</m:oMath>
                </a14:m>
                <a:r>
                  <a:rPr lang="en-US" sz="4800" dirty="0"/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28" y="8491700"/>
                <a:ext cx="16766872" cy="1879297"/>
              </a:xfrm>
              <a:prstGeom prst="rect">
                <a:avLst/>
              </a:prstGeom>
              <a:blipFill>
                <a:blip r:embed="rId9"/>
                <a:stretch>
                  <a:fillRect l="-1636" t="-7143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7870069" y="520575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808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399336"/>
            <a:ext cx="23391942" cy="4503485"/>
            <a:chOff x="992187" y="2564544"/>
            <a:chExt cx="22353091" cy="450407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440161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154740"/>
                <a:ext cx="2133236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Trong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không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gian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,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cho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tam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giác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vuông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tại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𝐴</m:t>
                    </m:r>
                    <m:r>
                      <m:rPr>
                        <m:nor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ó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𝐴𝐶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. Khi quay tam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giác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quanh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cạnh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góc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vuông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thì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đường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gấp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khúc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tạo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thành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một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hình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nón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.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Diện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tích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xung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quanh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hình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nón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đó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bằng</a:t>
                </a:r>
                <a:endParaRPr lang="en-US" sz="4800" dirty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154740"/>
                <a:ext cx="21332364" cy="2308324"/>
              </a:xfrm>
              <a:prstGeom prst="rect">
                <a:avLst/>
              </a:prstGeom>
              <a:blipFill>
                <a:blip r:embed="rId3"/>
                <a:stretch>
                  <a:fillRect l="-1286" t="-6085" r="-1315" b="-13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5745540"/>
                <a:ext cx="291691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745540"/>
                <a:ext cx="2916916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10400" y="5746607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746607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039600" y="5691804"/>
                <a:ext cx="4447108" cy="932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rad>
                      <m:r>
                        <a:rPr lang="en-US" sz="4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5691804"/>
                <a:ext cx="4447108" cy="9329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830800" y="5694105"/>
                <a:ext cx="4023461" cy="932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rad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800" y="5694105"/>
                <a:ext cx="4023461" cy="9329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8007026" y="5700966"/>
            <a:ext cx="1027767" cy="99632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97790322-77DE-444F-8651-8AC4C10FACA9}"/>
              </a:ext>
            </a:extLst>
          </p:cNvPr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45" name="Rounded Rectangle 124">
              <a:extLst>
                <a:ext uri="{FF2B5EF4-FFF2-40B4-BE49-F238E27FC236}">
                  <a16:creationId xmlns="" xmlns:a16="http://schemas.microsoft.com/office/drawing/2014/main" id="{EEDFE2EF-479D-4F7A-B28F-EB37E15EF525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BB379AF4-9831-4E62-8C54-0C607F8FF9F1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7" name="Freeform 20">
                <a:extLst>
                  <a:ext uri="{FF2B5EF4-FFF2-40B4-BE49-F238E27FC236}">
                    <a16:creationId xmlns="" xmlns:a16="http://schemas.microsoft.com/office/drawing/2014/main" id="{44CEAAA6-1CBA-450B-AC62-4E228C71CC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B140B325-04B8-4FD2-9681-210999605816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Round Diagonal Corner Rectangle 128">
                <a:extLst>
                  <a:ext uri="{FF2B5EF4-FFF2-40B4-BE49-F238E27FC236}">
                    <a16:creationId xmlns="" xmlns:a16="http://schemas.microsoft.com/office/drawing/2014/main" id="{EC3F4519-AD36-4916-99DE-EE4C495C686A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="" xmlns:a16="http://schemas.microsoft.com/office/drawing/2014/main" id="{259B976A-0E44-483B-B357-56D9166876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437DBF1E-F48F-4B82-8686-BBF85694DAD0}"/>
                  </a:ext>
                </a:extLst>
              </p:cNvPr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37DBF1E-F48F-4B82-8686-BBF85694D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C89A1F0C-27BD-4677-8473-52865CB375B1}"/>
                  </a:ext>
                </a:extLst>
              </p:cNvPr>
              <p:cNvSpPr/>
              <p:nvPr/>
            </p:nvSpPr>
            <p:spPr>
              <a:xfrm>
                <a:off x="1905000" y="8048551"/>
                <a:ext cx="9604072" cy="2771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Ta có: </a:t>
                </a:r>
                <a14:m>
                  <m:oMath xmlns:m="http://schemas.openxmlformats.org/officeDocument/2006/math">
                    <m:r>
                      <a:rPr lang="en-US" sz="4800" b="0" i="0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 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sinh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đã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: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𝑙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(2</m:t>
                            </m:r>
                            <m:r>
                              <a:rPr lang="en-US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𝑎</m:t>
                            </m:r>
                            <m:r>
                              <a:rPr lang="en-US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rad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</m:oMath>
                </a14:m>
                <a:r>
                  <a:rPr lang="en-US" sz="4800" dirty="0"/>
                  <a:t>.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89A1F0C-27BD-4677-8473-52865CB37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8048551"/>
                <a:ext cx="9604072" cy="2771849"/>
              </a:xfrm>
              <a:prstGeom prst="rect">
                <a:avLst/>
              </a:prstGeom>
              <a:blipFill>
                <a:blip r:embed="rId9"/>
                <a:stretch>
                  <a:fillRect l="-2921" t="-4835" b="-10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AAFB35E-2D17-4F54-B5FB-389E0C21B2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01800" y="7543800"/>
            <a:ext cx="8229600" cy="3762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F68266F7-CFA6-48CE-BFDE-A4B4368B744F}"/>
                  </a:ext>
                </a:extLst>
              </p:cNvPr>
              <p:cNvSpPr/>
              <p:nvPr/>
            </p:nvSpPr>
            <p:spPr>
              <a:xfrm>
                <a:off x="2003367" y="10998503"/>
                <a:ext cx="12322233" cy="1874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Vậy </a:t>
                </a:r>
                <a:r>
                  <a:rPr lang="en-US" sz="4800" dirty="0" err="1"/>
                  <a:t>diện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xung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quanh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đã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: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𝑟𝑙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.2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rad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rad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800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800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/>
                  <a:t>.</a:t>
                </a: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68266F7-CFA6-48CE-BFDE-A4B4368B7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367" y="10998503"/>
                <a:ext cx="12322233" cy="1874488"/>
              </a:xfrm>
              <a:prstGeom prst="rect">
                <a:avLst/>
              </a:prstGeom>
              <a:blipFill>
                <a:blip r:embed="rId11"/>
                <a:stretch>
                  <a:fillRect l="-2276" t="-7143" r="-287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8" grpId="0" animBg="1"/>
      <p:bldP spid="56" grpId="0"/>
      <p:bldP spid="57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7170868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572865"/>
            <a:chOff x="992187" y="2564544"/>
            <a:chExt cx="22353091" cy="457346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447100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6492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6492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437118" y="3200400"/>
                <a:ext cx="21880082" cy="2296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ắ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ở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ặ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qua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ụ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ủ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đượ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thi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ế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ệ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tam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gi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đề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ằ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Thể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tích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khối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nón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được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tạo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nên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bởi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hình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nón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đã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bằng</a:t>
                </a:r>
                <a:endParaRPr lang="vi-VN" sz="4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18" y="3200400"/>
                <a:ext cx="21880082" cy="2296141"/>
              </a:xfrm>
              <a:prstGeom prst="rect">
                <a:avLst/>
              </a:prstGeom>
              <a:blipFill>
                <a:blip r:embed="rId4"/>
                <a:stretch>
                  <a:fillRect l="-1282" r="-1254" b="-12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59858" y="556260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58" y="5562600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680258" y="5105400"/>
                <a:ext cx="4388542" cy="167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80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en-US" sz="4800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258" y="5105400"/>
                <a:ext cx="4388542" cy="16756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936346" y="5456887"/>
                <a:ext cx="4447108" cy="943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ad>
                        <m:radPr>
                          <m:degHide m:val="on"/>
                          <m:ctrlP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346" y="5456887"/>
                <a:ext cx="4447108" cy="943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57800"/>
                <a:ext cx="402346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800" b="0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57800"/>
                <a:ext cx="4023461" cy="1475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678753" y="8360217"/>
                <a:ext cx="14889833" cy="1639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Do </a:t>
                </a:r>
                <a:r>
                  <a:rPr lang="en-US" sz="4800" dirty="0" err="1"/>
                  <a:t>thiết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diện</a:t>
                </a:r>
                <a:r>
                  <a:rPr lang="en-US" sz="4800" dirty="0"/>
                  <a:t> qua </a:t>
                </a:r>
                <a:r>
                  <a:rPr lang="en-US" sz="4800" dirty="0" err="1"/>
                  <a:t>trục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đã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đều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cạnh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nên</a:t>
                </a:r>
                <a:r>
                  <a:rPr lang="en-US" sz="4800" dirty="0"/>
                  <a:t> ta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: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 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rad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</m:oMath>
                </a14:m>
                <a:r>
                  <a:rPr lang="en-US" sz="4800" dirty="0"/>
                  <a:t>. </a:t>
                </a:r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753" y="8360217"/>
                <a:ext cx="14889833" cy="1639103"/>
              </a:xfrm>
              <a:prstGeom prst="rect">
                <a:avLst/>
              </a:prstGeom>
              <a:blipFill>
                <a:blip r:embed="rId9"/>
                <a:stretch>
                  <a:fillRect l="-1842" t="-8178" r="-409" b="-19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3126695" y="535926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BE6552-E5E3-43FD-B900-ECF7A61840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97713" y="7771838"/>
            <a:ext cx="5915399" cy="4487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3D348DE7-9D20-40D5-81D6-7142D7DABE46}"/>
                  </a:ext>
                </a:extLst>
              </p:cNvPr>
              <p:cNvSpPr/>
              <p:nvPr/>
            </p:nvSpPr>
            <p:spPr>
              <a:xfrm>
                <a:off x="1631217" y="10492980"/>
                <a:ext cx="14675583" cy="2384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Thể </a:t>
                </a:r>
                <a:r>
                  <a:rPr lang="en-US" sz="4800" dirty="0" err="1"/>
                  <a:t>tích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khối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đã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: </a:t>
                </a:r>
                <a:endParaRPr lang="en-US" sz="4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D348DE7-9D20-40D5-81D6-7142D7DAB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217" y="10492980"/>
                <a:ext cx="14675583" cy="2384820"/>
              </a:xfrm>
              <a:prstGeom prst="rect">
                <a:avLst/>
              </a:prstGeom>
              <a:blipFill>
                <a:blip r:embed="rId11"/>
                <a:stretch>
                  <a:fillRect l="-1911" t="-5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64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5350</TotalTime>
  <Words>1619</Words>
  <Application>Microsoft Office PowerPoint</Application>
  <PresentationFormat>Custom</PresentationFormat>
  <Paragraphs>223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Mincho</vt:lpstr>
      <vt:lpstr>Arial</vt:lpstr>
      <vt:lpstr>AvantGarde</vt:lpstr>
      <vt:lpstr>AvantGarde-Demi</vt:lpstr>
      <vt:lpstr>Calibri</vt:lpstr>
      <vt:lpstr>Cambria Math</vt:lpstr>
      <vt:lpstr>Chu Van An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Ms_Hoa</cp:lastModifiedBy>
  <cp:revision>481</cp:revision>
  <dcterms:created xsi:type="dcterms:W3CDTF">2013-08-31T11:42:51Z</dcterms:created>
  <dcterms:modified xsi:type="dcterms:W3CDTF">2021-08-26T13:24:22Z</dcterms:modified>
</cp:coreProperties>
</file>