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8" r:id="rId3"/>
    <p:sldId id="267" r:id="rId4"/>
    <p:sldId id="266" r:id="rId5"/>
    <p:sldId id="265" r:id="rId6"/>
    <p:sldId id="264" r:id="rId7"/>
    <p:sldId id="263" r:id="rId8"/>
    <p:sldId id="262" r:id="rId9"/>
    <p:sldId id="261" r:id="rId10"/>
    <p:sldId id="260" r:id="rId11"/>
    <p:sldId id="270" r:id="rId12"/>
    <p:sldId id="269" r:id="rId13"/>
    <p:sldId id="271" r:id="rId14"/>
    <p:sldId id="256" r:id="rId15"/>
    <p:sldId id="258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510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16/12/2020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9679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16/12/2020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0711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16/12/2020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0726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16/12/2020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4906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16/12/2020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103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16/12/2020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8811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16/12/2020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385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16/12/2020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16/12/2020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7892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16/12/2020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3324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16/12/2020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4908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FECE4-41DD-49DF-8BC9-F5EAF4AED401}" type="datetimeFigureOut">
              <a:rPr lang="vi-VN" smtClean="0"/>
              <a:t>16/12/2020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1447800" y="1410275"/>
            <a:ext cx="6019800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8305800" y="5808578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66335" y="5486400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0" y="4151689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66335" y="686610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0" y="1644041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0" y="2796144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8450365" y="4151689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8365267" y="2514600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8365267" y="1321863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8305800" y="285399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圆角矩形 1"/>
          <p:cNvSpPr/>
          <p:nvPr/>
        </p:nvSpPr>
        <p:spPr>
          <a:xfrm>
            <a:off x="1746842" y="3118322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 dirty="0">
                <a:solidFill>
                  <a:srgbClr val="FF0000"/>
                </a:solidFill>
              </a:rPr>
              <a:t>TIẾNG VIỆT LỚP 1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715" y="152400"/>
            <a:ext cx="670083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文本框 4"/>
          <p:cNvSpPr txBox="1">
            <a:spLocks noChangeArrowheads="1"/>
          </p:cNvSpPr>
          <p:nvPr/>
        </p:nvSpPr>
        <p:spPr bwMode="auto">
          <a:xfrm>
            <a:off x="1629467" y="4853852"/>
            <a:ext cx="5702401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rần</a:t>
            </a:r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Thu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Trang</a:t>
            </a:r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18" name="Picture 26" descr="2590374087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9" y="5161516"/>
            <a:ext cx="1406357" cy="158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6" descr="2590374087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638799"/>
            <a:ext cx="943399" cy="129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6" descr="2590374087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5638799"/>
            <a:ext cx="1007268" cy="118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547464"/>
            <a:ext cx="934107" cy="1317790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292977"/>
            <a:ext cx="934107" cy="1317790"/>
          </a:xfrm>
          <a:prstGeom prst="rect">
            <a:avLst/>
          </a:prstGeom>
        </p:spPr>
      </p:pic>
      <p:pic>
        <p:nvPicPr>
          <p:cNvPr id="23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116" y="1644041"/>
            <a:ext cx="934107" cy="1317790"/>
          </a:xfrm>
          <a:prstGeom prst="rect">
            <a:avLst/>
          </a:prstGeom>
        </p:spPr>
      </p:pic>
      <p:pic>
        <p:nvPicPr>
          <p:cNvPr id="24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369" y="365918"/>
            <a:ext cx="934107" cy="1317790"/>
          </a:xfrm>
          <a:prstGeom prst="rect">
            <a:avLst/>
          </a:prstGeom>
        </p:spPr>
      </p:pic>
      <p:pic>
        <p:nvPicPr>
          <p:cNvPr id="25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357" y="4636049"/>
            <a:ext cx="934107" cy="131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6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53441" y="43074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-17817" y="43074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43319" y="-74953"/>
            <a:ext cx="184217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86791" y="-74953"/>
            <a:ext cx="164981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ươp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618706" y="1211595"/>
            <a:ext cx="1465658" cy="69340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ounded Rectangle 6"/>
          <p:cNvSpPr/>
          <p:nvPr/>
        </p:nvSpPr>
        <p:spPr>
          <a:xfrm>
            <a:off x="5084364" y="1211594"/>
            <a:ext cx="1461713" cy="69340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Rounded Rectangle 7"/>
          <p:cNvSpPr/>
          <p:nvPr/>
        </p:nvSpPr>
        <p:spPr>
          <a:xfrm>
            <a:off x="3620678" y="1953251"/>
            <a:ext cx="2927372" cy="7137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5025160" y="636965"/>
            <a:ext cx="184217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38646" y="652345"/>
            <a:ext cx="85151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73345" y="1360240"/>
            <a:ext cx="222689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54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ướm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3195" y="2748723"/>
            <a:ext cx="9885118" cy="1281864"/>
            <a:chOff x="757645" y="4380985"/>
            <a:chExt cx="9885118" cy="2118151"/>
          </a:xfrm>
        </p:grpSpPr>
        <p:grpSp>
          <p:nvGrpSpPr>
            <p:cNvPr id="13" name="Group 12"/>
            <p:cNvGrpSpPr/>
            <p:nvPr/>
          </p:nvGrpSpPr>
          <p:grpSpPr>
            <a:xfrm>
              <a:off x="757645" y="4380985"/>
              <a:ext cx="9885118" cy="870824"/>
              <a:chOff x="757645" y="4380985"/>
              <a:chExt cx="9885118" cy="870824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757645" y="4420812"/>
                <a:ext cx="271394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chườm</a:t>
                </a:r>
                <a:r>
                  <a:rPr lang="en-US" sz="4800" b="1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455824" y="4401949"/>
                <a:ext cx="23606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đượm</a:t>
                </a:r>
                <a:r>
                  <a:rPr lang="en-US" sz="4800" b="1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826946" y="4387180"/>
                <a:ext cx="23606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gươm</a:t>
                </a:r>
                <a:r>
                  <a:rPr lang="en-US" sz="4800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282151" y="4380985"/>
                <a:ext cx="23606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ướm</a:t>
                </a:r>
                <a:r>
                  <a:rPr lang="en-US" sz="4800" b="1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908154" y="5668139"/>
              <a:ext cx="26767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lượm</a:t>
              </a:r>
              <a:endParaRPr lang="en-US" sz="48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93846" y="3527684"/>
            <a:ext cx="7457229" cy="832243"/>
            <a:chOff x="3588257" y="5462632"/>
            <a:chExt cx="7457229" cy="832243"/>
          </a:xfrm>
        </p:grpSpPr>
        <p:sp>
          <p:nvSpPr>
            <p:cNvPr id="20" name="TextBox 19"/>
            <p:cNvSpPr txBox="1"/>
            <p:nvPr/>
          </p:nvSpPr>
          <p:spPr>
            <a:xfrm>
              <a:off x="6324260" y="5463878"/>
              <a:ext cx="2360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nượp</a:t>
              </a:r>
              <a:endParaRPr lang="en-US" sz="48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84873" y="5462632"/>
              <a:ext cx="2360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48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ớp</a:t>
              </a:r>
              <a:endParaRPr lang="en-US" sz="48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88257" y="5463878"/>
              <a:ext cx="2360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mướp</a:t>
              </a:r>
              <a:endParaRPr lang="en-US" sz="48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Minus 22"/>
          <p:cNvSpPr/>
          <p:nvPr/>
        </p:nvSpPr>
        <p:spPr bwMode="auto">
          <a:xfrm>
            <a:off x="863000" y="3395414"/>
            <a:ext cx="1172706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Minus 23"/>
          <p:cNvSpPr/>
          <p:nvPr/>
        </p:nvSpPr>
        <p:spPr bwMode="auto">
          <a:xfrm>
            <a:off x="3276599" y="3303261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Minus 24"/>
          <p:cNvSpPr/>
          <p:nvPr/>
        </p:nvSpPr>
        <p:spPr bwMode="auto">
          <a:xfrm>
            <a:off x="5421669" y="3363508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Minus 25"/>
          <p:cNvSpPr/>
          <p:nvPr/>
        </p:nvSpPr>
        <p:spPr bwMode="auto">
          <a:xfrm>
            <a:off x="7555782" y="3364080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Minus 26"/>
          <p:cNvSpPr/>
          <p:nvPr/>
        </p:nvSpPr>
        <p:spPr bwMode="auto">
          <a:xfrm>
            <a:off x="439383" y="4051651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Minus 27"/>
          <p:cNvSpPr/>
          <p:nvPr/>
        </p:nvSpPr>
        <p:spPr bwMode="auto">
          <a:xfrm>
            <a:off x="2896280" y="4242613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Minus 28"/>
          <p:cNvSpPr/>
          <p:nvPr/>
        </p:nvSpPr>
        <p:spPr bwMode="auto">
          <a:xfrm>
            <a:off x="5487278" y="4226847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Minus 29"/>
          <p:cNvSpPr/>
          <p:nvPr/>
        </p:nvSpPr>
        <p:spPr bwMode="auto">
          <a:xfrm>
            <a:off x="7576756" y="4266528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41" y="4334764"/>
            <a:ext cx="1754066" cy="1075435"/>
          </a:xfrm>
          <a:prstGeom prst="ellipse">
            <a:avLst/>
          </a:prstGeom>
          <a:ln w="9525">
            <a:solidFill>
              <a:srgbClr val="92D050"/>
            </a:solidFill>
            <a:prstDash val="sysDot"/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22" y="4538696"/>
            <a:ext cx="1629191" cy="1100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92D05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168" y="4584398"/>
            <a:ext cx="2133600" cy="825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ounded Rectangle 33"/>
          <p:cNvSpPr/>
          <p:nvPr/>
        </p:nvSpPr>
        <p:spPr bwMode="auto">
          <a:xfrm>
            <a:off x="50769" y="5793830"/>
            <a:ext cx="2895600" cy="70156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bướm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3048000" y="6130160"/>
            <a:ext cx="3194561" cy="69893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ysDot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Nườm</a:t>
            </a:r>
            <a:r>
              <a:rPr lang="en-US" sz="36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nượp</a:t>
            </a:r>
            <a:endParaRPr kumimoji="0" lang="vi-V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6" name="Rounded Rectangle 35"/>
          <p:cNvSpPr/>
          <p:nvPr/>
        </p:nvSpPr>
        <p:spPr bwMode="auto">
          <a:xfrm>
            <a:off x="6263582" y="5775437"/>
            <a:ext cx="2938225" cy="719957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ysDot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Giàn</a:t>
            </a:r>
            <a:r>
              <a:rPr lang="en-US" sz="36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mướp</a:t>
            </a:r>
            <a:endParaRPr kumimoji="0" lang="vi-V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" name="Minus 36"/>
          <p:cNvSpPr/>
          <p:nvPr/>
        </p:nvSpPr>
        <p:spPr bwMode="auto">
          <a:xfrm>
            <a:off x="1230445" y="6387475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Minus 37"/>
          <p:cNvSpPr/>
          <p:nvPr/>
        </p:nvSpPr>
        <p:spPr bwMode="auto">
          <a:xfrm>
            <a:off x="3543319" y="6644791"/>
            <a:ext cx="1402456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Minus 38"/>
          <p:cNvSpPr/>
          <p:nvPr/>
        </p:nvSpPr>
        <p:spPr bwMode="auto">
          <a:xfrm>
            <a:off x="4720441" y="6673695"/>
            <a:ext cx="1402456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Minus 39"/>
          <p:cNvSpPr/>
          <p:nvPr/>
        </p:nvSpPr>
        <p:spPr bwMode="auto">
          <a:xfrm>
            <a:off x="7826365" y="6311089"/>
            <a:ext cx="1402456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72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62" y="1447800"/>
            <a:ext cx="2970756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476703"/>
            <a:ext cx="2970756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97168" y="125778"/>
            <a:ext cx="2133600" cy="681858"/>
            <a:chOff x="228600" y="228600"/>
            <a:chExt cx="2332704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053255" y="227442"/>
            <a:ext cx="5029200" cy="707886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Mình</a:t>
            </a:r>
            <a:r>
              <a:rPr kumimoji="0" lang="en-US" sz="40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thi</a:t>
            </a:r>
            <a:r>
              <a:rPr kumimoji="0" lang="en-US" sz="40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tài</a:t>
            </a:r>
            <a:r>
              <a:rPr kumimoji="0" lang="en-US" sz="40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nào</a:t>
            </a:r>
            <a:r>
              <a:rPr kumimoji="0" lang="en-US" sz="40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! </a:t>
            </a:r>
            <a:endParaRPr kumimoji="0" lang="vi-VN" sz="40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46874" y="3200400"/>
            <a:ext cx="2133600" cy="2448472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endParaRPr lang="en-US" sz="3600" b="1" kern="0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Hãy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đoán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từ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ươm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qua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tranh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đọc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từ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đó</a:t>
            </a:r>
            <a:endParaRPr lang="vi-VN" sz="2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828778" y="3200400"/>
            <a:ext cx="2133600" cy="2448472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endParaRPr lang="en-US" sz="3600" b="1" kern="0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Hãy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đoán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từ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ươp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qua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tranh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đọc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từ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đó</a:t>
            </a:r>
            <a:endParaRPr lang="vi-VN" sz="2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0717" y="0"/>
            <a:ext cx="2332704" cy="706728"/>
            <a:chOff x="228600" y="228600"/>
            <a:chExt cx="2332704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92" y="1019091"/>
            <a:ext cx="2033587" cy="1314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06" y="3815746"/>
            <a:ext cx="2197161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87" y="928524"/>
            <a:ext cx="2057400" cy="129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70" y="3810000"/>
            <a:ext cx="261937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942153"/>
            <a:ext cx="2238375" cy="132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613" y="3815746"/>
            <a:ext cx="2300288" cy="152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 bwMode="auto">
          <a:xfrm>
            <a:off x="197067" y="2857500"/>
            <a:ext cx="2595235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Nụ</a:t>
            </a:r>
            <a:r>
              <a:rPr lang="en-US" sz="36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mướp</a:t>
            </a:r>
            <a:endParaRPr kumimoji="0" lang="vi-V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3161599" y="2743200"/>
            <a:ext cx="3077975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Cháy</a:t>
            </a:r>
            <a:r>
              <a:rPr lang="en-US" sz="36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đượm</a:t>
            </a:r>
            <a:endParaRPr kumimoji="0" lang="vi-V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6532999" y="2743200"/>
            <a:ext cx="2595235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Cướp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cờ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197070" y="5715000"/>
            <a:ext cx="2964530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Vườn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ươm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3688138" y="5675586"/>
            <a:ext cx="2348242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ớp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6511140" y="5715000"/>
            <a:ext cx="2595235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Hồ</a:t>
            </a:r>
            <a:r>
              <a:rPr lang="en-US" sz="36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Gươm</a:t>
            </a:r>
            <a:endParaRPr kumimoji="0" lang="vi-V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06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Point Star 3">
            <a:hlinkClick r:id="" action="ppaction://noaction"/>
          </p:cNvPr>
          <p:cNvSpPr/>
          <p:nvPr/>
        </p:nvSpPr>
        <p:spPr>
          <a:xfrm>
            <a:off x="8623133" y="37769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134647" y="-9528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0" y="848678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106759" y="1780456"/>
            <a:ext cx="644356" cy="644356"/>
          </a:xfrm>
          <a:prstGeom prst="star5">
            <a:avLst/>
          </a:prstGeom>
          <a:solidFill>
            <a:schemeClr val="accent3">
              <a:lumMod val="50000"/>
            </a:schemeClr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53977" y="2649622"/>
            <a:ext cx="644356" cy="644356"/>
          </a:xfrm>
          <a:prstGeom prst="star5">
            <a:avLst/>
          </a:prstGeom>
          <a:solidFill>
            <a:schemeClr val="bg2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73803" y="3696981"/>
            <a:ext cx="644356" cy="644356"/>
          </a:xfrm>
          <a:prstGeom prst="star5">
            <a:avLst/>
          </a:prstGeom>
          <a:solidFill>
            <a:schemeClr val="tx1">
              <a:lumMod val="65000"/>
              <a:lumOff val="35000"/>
            </a:schemeClr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91181" y="4911556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91181" y="5791765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8391373" y="5791200"/>
            <a:ext cx="644356" cy="644356"/>
          </a:xfrm>
          <a:prstGeom prst="star5">
            <a:avLst/>
          </a:prstGeom>
          <a:solidFill>
            <a:schemeClr val="accent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8360187" y="4267200"/>
            <a:ext cx="644356" cy="644356"/>
          </a:xfrm>
          <a:prstGeom prst="star5">
            <a:avLst/>
          </a:prstGeom>
          <a:solidFill>
            <a:schemeClr val="tx2">
              <a:lumMod val="40000"/>
              <a:lumOff val="60000"/>
            </a:schemeClr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8557264" y="2971800"/>
            <a:ext cx="644356" cy="644356"/>
          </a:xfrm>
          <a:prstGeom prst="star5">
            <a:avLst/>
          </a:prstGeom>
          <a:solidFill>
            <a:srgbClr val="FF0000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8300955" y="1780456"/>
            <a:ext cx="644356" cy="644356"/>
          </a:xfrm>
          <a:prstGeom prst="star5">
            <a:avLst/>
          </a:prstGeom>
          <a:solidFill>
            <a:schemeClr val="tx2">
              <a:lumMod val="60000"/>
              <a:lumOff val="40000"/>
            </a:schemeClr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6" name="5-Point Star 15">
            <a:hlinkClick r:id="" action="ppaction://noaction"/>
          </p:cNvPr>
          <p:cNvSpPr/>
          <p:nvPr/>
        </p:nvSpPr>
        <p:spPr>
          <a:xfrm>
            <a:off x="7587454" y="0"/>
            <a:ext cx="644356" cy="644356"/>
          </a:xfrm>
          <a:prstGeom prst="star5">
            <a:avLst/>
          </a:prstGeom>
          <a:solidFill>
            <a:schemeClr val="tx1">
              <a:lumMod val="50000"/>
              <a:lumOff val="50000"/>
            </a:schemeClr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7" name="5-Point Star 16">
            <a:hlinkClick r:id="" action="ppaction://noaction"/>
          </p:cNvPr>
          <p:cNvSpPr/>
          <p:nvPr/>
        </p:nvSpPr>
        <p:spPr>
          <a:xfrm>
            <a:off x="8386910" y="1101941"/>
            <a:ext cx="644356" cy="644356"/>
          </a:xfrm>
          <a:prstGeom prst="star5">
            <a:avLst/>
          </a:prstGeom>
          <a:solidFill>
            <a:schemeClr val="bg1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23750" y="140583"/>
            <a:ext cx="6938310" cy="76987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20" name="video-160812412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101942"/>
            <a:ext cx="7247660" cy="445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4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3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6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ow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710" y="1600200"/>
            <a:ext cx="7543800" cy="3810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74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o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grpSp>
        <p:nvGrpSpPr>
          <p:cNvPr id="5" name="Group 4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6" name="Rounded Rectangle 5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81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395" y="304799"/>
            <a:ext cx="4762500" cy="16002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260088" y="1905000"/>
            <a:ext cx="858079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332282" y="3216166"/>
            <a:ext cx="19287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8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n</a:t>
            </a:r>
            <a:r>
              <a:rPr lang="vi-VN" sz="48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ườm</a:t>
            </a:r>
            <a:r>
              <a:rPr lang="vi-VN" sz="44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 </a:t>
            </a:r>
            <a:endParaRPr lang="vi-VN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24400" y="3216165"/>
            <a:ext cx="16754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8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n</a:t>
            </a:r>
            <a:r>
              <a:rPr lang="vi-VN" sz="48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ượp</a:t>
            </a:r>
            <a:r>
              <a:rPr lang="vi-VN" sz="44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 </a:t>
            </a:r>
            <a:endParaRPr lang="vi-VN" sz="12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34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0" y="42041"/>
            <a:ext cx="8991600" cy="1569660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9600" b="1" dirty="0" err="1" smtClean="0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ươm</a:t>
            </a:r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   </a:t>
            </a:r>
            <a:r>
              <a:rPr lang="en-US" sz="9600" b="1" dirty="0" err="1" smtClean="0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ươp</a:t>
            </a:r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 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  <a:cs typeface=".VnAvant" panose="020B720000000000000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88712" y="823474"/>
            <a:ext cx="11785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.VnCooper" pitchFamily="34" charset="0"/>
              </a:rPr>
              <a:t>72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315" y="46077"/>
            <a:ext cx="18165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Bµi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 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1200"/>
            <a:ext cx="8352927" cy="48006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8" t="24931" r="8028" b="34093"/>
          <a:stretch/>
        </p:blipFill>
        <p:spPr bwMode="auto">
          <a:xfrm>
            <a:off x="2125716" y="3276600"/>
            <a:ext cx="4435367" cy="149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921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2312"/>
            <a:ext cx="2514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 bwMode="auto">
          <a:xfrm>
            <a:off x="6823554" y="67935"/>
            <a:ext cx="2209800" cy="1210596"/>
          </a:xfrm>
          <a:prstGeom prst="round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8" descr="C:\Users\ITTran\Downloads\tu the viet - chu Thao v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13448" r="17286" b="13793"/>
          <a:stretch/>
        </p:blipFill>
        <p:spPr bwMode="auto">
          <a:xfrm>
            <a:off x="6324600" y="5029200"/>
            <a:ext cx="2556354" cy="15739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59121" y="2486995"/>
            <a:ext cx="9084879" cy="264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98221" y="2954937"/>
            <a:ext cx="13131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ươm 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43400" y="2954937"/>
            <a:ext cx="11015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ươp 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70936" y="3809966"/>
            <a:ext cx="31229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n</a:t>
            </a:r>
            <a:r>
              <a:rPr lang="vi-VN" sz="40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ườm nượp  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23244" y="3809999"/>
            <a:ext cx="25555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g</a:t>
            </a:r>
            <a:r>
              <a:rPr lang="vi-VN" sz="40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iàn mướp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59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0" cy="35052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83127" y="596032"/>
            <a:ext cx="1765738" cy="588149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54881" y="3657600"/>
            <a:ext cx="81636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sân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mướp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thảnh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thơi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sưởi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thềm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lim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dim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sợi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ria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mép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rung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rinh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Đừng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ta hay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lười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Sưởi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dẻo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dai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nắng vàng ươ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2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551793" y="685800"/>
            <a:ext cx="8229600" cy="639763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Khởi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động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ngày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mới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nào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!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5007" y="2209800"/>
            <a:ext cx="8382000" cy="16002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Hãy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mở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</a:rPr>
              <a:t>các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 </a:t>
            </a:r>
            <a:r>
              <a:rPr lang="en-US" b="1" kern="0" noProof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</a:t>
            </a:r>
            <a:r>
              <a:rPr lang="en-US" b="1" kern="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ánh</a:t>
            </a:r>
            <a:r>
              <a:rPr lang="en-US" b="1" kern="0" dirty="0" smtClean="0">
                <a:solidFill>
                  <a:srgbClr val="002060"/>
                </a:solidFill>
              </a:rPr>
              <a:t> </a:t>
            </a:r>
            <a:r>
              <a:rPr lang="en-US" b="1" kern="0" dirty="0" err="1" smtClean="0">
                <a:solidFill>
                  <a:srgbClr val="C00000"/>
                </a:solidFill>
              </a:rPr>
              <a:t>hoa</a:t>
            </a:r>
            <a:r>
              <a:rPr lang="en-US" b="1" kern="0" dirty="0" smtClean="0">
                <a:solidFill>
                  <a:srgbClr val="002060"/>
                </a:solidFill>
              </a:rPr>
              <a:t> </a:t>
            </a:r>
            <a:r>
              <a:rPr lang="en-US" b="1" kern="0" dirty="0" err="1" smtClean="0">
                <a:solidFill>
                  <a:srgbClr val="FFFF00"/>
                </a:solidFill>
              </a:rPr>
              <a:t>xem</a:t>
            </a:r>
            <a:r>
              <a:rPr lang="en-US" b="1" kern="0" dirty="0" smtClean="0">
                <a:solidFill>
                  <a:srgbClr val="002060"/>
                </a:solidFill>
              </a:rPr>
              <a:t> </a:t>
            </a:r>
            <a:r>
              <a:rPr lang="en-US" b="1" kern="0" dirty="0" err="1" smtClean="0">
                <a:solidFill>
                  <a:srgbClr val="00B050"/>
                </a:solidFill>
              </a:rPr>
              <a:t>có</a:t>
            </a:r>
            <a:r>
              <a:rPr lang="en-US" b="1" kern="0" dirty="0" smtClean="0">
                <a:solidFill>
                  <a:srgbClr val="002060"/>
                </a:solidFill>
              </a:rPr>
              <a:t> </a:t>
            </a:r>
            <a:r>
              <a:rPr lang="en-US" b="1" kern="0" dirty="0" err="1" smtClean="0">
                <a:solidFill>
                  <a:srgbClr val="7030A0"/>
                </a:solidFill>
              </a:rPr>
              <a:t>gì</a:t>
            </a:r>
            <a:r>
              <a:rPr lang="en-US" b="1" kern="0" dirty="0" smtClean="0">
                <a:solidFill>
                  <a:srgbClr val="002060"/>
                </a:solidFill>
              </a:rPr>
              <a:t> </a:t>
            </a:r>
            <a:r>
              <a:rPr lang="en-US" b="1" kern="0" dirty="0" err="1" smtClean="0">
                <a:solidFill>
                  <a:srgbClr val="510F1D"/>
                </a:solidFill>
              </a:rPr>
              <a:t>nhé</a:t>
            </a:r>
            <a:r>
              <a:rPr lang="en-US" b="1" kern="0" dirty="0" smtClean="0">
                <a:solidFill>
                  <a:srgbClr val="510F1D"/>
                </a:solidFill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!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!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5791200"/>
            <a:ext cx="1524000" cy="10426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953000"/>
            <a:ext cx="1285875" cy="14906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648201"/>
            <a:ext cx="3200400" cy="1983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670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9800" y="3657600"/>
            <a:ext cx="3124200" cy="2971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84392" y="152400"/>
            <a:ext cx="1765738" cy="588149"/>
            <a:chOff x="228600" y="228600"/>
            <a:chExt cx="2514600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4392" y="756315"/>
            <a:ext cx="9059608" cy="34163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mướp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thảnh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thơi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sưởi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thềm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lim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dim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thú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sợi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ria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mép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rung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rinh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Đừng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ta hay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lười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Sưởi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dẻo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dai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1734" y="4648200"/>
            <a:ext cx="4572000" cy="1200329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endParaRPr lang="vi-VN" dirty="0"/>
          </a:p>
        </p:txBody>
      </p:sp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786293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717" y="786293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812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031" y="198119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98" y="2464475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23" y="2464475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464475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032" y="2464475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538" y="295767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578" y="300926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955" y="3520172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786" y="3520172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598752" y="4648199"/>
            <a:ext cx="5344848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vần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ươp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2435313" y="1295400"/>
            <a:ext cx="669303" cy="942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371803" y="1828800"/>
            <a:ext cx="669303" cy="942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25848" y="4671847"/>
            <a:ext cx="5344848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mướp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sưởi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dirty="0"/>
          </a:p>
        </p:txBody>
      </p:sp>
      <p:sp>
        <p:nvSpPr>
          <p:cNvPr id="28" name="Rectangle 27"/>
          <p:cNvSpPr/>
          <p:nvPr/>
        </p:nvSpPr>
        <p:spPr>
          <a:xfrm>
            <a:off x="546610" y="4632433"/>
            <a:ext cx="5625590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dirty="0"/>
          </a:p>
        </p:txBody>
      </p:sp>
      <p:sp>
        <p:nvSpPr>
          <p:cNvPr id="29" name="Rectangle 28"/>
          <p:cNvSpPr/>
          <p:nvPr/>
        </p:nvSpPr>
        <p:spPr>
          <a:xfrm>
            <a:off x="474062" y="4608783"/>
            <a:ext cx="5625590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Sưởi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43785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4" grpId="0" animBg="1"/>
      <p:bldP spid="27" grpId="0" animBg="1"/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7883"/>
            <a:ext cx="1765738" cy="588149"/>
            <a:chOff x="228600" y="228600"/>
            <a:chExt cx="25146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7" name="Picture 6" descr="doc sa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43" y="1051768"/>
            <a:ext cx="2041157" cy="1245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Callout 7"/>
          <p:cNvSpPr/>
          <p:nvPr/>
        </p:nvSpPr>
        <p:spPr bwMode="auto">
          <a:xfrm>
            <a:off x="2477929" y="928595"/>
            <a:ext cx="3505200" cy="1491641"/>
          </a:xfrm>
          <a:prstGeom prst="wedgeEllipseCallou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Luyện</a:t>
            </a:r>
            <a:r>
              <a:rPr lang="en-US" sz="4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đọc</a:t>
            </a:r>
            <a:r>
              <a:rPr lang="en-US" sz="4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nhóm</a:t>
            </a:r>
            <a:r>
              <a:rPr lang="en-US" sz="4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6</a:t>
            </a:r>
            <a:endParaRPr kumimoji="0" lang="vi-V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Countdown 2 minutes-Nh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9000" y="70945"/>
            <a:ext cx="1304925" cy="73342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316" y="40655"/>
            <a:ext cx="3151187" cy="2550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24000" y="3581400"/>
            <a:ext cx="6248400" cy="14465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vàng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mật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trải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khắp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sân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vi-VN" sz="2400" dirty="0"/>
          </a:p>
        </p:txBody>
      </p:sp>
      <p:sp>
        <p:nvSpPr>
          <p:cNvPr id="11" name="Rectangle 10"/>
          <p:cNvSpPr/>
          <p:nvPr/>
        </p:nvSpPr>
        <p:spPr>
          <a:xfrm>
            <a:off x="1432810" y="3581400"/>
            <a:ext cx="6430779" cy="21236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mướp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thảnh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thơi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sưởi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thềm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vi-VN" sz="2800" dirty="0"/>
          </a:p>
        </p:txBody>
      </p:sp>
      <p:sp>
        <p:nvSpPr>
          <p:cNvPr id="12" name="Rectangle 11"/>
          <p:cNvSpPr/>
          <p:nvPr/>
        </p:nvSpPr>
        <p:spPr>
          <a:xfrm>
            <a:off x="1410054" y="3579507"/>
            <a:ext cx="6430778" cy="19389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Mắt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lim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dim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thú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vi-VN" sz="4000" dirty="0"/>
          </a:p>
        </p:txBody>
      </p:sp>
      <p:sp>
        <p:nvSpPr>
          <p:cNvPr id="13" name="Rectangle 12"/>
          <p:cNvSpPr/>
          <p:nvPr/>
        </p:nvSpPr>
        <p:spPr>
          <a:xfrm>
            <a:off x="1410054" y="3581400"/>
            <a:ext cx="6430778" cy="21236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sợi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ria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mép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rung </a:t>
            </a:r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rinh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vi-VN" sz="4400" dirty="0"/>
          </a:p>
        </p:txBody>
      </p:sp>
      <p:sp>
        <p:nvSpPr>
          <p:cNvPr id="14" name="Rectangle 13"/>
          <p:cNvSpPr/>
          <p:nvPr/>
        </p:nvSpPr>
        <p:spPr>
          <a:xfrm>
            <a:off x="1410055" y="3350567"/>
            <a:ext cx="6453534" cy="258532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Đừng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hay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lười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vi-VN" sz="3600" dirty="0"/>
          </a:p>
        </p:txBody>
      </p:sp>
      <p:sp>
        <p:nvSpPr>
          <p:cNvPr id="15" name="Rectangle 14"/>
          <p:cNvSpPr/>
          <p:nvPr/>
        </p:nvSpPr>
        <p:spPr>
          <a:xfrm>
            <a:off x="1410055" y="2890391"/>
            <a:ext cx="6453534" cy="313932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Sưởi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dẻo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dai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đấy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316508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4376" y="123180"/>
            <a:ext cx="1905000" cy="662467"/>
            <a:chOff x="228600" y="228600"/>
            <a:chExt cx="22098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200" b="1" dirty="0" err="1" smtClean="0">
                  <a:solidFill>
                    <a:schemeClr val="bg1"/>
                  </a:solidFill>
                </a:rPr>
                <a:t>Nói</a:t>
              </a:r>
              <a:endParaRPr lang="vi-VN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14" y="1349064"/>
            <a:ext cx="8304486" cy="3711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82954" y="153986"/>
            <a:ext cx="340830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endParaRPr lang="vi-VN" dirty="0"/>
          </a:p>
        </p:txBody>
      </p:sp>
      <p:sp>
        <p:nvSpPr>
          <p:cNvPr id="9" name="Rectangle 8"/>
          <p:cNvSpPr/>
          <p:nvPr/>
        </p:nvSpPr>
        <p:spPr>
          <a:xfrm>
            <a:off x="829004" y="5486400"/>
            <a:ext cx="7687297" cy="58477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dirty="0"/>
          </a:p>
        </p:txBody>
      </p:sp>
      <p:sp>
        <p:nvSpPr>
          <p:cNvPr id="10" name="Rectangle 9"/>
          <p:cNvSpPr/>
          <p:nvPr/>
        </p:nvSpPr>
        <p:spPr>
          <a:xfrm>
            <a:off x="844769" y="5465379"/>
            <a:ext cx="7765844" cy="107721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dirty="0"/>
          </a:p>
        </p:txBody>
      </p:sp>
      <p:sp>
        <p:nvSpPr>
          <p:cNvPr id="11" name="Rectangle 10"/>
          <p:cNvSpPr/>
          <p:nvPr/>
        </p:nvSpPr>
        <p:spPr>
          <a:xfrm>
            <a:off x="852652" y="5465379"/>
            <a:ext cx="8000908" cy="107721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endParaRPr lang="en-US" sz="3200" b="1" dirty="0" smtClean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6726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Point Star 3">
            <a:hlinkClick r:id="" action="ppaction://noaction"/>
          </p:cNvPr>
          <p:cNvSpPr/>
          <p:nvPr/>
        </p:nvSpPr>
        <p:spPr>
          <a:xfrm>
            <a:off x="520445" y="47857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2895600" y="38049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198267" y="1439150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7600" y="2743200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6400800" y="140980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31897" y="4114800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8551778" y="6037178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31897" y="5715000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8551778" y="3657600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8445245" y="1762798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8229600" y="227093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WordArt 7"/>
          <p:cNvSpPr>
            <a:spLocks noTextEdit="1"/>
          </p:cNvSpPr>
          <p:nvPr/>
        </p:nvSpPr>
        <p:spPr>
          <a:xfrm>
            <a:off x="292992" y="1271752"/>
            <a:ext cx="8458200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5400" b="1" dirty="0" err="1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Tiết</a:t>
            </a:r>
            <a:r>
              <a:rPr lang="en-US" sz="5400" b="1" dirty="0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học</a:t>
            </a:r>
            <a:r>
              <a:rPr lang="en-US" sz="5400" b="1" dirty="0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đến</a:t>
            </a:r>
            <a:r>
              <a:rPr lang="en-US" sz="5400" b="1" dirty="0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đây</a:t>
            </a:r>
            <a:r>
              <a:rPr lang="en-US" sz="5400" b="1" dirty="0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kết</a:t>
            </a:r>
            <a:r>
              <a:rPr lang="en-US" sz="5400" b="1" dirty="0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thúc</a:t>
            </a:r>
            <a:endParaRPr lang="en-US" sz="5400" b="1" dirty="0" smtClean="0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</a:endParaRPr>
          </a:p>
          <a:p>
            <a:pPr algn="ctr"/>
            <a:r>
              <a:rPr lang="en-US" sz="5400" b="1" dirty="0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chào</a:t>
            </a:r>
            <a:r>
              <a:rPr lang="en-US" sz="5400" b="1" dirty="0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tạm</a:t>
            </a:r>
            <a:r>
              <a:rPr lang="en-US" sz="5400" b="1" dirty="0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bietj</a:t>
            </a:r>
            <a:r>
              <a:rPr lang="en-US" sz="5400" b="1" dirty="0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</a:t>
            </a:r>
            <a:r>
              <a:rPr lang="en-US" sz="5400" b="1" dirty="0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lớp</a:t>
            </a:r>
            <a:r>
              <a:rPr lang="en-US" sz="5400" b="1" dirty="0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mình</a:t>
            </a:r>
            <a:r>
              <a:rPr lang="en-US" sz="5400" b="1" dirty="0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nhé</a:t>
            </a:r>
            <a:endParaRPr lang="en-US" sz="5400" b="1" dirty="0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</a:endParaRPr>
          </a:p>
        </p:txBody>
      </p:sp>
      <p:pic>
        <p:nvPicPr>
          <p:cNvPr id="16" name="Picture 6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9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4800600"/>
            <a:ext cx="1981200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5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8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WordArt 8"/>
          <p:cNvSpPr>
            <a:spLocks noTextEdit="1"/>
          </p:cNvSpPr>
          <p:nvPr/>
        </p:nvSpPr>
        <p:spPr>
          <a:xfrm rot="494338">
            <a:off x="6994812" y="4216339"/>
            <a:ext cx="1476375" cy="14144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3600" dirty="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20" name="Picture 16" descr="gman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4149556"/>
            <a:ext cx="1219200" cy="220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15" descr="gman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563" y="4743390"/>
            <a:ext cx="7620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13" descr="DSTARS-P"/>
          <p:cNvPicPr>
            <a:picLocks noChangeAspect="1"/>
          </p:cNvPicPr>
          <p:nvPr/>
        </p:nvPicPr>
        <p:blipFill>
          <a:blip r:embed="rId5">
            <a:lum contrast="-6000"/>
          </a:blip>
          <a:stretch>
            <a:fillRect/>
          </a:stretch>
        </p:blipFill>
        <p:spPr>
          <a:xfrm>
            <a:off x="2724150" y="3597652"/>
            <a:ext cx="2362200" cy="208756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7472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3269" y="20480"/>
            <a:ext cx="9144000" cy="6858000"/>
          </a:xfrm>
          <a:prstGeom prst="rect">
            <a:avLst/>
          </a:prstGeom>
          <a:gradFill rotWithShape="1">
            <a:gsLst>
              <a:gs pos="0">
                <a:srgbClr val="00FF00">
                  <a:alpha val="75998"/>
                </a:srgbClr>
              </a:gs>
              <a:gs pos="100000">
                <a:srgbClr val="FFFFFF">
                  <a:alpha val="75998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29" descr="pink_flower_divider_md_wh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07271" y="3076903"/>
            <a:ext cx="6629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7" descr="pink_flower_divider_md_wh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72100" y="3151789"/>
            <a:ext cx="662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40729" y="5628289"/>
            <a:ext cx="9103272" cy="1066800"/>
            <a:chOff x="0" y="3687"/>
            <a:chExt cx="5760" cy="660"/>
          </a:xfrm>
        </p:grpSpPr>
        <p:pic>
          <p:nvPicPr>
            <p:cNvPr id="8" name="Picture 31" descr="WLILI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87"/>
              <a:ext cx="1728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2" descr="WLILI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0" y="3687"/>
              <a:ext cx="1728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3" descr="WLILI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" y="3687"/>
              <a:ext cx="1728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4" descr="WLILI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410"/>
            <a:stretch>
              <a:fillRect/>
            </a:stretch>
          </p:blipFill>
          <p:spPr bwMode="auto">
            <a:xfrm>
              <a:off x="5145" y="3687"/>
              <a:ext cx="615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4"/>
          <p:cNvGrpSpPr>
            <a:grpSpLocks/>
          </p:cNvGrpSpPr>
          <p:nvPr/>
        </p:nvGrpSpPr>
        <p:grpSpPr bwMode="auto">
          <a:xfrm rot="3211918">
            <a:off x="5254365" y="4237771"/>
            <a:ext cx="1162050" cy="3200400"/>
            <a:chOff x="3968" y="312"/>
            <a:chExt cx="792" cy="2760"/>
          </a:xfrm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4008" y="312"/>
              <a:ext cx="752" cy="2736"/>
            </a:xfrm>
            <a:custGeom>
              <a:avLst/>
              <a:gdLst>
                <a:gd name="T0" fmla="*/ 768 w 896"/>
                <a:gd name="T1" fmla="*/ 0 h 2016"/>
                <a:gd name="T2" fmla="*/ 768 w 896"/>
                <a:gd name="T3" fmla="*/ 1056 h 2016"/>
                <a:gd name="T4" fmla="*/ 0 w 896"/>
                <a:gd name="T5" fmla="*/ 2016 h 20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96" h="2016">
                  <a:moveTo>
                    <a:pt x="768" y="0"/>
                  </a:moveTo>
                  <a:cubicBezTo>
                    <a:pt x="832" y="360"/>
                    <a:pt x="896" y="720"/>
                    <a:pt x="768" y="1056"/>
                  </a:cubicBezTo>
                  <a:cubicBezTo>
                    <a:pt x="640" y="1392"/>
                    <a:pt x="320" y="1704"/>
                    <a:pt x="0" y="2016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3968" y="336"/>
              <a:ext cx="688" cy="2736"/>
            </a:xfrm>
            <a:custGeom>
              <a:avLst/>
              <a:gdLst>
                <a:gd name="T0" fmla="*/ 688 w 688"/>
                <a:gd name="T1" fmla="*/ 0 h 2736"/>
                <a:gd name="T2" fmla="*/ 112 w 688"/>
                <a:gd name="T3" fmla="*/ 1248 h 2736"/>
                <a:gd name="T4" fmla="*/ 16 w 688"/>
                <a:gd name="T5" fmla="*/ 2736 h 27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8" h="2736">
                  <a:moveTo>
                    <a:pt x="688" y="0"/>
                  </a:moveTo>
                  <a:cubicBezTo>
                    <a:pt x="456" y="396"/>
                    <a:pt x="224" y="792"/>
                    <a:pt x="112" y="1248"/>
                  </a:cubicBezTo>
                  <a:cubicBezTo>
                    <a:pt x="0" y="1704"/>
                    <a:pt x="32" y="2488"/>
                    <a:pt x="16" y="2736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5" name="Group 11"/>
          <p:cNvGrpSpPr>
            <a:grpSpLocks/>
          </p:cNvGrpSpPr>
          <p:nvPr/>
        </p:nvGrpSpPr>
        <p:grpSpPr bwMode="auto">
          <a:xfrm rot="17297505">
            <a:off x="2779516" y="4536096"/>
            <a:ext cx="857250" cy="2667000"/>
            <a:chOff x="1424" y="1968"/>
            <a:chExt cx="688" cy="1344"/>
          </a:xfrm>
        </p:grpSpPr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1424" y="1968"/>
              <a:ext cx="560" cy="1344"/>
            </a:xfrm>
            <a:custGeom>
              <a:avLst/>
              <a:gdLst>
                <a:gd name="T0" fmla="*/ 656 w 656"/>
                <a:gd name="T1" fmla="*/ 1344 h 1344"/>
                <a:gd name="T2" fmla="*/ 80 w 656"/>
                <a:gd name="T3" fmla="*/ 1104 h 1344"/>
                <a:gd name="T4" fmla="*/ 176 w 656"/>
                <a:gd name="T5" fmla="*/ 0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56" h="1344">
                  <a:moveTo>
                    <a:pt x="656" y="1344"/>
                  </a:moveTo>
                  <a:cubicBezTo>
                    <a:pt x="408" y="1336"/>
                    <a:pt x="160" y="1328"/>
                    <a:pt x="80" y="1104"/>
                  </a:cubicBezTo>
                  <a:cubicBezTo>
                    <a:pt x="0" y="880"/>
                    <a:pt x="88" y="440"/>
                    <a:pt x="176" y="0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1584" y="1968"/>
              <a:ext cx="528" cy="1344"/>
            </a:xfrm>
            <a:custGeom>
              <a:avLst/>
              <a:gdLst>
                <a:gd name="T0" fmla="*/ 0 w 704"/>
                <a:gd name="T1" fmla="*/ 0 h 1344"/>
                <a:gd name="T2" fmla="*/ 624 w 704"/>
                <a:gd name="T3" fmla="*/ 624 h 1344"/>
                <a:gd name="T4" fmla="*/ 480 w 704"/>
                <a:gd name="T5" fmla="*/ 1344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04" h="1344">
                  <a:moveTo>
                    <a:pt x="0" y="0"/>
                  </a:moveTo>
                  <a:cubicBezTo>
                    <a:pt x="272" y="200"/>
                    <a:pt x="544" y="400"/>
                    <a:pt x="624" y="624"/>
                  </a:cubicBezTo>
                  <a:cubicBezTo>
                    <a:pt x="704" y="848"/>
                    <a:pt x="504" y="1224"/>
                    <a:pt x="480" y="1344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8" name="Group 7"/>
          <p:cNvGrpSpPr>
            <a:grpSpLocks/>
          </p:cNvGrpSpPr>
          <p:nvPr/>
        </p:nvGrpSpPr>
        <p:grpSpPr bwMode="auto">
          <a:xfrm rot="18810536">
            <a:off x="3483109" y="4362211"/>
            <a:ext cx="457200" cy="2070100"/>
            <a:chOff x="1424" y="1968"/>
            <a:chExt cx="688" cy="1344"/>
          </a:xfrm>
        </p:grpSpPr>
        <p:sp>
          <p:nvSpPr>
            <p:cNvPr id="19" name="Freeform 8"/>
            <p:cNvSpPr>
              <a:spLocks/>
            </p:cNvSpPr>
            <p:nvPr/>
          </p:nvSpPr>
          <p:spPr bwMode="auto">
            <a:xfrm>
              <a:off x="1424" y="1968"/>
              <a:ext cx="560" cy="1344"/>
            </a:xfrm>
            <a:custGeom>
              <a:avLst/>
              <a:gdLst>
                <a:gd name="T0" fmla="*/ 656 w 656"/>
                <a:gd name="T1" fmla="*/ 1344 h 1344"/>
                <a:gd name="T2" fmla="*/ 80 w 656"/>
                <a:gd name="T3" fmla="*/ 1104 h 1344"/>
                <a:gd name="T4" fmla="*/ 176 w 656"/>
                <a:gd name="T5" fmla="*/ 0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56" h="1344">
                  <a:moveTo>
                    <a:pt x="656" y="1344"/>
                  </a:moveTo>
                  <a:cubicBezTo>
                    <a:pt x="408" y="1336"/>
                    <a:pt x="160" y="1328"/>
                    <a:pt x="80" y="1104"/>
                  </a:cubicBezTo>
                  <a:cubicBezTo>
                    <a:pt x="0" y="880"/>
                    <a:pt x="88" y="440"/>
                    <a:pt x="176" y="0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0" name="Freeform 9"/>
            <p:cNvSpPr>
              <a:spLocks/>
            </p:cNvSpPr>
            <p:nvPr/>
          </p:nvSpPr>
          <p:spPr bwMode="auto">
            <a:xfrm>
              <a:off x="1584" y="1968"/>
              <a:ext cx="528" cy="1344"/>
            </a:xfrm>
            <a:custGeom>
              <a:avLst/>
              <a:gdLst>
                <a:gd name="T0" fmla="*/ 0 w 704"/>
                <a:gd name="T1" fmla="*/ 0 h 1344"/>
                <a:gd name="T2" fmla="*/ 624 w 704"/>
                <a:gd name="T3" fmla="*/ 624 h 1344"/>
                <a:gd name="T4" fmla="*/ 480 w 704"/>
                <a:gd name="T5" fmla="*/ 1344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04" h="1344">
                  <a:moveTo>
                    <a:pt x="0" y="0"/>
                  </a:moveTo>
                  <a:cubicBezTo>
                    <a:pt x="272" y="200"/>
                    <a:pt x="544" y="400"/>
                    <a:pt x="624" y="624"/>
                  </a:cubicBezTo>
                  <a:cubicBezTo>
                    <a:pt x="704" y="848"/>
                    <a:pt x="504" y="1224"/>
                    <a:pt x="480" y="1344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1" name="Freeform 10"/>
          <p:cNvSpPr>
            <a:spLocks/>
          </p:cNvSpPr>
          <p:nvPr/>
        </p:nvSpPr>
        <p:spPr bwMode="auto">
          <a:xfrm rot="302103">
            <a:off x="4388858" y="3463859"/>
            <a:ext cx="457200" cy="2946400"/>
          </a:xfrm>
          <a:custGeom>
            <a:avLst/>
            <a:gdLst>
              <a:gd name="T0" fmla="*/ 0 w 376"/>
              <a:gd name="T1" fmla="*/ 0 h 816"/>
              <a:gd name="T2" fmla="*/ 336 w 376"/>
              <a:gd name="T3" fmla="*/ 432 h 816"/>
              <a:gd name="T4" fmla="*/ 240 w 376"/>
              <a:gd name="T5" fmla="*/ 816 h 81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76" h="816">
                <a:moveTo>
                  <a:pt x="0" y="0"/>
                </a:moveTo>
                <a:cubicBezTo>
                  <a:pt x="148" y="148"/>
                  <a:pt x="296" y="296"/>
                  <a:pt x="336" y="432"/>
                </a:cubicBezTo>
                <a:cubicBezTo>
                  <a:pt x="376" y="568"/>
                  <a:pt x="256" y="752"/>
                  <a:pt x="240" y="816"/>
                </a:cubicBezTo>
              </a:path>
            </a:pathLst>
          </a:custGeom>
          <a:noFill/>
          <a:ln w="76200" cmpd="sng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3397129" y="1752600"/>
            <a:ext cx="2057400" cy="1828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800" b="1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3" name="Picture 26" descr="259037408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529" y="1170972"/>
            <a:ext cx="25146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val 17"/>
          <p:cNvSpPr>
            <a:spLocks noChangeArrowheads="1"/>
          </p:cNvSpPr>
          <p:nvPr/>
        </p:nvSpPr>
        <p:spPr bwMode="auto">
          <a:xfrm>
            <a:off x="1390454" y="1123785"/>
            <a:ext cx="2324100" cy="17891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1382142" y="1398587"/>
            <a:ext cx="2300287" cy="70802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  <a:r>
              <a:rPr lang="en-US" altLang="en-US" sz="40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ược</a:t>
            </a:r>
            <a:r>
              <a:rPr lang="en-US" altLang="en-US" sz="40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sĩ</a:t>
            </a:r>
            <a:endParaRPr lang="en-US" altLang="en-US" sz="4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Oval 15"/>
          <p:cNvSpPr>
            <a:spLocks noChangeArrowheads="1"/>
          </p:cNvSpPr>
          <p:nvPr/>
        </p:nvSpPr>
        <p:spPr bwMode="auto">
          <a:xfrm>
            <a:off x="3359029" y="-78554"/>
            <a:ext cx="2324100" cy="17891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3290950" y="431033"/>
            <a:ext cx="2705100" cy="76993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latin typeface="UTM Avo" panose="02040603050506020204" pitchFamily="18" charset="0"/>
                <a:cs typeface="Arial" panose="020B0604020202020204" pitchFamily="34" charset="0"/>
              </a:rPr>
              <a:t>t</a:t>
            </a:r>
            <a:r>
              <a:rPr lang="en-US" altLang="en-US" sz="44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hước</a:t>
            </a:r>
            <a:r>
              <a:rPr lang="en-US" altLang="en-US" sz="44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kẻ</a:t>
            </a:r>
            <a:endParaRPr lang="en-US" altLang="en-US" sz="4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5200650" y="1036903"/>
            <a:ext cx="2324100" cy="17875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5162550" y="1496656"/>
            <a:ext cx="2705100" cy="76993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latin typeface="UTM Avo" panose="02040603050506020204" pitchFamily="18" charset="0"/>
                <a:cs typeface="Arial" panose="020B0604020202020204" pitchFamily="34" charset="0"/>
              </a:rPr>
              <a:t>l</a:t>
            </a:r>
            <a:r>
              <a:rPr lang="en-US" altLang="en-US" sz="44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ướt</a:t>
            </a:r>
            <a:r>
              <a:rPr lang="en-US" altLang="en-US" sz="44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ván</a:t>
            </a:r>
            <a:endParaRPr lang="en-US" altLang="en-US" sz="4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0" name="Oval 19"/>
          <p:cNvSpPr>
            <a:spLocks noChangeArrowheads="1"/>
          </p:cNvSpPr>
          <p:nvPr/>
        </p:nvSpPr>
        <p:spPr bwMode="auto">
          <a:xfrm>
            <a:off x="4834794" y="2834226"/>
            <a:ext cx="2322512" cy="17891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 Box 22"/>
          <p:cNvSpPr txBox="1">
            <a:spLocks noChangeArrowheads="1"/>
          </p:cNvSpPr>
          <p:nvPr/>
        </p:nvSpPr>
        <p:spPr bwMode="auto">
          <a:xfrm>
            <a:off x="4834794" y="3301033"/>
            <a:ext cx="2444750" cy="76993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ước</a:t>
            </a:r>
            <a:r>
              <a:rPr lang="en-US" altLang="en-US" sz="44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mơ</a:t>
            </a:r>
            <a:endParaRPr lang="en-US" altLang="en-US" sz="4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1807495" y="2971800"/>
            <a:ext cx="2324100" cy="17891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1627136" y="3405725"/>
            <a:ext cx="2362200" cy="64611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l</a:t>
            </a:r>
            <a:r>
              <a:rPr lang="en-US" altLang="en-US" sz="36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ướt</a:t>
            </a:r>
            <a:r>
              <a:rPr lang="en-US" altLang="en-US" sz="36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sóng</a:t>
            </a:r>
            <a:endParaRPr lang="en-US" altLang="en-US" sz="36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08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22448 0.00324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3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45417 0.14791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8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0.07662 C 0.01389 0.08056 0.02968 0.08588 0.03975 0.09421 C 0.04878 0.10393 0.05468 0.11667 0.0585 0.1294 C 0.06545 0.14167 0.06284 0.15393 0.05972 0.16736 C 0.05816 0.1794 0.05347 0.19306 0.0401 0.20625 C 0.03212 0.21829 0.01371 0.23194 -0.00556 0.24143 C -0.02396 0.25208 -0.04566 0.26018 -0.06806 0.26736 C -0.0908 0.27454 -0.1125 0.27917 -0.13403 0.28125 C -0.15677 0.2838 -0.1783 0.2831 -0.19618 0.27824 C -0.21337 0.275 -0.23004 0.26852 -0.23837 0.26018 C -0.24879 0.25255 -0.25417 0.23681 -0.25556 0.22639 C -0.25834 0.21458 -0.25851 0.20069 -0.25052 0.18727 C -0.24271 0.17546 -0.22674 0.16389 -0.20538 0.15486 C -0.18212 0.1463 -0.15955 0.1463 -0.14341 0.14977 C -0.13056 0.1544 -0.11945 0.16366 -0.1158 0.17662 C -0.11354 0.19005 -0.11407 0.20278 -0.12327 0.21597 C -0.13038 0.22755 -0.12865 0.22917 -0.16424 0.25069 C -0.19705 0.27292 -0.23073 0.27546 -0.25122 0.28056 C -0.27275 0.28611 -0.28854 0.28449 -0.31025 0.28426 C -0.33264 0.28449 -0.35313 0.27917 -0.36736 0.27477 C -0.3816 0.26782 -0.3882 0.2588 -0.39809 0.24468 C -0.40469 0.23125 -0.40608 0.22014 -0.40747 0.20787 C -0.40903 0.1956 -0.41042 0.1831 -0.41181 0.17106 " pathEditMode="relative" rAng="21060000" ptsTypes="AAAAAAAAAAAAAAAAAAAAAAA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0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06 0.01111 L -0.11111 0.01782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7" grpId="1" animBg="1"/>
      <p:bldP spid="28" grpId="0" animBg="1"/>
      <p:bldP spid="29" grpId="0" animBg="1"/>
      <p:bldP spid="29" grpId="1" animBg="1"/>
      <p:bldP spid="30" grpId="0" animBg="1"/>
      <p:bldP spid="31" grpId="0" animBg="1"/>
      <p:bldP spid="31" grpId="1" animBg="1"/>
      <p:bldP spid="32" grpId="0" animBg="1"/>
      <p:bldP spid="33" grpId="0" animBg="1"/>
      <p:bldP spid="3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4724400" cy="655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870465">
            <a:off x="843170" y="1924434"/>
            <a:ext cx="3610066" cy="1407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NÀO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4857571" y="872974"/>
            <a:ext cx="4267200" cy="7132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5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5238571" y="2417258"/>
            <a:ext cx="3886200" cy="667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6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5060731" y="4011114"/>
            <a:ext cx="4114800" cy="667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7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4579884" y="5602426"/>
            <a:ext cx="4571998" cy="667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8" name="文本框 3"/>
          <p:cNvSpPr txBox="1"/>
          <p:nvPr/>
        </p:nvSpPr>
        <p:spPr>
          <a:xfrm>
            <a:off x="6008454" y="76200"/>
            <a:ext cx="3135546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Quy</a:t>
            </a:r>
            <a:r>
              <a:rPr kumimoji="0" lang="en-US" altLang="zh-CN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ước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字魂17号-萌趣果冻体" panose="02000000000000000000" pitchFamily="2" charset="-122"/>
              <a:cs typeface="+mn-cs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6018964" y="1586261"/>
            <a:ext cx="3135546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Lướt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thướt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字魂17号-萌趣果冻体" panose="02000000000000000000" pitchFamily="2" charset="-122"/>
              <a:cs typeface="+mn-cs"/>
            </a:endParaRPr>
          </a:p>
        </p:txBody>
      </p:sp>
      <p:sp>
        <p:nvSpPr>
          <p:cNvPr id="10" name="文本框 3"/>
          <p:cNvSpPr txBox="1"/>
          <p:nvPr/>
        </p:nvSpPr>
        <p:spPr>
          <a:xfrm>
            <a:off x="6018964" y="3087784"/>
            <a:ext cx="3135546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Cái</a:t>
            </a:r>
            <a:r>
              <a:rPr kumimoji="0" lang="en-US" altLang="zh-CN" sz="5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lược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字魂17号-萌趣果冻体" panose="02000000000000000000" pitchFamily="2" charset="-122"/>
              <a:cs typeface="+mn-cs"/>
            </a:endParaRPr>
          </a:p>
        </p:txBody>
      </p:sp>
      <p:sp>
        <p:nvSpPr>
          <p:cNvPr id="11" name="文本框 3"/>
          <p:cNvSpPr txBox="1"/>
          <p:nvPr/>
        </p:nvSpPr>
        <p:spPr>
          <a:xfrm>
            <a:off x="5997944" y="4679096"/>
            <a:ext cx="3135546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Bước</a:t>
            </a:r>
            <a:r>
              <a:rPr kumimoji="0" lang="en-US" altLang="zh-CN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đi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字魂17号-萌趣果冻体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05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6473" y="178100"/>
            <a:ext cx="8905127" cy="4661915"/>
            <a:chOff x="-159026" y="-357808"/>
            <a:chExt cx="12426295" cy="5114385"/>
          </a:xfrm>
          <a:solidFill>
            <a:schemeClr val="tx2">
              <a:lumMod val="20000"/>
              <a:lumOff val="80000"/>
            </a:schemeClr>
          </a:solidFill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b="16501"/>
            <a:stretch/>
          </p:blipFill>
          <p:spPr>
            <a:xfrm>
              <a:off x="-159026" y="-15707"/>
              <a:ext cx="12426295" cy="477228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sp>
          <p:nvSpPr>
            <p:cNvPr id="5" name="Oval 4"/>
            <p:cNvSpPr/>
            <p:nvPr/>
          </p:nvSpPr>
          <p:spPr>
            <a:xfrm>
              <a:off x="-159026" y="-357808"/>
              <a:ext cx="10522226" cy="861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1752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58" y="1371600"/>
            <a:ext cx="712713" cy="83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8600" y="4876801"/>
            <a:ext cx="891540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mướp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vàng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bướm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bay</a:t>
            </a:r>
          </a:p>
          <a:p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rập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rờn</a:t>
            </a:r>
            <a:r>
              <a:rPr lang="en-US" sz="4800" b="1" dirty="0" smtClean="0">
                <a:latin typeface="UTM Avo" panose="02040603050506020204" pitchFamily="18" charset="0"/>
              </a:rPr>
              <a:t>.</a:t>
            </a:r>
            <a:endParaRPr lang="en-US" sz="4800" b="1" dirty="0"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65433" y="4876802"/>
            <a:ext cx="12378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ướp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88961" y="4876802"/>
            <a:ext cx="14077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34959" y="4876801"/>
            <a:ext cx="14077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endParaRPr lang="vi-VN" dirty="0">
              <a:solidFill>
                <a:srgbClr val="FF0066"/>
              </a:solidFill>
            </a:endParaRPr>
          </a:p>
        </p:txBody>
      </p:sp>
      <p:pic>
        <p:nvPicPr>
          <p:cNvPr id="14" name="Trên giàn, hoa mướp vàng ươm, bướm bay rập r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0" y="13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1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85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1" y="57839"/>
            <a:ext cx="8763000" cy="9502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43000"/>
            <a:ext cx="8352927" cy="563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4262" y="2286000"/>
            <a:ext cx="4752528" cy="110799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4282" y="3635789"/>
            <a:ext cx="5791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72: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ươp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62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52400"/>
            <a:ext cx="8534400" cy="156966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lvl="0" algn="r"/>
            <a:r>
              <a:rPr lang="en-US" sz="9600" b="1" dirty="0" err="1" smtClean="0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ươm</a:t>
            </a:r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   </a:t>
            </a:r>
            <a:r>
              <a:rPr lang="en-US" sz="9600" b="1" dirty="0" err="1" smtClean="0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ươp</a:t>
            </a:r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 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  <a:cs typeface=".VnAvant" panose="020B720000000000000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71600" y="770196"/>
            <a:ext cx="11785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.VnCooper" pitchFamily="34" charset="0"/>
              </a:rPr>
              <a:t>72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15" y="46077"/>
            <a:ext cx="18165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Bµi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 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3441" y="2057400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-7307" y="2045295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32979" y="2940613"/>
            <a:ext cx="270779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86703" y="2860753"/>
            <a:ext cx="239681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ươp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Minus 10"/>
          <p:cNvSpPr/>
          <p:nvPr/>
        </p:nvSpPr>
        <p:spPr bwMode="auto">
          <a:xfrm>
            <a:off x="1632979" y="3963057"/>
            <a:ext cx="1259389" cy="190500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Minus 11"/>
          <p:cNvSpPr/>
          <p:nvPr/>
        </p:nvSpPr>
        <p:spPr bwMode="auto">
          <a:xfrm>
            <a:off x="5410200" y="3944007"/>
            <a:ext cx="1259389" cy="190500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960865" y="4359854"/>
            <a:ext cx="2411782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ounded Rectangle 13"/>
          <p:cNvSpPr/>
          <p:nvPr/>
        </p:nvSpPr>
        <p:spPr>
          <a:xfrm>
            <a:off x="4395951" y="4359854"/>
            <a:ext cx="2478589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5" name="Rounded Rectangle 14"/>
          <p:cNvSpPr/>
          <p:nvPr/>
        </p:nvSpPr>
        <p:spPr>
          <a:xfrm>
            <a:off x="1960864" y="5486400"/>
            <a:ext cx="4897136" cy="1219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/>
          <p:cNvSpPr/>
          <p:nvPr/>
        </p:nvSpPr>
        <p:spPr>
          <a:xfrm>
            <a:off x="2821744" y="4134507"/>
            <a:ext cx="109517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89829" y="4039850"/>
            <a:ext cx="270779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821744" y="5372725"/>
            <a:ext cx="333617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88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ướm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37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53441" y="43074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-17817" y="43074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27314" y="3853964"/>
            <a:ext cx="9885118" cy="2210484"/>
            <a:chOff x="757645" y="4380985"/>
            <a:chExt cx="9885118" cy="2210484"/>
          </a:xfrm>
        </p:grpSpPr>
        <p:grpSp>
          <p:nvGrpSpPr>
            <p:cNvPr id="5" name="Group 4"/>
            <p:cNvGrpSpPr/>
            <p:nvPr/>
          </p:nvGrpSpPr>
          <p:grpSpPr>
            <a:xfrm>
              <a:off x="757645" y="4380985"/>
              <a:ext cx="9885118" cy="963157"/>
              <a:chOff x="757645" y="4380985"/>
              <a:chExt cx="9885118" cy="963157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757645" y="4420812"/>
                <a:ext cx="27139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chườm</a:t>
                </a:r>
                <a:r>
                  <a:rPr lang="en-US" sz="5400" b="1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lang="en-US" sz="5400" b="1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455824" y="4401949"/>
                <a:ext cx="23606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đượm</a:t>
                </a:r>
                <a:r>
                  <a:rPr lang="en-US" sz="5400" b="1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lang="en-US" sz="5400" b="1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826946" y="4387180"/>
                <a:ext cx="23606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gươm</a:t>
                </a:r>
                <a:r>
                  <a:rPr lang="en-US" sz="5400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lang="en-US" sz="5400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282151" y="4380985"/>
                <a:ext cx="23606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ướm</a:t>
                </a:r>
                <a:r>
                  <a:rPr lang="en-US" sz="5400" b="1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lang="en-US" sz="5400" b="1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908154" y="5668139"/>
              <a:ext cx="26767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lượm</a:t>
              </a:r>
              <a:endParaRPr lang="en-US" sz="54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438400" y="5141118"/>
            <a:ext cx="7457229" cy="924576"/>
            <a:chOff x="3588257" y="5462632"/>
            <a:chExt cx="7457229" cy="924576"/>
          </a:xfrm>
        </p:grpSpPr>
        <p:sp>
          <p:nvSpPr>
            <p:cNvPr id="12" name="TextBox 11"/>
            <p:cNvSpPr txBox="1"/>
            <p:nvPr/>
          </p:nvSpPr>
          <p:spPr>
            <a:xfrm>
              <a:off x="6324260" y="5463878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nượp</a:t>
              </a:r>
              <a:endParaRPr lang="en-US" sz="54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684873" y="5462632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5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ớp</a:t>
              </a:r>
              <a:endParaRPr lang="en-US" sz="54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88257" y="5463878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mướp</a:t>
              </a:r>
              <a:endParaRPr lang="en-US" sz="54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350998" y="93904"/>
            <a:ext cx="270779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38800" y="132629"/>
            <a:ext cx="239681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ươp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70978" y="1531600"/>
            <a:ext cx="2411782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ounded Rectangle 17"/>
          <p:cNvSpPr/>
          <p:nvPr/>
        </p:nvSpPr>
        <p:spPr>
          <a:xfrm>
            <a:off x="4977600" y="1540453"/>
            <a:ext cx="2478589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9" name="Rounded Rectangle 18"/>
          <p:cNvSpPr/>
          <p:nvPr/>
        </p:nvSpPr>
        <p:spPr>
          <a:xfrm>
            <a:off x="2610223" y="2719082"/>
            <a:ext cx="4897136" cy="1219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3330899" y="1380451"/>
            <a:ext cx="109517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45974" y="1290925"/>
            <a:ext cx="270779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18706" y="2605407"/>
            <a:ext cx="333617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88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ướm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Minus 22"/>
          <p:cNvSpPr/>
          <p:nvPr/>
        </p:nvSpPr>
        <p:spPr bwMode="auto">
          <a:xfrm>
            <a:off x="439383" y="4592989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Minus 23"/>
          <p:cNvSpPr/>
          <p:nvPr/>
        </p:nvSpPr>
        <p:spPr bwMode="auto">
          <a:xfrm>
            <a:off x="2944042" y="4500836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Minus 24"/>
          <p:cNvSpPr/>
          <p:nvPr/>
        </p:nvSpPr>
        <p:spPr bwMode="auto">
          <a:xfrm>
            <a:off x="5249273" y="4500834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Minus 25"/>
          <p:cNvSpPr/>
          <p:nvPr/>
        </p:nvSpPr>
        <p:spPr bwMode="auto">
          <a:xfrm>
            <a:off x="7329742" y="4500836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Minus 26"/>
          <p:cNvSpPr/>
          <p:nvPr/>
        </p:nvSpPr>
        <p:spPr bwMode="auto">
          <a:xfrm>
            <a:off x="321142" y="5769752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Minus 27"/>
          <p:cNvSpPr/>
          <p:nvPr/>
        </p:nvSpPr>
        <p:spPr bwMode="auto">
          <a:xfrm>
            <a:off x="2673978" y="5769752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Minus 28"/>
          <p:cNvSpPr/>
          <p:nvPr/>
        </p:nvSpPr>
        <p:spPr bwMode="auto">
          <a:xfrm>
            <a:off x="5486401" y="5769752"/>
            <a:ext cx="1502260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Minus 29"/>
          <p:cNvSpPr/>
          <p:nvPr/>
        </p:nvSpPr>
        <p:spPr bwMode="auto">
          <a:xfrm>
            <a:off x="7535016" y="5769752"/>
            <a:ext cx="1177770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47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53441" y="43074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-17817" y="43074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35923"/>
            <a:ext cx="2874961" cy="1931988"/>
          </a:xfrm>
          <a:prstGeom prst="ellipse">
            <a:avLst/>
          </a:prstGeom>
          <a:ln w="9525">
            <a:solidFill>
              <a:srgbClr val="92D050"/>
            </a:solidFill>
            <a:prstDash val="sysDot"/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01898"/>
            <a:ext cx="2362200" cy="1494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92D05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358955"/>
            <a:ext cx="2133600" cy="16859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0" y="4648200"/>
            <a:ext cx="3352799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Giàn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mướp</a:t>
            </a:r>
            <a:endParaRPr kumimoji="0" lang="vi-V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044059" y="5775436"/>
            <a:ext cx="2895600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bướm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5410200" y="4495800"/>
            <a:ext cx="3733800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Nườm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nượp</a:t>
            </a:r>
            <a:endParaRPr kumimoji="0" lang="vi-V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3200400" y="350553"/>
            <a:ext cx="5029200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 smtClean="0">
                <a:solidFill>
                  <a:schemeClr val="tx1"/>
                </a:solidFill>
                <a:latin typeface="Times New Roman" pitchFamily="18" charset="0"/>
              </a:rPr>
              <a:t>Nối</a:t>
            </a:r>
            <a:r>
              <a:rPr lang="en-US" altLang="vi-VN" sz="3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chemeClr val="tx1"/>
                </a:solidFill>
                <a:latin typeface="Times New Roman" pitchFamily="18" charset="0"/>
              </a:rPr>
              <a:t>tranh</a:t>
            </a:r>
            <a:r>
              <a:rPr lang="en-US" altLang="vi-VN" sz="3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chemeClr val="tx1"/>
                </a:solidFill>
                <a:latin typeface="Times New Roman" pitchFamily="18" charset="0"/>
              </a:rPr>
              <a:t>với</a:t>
            </a:r>
            <a:r>
              <a:rPr lang="en-US" altLang="vi-VN" sz="3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chemeClr val="tx1"/>
                </a:solidFill>
                <a:latin typeface="Times New Roman" pitchFamily="18" charset="0"/>
              </a:rPr>
              <a:t>các</a:t>
            </a:r>
            <a:r>
              <a:rPr lang="en-US" altLang="vi-VN" sz="3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chemeClr val="tx1"/>
                </a:solidFill>
                <a:latin typeface="Times New Roman" pitchFamily="18" charset="0"/>
              </a:rPr>
              <a:t>từ</a:t>
            </a:r>
            <a:r>
              <a:rPr lang="en-US" altLang="vi-VN" sz="3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altLang="vi-VN" sz="3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chemeClr val="tx1"/>
                </a:solidFill>
                <a:latin typeface="Times New Roman" pitchFamily="18" charset="0"/>
              </a:rPr>
              <a:t>đọc</a:t>
            </a:r>
            <a:endParaRPr lang="en-US" altLang="vi-VN" sz="3200" b="1" dirty="0">
              <a:solidFill>
                <a:srgbClr val="CC00CC"/>
              </a:solidFill>
              <a:latin typeface="Times New Roman" pitchFamily="18" charset="0"/>
            </a:endParaRPr>
          </a:p>
        </p:txBody>
      </p:sp>
      <p:cxnSp>
        <p:nvCxnSpPr>
          <p:cNvPr id="5" name="Straight Connector 4"/>
          <p:cNvCxnSpPr>
            <a:stCxn id="1026" idx="4"/>
            <a:endCxn id="8" idx="0"/>
          </p:cNvCxnSpPr>
          <p:nvPr/>
        </p:nvCxnSpPr>
        <p:spPr>
          <a:xfrm>
            <a:off x="1666081" y="3167911"/>
            <a:ext cx="2825778" cy="2607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027" idx="2"/>
            <a:endCxn id="9" idx="0"/>
          </p:cNvCxnSpPr>
          <p:nvPr/>
        </p:nvCxnSpPr>
        <p:spPr>
          <a:xfrm>
            <a:off x="4838700" y="2996529"/>
            <a:ext cx="2438400" cy="14992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7" idx="0"/>
          </p:cNvCxnSpPr>
          <p:nvPr/>
        </p:nvCxnSpPr>
        <p:spPr>
          <a:xfrm flipH="1">
            <a:off x="1676400" y="2996529"/>
            <a:ext cx="6019800" cy="16516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8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520</Words>
  <PresentationFormat>On-screen Show (4:3)</PresentationFormat>
  <Paragraphs>135</Paragraphs>
  <Slides>23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2020-11-10T02:18:56Z</dcterms:created>
  <dcterms:modified xsi:type="dcterms:W3CDTF">2020-12-16T14:00:45Z</dcterms:modified>
</cp:coreProperties>
</file>