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1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6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3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30E24D5-F960-0586-4970-06187D3EB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vi-VN" dirty="0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60099B62-D91B-0B0A-ECFB-91DA25935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dirty="0" err="1"/>
              <a:t>Bấm</a:t>
            </a:r>
            <a:r>
              <a:rPr lang="vi-VN" dirty="0"/>
              <a:t> </a:t>
            </a:r>
            <a:r>
              <a:rPr lang="vi-VN" dirty="0" err="1"/>
              <a:t>để</a:t>
            </a:r>
            <a:r>
              <a:rPr lang="vi-VN" dirty="0"/>
              <a:t> </a:t>
            </a:r>
            <a:r>
              <a:rPr lang="vi-VN" dirty="0" err="1"/>
              <a:t>chỉnh</a:t>
            </a:r>
            <a:r>
              <a:rPr lang="vi-VN" dirty="0"/>
              <a:t> </a:t>
            </a:r>
            <a:r>
              <a:rPr lang="vi-VN" dirty="0" err="1"/>
              <a:t>sửa</a:t>
            </a:r>
            <a:r>
              <a:rPr lang="vi-VN" dirty="0"/>
              <a:t> </a:t>
            </a:r>
            <a:r>
              <a:rPr lang="vi-VN" dirty="0" err="1"/>
              <a:t>kiểu</a:t>
            </a:r>
            <a:r>
              <a:rPr lang="vi-VN" dirty="0"/>
              <a:t> tiêu </a:t>
            </a:r>
            <a:r>
              <a:rPr lang="vi-VN" dirty="0" err="1"/>
              <a:t>đề</a:t>
            </a:r>
            <a:r>
              <a:rPr lang="vi-VN" dirty="0"/>
              <a:t> </a:t>
            </a:r>
            <a:r>
              <a:rPr lang="vi-VN" dirty="0" err="1"/>
              <a:t>phụ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</a:t>
            </a:r>
            <a:r>
              <a:rPr lang="vi-VN" dirty="0" err="1"/>
              <a:t>Bản</a:t>
            </a:r>
            <a:r>
              <a:rPr lang="vi-VN" dirty="0"/>
              <a:t> </a:t>
            </a:r>
            <a:r>
              <a:rPr lang="vi-VN" dirty="0" err="1"/>
              <a:t>cái</a:t>
            </a:r>
            <a:endParaRPr lang="vi-VN" dirty="0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80DBACD-DB60-F01E-9743-3F3DE520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8F36D7C-084B-0328-DB7C-2A9C9023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86D6C5E-AABB-A4AC-FBF3-18CD4577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157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F7FBAD5-1767-2DA6-DD01-39A0D8112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9C2CDD39-C013-4F81-87E8-1D5362489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D960B66-FA7B-04D0-B9D0-422E5DFE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D4BDDD4B-7FF2-654D-6081-6D8FB7E3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18334B6-6E70-5413-ADF5-0DFE789E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574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9E3FA835-AD48-8ED3-F9E1-232878A66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D55DE287-D05C-B38C-1410-EC0BB452E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B2E8E23-8166-4547-A1D2-670759495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F76DD0E-D16E-9158-B2F4-44887D669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306FF24-CBDE-DC22-BB4F-BCD0F384C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8413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BDB4F7A-71FF-576D-67EC-B40A8E41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vi-VN" dirty="0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868722B-2710-69B1-8DA6-40A303D7E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vi-VN" dirty="0" err="1"/>
              <a:t>Bấm</a:t>
            </a:r>
            <a:r>
              <a:rPr lang="vi-VN" dirty="0"/>
              <a:t> </a:t>
            </a:r>
            <a:r>
              <a:rPr lang="vi-VN" dirty="0" err="1"/>
              <a:t>để</a:t>
            </a:r>
            <a:r>
              <a:rPr lang="vi-VN" dirty="0"/>
              <a:t> </a:t>
            </a:r>
            <a:r>
              <a:rPr lang="vi-VN" dirty="0" err="1"/>
              <a:t>chỉnh</a:t>
            </a:r>
            <a:r>
              <a:rPr lang="vi-VN" dirty="0"/>
              <a:t> </a:t>
            </a:r>
            <a:r>
              <a:rPr lang="vi-VN" dirty="0" err="1"/>
              <a:t>sửa</a:t>
            </a:r>
            <a:r>
              <a:rPr lang="vi-VN" dirty="0"/>
              <a:t> </a:t>
            </a:r>
            <a:r>
              <a:rPr lang="vi-VN" dirty="0" err="1"/>
              <a:t>kiểu</a:t>
            </a:r>
            <a:r>
              <a:rPr lang="vi-VN" dirty="0"/>
              <a:t> văn </a:t>
            </a:r>
            <a:r>
              <a:rPr lang="vi-VN" dirty="0" err="1"/>
              <a:t>bản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</a:t>
            </a:r>
            <a:r>
              <a:rPr lang="vi-VN" dirty="0" err="1"/>
              <a:t>Bản</a:t>
            </a:r>
            <a:r>
              <a:rPr lang="vi-VN" dirty="0"/>
              <a:t> </a:t>
            </a:r>
            <a:r>
              <a:rPr lang="vi-VN" dirty="0" err="1"/>
              <a:t>cái</a:t>
            </a:r>
            <a:endParaRPr lang="vi-VN" dirty="0"/>
          </a:p>
          <a:p>
            <a:pPr lvl="1"/>
            <a:r>
              <a:rPr lang="vi-VN" dirty="0" err="1"/>
              <a:t>Mức</a:t>
            </a:r>
            <a:r>
              <a:rPr lang="vi-VN" dirty="0"/>
              <a:t> hai</a:t>
            </a:r>
          </a:p>
          <a:p>
            <a:pPr lvl="2"/>
            <a:r>
              <a:rPr lang="vi-VN" dirty="0" err="1"/>
              <a:t>Mức</a:t>
            </a:r>
            <a:r>
              <a:rPr lang="vi-VN" dirty="0"/>
              <a:t> ba</a:t>
            </a:r>
          </a:p>
          <a:p>
            <a:pPr lvl="3"/>
            <a:r>
              <a:rPr lang="vi-VN" dirty="0" err="1"/>
              <a:t>Mức</a:t>
            </a:r>
            <a:r>
              <a:rPr lang="vi-VN" dirty="0"/>
              <a:t> </a:t>
            </a:r>
            <a:r>
              <a:rPr lang="vi-VN" dirty="0" err="1"/>
              <a:t>bốn</a:t>
            </a:r>
            <a:endParaRPr lang="vi-VN" dirty="0"/>
          </a:p>
          <a:p>
            <a:pPr lvl="4"/>
            <a:r>
              <a:rPr lang="vi-VN" dirty="0" err="1"/>
              <a:t>Mức</a:t>
            </a:r>
            <a:r>
              <a:rPr lang="vi-VN" dirty="0"/>
              <a:t>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A8B5370-2980-C744-869E-2B7B9C00F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DA020979-A6DF-C906-A51B-EBD091D9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9AA47E9-A9F1-33E2-D70D-7BA55F799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256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C7CF98B-7756-D9FE-2206-63105CFDB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dirty="0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247FD89-0179-36B1-C9E9-8DCE6ED8E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3ECAA66-E9B0-4F30-A29F-F38F171D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84D6B02-C426-4EBB-1CF4-AAC750EA3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F4D8AA1-86A1-AAF7-4E2C-739870B4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188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6C354A3-5881-49BE-7217-33D687C8B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D758345-51CF-F60D-247C-9AE407075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FB1F84D0-B15E-72F5-30F6-94B7E2D05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F846EB1F-4B77-F34B-0DFD-13DF12BE9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FF465829-A6D5-BCBB-69C5-9A518293F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5164086-3913-82F1-EA46-FC8590432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301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DE6049E-8CCB-1BB1-1CA5-16E16965D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3484872-7898-0810-CFC1-7836B4863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9B76D0C3-3CF0-3015-F5D6-8F99D120A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60D08EC1-A319-CA60-C7CB-1A50D92F27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92073CB9-B432-D5BE-49DD-6316570A57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1D4BEC0C-D1B1-F7E5-FE9A-67E2BD887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72C0EDF0-5E3F-3854-312C-E26C693E2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6B20DAD9-FE50-DEFD-F96A-48E63442E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444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D12A70D-A4AD-3EBE-0F0A-875924724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A3CC5CF6-FF59-0B18-0253-93BC763BA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0D1506F9-8DBD-DD5C-6F53-6423064C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E7D6F46B-09B5-5E8C-7952-13B2FD01B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6279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639BD512-A570-6B29-B45B-B90D669A6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CDE7E84A-5DD9-908F-B2E6-80249F1E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08AC2A82-8BE2-32DA-411E-EF8C3F5C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5711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AE5C586-A4DC-1EFF-2C17-9632304F5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ABC785E-FD6C-7525-8C72-B4938FFCB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D4EB82C4-2455-31B6-F05D-26B62D40B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D88BB040-EBBA-94B1-EB06-7DA4FC6C2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8ECCD512-5FF5-EB6C-1D66-A846C6ABD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CE9ECF2-7C6A-9735-C3BF-B998BB42A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85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DEE8318-6172-F50F-AD22-861C74E0D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441735B1-51BE-4D49-1175-97E9E3FC48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0287157B-FAD6-C480-A3AD-509153274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A3C57663-F874-2C44-5BAA-832676183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4C47F9D3-6B6F-FBEC-0360-DC8AE7D0C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CCA4297-4B8B-EBF6-BF8F-7F18393D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413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8060CDB7-9C8F-34D0-2577-1089A2729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830E99D-54B3-1B0E-92F2-B468C5C7D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D2238B2-CB6B-03EA-64A0-C2A57DF51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CE293-112D-4A5F-9D50-8E0628B100F2}" type="datetimeFigureOut">
              <a:rPr lang="vi-VN" smtClean="0"/>
              <a:t>26/08/2022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4D738BF-4C0F-F14F-23E1-44A3AB9F5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BB8133C-E48C-3586-C0B1-DFAE61BF4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9F0E3-194C-4A98-9341-938754F59B4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7984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vi/" TargetMode="External"/><Relationship Id="rId2" Type="http://schemas.openxmlformats.org/officeDocument/2006/relationships/hyperlink" Target="https://www.modelscience.com/cl20_evl.ex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wnload.com.vn/download/yenka-2567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Yenka/Software/Yenka.exe" TargetMode="External"/><Relationship Id="rId2" Type="http://schemas.openxmlformats.org/officeDocument/2006/relationships/hyperlink" Target="https://download.com.vn/download/yenka-2567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vi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EA0A536-2E76-1D8E-0028-EA803CDBE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900" y="54304"/>
            <a:ext cx="10458450" cy="1259744"/>
          </a:xfrm>
        </p:spPr>
        <p:txBody>
          <a:bodyPr>
            <a:no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BÀI 9</a:t>
            </a:r>
            <a:br>
              <a:rPr lang="vi-VN" b="1" dirty="0">
                <a:solidFill>
                  <a:srgbClr val="FF0000"/>
                </a:solidFill>
              </a:rPr>
            </a:br>
            <a:r>
              <a:rPr lang="vi-VN" b="1" dirty="0">
                <a:solidFill>
                  <a:srgbClr val="FF0000"/>
                </a:solidFill>
              </a:rPr>
              <a:t>THỰC HÀNH THÍ NGHIỆM HÓA HỌC ẢO</a:t>
            </a: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8559B5EC-EF83-0DBD-AB88-A37205EFD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525" y="1667489"/>
            <a:ext cx="10029825" cy="438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95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ưu Đồ: Thay đổi Tiến Trình 7">
            <a:extLst>
              <a:ext uri="{FF2B5EF4-FFF2-40B4-BE49-F238E27FC236}">
                <a16:creationId xmlns:a16="http://schemas.microsoft.com/office/drawing/2014/main" id="{1EA3DD13-3737-1763-52B3-CF64A9586E2C}"/>
              </a:ext>
            </a:extLst>
          </p:cNvPr>
          <p:cNvSpPr/>
          <p:nvPr/>
        </p:nvSpPr>
        <p:spPr>
          <a:xfrm>
            <a:off x="1527992" y="4374993"/>
            <a:ext cx="8987607" cy="973394"/>
          </a:xfrm>
          <a:prstGeom prst="flowChartAlternateProcess">
            <a:avLst/>
          </a:prstGeom>
          <a:solidFill>
            <a:srgbClr val="466E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rgbClr val="FFFF00"/>
                </a:solidFill>
                <a:latin typeface="+mj-lt"/>
              </a:rPr>
              <a:t>3. THỰC HÀNH THÍ NGHIỆM HOÁ HỌC ẢO BẰNG PHẦN MỀM </a:t>
            </a:r>
            <a:r>
              <a:rPr lang="vi-VN" sz="2000" b="1" dirty="0" err="1">
                <a:solidFill>
                  <a:srgbClr val="FFFF00"/>
                </a:solidFill>
                <a:latin typeface="+mj-lt"/>
              </a:rPr>
              <a:t>PhET</a:t>
            </a:r>
            <a:endParaRPr lang="vi-VN" sz="20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1" name="Lưu Đồ: Thay đổi Tiến Trình 10">
            <a:extLst>
              <a:ext uri="{FF2B5EF4-FFF2-40B4-BE49-F238E27FC236}">
                <a16:creationId xmlns:a16="http://schemas.microsoft.com/office/drawing/2014/main" id="{F840E88A-128E-EBCA-DEFB-CB4F2E5F7F79}"/>
              </a:ext>
            </a:extLst>
          </p:cNvPr>
          <p:cNvSpPr/>
          <p:nvPr/>
        </p:nvSpPr>
        <p:spPr>
          <a:xfrm>
            <a:off x="1527994" y="1499417"/>
            <a:ext cx="8987605" cy="973394"/>
          </a:xfrm>
          <a:prstGeom prst="flowChartAlternateProcess">
            <a:avLst/>
          </a:prstGeom>
          <a:solidFill>
            <a:srgbClr val="466E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</a:rPr>
              <a:t>1. GIỚI THIỆU VỀ PHẦN MỀM THÍ NGHIỆM ẢO</a:t>
            </a:r>
            <a:endParaRPr lang="vi-VN" sz="2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" name="Lưu Đồ: Thay đổi Tiến Trình 11">
            <a:extLst>
              <a:ext uri="{FF2B5EF4-FFF2-40B4-BE49-F238E27FC236}">
                <a16:creationId xmlns:a16="http://schemas.microsoft.com/office/drawing/2014/main" id="{F4E5FE51-4A28-8727-50DD-CD7322E1F83E}"/>
              </a:ext>
            </a:extLst>
          </p:cNvPr>
          <p:cNvSpPr/>
          <p:nvPr/>
        </p:nvSpPr>
        <p:spPr>
          <a:xfrm>
            <a:off x="1527990" y="2937205"/>
            <a:ext cx="8987609" cy="973394"/>
          </a:xfrm>
          <a:prstGeom prst="flowChartAlternateProcess">
            <a:avLst/>
          </a:prstGeom>
          <a:solidFill>
            <a:srgbClr val="466E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rgbClr val="FFFF00"/>
                </a:solidFill>
                <a:latin typeface="+mj-lt"/>
              </a:rPr>
              <a:t>2. THỰC HÀNH THÍ NGHIỆM HOÁ HỌC ẢO BẰNG PHẦN MỀM YENKA</a:t>
            </a:r>
          </a:p>
        </p:txBody>
      </p:sp>
      <p:sp>
        <p:nvSpPr>
          <p:cNvPr id="6" name="Tiêu đề 1">
            <a:extLst>
              <a:ext uri="{FF2B5EF4-FFF2-40B4-BE49-F238E27FC236}">
                <a16:creationId xmlns:a16="http://schemas.microsoft.com/office/drawing/2014/main" id="{161115CD-E01A-5FA8-0602-3458CD0C9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900" y="54304"/>
            <a:ext cx="10458450" cy="1259744"/>
          </a:xfrm>
        </p:spPr>
        <p:txBody>
          <a:bodyPr>
            <a:no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BÀI 9</a:t>
            </a:r>
            <a:br>
              <a:rPr lang="vi-VN" b="1" dirty="0">
                <a:solidFill>
                  <a:srgbClr val="FF0000"/>
                </a:solidFill>
              </a:rPr>
            </a:br>
            <a:r>
              <a:rPr lang="vi-VN" b="1" dirty="0">
                <a:solidFill>
                  <a:srgbClr val="FF0000"/>
                </a:solidFill>
              </a:rPr>
              <a:t>THỰC HÀNH THÍ NGHIỆM HÓA HỌC ẢO</a:t>
            </a:r>
          </a:p>
        </p:txBody>
      </p:sp>
      <p:sp>
        <p:nvSpPr>
          <p:cNvPr id="7" name="Lưu Đồ: Thay đổi Tiến Trình 6">
            <a:extLst>
              <a:ext uri="{FF2B5EF4-FFF2-40B4-BE49-F238E27FC236}">
                <a16:creationId xmlns:a16="http://schemas.microsoft.com/office/drawing/2014/main" id="{66677172-1FC1-32DE-18B1-AFC67D7E8D2E}"/>
              </a:ext>
            </a:extLst>
          </p:cNvPr>
          <p:cNvSpPr/>
          <p:nvPr/>
        </p:nvSpPr>
        <p:spPr>
          <a:xfrm>
            <a:off x="1527990" y="5830302"/>
            <a:ext cx="8987607" cy="973394"/>
          </a:xfrm>
          <a:prstGeom prst="flowChartAlternateProcess">
            <a:avLst/>
          </a:prstGeom>
          <a:solidFill>
            <a:srgbClr val="466E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rgbClr val="FFFF00"/>
                </a:solidFill>
                <a:latin typeface="+mj-lt"/>
              </a:rPr>
              <a:t>4. BÀI TẬP VẬN DỤNG</a:t>
            </a:r>
          </a:p>
        </p:txBody>
      </p:sp>
    </p:spTree>
    <p:extLst>
      <p:ext uri="{BB962C8B-B14F-4D97-AF65-F5344CB8AC3E}">
        <p14:creationId xmlns:p14="http://schemas.microsoft.com/office/powerpoint/2010/main" val="223444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ưu Đồ: Thay đổi Tiến Trình 10">
            <a:extLst>
              <a:ext uri="{FF2B5EF4-FFF2-40B4-BE49-F238E27FC236}">
                <a16:creationId xmlns:a16="http://schemas.microsoft.com/office/drawing/2014/main" id="{F840E88A-128E-EBCA-DEFB-CB4F2E5F7F79}"/>
              </a:ext>
            </a:extLst>
          </p:cNvPr>
          <p:cNvSpPr/>
          <p:nvPr/>
        </p:nvSpPr>
        <p:spPr>
          <a:xfrm>
            <a:off x="1527994" y="1499417"/>
            <a:ext cx="8987605" cy="973394"/>
          </a:xfrm>
          <a:prstGeom prst="flowChartAlternateProcess">
            <a:avLst/>
          </a:prstGeom>
          <a:solidFill>
            <a:srgbClr val="466E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</a:rPr>
              <a:t>1. GIỚI THIỆU VỀ PHẦN MỀM THÍ NGHIỆM ẢO</a:t>
            </a:r>
            <a:endParaRPr lang="vi-VN" sz="2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" name="Tiêu đề 1">
            <a:extLst>
              <a:ext uri="{FF2B5EF4-FFF2-40B4-BE49-F238E27FC236}">
                <a16:creationId xmlns:a16="http://schemas.microsoft.com/office/drawing/2014/main" id="{161115CD-E01A-5FA8-0602-3458CD0C9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900" y="54304"/>
            <a:ext cx="10458450" cy="1259744"/>
          </a:xfrm>
        </p:spPr>
        <p:txBody>
          <a:bodyPr>
            <a:no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BÀI 9</a:t>
            </a:r>
            <a:br>
              <a:rPr lang="vi-VN" b="1" dirty="0">
                <a:solidFill>
                  <a:srgbClr val="FF0000"/>
                </a:solidFill>
              </a:rPr>
            </a:br>
            <a:r>
              <a:rPr lang="vi-VN" b="1" dirty="0">
                <a:solidFill>
                  <a:srgbClr val="FF0000"/>
                </a:solidFill>
              </a:rPr>
              <a:t>THỰC HÀNH THÍ NGHIỆM HÓA HỌC ẢO</a:t>
            </a: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A749E1F9-242F-7C5D-0AAC-677DE3C1DE3B}"/>
              </a:ext>
            </a:extLst>
          </p:cNvPr>
          <p:cNvSpPr txBox="1"/>
          <p:nvPr/>
        </p:nvSpPr>
        <p:spPr>
          <a:xfrm>
            <a:off x="-1165123" y="2652347"/>
            <a:ext cx="95766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ChemLab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(</a:t>
            </a:r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Portable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Virtual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Chemistry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Lab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) </a:t>
            </a:r>
          </a:p>
          <a:p>
            <a:pPr algn="ctr"/>
            <a:r>
              <a:rPr lang="vi-VN" sz="2000" b="1" dirty="0">
                <a:latin typeface="+mj-lt"/>
                <a:hlinkClick r:id="rId2"/>
              </a:rPr>
              <a:t>https://www.modelscience.com/cl20_evl.exe</a:t>
            </a:r>
            <a:endParaRPr lang="vi-VN" sz="2000" b="1" dirty="0">
              <a:latin typeface="+mj-lt"/>
            </a:endParaRPr>
          </a:p>
          <a:p>
            <a:pPr algn="ctr"/>
            <a:endParaRPr lang="vi-VN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401F972E-A8C8-FF11-14AA-2C1C0D054A2E}"/>
              </a:ext>
            </a:extLst>
          </p:cNvPr>
          <p:cNvSpPr txBox="1"/>
          <p:nvPr/>
        </p:nvSpPr>
        <p:spPr>
          <a:xfrm>
            <a:off x="1150374" y="5146885"/>
            <a:ext cx="49456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PhET</a:t>
            </a:r>
            <a:endParaRPr lang="vi-VN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r>
              <a:rPr lang="vi-VN" sz="2000" b="1" dirty="0">
                <a:latin typeface="+mj-lt"/>
                <a:hlinkClick r:id="rId3"/>
              </a:rPr>
              <a:t>https://phet.colorado.edu/vi/</a:t>
            </a:r>
            <a:endParaRPr lang="vi-VN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vi-VN" sz="2000" b="1" dirty="0">
              <a:latin typeface="+mj-lt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7E648899-CC9A-4018-445E-9D2A489398CE}"/>
              </a:ext>
            </a:extLst>
          </p:cNvPr>
          <p:cNvSpPr txBox="1"/>
          <p:nvPr/>
        </p:nvSpPr>
        <p:spPr>
          <a:xfrm>
            <a:off x="1128098" y="3853880"/>
            <a:ext cx="567321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Yenka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(phiên </a:t>
            </a:r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bản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cũ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là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Crocodile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Chemistry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) </a:t>
            </a:r>
          </a:p>
          <a:p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hlinkClick r:id="rId4"/>
              </a:rPr>
              <a:t>https://download.com.vn/download/yenka-25670</a:t>
            </a:r>
            <a:endParaRPr lang="vi-VN" sz="2000" b="1" dirty="0">
              <a:solidFill>
                <a:srgbClr val="000000"/>
              </a:solidFill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endParaRPr lang="vi-VN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endParaRPr lang="vi-VN" sz="2000" b="1" dirty="0"/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F293897-C3AE-1D43-F8D5-0234388E86E5}"/>
              </a:ext>
            </a:extLst>
          </p:cNvPr>
          <p:cNvSpPr txBox="1"/>
          <p:nvPr/>
        </p:nvSpPr>
        <p:spPr>
          <a:xfrm>
            <a:off x="6801311" y="3807296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Có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thể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sử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dụng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để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tiến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hành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một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số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thí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nghiệm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: </a:t>
            </a:r>
          </a:p>
          <a:p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-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với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những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chất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độc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hại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</a:p>
          <a:p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- không an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toàn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.</a:t>
            </a: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E7B58FEF-DEA7-5B9E-82E5-686C6F30B691}"/>
              </a:ext>
            </a:extLst>
          </p:cNvPr>
          <p:cNvSpPr txBox="1"/>
          <p:nvPr/>
        </p:nvSpPr>
        <p:spPr>
          <a:xfrm>
            <a:off x="6801311" y="5152015"/>
            <a:ext cx="47051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minh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hoạ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bài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học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một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cách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trực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quan </a:t>
            </a:r>
          </a:p>
          <a:p>
            <a:pPr marL="342900" indent="-342900">
              <a:buFontTx/>
              <a:buChar char="-"/>
            </a:pP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có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thể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tương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tác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trực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vi-VN" sz="2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tuyến</a:t>
            </a:r>
            <a:r>
              <a:rPr lang="vi-VN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.</a:t>
            </a:r>
            <a:endParaRPr lang="vi-V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36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10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ưu Đồ: Thay đổi Tiến Trình 10">
            <a:extLst>
              <a:ext uri="{FF2B5EF4-FFF2-40B4-BE49-F238E27FC236}">
                <a16:creationId xmlns:a16="http://schemas.microsoft.com/office/drawing/2014/main" id="{F840E88A-128E-EBCA-DEFB-CB4F2E5F7F79}"/>
              </a:ext>
            </a:extLst>
          </p:cNvPr>
          <p:cNvSpPr/>
          <p:nvPr/>
        </p:nvSpPr>
        <p:spPr>
          <a:xfrm>
            <a:off x="1527994" y="1499417"/>
            <a:ext cx="8987605" cy="973394"/>
          </a:xfrm>
          <a:prstGeom prst="flowChartAlternateProcess">
            <a:avLst/>
          </a:prstGeom>
          <a:solidFill>
            <a:srgbClr val="466E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rgbClr val="FFFF00"/>
                </a:solidFill>
                <a:latin typeface="+mj-lt"/>
              </a:rPr>
              <a:t>2. THỰC HÀNH THÍ NGHIỆM HOÁ HỌC ẢO BẰNG PHẦN MỀM </a:t>
            </a:r>
            <a:r>
              <a:rPr lang="vi-VN" sz="2000" b="1" dirty="0">
                <a:solidFill>
                  <a:srgbClr val="FFFF00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YENKA</a:t>
            </a:r>
            <a:endParaRPr lang="vi-VN" sz="20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" name="Tiêu đề 1">
            <a:extLst>
              <a:ext uri="{FF2B5EF4-FFF2-40B4-BE49-F238E27FC236}">
                <a16:creationId xmlns:a16="http://schemas.microsoft.com/office/drawing/2014/main" id="{161115CD-E01A-5FA8-0602-3458CD0C9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900" y="54304"/>
            <a:ext cx="10458450" cy="1259744"/>
          </a:xfrm>
        </p:spPr>
        <p:txBody>
          <a:bodyPr>
            <a:no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BÀI 9</a:t>
            </a:r>
            <a:br>
              <a:rPr lang="vi-VN" b="1" dirty="0">
                <a:solidFill>
                  <a:srgbClr val="FF0000"/>
                </a:solidFill>
              </a:rPr>
            </a:br>
            <a:r>
              <a:rPr lang="vi-VN" b="1" dirty="0">
                <a:solidFill>
                  <a:srgbClr val="FF0000"/>
                </a:solidFill>
              </a:rPr>
              <a:t>THỰC HÀNH THÍ NGHIỆM HÓA HỌC ẢO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F293897-C3AE-1D43-F8D5-0234388E86E5}"/>
              </a:ext>
            </a:extLst>
          </p:cNvPr>
          <p:cNvSpPr txBox="1"/>
          <p:nvPr/>
        </p:nvSpPr>
        <p:spPr>
          <a:xfrm>
            <a:off x="1425677" y="2492364"/>
            <a:ext cx="1076632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Kho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open-online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open-local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Yenka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Open-local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(Definition of reaction rate)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(Reaction rates).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“Surface area and rate”,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Open-local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“acid and base”.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sulfur dioxide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sulfur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oxygen.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copper (II) oxide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ml dung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hydrochloric acid 1M.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êu đề 1">
            <a:extLst>
              <a:ext uri="{FF2B5EF4-FFF2-40B4-BE49-F238E27FC236}">
                <a16:creationId xmlns:a16="http://schemas.microsoft.com/office/drawing/2014/main" id="{E088278D-02E1-0B1F-46D6-5151E5CF9DCB}"/>
              </a:ext>
            </a:extLst>
          </p:cNvPr>
          <p:cNvSpPr txBox="1">
            <a:spLocks/>
          </p:cNvSpPr>
          <p:nvPr/>
        </p:nvSpPr>
        <p:spPr>
          <a:xfrm>
            <a:off x="17246" y="2410530"/>
            <a:ext cx="1510748" cy="495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000" b="1" dirty="0">
                <a:solidFill>
                  <a:srgbClr val="FF0000"/>
                </a:solidFill>
              </a:rPr>
              <a:t>NHIỆM VỤ</a:t>
            </a:r>
          </a:p>
        </p:txBody>
      </p:sp>
      <p:pic>
        <p:nvPicPr>
          <p:cNvPr id="3" name="Hình ảnh 2">
            <a:hlinkClick r:id="rId3" action="ppaction://hlinkfile"/>
            <a:extLst>
              <a:ext uri="{FF2B5EF4-FFF2-40B4-BE49-F238E27FC236}">
                <a16:creationId xmlns:a16="http://schemas.microsoft.com/office/drawing/2014/main" id="{A3B037F3-D123-A844-2A50-539FDBF4F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5651" y="1495036"/>
            <a:ext cx="971550" cy="98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04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ưu Đồ: Thay đổi Tiến Trình 10">
            <a:extLst>
              <a:ext uri="{FF2B5EF4-FFF2-40B4-BE49-F238E27FC236}">
                <a16:creationId xmlns:a16="http://schemas.microsoft.com/office/drawing/2014/main" id="{F840E88A-128E-EBCA-DEFB-CB4F2E5F7F79}"/>
              </a:ext>
            </a:extLst>
          </p:cNvPr>
          <p:cNvSpPr/>
          <p:nvPr/>
        </p:nvSpPr>
        <p:spPr>
          <a:xfrm>
            <a:off x="1527994" y="1499417"/>
            <a:ext cx="8987605" cy="973394"/>
          </a:xfrm>
          <a:prstGeom prst="flowChartAlternateProcess">
            <a:avLst/>
          </a:prstGeom>
          <a:solidFill>
            <a:srgbClr val="466E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rgbClr val="FFFF00"/>
                </a:solidFill>
                <a:latin typeface="+mj-lt"/>
              </a:rPr>
              <a:t>3. THỰC HÀNH THÍ NGHIỆM HOÁ HỌC ẢO BẰNG PHẦN MỀM </a:t>
            </a:r>
            <a:r>
              <a:rPr lang="vi-VN" sz="2000" b="1" dirty="0" err="1">
                <a:solidFill>
                  <a:srgbClr val="FFFF00"/>
                </a:solidFill>
                <a:latin typeface="+mj-lt"/>
              </a:rPr>
              <a:t>PhET</a:t>
            </a:r>
            <a:endParaRPr lang="vi-VN" sz="20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" name="Tiêu đề 1">
            <a:extLst>
              <a:ext uri="{FF2B5EF4-FFF2-40B4-BE49-F238E27FC236}">
                <a16:creationId xmlns:a16="http://schemas.microsoft.com/office/drawing/2014/main" id="{161115CD-E01A-5FA8-0602-3458CD0C9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900" y="54304"/>
            <a:ext cx="10458450" cy="1259744"/>
          </a:xfrm>
        </p:spPr>
        <p:txBody>
          <a:bodyPr>
            <a:no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BÀI 9</a:t>
            </a:r>
            <a:br>
              <a:rPr lang="vi-VN" b="1" dirty="0">
                <a:solidFill>
                  <a:srgbClr val="FF0000"/>
                </a:solidFill>
              </a:rPr>
            </a:br>
            <a:r>
              <a:rPr lang="vi-VN" b="1" dirty="0">
                <a:solidFill>
                  <a:srgbClr val="FF0000"/>
                </a:solidFill>
              </a:rPr>
              <a:t>THỰC HÀNH THÍ NGHIỆM HÓA HỌC ẢO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F293897-C3AE-1D43-F8D5-0234388E86E5}"/>
              </a:ext>
            </a:extLst>
          </p:cNvPr>
          <p:cNvSpPr txBox="1"/>
          <p:nvPr/>
        </p:nvSpPr>
        <p:spPr>
          <a:xfrm>
            <a:off x="1527994" y="3682109"/>
            <a:ext cx="1076632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“dung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acid-base”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acid-base.</a:t>
            </a:r>
          </a:p>
          <a:p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êu đề 1">
            <a:extLst>
              <a:ext uri="{FF2B5EF4-FFF2-40B4-BE49-F238E27FC236}">
                <a16:creationId xmlns:a16="http://schemas.microsoft.com/office/drawing/2014/main" id="{E088278D-02E1-0B1F-46D6-5151E5CF9DCB}"/>
              </a:ext>
            </a:extLst>
          </p:cNvPr>
          <p:cNvSpPr txBox="1">
            <a:spLocks/>
          </p:cNvSpPr>
          <p:nvPr/>
        </p:nvSpPr>
        <p:spPr>
          <a:xfrm>
            <a:off x="-31474" y="3186809"/>
            <a:ext cx="1510748" cy="495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2000" b="1" dirty="0">
                <a:solidFill>
                  <a:srgbClr val="FF0000"/>
                </a:solidFill>
              </a:rPr>
              <a:t>NHIỆM VỤ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511586D-80AA-4DAC-BC41-69D07FF527BF}"/>
              </a:ext>
            </a:extLst>
          </p:cNvPr>
          <p:cNvSpPr txBox="1"/>
          <p:nvPr/>
        </p:nvSpPr>
        <p:spPr>
          <a:xfrm>
            <a:off x="2420733" y="2658180"/>
            <a:ext cx="70647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000" dirty="0">
                <a:latin typeface="+mj-lt"/>
                <a:hlinkClick r:id="rId2"/>
              </a:rPr>
              <a:t>https://phet.colorado.edu/vi/</a:t>
            </a:r>
            <a:endParaRPr lang="vi-VN" sz="4000" dirty="0">
              <a:latin typeface="+mj-lt"/>
            </a:endParaRPr>
          </a:p>
          <a:p>
            <a:pPr algn="ctr"/>
            <a:endParaRPr lang="vi-VN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061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ưu Đồ: Thay đổi Tiến Trình 10">
            <a:extLst>
              <a:ext uri="{FF2B5EF4-FFF2-40B4-BE49-F238E27FC236}">
                <a16:creationId xmlns:a16="http://schemas.microsoft.com/office/drawing/2014/main" id="{F840E88A-128E-EBCA-DEFB-CB4F2E5F7F79}"/>
              </a:ext>
            </a:extLst>
          </p:cNvPr>
          <p:cNvSpPr/>
          <p:nvPr/>
        </p:nvSpPr>
        <p:spPr>
          <a:xfrm>
            <a:off x="1527994" y="1499417"/>
            <a:ext cx="8987605" cy="973394"/>
          </a:xfrm>
          <a:prstGeom prst="flowChartAlternateProcess">
            <a:avLst/>
          </a:prstGeom>
          <a:solidFill>
            <a:srgbClr val="466E5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rgbClr val="FFFF00"/>
                </a:solidFill>
                <a:latin typeface="+mj-lt"/>
              </a:rPr>
              <a:t>4. BÀI TẬP VẬN DỤNG</a:t>
            </a:r>
          </a:p>
        </p:txBody>
      </p:sp>
      <p:sp>
        <p:nvSpPr>
          <p:cNvPr id="6" name="Tiêu đề 1">
            <a:extLst>
              <a:ext uri="{FF2B5EF4-FFF2-40B4-BE49-F238E27FC236}">
                <a16:creationId xmlns:a16="http://schemas.microsoft.com/office/drawing/2014/main" id="{161115CD-E01A-5FA8-0602-3458CD0C9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900" y="54304"/>
            <a:ext cx="10458450" cy="1259744"/>
          </a:xfrm>
        </p:spPr>
        <p:txBody>
          <a:bodyPr>
            <a:no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BÀI 9</a:t>
            </a:r>
            <a:br>
              <a:rPr lang="vi-VN" b="1" dirty="0">
                <a:solidFill>
                  <a:srgbClr val="FF0000"/>
                </a:solidFill>
              </a:rPr>
            </a:br>
            <a:r>
              <a:rPr lang="vi-VN" b="1" dirty="0">
                <a:solidFill>
                  <a:srgbClr val="FF0000"/>
                </a:solidFill>
              </a:rPr>
              <a:t>THỰC HÀNH THÍ NGHIỆM HÓA HỌC ẢO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F293897-C3AE-1D43-F8D5-0234388E86E5}"/>
              </a:ext>
            </a:extLst>
          </p:cNvPr>
          <p:cNvSpPr txBox="1"/>
          <p:nvPr/>
        </p:nvSpPr>
        <p:spPr>
          <a:xfrm>
            <a:off x="810241" y="2658180"/>
            <a:ext cx="1088031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vi-VN" sz="2400" dirty="0">
                <a:latin typeface="+mj-lt"/>
              </a:rPr>
              <a:t>1/ </a:t>
            </a:r>
            <a:r>
              <a:rPr lang="vi-VN" sz="2400" dirty="0" err="1">
                <a:latin typeface="+mj-lt"/>
              </a:rPr>
              <a:t>Sử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dụng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cửa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sổ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Open</a:t>
            </a:r>
            <a:r>
              <a:rPr lang="vi-VN" sz="2400" dirty="0">
                <a:latin typeface="+mj-lt"/>
              </a:rPr>
              <a:t> - </a:t>
            </a:r>
            <a:r>
              <a:rPr lang="vi-VN" sz="2400" dirty="0" err="1">
                <a:latin typeface="+mj-lt"/>
              </a:rPr>
              <a:t>local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của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phần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mềm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Yenka</a:t>
            </a:r>
            <a:r>
              <a:rPr lang="vi-VN" sz="2400" dirty="0">
                <a:latin typeface="+mj-lt"/>
              </a:rPr>
              <a:t> nghiên </a:t>
            </a:r>
            <a:r>
              <a:rPr lang="vi-VN" sz="2400" dirty="0" err="1">
                <a:latin typeface="+mj-lt"/>
              </a:rPr>
              <a:t>cứu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về</a:t>
            </a:r>
            <a:r>
              <a:rPr lang="vi-VN" sz="2400" dirty="0">
                <a:latin typeface="+mj-lt"/>
              </a:rPr>
              <a:t> mưa </a:t>
            </a:r>
            <a:r>
              <a:rPr lang="vi-VN" sz="2400" dirty="0" err="1">
                <a:latin typeface="+mj-lt"/>
              </a:rPr>
              <a:t>acid</a:t>
            </a:r>
            <a:r>
              <a:rPr lang="vi-VN" sz="2400" dirty="0">
                <a:latin typeface="+mj-lt"/>
              </a:rPr>
              <a:t>. </a:t>
            </a:r>
            <a:r>
              <a:rPr lang="vi-VN" sz="2400" dirty="0" err="1">
                <a:latin typeface="+mj-lt"/>
              </a:rPr>
              <a:t>Rút</a:t>
            </a:r>
            <a:r>
              <a:rPr lang="vi-VN" sz="2400" dirty="0">
                <a:latin typeface="+mj-lt"/>
              </a:rPr>
              <a:t> ra </a:t>
            </a:r>
            <a:r>
              <a:rPr lang="vi-VN" sz="2400" dirty="0" err="1">
                <a:latin typeface="+mj-lt"/>
              </a:rPr>
              <a:t>kết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luận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từ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kết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quả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nghiệm</a:t>
            </a:r>
            <a:r>
              <a:rPr lang="vi-VN" sz="2400" dirty="0">
                <a:latin typeface="+mj-lt"/>
              </a:rPr>
              <a:t>.</a:t>
            </a:r>
          </a:p>
          <a:p>
            <a:pPr algn="just"/>
            <a:r>
              <a:rPr lang="vi-VN" sz="2400" dirty="0">
                <a:latin typeface="+mj-lt"/>
              </a:rPr>
              <a:t>2/ </a:t>
            </a:r>
            <a:r>
              <a:rPr lang="vi-VN" sz="2400" dirty="0" err="1">
                <a:latin typeface="+mj-lt"/>
              </a:rPr>
              <a:t>Sử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dụng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thẻ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Open</a:t>
            </a:r>
            <a:r>
              <a:rPr lang="vi-VN" sz="2400" dirty="0">
                <a:latin typeface="+mj-lt"/>
              </a:rPr>
              <a:t> - </a:t>
            </a:r>
            <a:r>
              <a:rPr lang="vi-VN" sz="2400" dirty="0" err="1">
                <a:latin typeface="+mj-lt"/>
              </a:rPr>
              <a:t>local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của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phần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mềm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Yenka</a:t>
            </a:r>
            <a:r>
              <a:rPr lang="vi-VN" sz="2400" dirty="0">
                <a:latin typeface="+mj-lt"/>
              </a:rPr>
              <a:t>, </a:t>
            </a:r>
            <a:r>
              <a:rPr lang="vi-VN" sz="2400" dirty="0" err="1">
                <a:latin typeface="+mj-lt"/>
              </a:rPr>
              <a:t>thực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hiện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nghiệm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ảnh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hưởng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của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nhiệt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độ</a:t>
            </a:r>
            <a:r>
              <a:rPr lang="vi-VN" sz="2400" dirty="0">
                <a:latin typeface="+mj-lt"/>
              </a:rPr>
              <a:t> lên </a:t>
            </a:r>
            <a:r>
              <a:rPr lang="vi-VN" sz="2400" dirty="0" err="1">
                <a:latin typeface="+mj-lt"/>
              </a:rPr>
              <a:t>tốc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độ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phản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ứng</a:t>
            </a:r>
            <a:r>
              <a:rPr lang="vi-VN" sz="2400" dirty="0">
                <a:latin typeface="+mj-lt"/>
              </a:rPr>
              <a:t> “</a:t>
            </a:r>
            <a:r>
              <a:rPr lang="vi-VN" sz="2400" dirty="0" err="1">
                <a:latin typeface="+mj-lt"/>
              </a:rPr>
              <a:t>Temperature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and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rate</a:t>
            </a:r>
            <a:r>
              <a:rPr lang="vi-VN" sz="2400" dirty="0">
                <a:latin typeface="+mj-lt"/>
              </a:rPr>
              <a:t>”. Phân </a:t>
            </a:r>
            <a:r>
              <a:rPr lang="vi-VN" sz="2400" dirty="0" err="1">
                <a:latin typeface="+mj-lt"/>
              </a:rPr>
              <a:t>tích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và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lí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giải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kết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quả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của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nghiệm</a:t>
            </a:r>
            <a:r>
              <a:rPr lang="vi-VN" sz="2400" dirty="0">
                <a:latin typeface="+mj-lt"/>
              </a:rPr>
              <a:t>.</a:t>
            </a:r>
          </a:p>
          <a:p>
            <a:pPr lvl="0" algn="just"/>
            <a:r>
              <a:rPr lang="vi-VN" sz="2400" dirty="0">
                <a:latin typeface="+mj-lt"/>
              </a:rPr>
              <a:t>3/ </a:t>
            </a:r>
            <a:r>
              <a:rPr lang="vi-VN" sz="2400" dirty="0" err="1">
                <a:latin typeface="+mj-lt"/>
              </a:rPr>
              <a:t>Hãy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thiết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kế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nghiệm</a:t>
            </a:r>
            <a:r>
              <a:rPr lang="vi-VN" sz="2400" dirty="0">
                <a:latin typeface="+mj-lt"/>
              </a:rPr>
              <a:t> (</a:t>
            </a:r>
            <a:r>
              <a:rPr lang="vi-VN" sz="2400" dirty="0" err="1">
                <a:latin typeface="+mj-lt"/>
              </a:rPr>
              <a:t>thẻ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New</a:t>
            </a:r>
            <a:r>
              <a:rPr lang="vi-VN" sz="2400" dirty="0">
                <a:latin typeface="+mj-lt"/>
              </a:rPr>
              <a:t>): </a:t>
            </a:r>
            <a:r>
              <a:rPr lang="vi-VN" sz="2400" dirty="0" err="1">
                <a:latin typeface="+mj-lt"/>
              </a:rPr>
              <a:t>Phản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ứng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của</a:t>
            </a:r>
            <a:r>
              <a:rPr lang="vi-VN" sz="2400" dirty="0">
                <a:latin typeface="+mj-lt"/>
              </a:rPr>
              <a:t> dung </a:t>
            </a:r>
            <a:r>
              <a:rPr lang="vi-VN" sz="2400" dirty="0" err="1">
                <a:latin typeface="+mj-lt"/>
              </a:rPr>
              <a:t>dịch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iron</a:t>
            </a:r>
            <a:r>
              <a:rPr lang="vi-VN" sz="2400" dirty="0">
                <a:latin typeface="+mj-lt"/>
              </a:rPr>
              <a:t>(</a:t>
            </a:r>
            <a:r>
              <a:rPr lang="vi-VN" sz="2400" dirty="0" err="1">
                <a:latin typeface="+mj-lt"/>
              </a:rPr>
              <a:t>ll</a:t>
            </a:r>
            <a:r>
              <a:rPr lang="vi-VN" sz="2400" dirty="0">
                <a:latin typeface="+mj-lt"/>
              </a:rPr>
              <a:t>) </a:t>
            </a:r>
            <a:r>
              <a:rPr lang="vi-VN" sz="2400" dirty="0" err="1">
                <a:latin typeface="+mj-lt"/>
              </a:rPr>
              <a:t>chloride</a:t>
            </a:r>
            <a:r>
              <a:rPr lang="vi-VN" sz="2400" dirty="0">
                <a:latin typeface="+mj-lt"/>
              </a:rPr>
              <a:t> 1 M (FeCl</a:t>
            </a:r>
            <a:r>
              <a:rPr lang="vi-VN" sz="2400" baseline="-25000" dirty="0">
                <a:latin typeface="+mj-lt"/>
              </a:rPr>
              <a:t>2</a:t>
            </a:r>
            <a:r>
              <a:rPr lang="vi-VN" sz="2400" dirty="0">
                <a:latin typeface="+mj-lt"/>
              </a:rPr>
              <a:t>) </a:t>
            </a:r>
            <a:r>
              <a:rPr lang="vi-VN" sz="2400" dirty="0" err="1">
                <a:latin typeface="+mj-lt"/>
              </a:rPr>
              <a:t>với</a:t>
            </a:r>
            <a:r>
              <a:rPr lang="vi-VN" sz="2400" dirty="0">
                <a:latin typeface="+mj-lt"/>
              </a:rPr>
              <a:t> dung </a:t>
            </a:r>
            <a:r>
              <a:rPr lang="vi-VN" sz="2400" dirty="0" err="1">
                <a:latin typeface="+mj-lt"/>
              </a:rPr>
              <a:t>dịch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potassium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hydroxide</a:t>
            </a:r>
            <a:r>
              <a:rPr lang="vi-VN" sz="2400" dirty="0">
                <a:latin typeface="+mj-lt"/>
              </a:rPr>
              <a:t> 1 M (KOH).</a:t>
            </a:r>
          </a:p>
          <a:p>
            <a:pPr lvl="0" algn="just"/>
            <a:r>
              <a:rPr lang="vi-VN" sz="2400" dirty="0">
                <a:latin typeface="+mj-lt"/>
              </a:rPr>
              <a:t>Ghi </a:t>
            </a:r>
            <a:r>
              <a:rPr lang="vi-VN" sz="2400" dirty="0" err="1">
                <a:latin typeface="+mj-lt"/>
              </a:rPr>
              <a:t>rõ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các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bước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chuần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bị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hoá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chất</a:t>
            </a:r>
            <a:r>
              <a:rPr lang="vi-VN" sz="2400" dirty="0">
                <a:latin typeface="+mj-lt"/>
              </a:rPr>
              <a:t>, </a:t>
            </a:r>
            <a:r>
              <a:rPr lang="vi-VN" sz="2400" dirty="0" err="1">
                <a:latin typeface="+mj-lt"/>
              </a:rPr>
              <a:t>dụng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cụ</a:t>
            </a:r>
            <a:r>
              <a:rPr lang="vi-VN" sz="2400" dirty="0">
                <a:latin typeface="+mj-lt"/>
              </a:rPr>
              <a:t>, </a:t>
            </a:r>
            <a:r>
              <a:rPr lang="vi-VN" sz="2400" dirty="0" err="1">
                <a:latin typeface="+mj-lt"/>
              </a:rPr>
              <a:t>cách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tiến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hành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nghiệm</a:t>
            </a:r>
            <a:r>
              <a:rPr lang="vi-VN" sz="2400" dirty="0">
                <a:latin typeface="+mj-lt"/>
              </a:rPr>
              <a:t>.</a:t>
            </a:r>
          </a:p>
          <a:p>
            <a:pPr lvl="0" algn="just"/>
            <a:r>
              <a:rPr lang="vi-VN" sz="2400" dirty="0">
                <a:latin typeface="+mj-lt"/>
              </a:rPr>
              <a:t>Nêu </a:t>
            </a:r>
            <a:r>
              <a:rPr lang="vi-VN" sz="2400" dirty="0" err="1">
                <a:latin typeface="+mj-lt"/>
              </a:rPr>
              <a:t>hiện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tượng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xảy</a:t>
            </a:r>
            <a:r>
              <a:rPr lang="vi-VN" sz="2400" dirty="0">
                <a:latin typeface="+mj-lt"/>
              </a:rPr>
              <a:t> ra </a:t>
            </a:r>
            <a:r>
              <a:rPr lang="vi-VN" sz="2400" dirty="0" err="1">
                <a:latin typeface="+mj-lt"/>
              </a:rPr>
              <a:t>và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giải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thích</a:t>
            </a:r>
            <a:r>
              <a:rPr lang="vi-VN" sz="2400" dirty="0">
                <a:latin typeface="+mj-lt"/>
              </a:rPr>
              <a:t>.</a:t>
            </a:r>
          </a:p>
          <a:p>
            <a:pPr lvl="0" algn="just"/>
            <a:r>
              <a:rPr lang="vi-VN" sz="2400" dirty="0">
                <a:latin typeface="+mj-lt"/>
              </a:rPr>
              <a:t>4/ </a:t>
            </a:r>
            <a:r>
              <a:rPr lang="vi-VN" sz="2400" dirty="0" err="1">
                <a:latin typeface="+mj-lt"/>
              </a:rPr>
              <a:t>Thực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hành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thí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nghiệm</a:t>
            </a:r>
            <a:r>
              <a:rPr lang="vi-VN" sz="2400" dirty="0">
                <a:latin typeface="+mj-lt"/>
              </a:rPr>
              <a:t> “</a:t>
            </a:r>
            <a:r>
              <a:rPr lang="vi-VN" sz="2400" dirty="0" err="1">
                <a:latin typeface="+mj-lt"/>
              </a:rPr>
              <a:t>Hình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dạng</a:t>
            </a:r>
            <a:r>
              <a:rPr lang="vi-VN" sz="2400" dirty="0">
                <a:latin typeface="+mj-lt"/>
              </a:rPr>
              <a:t> phân </a:t>
            </a:r>
            <a:r>
              <a:rPr lang="vi-VN" sz="2400" dirty="0" err="1">
                <a:latin typeface="+mj-lt"/>
              </a:rPr>
              <a:t>tử</a:t>
            </a:r>
            <a:r>
              <a:rPr lang="vi-VN" sz="2400" dirty="0">
                <a:latin typeface="+mj-lt"/>
              </a:rPr>
              <a:t>” </a:t>
            </a:r>
            <a:r>
              <a:rPr lang="vi-VN" sz="2400" dirty="0" err="1">
                <a:latin typeface="+mj-lt"/>
              </a:rPr>
              <a:t>bằng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phần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mềm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PhET</a:t>
            </a:r>
            <a:r>
              <a:rPr lang="vi-VN" sz="2400" dirty="0">
                <a:latin typeface="+mj-lt"/>
              </a:rPr>
              <a:t>. </a:t>
            </a:r>
            <a:r>
              <a:rPr lang="vi-VN" sz="2400" dirty="0" err="1">
                <a:latin typeface="+mj-lt"/>
              </a:rPr>
              <a:t>Rút</a:t>
            </a:r>
            <a:r>
              <a:rPr lang="vi-VN" sz="2400" dirty="0">
                <a:latin typeface="+mj-lt"/>
              </a:rPr>
              <a:t> ra </a:t>
            </a:r>
            <a:r>
              <a:rPr lang="vi-VN" sz="2400" dirty="0" err="1">
                <a:latin typeface="+mj-lt"/>
              </a:rPr>
              <a:t>kết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luận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từ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kết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quả</a:t>
            </a:r>
            <a:r>
              <a:rPr lang="vi-VN" sz="2400" dirty="0">
                <a:latin typeface="+mj-lt"/>
              </a:rPr>
              <a:t> thu </a:t>
            </a:r>
            <a:r>
              <a:rPr lang="vi-VN" sz="2400" dirty="0" err="1">
                <a:latin typeface="+mj-lt"/>
              </a:rPr>
              <a:t>được</a:t>
            </a:r>
            <a:r>
              <a:rPr lang="vi-VN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595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753</Words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Arial</vt:lpstr>
      <vt:lpstr>Chủ đề Office</vt:lpstr>
      <vt:lpstr>BÀI 9 THỰC HÀNH THÍ NGHIỆM HÓA HỌC ẢO</vt:lpstr>
      <vt:lpstr>BÀI 9 THỰC HÀNH THÍ NGHIỆM HÓA HỌC ẢO</vt:lpstr>
      <vt:lpstr>BÀI 9 THỰC HÀNH THÍ NGHIỆM HÓA HỌC ẢO</vt:lpstr>
      <vt:lpstr>BÀI 9 THỰC HÀNH THÍ NGHIỆM HÓA HỌC ẢO</vt:lpstr>
      <vt:lpstr>BÀI 9 THỰC HÀNH THÍ NGHIỆM HÓA HỌC ẢO</vt:lpstr>
      <vt:lpstr>BÀI 9 THỰC HÀNH THÍ NGHIỆM HÓA HỌC 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2022-07-26T13:41:03Z</dcterms:created>
  <dcterms:modified xsi:type="dcterms:W3CDTF">2022-08-25T18:31:44Z</dcterms:modified>
</cp:coreProperties>
</file>