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52" r:id="rId2"/>
    <p:sldId id="259" r:id="rId3"/>
    <p:sldId id="309" r:id="rId4"/>
    <p:sldId id="258" r:id="rId5"/>
    <p:sldId id="341" r:id="rId6"/>
    <p:sldId id="306" r:id="rId7"/>
    <p:sldId id="325" r:id="rId8"/>
    <p:sldId id="326" r:id="rId9"/>
    <p:sldId id="342" r:id="rId10"/>
    <p:sldId id="308" r:id="rId11"/>
    <p:sldId id="328" r:id="rId12"/>
    <p:sldId id="343" r:id="rId13"/>
    <p:sldId id="344" r:id="rId14"/>
    <p:sldId id="345" r:id="rId15"/>
    <p:sldId id="346" r:id="rId16"/>
    <p:sldId id="334" r:id="rId17"/>
    <p:sldId id="347" r:id="rId18"/>
    <p:sldId id="348" r:id="rId19"/>
    <p:sldId id="349" r:id="rId20"/>
    <p:sldId id="351" r:id="rId21"/>
    <p:sldId id="350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imSun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D2D"/>
    <a:srgbClr val="FF6600"/>
    <a:srgbClr val="FFCC99"/>
    <a:srgbClr val="FFA3A3"/>
    <a:srgbClr val="FF5B5B"/>
    <a:srgbClr val="9BFFC8"/>
    <a:srgbClr val="FFDA65"/>
    <a:srgbClr val="92D050"/>
    <a:srgbClr val="9ED561"/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3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40" y="78"/>
      </p:cViewPr>
      <p:guideLst>
        <p:guide orient="horz" pos="157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A8076-33E0-44E0-8FD4-45DD7B698858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D4277-6A45-4BA5-A4B7-D3856B37C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4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28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6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5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33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8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2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7.wdp"/><Relationship Id="rId4" Type="http://schemas.openxmlformats.org/officeDocument/2006/relationships/image" Target="../media/image27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2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9.wdp"/><Relationship Id="rId3" Type="http://schemas.openxmlformats.org/officeDocument/2006/relationships/notesSlide" Target="../notesSlides/notesSlide2.xml"/><Relationship Id="rId7" Type="http://schemas.microsoft.com/office/2007/relationships/hdphoto" Target="../media/hdphoto6.wdp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7.wdp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emf"/><Relationship Id="rId11" Type="http://schemas.microsoft.com/office/2007/relationships/hdphoto" Target="../media/hdphoto3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2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88003" y="2459686"/>
            <a:ext cx="1211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ĐẠO ĐỨC</a:t>
            </a:r>
            <a:endParaRPr lang="en-US" altLang="zh-CN" sz="4800" b="1" spc="300" dirty="0" smtClean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3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6" y="508672"/>
            <a:ext cx="9306715" cy="5504644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2074051" y="1226644"/>
            <a:ext cx="66973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 lời nói, </a:t>
            </a:r>
            <a:endParaRPr lang="en-US" altLang="zh-CN" sz="4800" b="1" smtClean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thể hiện việc nhận lỗi và sửa lỗi</a:t>
            </a: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 smtClean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53A833F-506C-4F44-B8EB-8A40F411F582}"/>
              </a:ext>
            </a:extLst>
          </p:cNvPr>
          <p:cNvSpPr/>
          <p:nvPr/>
        </p:nvSpPr>
        <p:spPr>
          <a:xfrm>
            <a:off x="7592363" y="2173647"/>
            <a:ext cx="3586500" cy="2140776"/>
          </a:xfrm>
          <a:prstGeom prst="cloudCallout">
            <a:avLst>
              <a:gd name="adj1" fmla="val -41303"/>
              <a:gd name="adj2" fmla="val 669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tha lỗi cho mình được không?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F68CEEC-DDBB-4307-BF04-34094B1451A4}"/>
              </a:ext>
            </a:extLst>
          </p:cNvPr>
          <p:cNvSpPr/>
          <p:nvPr/>
        </p:nvSpPr>
        <p:spPr>
          <a:xfrm>
            <a:off x="5348669" y="1532624"/>
            <a:ext cx="1971513" cy="1282046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E062442-4EE9-495A-90B8-63BACD5B1BE2}"/>
              </a:ext>
            </a:extLst>
          </p:cNvPr>
          <p:cNvSpPr/>
          <p:nvPr/>
        </p:nvSpPr>
        <p:spPr>
          <a:xfrm>
            <a:off x="283335" y="2326215"/>
            <a:ext cx="4190753" cy="2422920"/>
          </a:xfrm>
          <a:prstGeom prst="cloudCallout">
            <a:avLst>
              <a:gd name="adj1" fmla="val 56013"/>
              <a:gd name="adj2" fmla="val 520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 dán lại quyển truyện cho bạn nhé!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1">
                        <a14:foregroundMark x1="35254" y1="77857" x2="36610" y2="62143"/>
                        <a14:foregroundMark x1="51525" y1="33214" x2="62034" y2="54286"/>
                        <a14:foregroundMark x1="78644" y1="32857" x2="71864" y2="46071"/>
                        <a14:foregroundMark x1="71186" y1="48929" x2="65424" y2="60714"/>
                        <a14:foregroundMark x1="79322" y1="64643" x2="79322" y2="64643"/>
                        <a14:foregroundMark x1="75254" y1="61786" x2="81017" y2="63929"/>
                        <a14:foregroundMark x1="90847" y1="76429" x2="85085" y2="73571"/>
                        <a14:foregroundMark x1="30508" y1="58571" x2="26441" y2="58571"/>
                        <a14:foregroundMark x1="29153" y1="55714" x2="25424" y2="58214"/>
                        <a14:foregroundMark x1="28814" y1="58929" x2="25424" y2="5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372" y="2914846"/>
            <a:ext cx="4154395" cy="39431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1066" y="21035"/>
            <a:ext cx="11837801" cy="1241095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0297" y="98309"/>
            <a:ext cx="11668259" cy="6524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000" b="1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Nếu em là bạn Cáo trong tình huống trên, em sẽ làm gì?</a:t>
            </a:r>
            <a:br>
              <a:rPr lang="en-US" altLang="en-US" sz="3000" b="1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3000" b="1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nên nhận lỗi, sửa lỗi như thế nào? </a:t>
            </a:r>
            <a:endParaRPr lang="en-US" altLang="en-US" sz="3000" b="1" i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12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93032" y="1995759"/>
            <a:ext cx="11837801" cy="1175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ounded Rectangle 15"/>
          <p:cNvSpPr/>
          <p:nvPr/>
        </p:nvSpPr>
        <p:spPr>
          <a:xfrm>
            <a:off x="193033" y="3411683"/>
            <a:ext cx="11837801" cy="11757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ounded Rectangle 16"/>
          <p:cNvSpPr/>
          <p:nvPr/>
        </p:nvSpPr>
        <p:spPr>
          <a:xfrm>
            <a:off x="193034" y="4803834"/>
            <a:ext cx="11837801" cy="11757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ounded Rectangle 13"/>
          <p:cNvSpPr/>
          <p:nvPr/>
        </p:nvSpPr>
        <p:spPr>
          <a:xfrm>
            <a:off x="190915" y="583321"/>
            <a:ext cx="11837801" cy="11757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18943" y="4846194"/>
            <a:ext cx="11998816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4: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lời hứa sẽ không tái phạm lại lỗi lầm 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nữa. 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(Mình hứa lần sau sẽ cẩn thận hơn khi đọc để không làm rách </a:t>
            </a:r>
            <a:r>
              <a:rPr lang="en-US" sz="2400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sách.)</a:t>
            </a:r>
            <a:endParaRPr lang="en-US" sz="2400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180" y="704379"/>
            <a:ext cx="9299101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1: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lời xin lỗi 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Sóc.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(Mình xin lỗi vì đã làm rách cuốn sách của cậu!)</a:t>
            </a:r>
            <a:endParaRPr lang="en-US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034" y="2116817"/>
            <a:ext cx="11861440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2: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hiện mong muốn được đền bù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thiệt hại do lỗi lầm mình đã gây 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ra.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(Mình có thể đền cho cậu một cuốn sách khác được không?)</a:t>
            </a:r>
            <a:endParaRPr lang="en-US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943" y="3511231"/>
            <a:ext cx="8526242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Phương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3: Cáo </a:t>
            </a:r>
            <a:r>
              <a:rPr 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 tỏ mong muốn được Sóc tha </a:t>
            </a:r>
            <a:r>
              <a:rPr lang="en-US" sz="2400" b="1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(Cậu có thể tha lỗi cho mình được không?)</a:t>
            </a:r>
            <a:endParaRPr lang="en-US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02276" y="1062240"/>
            <a:ext cx="11500834" cy="45915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6975" y="1333888"/>
            <a:ext cx="11256135" cy="404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	Cách </a:t>
            </a:r>
            <a:r>
              <a:rPr lang="en-US" sz="32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lời xin lỗi chân thành: </a:t>
            </a:r>
            <a:endParaRPr lang="en-US" sz="2400" b="1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Đứng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ngay ngắn, mắt nhìn thẳng vào người nghe</a:t>
            </a: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smtClean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Nói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 xin lỗi một cách rõ ràng, từ tốn. </a:t>
            </a:r>
            <a:endParaRPr lang="en-US" sz="240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nói lời xin lỗi mà mặt lại quay đi nơi khác.</a:t>
            </a:r>
            <a:endParaRPr lang="en-US" sz="240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2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nên vừa nói xin lỗi vừa làm việc khác, hoặc vừa nói xin lỗi vừa chạy bỏ đi.</a:t>
            </a:r>
            <a:endParaRPr lang="en-US" sz="2400">
              <a:solidFill>
                <a:srgbClr val="FF66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6214" y="347153"/>
            <a:ext cx="740538" cy="434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58347" y="231243"/>
            <a:ext cx="9425022" cy="639337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1671944" y="39583"/>
            <a:ext cx="931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Cáo nên nhận lỗi và sửa lỗi một cách chân thành</a:t>
            </a:r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52" y="1244887"/>
            <a:ext cx="575903" cy="7446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51" y="-145763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5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1302" y="656822"/>
            <a:ext cx="8273281" cy="5071009"/>
          </a:xfrm>
          <a:prstGeom prst="roundRect">
            <a:avLst/>
          </a:prstGeom>
          <a:solidFill>
            <a:srgbClr val="FFCD2D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44812" y="907687"/>
            <a:ext cx="7923578" cy="448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	</a:t>
            </a: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ra.</a:t>
            </a:r>
            <a:endParaRPr lang="en-US" sz="2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2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350" y="100667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7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6" y="508672"/>
            <a:ext cx="9306715" cy="5504644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2106300" y="1737500"/>
            <a:ext cx="6697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vì sao cần nhận lỗi và sửa lỗi</a:t>
            </a:r>
          </a:p>
          <a:p>
            <a:pPr algn="ctr"/>
            <a:r>
              <a:rPr lang="en-US" altLang="zh-CN" sz="4800" b="1" smtClean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 smtClean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91066" y="109480"/>
            <a:ext cx="11837801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358231" y="63847"/>
            <a:ext cx="119769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6" y="2511380"/>
            <a:ext cx="1166656" cy="2493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7023" y="3485902"/>
            <a:ext cx="1571844" cy="2467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815" y="4861845"/>
            <a:ext cx="1257475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5090" y="4166423"/>
            <a:ext cx="1543265" cy="2524477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00726" y="1300766"/>
            <a:ext cx="4003093" cy="1619561"/>
          </a:xfrm>
          <a:prstGeom prst="wedgeEllipseCallout">
            <a:avLst>
              <a:gd name="adj1" fmla="val -37374"/>
              <a:gd name="adj2" fmla="val 598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 một người bạn đáng tin vì đã thật thà, trung thực!</a:t>
            </a:r>
            <a:endParaRPr lang="en-US" sz="240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440395" y="3364003"/>
            <a:ext cx="3149531" cy="1679742"/>
          </a:xfrm>
          <a:prstGeom prst="wedgeEllipseCallout">
            <a:avLst>
              <a:gd name="adj1" fmla="val -47975"/>
              <a:gd name="adj2" fmla="val 540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sẽ tha lỗi cho cậu vì cậu đã dũng cảm nhận lỗi!</a:t>
            </a:r>
            <a:endParaRPr lang="en-US" sz="240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 flipH="1">
            <a:off x="7880458" y="1476675"/>
            <a:ext cx="3902809" cy="1805918"/>
          </a:xfrm>
          <a:prstGeom prst="wedgeEllipseCallout">
            <a:avLst>
              <a:gd name="adj1" fmla="val -28423"/>
              <a:gd name="adj2" fmla="val 582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là một cậu bé ngoan vì cháu có trách nhiệm với việc mình gây ra.</a:t>
            </a:r>
            <a:endParaRPr lang="en-US" sz="240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peech Bubble: Oval 5">
            <a:extLst>
              <a:ext uri="{FF2B5EF4-FFF2-40B4-BE49-F238E27FC236}">
                <a16:creationId xmlns:a16="http://schemas.microsoft.com/office/drawing/2014/main" id="{1F68CEEC-DDBB-4307-BF04-34094B1451A4}"/>
              </a:ext>
            </a:extLst>
          </p:cNvPr>
          <p:cNvSpPr/>
          <p:nvPr/>
        </p:nvSpPr>
        <p:spPr>
          <a:xfrm>
            <a:off x="5946842" y="2684343"/>
            <a:ext cx="1971513" cy="1282046"/>
          </a:xfrm>
          <a:prstGeom prst="wedgeEllipseCallout">
            <a:avLst>
              <a:gd name="adj1" fmla="val 724"/>
              <a:gd name="adj2" fmla="val 67523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7800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2784" y="982937"/>
            <a:ext cx="11384924" cy="88487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05190" y="1097431"/>
            <a:ext cx="1070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i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Việc </a:t>
            </a:r>
            <a:r>
              <a:rPr lang="en-US" sz="32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Cáo nhận lỗi và sửa lỗi có thể </a:t>
            </a:r>
            <a:r>
              <a:rPr lang="en-US" sz="32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 đến điều gì?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2784" y="2215123"/>
            <a:ext cx="11384924" cy="29464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5000"/>
              </a:lnSpc>
            </a:pPr>
            <a:r>
              <a:rPr lang="vi-VN" sz="3600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600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</a:t>
            </a:r>
            <a:r>
              <a:rPr lang="vi-VN" sz="36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 1: Được bạn bè tin yêu, quý </a:t>
            </a: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mến.</a:t>
            </a:r>
            <a:endParaRPr lang="en-US" sz="3600" smtClean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</a:t>
            </a:r>
            <a:r>
              <a:rPr lang="vi-VN" sz="36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 2: Dễ được bạn tha lỗi hơn.</a:t>
            </a:r>
          </a:p>
          <a:p>
            <a:pPr>
              <a:lnSpc>
                <a:spcPct val="135000"/>
              </a:lnSpc>
            </a:pPr>
            <a:r>
              <a:rPr lang="vi-VN" sz="360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vi-VN" sz="360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ích 3: Được mọi người khen ngợi, ủng hộ.</a:t>
            </a:r>
            <a:endParaRPr lang="vi-VN" sz="360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16362" y="982937"/>
            <a:ext cx="11431346" cy="88487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62784" y="1094279"/>
            <a:ext cx="11384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sẽ </a:t>
            </a:r>
            <a:r>
              <a:rPr lang="en-US" sz="3200" b="1" i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thấy như thế nào </a:t>
            </a:r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khi nhận lỗi và sửa lỗi</a:t>
            </a:r>
            <a:r>
              <a:rPr lang="en-US" sz="3200" i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6362" y="2215123"/>
            <a:ext cx="11431346" cy="29464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600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600" i="1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 sẽ </a:t>
            </a:r>
            <a:r>
              <a:rPr lang="vi-VN" sz="3600" b="1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thấy thoải mái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hơn, </a:t>
            </a:r>
            <a:r>
              <a:rPr lang="vi-VN" sz="3600" b="1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còn áy náy, ăn năn, hối hận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vì việc làm không đúng của mình. </a:t>
            </a:r>
            <a:endParaRPr lang="en-US" sz="3600" i="1" smtClean="0">
              <a:solidFill>
                <a:srgbClr val="FF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600" i="1" smtClean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 cũng sẽ </a:t>
            </a:r>
            <a:r>
              <a:rPr lang="vi-VN" sz="3600" b="1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hơn </a:t>
            </a:r>
            <a:r>
              <a:rPr lang="vi-VN" sz="3600" i="1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có được sự tha thứ, ngợi khen, ủng hộ từ mọi người xung quanh.</a:t>
            </a:r>
          </a:p>
        </p:txBody>
      </p:sp>
    </p:spTree>
    <p:extLst>
      <p:ext uri="{BB962C8B-B14F-4D97-AF65-F5344CB8AC3E}">
        <p14:creationId xmlns:p14="http://schemas.microsoft.com/office/powerpoint/2010/main" val="19490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1302" y="1751527"/>
            <a:ext cx="8546050" cy="2945058"/>
          </a:xfrm>
          <a:prstGeom prst="roundRect">
            <a:avLst/>
          </a:prstGeom>
          <a:solidFill>
            <a:srgbClr val="FFCD2D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3544812" y="1929668"/>
            <a:ext cx="7923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 lỗi mà biết nhận lỗi và sửa lỗi là biểu hiện của người có phẩm chất, đức tính </a:t>
            </a:r>
            <a:r>
              <a:rPr lang="vi-VN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nào mắc lỗi mà biết nhận lỗi và sửa lỗi cũng cho thấy đó là một người bạn tốt, nên kết thân, chơi cùng.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350" y="100667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3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058" y="4524158"/>
            <a:ext cx="604417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CỦNG CỐ - DẶN DÒ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6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914400" y="1925776"/>
            <a:ext cx="10651524" cy="284393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25"/>
          <p:cNvGrpSpPr/>
          <p:nvPr/>
        </p:nvGrpSpPr>
        <p:grpSpPr>
          <a:xfrm>
            <a:off x="0" y="595574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9" y="-40161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F682A5-3B76-42B7-9CD9-B71A3991F8DB}"/>
              </a:ext>
            </a:extLst>
          </p:cNvPr>
          <p:cNvSpPr/>
          <p:nvPr/>
        </p:nvSpPr>
        <p:spPr>
          <a:xfrm>
            <a:off x="1247074" y="2138569"/>
            <a:ext cx="10318850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rinh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82" y="60761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ĐẠO ĐỨC</a:t>
            </a:r>
            <a:endParaRPr lang="en-US" altLang="zh-CN" sz="4800" b="1" spc="300" dirty="0" smtClean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algn="ctr"/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 4: NHẬN </a:t>
            </a:r>
            <a:r>
              <a:rPr lang="en-US" altLang="zh-CN" sz="4800" b="1" spc="3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LỖI VÀ SỬA LỖI (T1)</a:t>
            </a:r>
            <a:endParaRPr lang="en-US" altLang="zh-CN" sz="4800" b="1" spc="3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KHÁM PHÁ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84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2" y="606192"/>
            <a:ext cx="9760154" cy="4893087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643933" y="1583347"/>
            <a:ext cx="6566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4800" b="1" dirty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800" b="1" dirty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endParaRPr lang="en-US" altLang="zh-CN" sz="48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altLang="zh-CN" sz="4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“Bạn Cáo” và trả lời câu hỏi</a:t>
            </a:r>
            <a:endParaRPr lang="vi-VN" altLang="zh-CN" sz="4800" b="1" dirty="0" err="1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4AB993-0760-4D5A-9E79-868208A9383C}"/>
              </a:ext>
            </a:extLst>
          </p:cNvPr>
          <p:cNvSpPr/>
          <p:nvPr/>
        </p:nvSpPr>
        <p:spPr>
          <a:xfrm>
            <a:off x="4161794" y="-42814"/>
            <a:ext cx="2993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 Cáo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3B5FCF-5F9E-4AF6-AF65-C4B1234E41C6}"/>
              </a:ext>
            </a:extLst>
          </p:cNvPr>
          <p:cNvSpPr/>
          <p:nvPr/>
        </p:nvSpPr>
        <p:spPr>
          <a:xfrm>
            <a:off x="425003" y="880516"/>
            <a:ext cx="11475076" cy="580361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FFA1E-38A4-41A9-B2C0-34313A9C9BE5}"/>
              </a:ext>
            </a:extLst>
          </p:cNvPr>
          <p:cNvSpPr txBox="1"/>
          <p:nvPr/>
        </p:nvSpPr>
        <p:spPr>
          <a:xfrm rot="10800000" flipV="1">
            <a:off x="4718834" y="1052475"/>
            <a:ext cx="5419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có quyển truyện đẹp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0FE8C-65F9-4AE7-8069-B6755504F5C9}"/>
              </a:ext>
            </a:extLst>
          </p:cNvPr>
          <p:cNvSpPr txBox="1"/>
          <p:nvPr/>
        </p:nvSpPr>
        <p:spPr>
          <a:xfrm rot="10800000" flipV="1">
            <a:off x="743453" y="3532485"/>
            <a:ext cx="5419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2A2AD-D6D7-4D44-B11A-5C6873BEC6FF}"/>
              </a:ext>
            </a:extLst>
          </p:cNvPr>
          <p:cNvSpPr txBox="1"/>
          <p:nvPr/>
        </p:nvSpPr>
        <p:spPr>
          <a:xfrm rot="10800000" flipV="1">
            <a:off x="6854613" y="4401821"/>
            <a:ext cx="5560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 ẩu, rách cả trang.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FA5D48-7330-44E5-AAC5-8161E5663246}"/>
              </a:ext>
            </a:extLst>
          </p:cNvPr>
          <p:cNvGrpSpPr/>
          <p:nvPr/>
        </p:nvGrpSpPr>
        <p:grpSpPr>
          <a:xfrm>
            <a:off x="624470" y="923330"/>
            <a:ext cx="3642690" cy="2438400"/>
            <a:chOff x="1001582" y="1090687"/>
            <a:chExt cx="3642690" cy="2438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537640-41A9-4921-A32F-E3ACB308C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582" y="1226024"/>
              <a:ext cx="1678510" cy="22956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F6B866-6AC0-4EA6-A491-C1C11891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97" y="1090687"/>
              <a:ext cx="1781175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1799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9A2560-A2AA-4D3C-BA6E-3C25FC3364B5}"/>
              </a:ext>
            </a:extLst>
          </p:cNvPr>
          <p:cNvSpPr/>
          <p:nvPr/>
        </p:nvSpPr>
        <p:spPr>
          <a:xfrm>
            <a:off x="1253377" y="284037"/>
            <a:ext cx="90917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cap="none" spc="0" dirty="0" smtClean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5400" b="1" cap="none" spc="0" dirty="0">
              <a:ln/>
              <a:solidFill>
                <a:srgbClr val="FF5B5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221530" y="1279782"/>
            <a:ext cx="1197047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Chuyện gì xảy ra khi bạn Cáo và bạn Thỏ đang đọc truyện?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đã làm gì sau khi làm rách quyển truyện?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có đồng tình với việc làm của bạn Cáo không? Vì sao?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Boy And Girl Reading Storybook Illustration Royalty Free Cliparts, Vectors,  And Stock Illustration. Image 96263584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" b="99818" l="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606" y="4558145"/>
            <a:ext cx="2725443" cy="22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531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1302" y="1253119"/>
            <a:ext cx="8273281" cy="4056845"/>
          </a:xfrm>
          <a:prstGeom prst="roundRect">
            <a:avLst/>
          </a:prstGeom>
          <a:solidFill>
            <a:srgbClr val="FFCD2D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41769" y="1299450"/>
            <a:ext cx="79235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dám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4939" y="86771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685</Words>
  <PresentationFormat>Widescreen</PresentationFormat>
  <Paragraphs>87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Cambria</vt:lpstr>
      <vt:lpstr>SimSun</vt:lpstr>
      <vt:lpstr>Wingdings</vt:lpstr>
      <vt:lpstr>Times New Roman</vt:lpstr>
      <vt:lpstr>Calibri</vt:lpstr>
      <vt:lpstr>Helvetica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Nếu em là bạn Cáo trong tình huống trên, em sẽ làm gì? b. Bạn Cáo nên nhận lỗi, sửa lỗi như thế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2017-07-24T23:54:00Z</dcterms:created>
  <dcterms:modified xsi:type="dcterms:W3CDTF">2021-08-09T01:52:33Z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