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9" r:id="rId5"/>
    <p:sldId id="272" r:id="rId6"/>
    <p:sldId id="283" r:id="rId7"/>
    <p:sldId id="284" r:id="rId8"/>
    <p:sldId id="275" r:id="rId9"/>
    <p:sldId id="276" r:id="rId10"/>
    <p:sldId id="277" r:id="rId11"/>
    <p:sldId id="282" r:id="rId12"/>
    <p:sldId id="285" r:id="rId13"/>
    <p:sldId id="286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1F439-BC02-41E8-B602-8C7801ECBF1D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3331B-9ACF-4837-955A-A6F2EC4A80EA}" type="slidenum">
              <a:rPr lang="en-US" altLang="vi-VN" smtClean="0"/>
              <a:pPr/>
              <a:t>‹#›</a:t>
            </a:fld>
            <a:endParaRPr lang="en-US" altLang="vi-V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286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UTM Helve" pitchFamily="18" charset="0"/>
              </a:rPr>
              <a:t>LỚP</a:t>
            </a:r>
            <a:r>
              <a:rPr lang="en-US" sz="6000" b="1" baseline="0" dirty="0" smtClean="0">
                <a:solidFill>
                  <a:schemeClr val="bg1"/>
                </a:solidFill>
                <a:latin typeface="UTM Helve" pitchFamily="18" charset="0"/>
              </a:rPr>
              <a:t> 8</a:t>
            </a:r>
            <a:endParaRPr lang="en-US" sz="6000" b="1" dirty="0">
              <a:solidFill>
                <a:schemeClr val="bg1"/>
              </a:solidFill>
              <a:latin typeface="UTM Helv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8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1B32C-511E-4AFB-98FD-37CEFF73FF2F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8CAF-BCF4-433C-8242-27798B101E6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960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92378-7BF9-44F7-B310-583FE2BD5FC0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F23C-0ABF-40C2-9FC1-59C4D33EA849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366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F99A5-EA55-4837-8567-F92872BFD82F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1658-4101-4C73-A840-F2E17B78CA6D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304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59816-F5D5-4809-A4AD-60E761F6A351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069A-00F1-4EDE-84E0-B50802E3323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458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C3DEF-3BF0-4581-934D-C937A7B255FD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0345-1355-4263-8050-CED3AEB42D56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961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E1799B-B68B-4F1C-A79A-424B55BACBE0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50C6-7537-4A38-91F1-624F8FE8DEF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590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0E27F-2E44-4120-AAEC-4C9D15F11A6C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9024B-EC3A-4C07-A02F-B234B6E0C3AA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16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C2E8B-EFA2-48CB-8DA1-62021EFE59EA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3518-3CDA-40B5-B98F-A2650AAA6415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087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2390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84BD38-5E64-4116-A221-81CA12D78E1E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BCC8-DAFC-4353-B237-99EF49C2418F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984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1FE68C-C660-4381-BF42-56542F369EA3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525C-AF7D-43B2-A52B-7336A3C12627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1474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59816-F5D5-4809-A4AD-60E761F6A351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069A-00F1-4EDE-84E0-B50802E33233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7489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8FFC67-B88D-4F78-8896-197ADCA17D16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D1B55-28BF-4716-8099-3A4C64040AAE}" type="slidenum">
              <a:rPr lang="en-US" altLang="vi-VN" smtClean="0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024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A59816-F5D5-4809-A4AD-60E761F6A351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5069A-00F1-4EDE-84E0-B50802E33233}" type="slidenum">
              <a:rPr lang="en-US" altLang="vi-VN" smtClean="0"/>
              <a:pPr/>
              <a:t>‹#›</a:t>
            </a:fld>
            <a:endParaRPr lang="en-US" alt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3999" cy="68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3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5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223CFD09-13AD-4FB5-ACEA-6E807D6EB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0425"/>
            <a:ext cx="9372600" cy="1470025"/>
          </a:xfrm>
        </p:spPr>
        <p:txBody>
          <a:bodyPr/>
          <a:lstStyle/>
          <a:p>
            <a:pPr eaLnBrk="1" hangingPunct="1"/>
            <a:r>
              <a:rPr lang="en-US" altLang="vi-VN" b="1"/>
              <a:t>CHỦ ĐỀ 5</a:t>
            </a:r>
            <a:br>
              <a:rPr lang="en-US" altLang="vi-VN" b="1"/>
            </a:br>
            <a:r>
              <a:rPr lang="en-US" altLang="vi-VN"/>
              <a:t>CẤU TRÚC TUẦN TỰ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A149DBD4-8D54-47BD-AE4A-3E535C7E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vi-VN"/>
              <a:t>2. Xác định giá trị của biến</a:t>
            </a:r>
            <a:br>
              <a:rPr lang="en-US" altLang="vi-VN"/>
            </a:br>
            <a:endParaRPr lang="en-US" altLang="vi-VN"/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xmlns="" id="{781ABB45-E27D-4787-90E1-3F80397BD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14400"/>
            <a:ext cx="21669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DE81755-8E89-48C6-AA0E-CC48DC587D5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057400"/>
          <a:ext cx="7467600" cy="4456116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xmlns="" val="180470846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xmlns="" val="1071360189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xmlns="" val="3476446560"/>
                    </a:ext>
                  </a:extLst>
                </a:gridCol>
                <a:gridCol w="3228975">
                  <a:extLst>
                    <a:ext uri="{9D8B030D-6E8A-4147-A177-3AD203B41FA5}">
                      <a16:colId xmlns:a16="http://schemas.microsoft.com/office/drawing/2014/main" xmlns="" val="3466428238"/>
                    </a:ext>
                  </a:extLst>
                </a:gridCol>
              </a:tblGrid>
              <a:tr h="488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Thứ tự các lệnh</a:t>
                      </a:r>
                      <a:endParaRPr kumimoji="0" lang="en-US" altLang="vi-V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Câu lệnh gán</a:t>
                      </a:r>
                      <a:endParaRPr kumimoji="0" lang="en-US" altLang="vi-V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Giá trị mới của biến sau câu lệnh gán</a:t>
                      </a:r>
                      <a:endParaRPr kumimoji="0" lang="en-US" altLang="vi-V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Ý nghĩa</a:t>
                      </a:r>
                      <a:endParaRPr kumimoji="0" lang="en-US" altLang="vi-V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5831097"/>
                  </a:ext>
                </a:extLst>
              </a:tr>
              <a:tr h="566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vi-V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a:=5;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có giá trị là 5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Gán giá trị số 5 vào biến nhớ a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0744404"/>
                  </a:ext>
                </a:extLst>
              </a:tr>
              <a:tr h="566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vi-V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b:=a;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 có giá trị là 5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Gán giá trị đã lưu trong biến nhớ a vào biến nhớ b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0988853"/>
                  </a:ext>
                </a:extLst>
              </a:tr>
              <a:tr h="566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vi-V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a:=7;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 có giá trị là……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Gán giá trị số 7 vào biến nhớ a.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358796"/>
                  </a:ext>
                </a:extLst>
              </a:tr>
              <a:tr h="566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vi-V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b:=a+1;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 có giá trị là ……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Gán giá trị đã lưu trong biến nhớ a cộng thêm 1 vào biến nhớ b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2588183"/>
                  </a:ext>
                </a:extLst>
              </a:tr>
              <a:tr h="566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vi-V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b:=b+1;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 có giá trị là ……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Tăng giá trị của biến nhớ b lên 1 đơn vị, kết quả gán trở lại biến b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8677130"/>
                  </a:ext>
                </a:extLst>
              </a:tr>
              <a:tr h="566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n-US" altLang="vi-VN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x:=2*4.5;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x có giá trị là ……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Gán giá trị tích 2*4.5 vào biến nhớ x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7275015"/>
                  </a:ext>
                </a:extLst>
              </a:tr>
              <a:tr h="566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UTM Times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x:=x+1.5;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x có giá trị là …………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Tăng giá trị của biến nhớ x thêm 1.5, kết quả gán trở lại biến b</a:t>
                      </a:r>
                      <a:endParaRPr kumimoji="0" lang="en-US" altLang="vi-VN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UTM Times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17081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C1CEA3-E4AD-45A6-A1EB-E4A92E3E5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652838"/>
            <a:ext cx="568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FF0000"/>
                </a:solidFill>
                <a:sym typeface="Wingdings" panose="05000000000000000000" pitchFamily="2" charset="2"/>
              </a:rPr>
              <a:t>7</a:t>
            </a:r>
            <a:endParaRPr lang="en-US" altLang="vi-VN" sz="24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57C882-6B70-496D-AF70-521AD9FD4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5" y="4203700"/>
            <a:ext cx="568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FF0000"/>
                </a:solidFill>
                <a:sym typeface="Wingdings" panose="05000000000000000000" pitchFamily="2" charset="2"/>
              </a:rPr>
              <a:t>8</a:t>
            </a:r>
            <a:endParaRPr lang="en-US" altLang="vi-VN" sz="24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B154DE-4B24-49EE-8633-790521DDB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81550"/>
            <a:ext cx="568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FF0000"/>
                </a:solidFill>
                <a:sym typeface="Wingdings" panose="05000000000000000000" pitchFamily="2" charset="2"/>
              </a:rPr>
              <a:t>9</a:t>
            </a:r>
            <a:endParaRPr lang="en-US" altLang="vi-VN" sz="24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ABFDAA-8555-465A-BF65-4D24A4293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329238"/>
            <a:ext cx="568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FF0000"/>
                </a:solidFill>
                <a:sym typeface="Wingdings" panose="05000000000000000000" pitchFamily="2" charset="2"/>
              </a:rPr>
              <a:t>9</a:t>
            </a:r>
            <a:endParaRPr lang="en-US" altLang="vi-VN" sz="24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A1705EE-A7E9-45AD-9A7C-9D16B5157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5926138"/>
            <a:ext cx="842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>
                <a:solidFill>
                  <a:srgbClr val="FF0000"/>
                </a:solidFill>
                <a:sym typeface="Wingdings" panose="05000000000000000000" pitchFamily="2" charset="2"/>
              </a:rPr>
              <a:t>10.5</a:t>
            </a:r>
            <a:endParaRPr lang="en-US" altLang="vi-V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xmlns="" id="{F0F7D7B1-4525-4AC7-B39D-45C6C9F9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vi-VN"/>
              <a:t>3. Phân biệt write và writeln 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xmlns="" id="{FC4CB2D9-302D-4338-93AB-A77907D96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3209925"/>
            <a:ext cx="2070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xmlns="" id="{34E4FBA2-B525-4090-9536-7444B9BCA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3219450"/>
            <a:ext cx="26701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xmlns="" id="{F835DD56-D2BE-44D4-9FB0-E20EB308B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>
            <a:fillRect/>
          </a:stretch>
        </p:blipFill>
        <p:spPr bwMode="auto">
          <a:xfrm>
            <a:off x="4800600" y="1533525"/>
            <a:ext cx="3465513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>
            <a:extLst>
              <a:ext uri="{FF2B5EF4-FFF2-40B4-BE49-F238E27FC236}">
                <a16:creationId xmlns:a16="http://schemas.microsoft.com/office/drawing/2014/main" xmlns="" id="{B85DEE08-9659-41C2-8B4C-2EE44E9F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524000"/>
            <a:ext cx="3630612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3">
            <a:extLst>
              <a:ext uri="{FF2B5EF4-FFF2-40B4-BE49-F238E27FC236}">
                <a16:creationId xmlns:a16="http://schemas.microsoft.com/office/drawing/2014/main" xmlns="" id="{3452947A-E491-42A7-987B-FB7C1ABF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5135563"/>
            <a:ext cx="4427538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4">
            <a:extLst>
              <a:ext uri="{FF2B5EF4-FFF2-40B4-BE49-F238E27FC236}">
                <a16:creationId xmlns:a16="http://schemas.microsoft.com/office/drawing/2014/main" xmlns="" id="{06E13254-F94B-47F1-8AAE-20261E594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42195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7" name="Group 15">
            <a:extLst>
              <a:ext uri="{FF2B5EF4-FFF2-40B4-BE49-F238E27FC236}">
                <a16:creationId xmlns:a16="http://schemas.microsoft.com/office/drawing/2014/main" xmlns="" id="{D0A5DC9E-34FD-478A-9914-D8DF1B2D9077}"/>
              </a:ext>
            </a:extLst>
          </p:cNvPr>
          <p:cNvGrpSpPr>
            <a:grpSpLocks/>
          </p:cNvGrpSpPr>
          <p:nvPr/>
        </p:nvGrpSpPr>
        <p:grpSpPr bwMode="auto">
          <a:xfrm>
            <a:off x="4264025" y="4257675"/>
            <a:ext cx="4117975" cy="1838325"/>
            <a:chOff x="1875275" y="4227185"/>
            <a:chExt cx="3696850" cy="1504149"/>
          </a:xfrm>
        </p:grpSpPr>
        <p:sp>
          <p:nvSpPr>
            <p:cNvPr id="17" name="Text Box 52">
              <a:extLst>
                <a:ext uri="{FF2B5EF4-FFF2-40B4-BE49-F238E27FC236}">
                  <a16:creationId xmlns:a16="http://schemas.microsoft.com/office/drawing/2014/main" xmlns="" id="{6C54A82F-59E4-4D70-8227-DCE7C602676A}"/>
                </a:ext>
              </a:extLst>
            </p:cNvPr>
            <p:cNvSpPr txBox="1"/>
            <p:nvPr/>
          </p:nvSpPr>
          <p:spPr>
            <a:xfrm>
              <a:off x="2097599" y="4227185"/>
              <a:ext cx="3474526" cy="50528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600">
                  <a:solidFill>
                    <a:srgbClr val="000000"/>
                  </a:solidFill>
                  <a:latin typeface="UTM Times" panose="02040603050506020204" pitchFamily="18" charset="0"/>
                  <a:cs typeface="Calibri" panose="020F0502020204030204" pitchFamily="34" charset="0"/>
                </a:rPr>
                <a:t>Sau khi xuất giá trị của các tham số ra màn hình thì con trỏ xuống đầu dòng tiếp theo.</a:t>
              </a:r>
              <a:endParaRPr lang="en-US" altLang="vi-VN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54">
              <a:extLst>
                <a:ext uri="{FF2B5EF4-FFF2-40B4-BE49-F238E27FC236}">
                  <a16:creationId xmlns:a16="http://schemas.microsoft.com/office/drawing/2014/main" xmlns="" id="{08DC3C85-04F3-4F77-8098-1434DCCD8B8A}"/>
                </a:ext>
              </a:extLst>
            </p:cNvPr>
            <p:cNvSpPr txBox="1"/>
            <p:nvPr/>
          </p:nvSpPr>
          <p:spPr>
            <a:xfrm flipH="1">
              <a:off x="2124677" y="5226055"/>
              <a:ext cx="3447448" cy="50527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600">
                  <a:solidFill>
                    <a:srgbClr val="000000"/>
                  </a:solidFill>
                  <a:latin typeface="UTM Times" panose="02040603050506020204" pitchFamily="18" charset="0"/>
                  <a:cs typeface="Calibri" panose="020F0502020204030204" pitchFamily="34" charset="0"/>
                </a:rPr>
                <a:t>Sau khi xuất giá trị của các tham số ra màn hình thì con trỏ không xuống dòng.</a:t>
              </a:r>
              <a:endParaRPr lang="en-US" altLang="vi-VN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BE90CA47-9698-4ACA-B433-69CFE3A8A164}"/>
                </a:ext>
              </a:extLst>
            </p:cNvPr>
            <p:cNvSpPr/>
            <p:nvPr/>
          </p:nvSpPr>
          <p:spPr>
            <a:xfrm>
              <a:off x="1878125" y="5370234"/>
              <a:ext cx="163893" cy="16366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23576A8-0A35-4391-B22D-980EECE7DA0E}"/>
                </a:ext>
              </a:extLst>
            </p:cNvPr>
            <p:cNvSpPr/>
            <p:nvPr/>
          </p:nvSpPr>
          <p:spPr>
            <a:xfrm>
              <a:off x="1875275" y="4398642"/>
              <a:ext cx="165318" cy="16496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600"/>
            </a:p>
          </p:txBody>
        </p:sp>
      </p:grpSp>
      <p:sp>
        <p:nvSpPr>
          <p:cNvPr id="21" name="Text Box 58">
            <a:extLst>
              <a:ext uri="{FF2B5EF4-FFF2-40B4-BE49-F238E27FC236}">
                <a16:creationId xmlns:a16="http://schemas.microsoft.com/office/drawing/2014/main" xmlns="" id="{9A59ABC6-8572-4A29-9FCC-61FE9E5863D5}"/>
              </a:ext>
            </a:extLst>
          </p:cNvPr>
          <p:cNvSpPr txBox="1"/>
          <p:nvPr/>
        </p:nvSpPr>
        <p:spPr>
          <a:xfrm>
            <a:off x="1266519" y="4486379"/>
            <a:ext cx="1167958" cy="555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/>
          <a:lstStyle/>
          <a:p>
            <a:pPr algn="ctr">
              <a:lnSpc>
                <a:spcPts val="1600"/>
              </a:lnSpc>
              <a:spcBef>
                <a:spcPts val="600"/>
              </a:spcBef>
              <a:spcAft>
                <a:spcPts val="400"/>
              </a:spcAft>
              <a:tabLst>
                <a:tab pos="5348605" algn="r"/>
              </a:tabLst>
              <a:defRPr/>
            </a:pPr>
            <a:r>
              <a:rPr lang="en-US" sz="2400" b="1">
                <a:ln w="5271" cap="flat" cmpd="sng" algn="ctr">
                  <a:solidFill>
                    <a:srgbClr val="5093CF"/>
                  </a:solidFill>
                  <a:prstDash val="solid"/>
                  <a:round/>
                </a:ln>
                <a:gradFill>
                  <a:gsLst>
                    <a:gs pos="0">
                      <a:srgbClr val="BBDAFF"/>
                    </a:gs>
                    <a:gs pos="9000">
                      <a:srgbClr val="98CDFF"/>
                    </a:gs>
                    <a:gs pos="50000">
                      <a:srgbClr val="004BA4"/>
                    </a:gs>
                    <a:gs pos="79000">
                      <a:srgbClr val="98CDFF"/>
                    </a:gs>
                    <a:gs pos="100000">
                      <a:srgbClr val="BBDAFF"/>
                    </a:gs>
                  </a:gsLst>
                  <a:lin ang="5400000" scaled="0"/>
                </a:gradFill>
                <a:latin typeface="UTM Times"/>
                <a:ea typeface="Calibri"/>
                <a:cs typeface="Arial" charset="0"/>
              </a:rPr>
              <a:t>write</a:t>
            </a:r>
            <a:endParaRPr lang="en-US" sz="1200">
              <a:latin typeface="Times New Roman"/>
              <a:ea typeface="Times New Roman"/>
              <a:cs typeface="Arial" charset="0"/>
            </a:endParaRPr>
          </a:p>
        </p:txBody>
      </p:sp>
      <p:sp>
        <p:nvSpPr>
          <p:cNvPr id="22" name="Text Box 60">
            <a:extLst>
              <a:ext uri="{FF2B5EF4-FFF2-40B4-BE49-F238E27FC236}">
                <a16:creationId xmlns:a16="http://schemas.microsoft.com/office/drawing/2014/main" xmlns="" id="{E8D69345-581A-4FEA-88E1-07FFA7562F6F}"/>
              </a:ext>
            </a:extLst>
          </p:cNvPr>
          <p:cNvSpPr txBox="1"/>
          <p:nvPr/>
        </p:nvSpPr>
        <p:spPr>
          <a:xfrm>
            <a:off x="1161743" y="5436339"/>
            <a:ext cx="1497513" cy="29751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ts val="600"/>
              </a:spcBef>
              <a:spcAft>
                <a:spcPts val="400"/>
              </a:spcAft>
              <a:tabLst>
                <a:tab pos="5348605" algn="r"/>
              </a:tabLst>
              <a:defRPr/>
            </a:pPr>
            <a:r>
              <a:rPr lang="en-US" sz="2400" b="1">
                <a:ln w="5271" cap="flat" cmpd="sng" algn="ctr">
                  <a:solidFill>
                    <a:srgbClr val="5093CF"/>
                  </a:solidFill>
                  <a:prstDash val="solid"/>
                  <a:round/>
                </a:ln>
                <a:gradFill>
                  <a:gsLst>
                    <a:gs pos="0">
                      <a:srgbClr val="BBDAFF"/>
                    </a:gs>
                    <a:gs pos="9000">
                      <a:srgbClr val="98CDFF"/>
                    </a:gs>
                    <a:gs pos="50000">
                      <a:srgbClr val="004BA4"/>
                    </a:gs>
                    <a:gs pos="79000">
                      <a:srgbClr val="98CDFF"/>
                    </a:gs>
                    <a:gs pos="100000">
                      <a:srgbClr val="BBDAFF"/>
                    </a:gs>
                  </a:gsLst>
                  <a:lin ang="5400000" scaled="0"/>
                </a:gradFill>
                <a:latin typeface="UTM Times"/>
                <a:ea typeface="Calibri"/>
                <a:cs typeface="Arial" charset="0"/>
              </a:rPr>
              <a:t>writeln</a:t>
            </a:r>
            <a:endParaRPr lang="en-US" sz="1200">
              <a:latin typeface="Times New Roman"/>
              <a:ea typeface="Times New Roman"/>
              <a:cs typeface="Arial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DCEBFC32-AA77-4152-8B64-6964B9D66AB2}"/>
              </a:ext>
            </a:extLst>
          </p:cNvPr>
          <p:cNvCxnSpPr>
            <a:endCxn id="19" idx="2"/>
          </p:cNvCxnSpPr>
          <p:nvPr/>
        </p:nvCxnSpPr>
        <p:spPr>
          <a:xfrm>
            <a:off x="2551113" y="4511675"/>
            <a:ext cx="1716087" cy="124301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725BE000-9B27-4F65-9066-EC18D5B01358}"/>
              </a:ext>
            </a:extLst>
          </p:cNvPr>
          <p:cNvCxnSpPr>
            <a:endCxn id="20" idx="3"/>
          </p:cNvCxnSpPr>
          <p:nvPr/>
        </p:nvCxnSpPr>
        <p:spPr>
          <a:xfrm flipV="1">
            <a:off x="2703513" y="4640263"/>
            <a:ext cx="1587500" cy="941387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3305025D-8EC9-41D9-B1CB-F573E05C0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638"/>
            <a:ext cx="8229600" cy="1143001"/>
          </a:xfrm>
        </p:spPr>
        <p:txBody>
          <a:bodyPr/>
          <a:lstStyle/>
          <a:p>
            <a:pPr algn="l"/>
            <a:r>
              <a:rPr lang="en-US" altLang="vi-VN"/>
              <a:t>4. Chương trình in số nguyên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6F7BD647-013B-4552-B359-A72D4DF85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66800"/>
            <a:ext cx="6435725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vi-VN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xmlns="" id="{84B734CB-2646-4953-9EB9-3F217A8B2BAB}"/>
              </a:ext>
            </a:extLst>
          </p:cNvPr>
          <p:cNvSpPr/>
          <p:nvPr/>
        </p:nvSpPr>
        <p:spPr bwMode="auto">
          <a:xfrm rot="2673667">
            <a:off x="1524000" y="5237163"/>
            <a:ext cx="1190625" cy="1103312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54">
            <a:extLst>
              <a:ext uri="{FF2B5EF4-FFF2-40B4-BE49-F238E27FC236}">
                <a16:creationId xmlns:a16="http://schemas.microsoft.com/office/drawing/2014/main" xmlns="" id="{B20D8C33-246A-4610-9B93-CC265C9A3031}"/>
              </a:ext>
            </a:extLst>
          </p:cNvPr>
          <p:cNvSpPr txBox="1"/>
          <p:nvPr/>
        </p:nvSpPr>
        <p:spPr bwMode="auto">
          <a:xfrm flipH="1">
            <a:off x="1036638" y="879475"/>
            <a:ext cx="1139825" cy="5048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  <a:defRPr/>
            </a:pPr>
            <a:r>
              <a:rPr lang="en-US" sz="1200" b="1">
                <a:solidFill>
                  <a:srgbClr val="000000"/>
                </a:solidFill>
                <a:latin typeface="UTM Times"/>
                <a:cs typeface="Calibri" pitchFamily="34" charset="0"/>
              </a:rPr>
              <a:t>Sơ đồ khối</a:t>
            </a:r>
            <a:endParaRPr lang="en-US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8" name="Group 8">
            <a:extLst>
              <a:ext uri="{FF2B5EF4-FFF2-40B4-BE49-F238E27FC236}">
                <a16:creationId xmlns:a16="http://schemas.microsoft.com/office/drawing/2014/main" xmlns="" id="{59AB93D4-2CD0-4483-8596-03903C92C290}"/>
              </a:ext>
            </a:extLst>
          </p:cNvPr>
          <p:cNvGrpSpPr>
            <a:grpSpLocks/>
          </p:cNvGrpSpPr>
          <p:nvPr/>
        </p:nvGrpSpPr>
        <p:grpSpPr bwMode="auto">
          <a:xfrm>
            <a:off x="3013075" y="5045075"/>
            <a:ext cx="2362200" cy="1649413"/>
            <a:chOff x="0" y="1"/>
            <a:chExt cx="2216988" cy="1078206"/>
          </a:xfrm>
        </p:grpSpPr>
        <p:pic>
          <p:nvPicPr>
            <p:cNvPr id="13340" name="Picture 18">
              <a:extLst>
                <a:ext uri="{FF2B5EF4-FFF2-40B4-BE49-F238E27FC236}">
                  <a16:creationId xmlns:a16="http://schemas.microsoft.com/office/drawing/2014/main" xmlns="" id="{0643447E-D314-48E6-AA1E-1437D6F21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2216988" cy="1078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35916">
              <a:extLst>
                <a:ext uri="{FF2B5EF4-FFF2-40B4-BE49-F238E27FC236}">
                  <a16:creationId xmlns:a16="http://schemas.microsoft.com/office/drawing/2014/main" xmlns="" id="{ED54B966-E377-42B6-BFCC-7B080E2D95CF}"/>
                </a:ext>
              </a:extLst>
            </p:cNvPr>
            <p:cNvSpPr txBox="1"/>
            <p:nvPr/>
          </p:nvSpPr>
          <p:spPr>
            <a:xfrm>
              <a:off x="134092" y="52926"/>
              <a:ext cx="1899637" cy="97962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  <a:defRPr/>
              </a:pPr>
              <a:r>
                <a:rPr lang="en-US" sz="1200" i="1">
                  <a:solidFill>
                    <a:srgbClr val="000000"/>
                  </a:solidFill>
                  <a:latin typeface="UTM Times"/>
                  <a:cs typeface="Calibri" pitchFamily="34" charset="0"/>
                </a:rPr>
                <a:t>{Trường hợp 1:}</a:t>
              </a:r>
              <a:endPara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UTM Times"/>
                  <a:cs typeface="Calibri" pitchFamily="34" charset="0"/>
                </a:rPr>
                <a:t>Nhap so nguyen: 95</a:t>
              </a:r>
              <a:endPara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  <a:defRPr/>
              </a:pPr>
              <a:r>
                <a:rPr lang="en-US" sz="1200" i="1">
                  <a:solidFill>
                    <a:srgbClr val="000000"/>
                  </a:solidFill>
                  <a:latin typeface="UTM Times"/>
                  <a:cs typeface="Calibri" pitchFamily="34" charset="0"/>
                </a:rPr>
                <a:t>{Kết quả:}</a:t>
              </a:r>
              <a:endPara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UTM Times"/>
                  <a:cs typeface="Calibri" pitchFamily="34" charset="0"/>
                </a:rPr>
                <a:t>Chu so hang chuc la: …</a:t>
              </a:r>
              <a:endPara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UTM Times"/>
                  <a:cs typeface="Calibri" pitchFamily="34" charset="0"/>
                </a:rPr>
                <a:t>Chu so hang don vi la: …</a:t>
              </a:r>
              <a:endPara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319" name="Group 9">
            <a:extLst>
              <a:ext uri="{FF2B5EF4-FFF2-40B4-BE49-F238E27FC236}">
                <a16:creationId xmlns:a16="http://schemas.microsoft.com/office/drawing/2014/main" xmlns="" id="{9931A680-5B58-4B48-9B8B-7913EAA524AF}"/>
              </a:ext>
            </a:extLst>
          </p:cNvPr>
          <p:cNvGrpSpPr>
            <a:grpSpLocks/>
          </p:cNvGrpSpPr>
          <p:nvPr/>
        </p:nvGrpSpPr>
        <p:grpSpPr bwMode="auto">
          <a:xfrm>
            <a:off x="5389563" y="5045075"/>
            <a:ext cx="2295525" cy="1628775"/>
            <a:chOff x="2276475" y="285750"/>
            <a:chExt cx="2208362" cy="1130061"/>
          </a:xfrm>
        </p:grpSpPr>
        <p:pic>
          <p:nvPicPr>
            <p:cNvPr id="13338" name="Picture 16">
              <a:extLst>
                <a:ext uri="{FF2B5EF4-FFF2-40B4-BE49-F238E27FC236}">
                  <a16:creationId xmlns:a16="http://schemas.microsoft.com/office/drawing/2014/main" xmlns="" id="{D75E77FD-2A21-4584-B87A-F5A010628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475" y="285750"/>
              <a:ext cx="2208362" cy="1130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35921">
              <a:extLst>
                <a:ext uri="{FF2B5EF4-FFF2-40B4-BE49-F238E27FC236}">
                  <a16:creationId xmlns:a16="http://schemas.microsoft.com/office/drawing/2014/main" xmlns="" id="{12B8205D-FDC6-416A-BE83-6315A65D2D40}"/>
                </a:ext>
              </a:extLst>
            </p:cNvPr>
            <p:cNvSpPr txBox="1"/>
            <p:nvPr/>
          </p:nvSpPr>
          <p:spPr>
            <a:xfrm>
              <a:off x="2476541" y="322097"/>
              <a:ext cx="1921244" cy="99238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  <a:defRPr/>
              </a:pPr>
              <a:r>
                <a:rPr lang="en-US" sz="1200" i="1">
                  <a:solidFill>
                    <a:srgbClr val="000000"/>
                  </a:solidFill>
                  <a:latin typeface="UTM Times"/>
                  <a:cs typeface="Calibri" pitchFamily="34" charset="0"/>
                </a:rPr>
                <a:t>{Trường hợp 2:}</a:t>
              </a:r>
              <a:endPara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UTM Times"/>
                  <a:cs typeface="Calibri" pitchFamily="34" charset="0"/>
                </a:rPr>
                <a:t>Nhap so nguyen: 28</a:t>
              </a:r>
              <a:endPara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  <a:defRPr/>
              </a:pPr>
              <a:r>
                <a:rPr lang="en-US" sz="1200" i="1">
                  <a:solidFill>
                    <a:srgbClr val="000000"/>
                  </a:solidFill>
                  <a:latin typeface="UTM Times"/>
                  <a:cs typeface="Calibri" pitchFamily="34" charset="0"/>
                </a:rPr>
                <a:t>{Kết quả:}</a:t>
              </a:r>
              <a:endPara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UTM Times"/>
                  <a:cs typeface="Calibri" pitchFamily="34" charset="0"/>
                </a:rPr>
                <a:t>Chu so hang chuc la: …</a:t>
              </a:r>
              <a:endPara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UTM Times"/>
                  <a:cs typeface="Calibri" pitchFamily="34" charset="0"/>
                </a:rPr>
                <a:t>Chu so hang don vi la: …</a:t>
              </a:r>
              <a:endPara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 Box 35922">
            <a:extLst>
              <a:ext uri="{FF2B5EF4-FFF2-40B4-BE49-F238E27FC236}">
                <a16:creationId xmlns:a16="http://schemas.microsoft.com/office/drawing/2014/main" xmlns="" id="{6778E2CB-DABC-49E4-AFFD-19E75E924F5E}"/>
              </a:ext>
            </a:extLst>
          </p:cNvPr>
          <p:cNvSpPr txBox="1"/>
          <p:nvPr/>
        </p:nvSpPr>
        <p:spPr bwMode="auto">
          <a:xfrm>
            <a:off x="1582738" y="5410200"/>
            <a:ext cx="1181100" cy="7620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 sz="1200" i="1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Em hãy chạy chương trình rồi ghi kết quả</a:t>
            </a:r>
            <a:endParaRPr lang="en-US" altLang="vi-VN" sz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1" name="Picture 15">
            <a:extLst>
              <a:ext uri="{FF2B5EF4-FFF2-40B4-BE49-F238E27FC236}">
                <a16:creationId xmlns:a16="http://schemas.microsoft.com/office/drawing/2014/main" xmlns="" id="{942F72C7-DB49-4222-8624-6D7736405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04925"/>
            <a:ext cx="17748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>
            <a:extLst>
              <a:ext uri="{FF2B5EF4-FFF2-40B4-BE49-F238E27FC236}">
                <a16:creationId xmlns:a16="http://schemas.microsoft.com/office/drawing/2014/main" xmlns="" id="{7069C10A-C8CC-421A-975B-88F82A5CB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563" r="11"/>
          <a:stretch>
            <a:fillRect/>
          </a:stretch>
        </p:blipFill>
        <p:spPr bwMode="auto">
          <a:xfrm>
            <a:off x="4343400" y="1381125"/>
            <a:ext cx="394335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4">
            <a:extLst>
              <a:ext uri="{FF2B5EF4-FFF2-40B4-BE49-F238E27FC236}">
                <a16:creationId xmlns:a16="http://schemas.microsoft.com/office/drawing/2014/main" xmlns="" id="{AF1BE05C-8BD5-4EA4-86B8-E44C0A18DF0A}"/>
              </a:ext>
            </a:extLst>
          </p:cNvPr>
          <p:cNvSpPr txBox="1"/>
          <p:nvPr/>
        </p:nvSpPr>
        <p:spPr bwMode="auto">
          <a:xfrm flipH="1">
            <a:off x="5570538" y="1066800"/>
            <a:ext cx="2203450" cy="323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ts val="1600"/>
              </a:lnSpc>
              <a:spcAft>
                <a:spcPts val="400"/>
              </a:spcAft>
              <a:defRPr/>
            </a:pPr>
            <a:r>
              <a:rPr lang="en-US" sz="1200" b="1">
                <a:latin typeface="UTM Times"/>
                <a:ea typeface="Calibri"/>
              </a:rPr>
              <a:t>Chương trình</a:t>
            </a:r>
            <a:endParaRPr lang="en-US" sz="1200">
              <a:latin typeface="Times New Roman"/>
              <a:ea typeface="Times New Rom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6CF8796-16B2-4AC2-B0D7-5FAA640392FE}"/>
              </a:ext>
            </a:extLst>
          </p:cNvPr>
          <p:cNvSpPr/>
          <p:nvPr/>
        </p:nvSpPr>
        <p:spPr bwMode="auto">
          <a:xfrm>
            <a:off x="4984750" y="3114675"/>
            <a:ext cx="1355725" cy="27622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spcAft>
                <a:spcPts val="40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………………</a:t>
            </a:r>
            <a:endParaRPr lang="en-US" sz="1200">
              <a:latin typeface="UTM Times"/>
              <a:ea typeface="Calibri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278AC29-10AA-4776-AC46-928E44862829}"/>
              </a:ext>
            </a:extLst>
          </p:cNvPr>
          <p:cNvSpPr/>
          <p:nvPr/>
        </p:nvSpPr>
        <p:spPr bwMode="auto">
          <a:xfrm>
            <a:off x="4984750" y="3419475"/>
            <a:ext cx="1355725" cy="304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spcAft>
                <a:spcPts val="40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………………….</a:t>
            </a:r>
            <a:endParaRPr lang="en-US" sz="1200">
              <a:latin typeface="UTM Times"/>
              <a:ea typeface="Calibri"/>
              <a:cs typeface="Times New Roman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081E218-CE89-4AF4-ABFE-6B0ABDE4DB72}"/>
              </a:ext>
            </a:extLst>
          </p:cNvPr>
          <p:cNvSpPr/>
          <p:nvPr/>
        </p:nvSpPr>
        <p:spPr bwMode="auto">
          <a:xfrm>
            <a:off x="7521575" y="4010025"/>
            <a:ext cx="501650" cy="31432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spcAft>
                <a:spcPts val="40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…</a:t>
            </a:r>
            <a:endParaRPr lang="en-US" sz="1200">
              <a:latin typeface="UTM Times"/>
              <a:ea typeface="Calibri"/>
              <a:cs typeface="Times New Roman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70FE237-389B-4D4C-AB9A-87DA32A7E981}"/>
              </a:ext>
            </a:extLst>
          </p:cNvPr>
          <p:cNvSpPr/>
          <p:nvPr/>
        </p:nvSpPr>
        <p:spPr bwMode="auto">
          <a:xfrm>
            <a:off x="5283200" y="2822575"/>
            <a:ext cx="1057275" cy="27622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lnSpc>
                <a:spcPts val="1600"/>
              </a:lnSpc>
              <a:spcAft>
                <a:spcPts val="40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UTM Times"/>
                <a:ea typeface="Calibri"/>
                <a:cs typeface="Times New Roman"/>
              </a:rPr>
              <a:t>…………</a:t>
            </a:r>
            <a:endParaRPr lang="en-US" sz="1200">
              <a:latin typeface="UTM Times"/>
              <a:ea typeface="Calibri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A1E97D-32C0-4977-B2F7-FD112A7E5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38" y="1320800"/>
            <a:ext cx="906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2060"/>
                </a:solidFill>
              </a:rPr>
              <a:t>Bắt đầu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ECE23A4-4399-4CFC-B60B-04A92BB42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30400"/>
            <a:ext cx="39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2060"/>
                </a:solidFill>
              </a:rPr>
              <a:t>so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DEB1D15-08C1-4864-A2AE-CAA34A6FD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489200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2060"/>
                </a:solidFill>
              </a:rPr>
              <a:t>so div 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7F4FBDD-9471-4EF6-A666-AA8A73CFA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113088"/>
            <a:ext cx="1163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2060"/>
                </a:solidFill>
              </a:rPr>
              <a:t>so mod 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9A3E8FA-6E9B-4AB5-B53F-1A9E33975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3771900"/>
            <a:ext cx="52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2060"/>
                </a:solidFill>
              </a:rPr>
              <a:t>a, 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2F7A778-8DB2-4BF6-A708-E36382FD0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8023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DA37EB2-C08A-46C0-9EF8-BA2016041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60579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602B3D6-F646-4C52-84F8-35D1BD446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57658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76B4028-CE88-4B65-BF7D-95C7C2ED4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75" y="6021388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786C8A3-28E3-4668-9C7C-BFCFC1765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381500"/>
            <a:ext cx="963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2060"/>
                </a:solidFill>
              </a:rPr>
              <a:t>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1" grpId="0" animBg="1"/>
      <p:bldP spid="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226EB053-74B6-4D3F-BBD4-BD8D687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638"/>
            <a:ext cx="8229600" cy="1143001"/>
          </a:xfrm>
        </p:spPr>
        <p:txBody>
          <a:bodyPr/>
          <a:lstStyle/>
          <a:p>
            <a:pPr algn="l"/>
            <a:r>
              <a:rPr lang="en-US" altLang="vi-VN"/>
              <a:t>5. Thỏ con giúp mẹ</a:t>
            </a:r>
          </a:p>
        </p:txBody>
      </p:sp>
      <p:pic>
        <p:nvPicPr>
          <p:cNvPr id="14339" name="Picture 39">
            <a:extLst>
              <a:ext uri="{FF2B5EF4-FFF2-40B4-BE49-F238E27FC236}">
                <a16:creationId xmlns:a16="http://schemas.microsoft.com/office/drawing/2014/main" xmlns="" id="{8108E206-35DA-4D81-AB80-23012D90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317625"/>
            <a:ext cx="5614987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CE3F87F-5577-44D5-AAFA-B7C282F1628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5421313"/>
            <a:ext cx="798513" cy="461962"/>
            <a:chOff x="1066800" y="5420836"/>
            <a:chExt cx="798475" cy="461665"/>
          </a:xfrm>
        </p:grpSpPr>
        <p:sp>
          <p:nvSpPr>
            <p:cNvPr id="14381" name="TextBox 10">
              <a:extLst>
                <a:ext uri="{FF2B5EF4-FFF2-40B4-BE49-F238E27FC236}">
                  <a16:creationId xmlns:a16="http://schemas.microsoft.com/office/drawing/2014/main" xmlns="" id="{E054B33E-7E11-4A27-B739-A5C32A8FB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5420836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002060"/>
                  </a:solidFill>
                </a:rPr>
                <a:t>1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xmlns="" id="{71A74018-D705-4C26-A795-B86556ABEA00}"/>
                </a:ext>
              </a:extLst>
            </p:cNvPr>
            <p:cNvCxnSpPr>
              <a:stCxn id="14381" idx="3"/>
              <a:endCxn id="14379" idx="1"/>
            </p:cNvCxnSpPr>
            <p:nvPr/>
          </p:nvCxnSpPr>
          <p:spPr>
            <a:xfrm>
              <a:off x="1406509" y="5652462"/>
              <a:ext cx="4587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E6E50F6-0EE5-48FD-803E-469DCE9735D2}"/>
              </a:ext>
            </a:extLst>
          </p:cNvPr>
          <p:cNvGrpSpPr>
            <a:grpSpLocks/>
          </p:cNvGrpSpPr>
          <p:nvPr/>
        </p:nvGrpSpPr>
        <p:grpSpPr bwMode="auto">
          <a:xfrm>
            <a:off x="1865313" y="5421313"/>
            <a:ext cx="841375" cy="461962"/>
            <a:chOff x="1865275" y="5420836"/>
            <a:chExt cx="841005" cy="461665"/>
          </a:xfrm>
        </p:grpSpPr>
        <p:sp>
          <p:nvSpPr>
            <p:cNvPr id="14379" name="TextBox 11">
              <a:extLst>
                <a:ext uri="{FF2B5EF4-FFF2-40B4-BE49-F238E27FC236}">
                  <a16:creationId xmlns:a16="http://schemas.microsoft.com/office/drawing/2014/main" xmlns="" id="{D966A4BE-8815-4299-AE47-62FA242F6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5275" y="5420836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002060"/>
                  </a:solidFill>
                </a:rPr>
                <a:t>2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0301CA2B-1780-4BFA-9EF5-41E3419D4B4D}"/>
                </a:ext>
              </a:extLst>
            </p:cNvPr>
            <p:cNvCxnSpPr/>
            <p:nvPr/>
          </p:nvCxnSpPr>
          <p:spPr>
            <a:xfrm>
              <a:off x="2279430" y="5623905"/>
              <a:ext cx="4268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8EB17DF-7D0A-4268-9C85-95CA48807F61}"/>
              </a:ext>
            </a:extLst>
          </p:cNvPr>
          <p:cNvGrpSpPr>
            <a:grpSpLocks/>
          </p:cNvGrpSpPr>
          <p:nvPr/>
        </p:nvGrpSpPr>
        <p:grpSpPr bwMode="auto">
          <a:xfrm>
            <a:off x="2740025" y="5408613"/>
            <a:ext cx="833438" cy="461962"/>
            <a:chOff x="2740436" y="5408136"/>
            <a:chExt cx="832630" cy="461665"/>
          </a:xfrm>
        </p:grpSpPr>
        <p:sp>
          <p:nvSpPr>
            <p:cNvPr id="14377" name="TextBox 15">
              <a:extLst>
                <a:ext uri="{FF2B5EF4-FFF2-40B4-BE49-F238E27FC236}">
                  <a16:creationId xmlns:a16="http://schemas.microsoft.com/office/drawing/2014/main" xmlns="" id="{9EDAEB9D-3888-40F3-BE89-F49FB0045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436" y="5408136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002060"/>
                  </a:solidFill>
                </a:rPr>
                <a:t>3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D6E54E31-BFEA-408D-9C26-3160EB7129D1}"/>
                </a:ext>
              </a:extLst>
            </p:cNvPr>
            <p:cNvCxnSpPr>
              <a:stCxn id="14377" idx="3"/>
              <a:endCxn id="14375" idx="1"/>
            </p:cNvCxnSpPr>
            <p:nvPr/>
          </p:nvCxnSpPr>
          <p:spPr>
            <a:xfrm>
              <a:off x="3079832" y="5639762"/>
              <a:ext cx="49323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AA6E19D-B5D1-4B3A-A6E2-0C67032E22DF}"/>
              </a:ext>
            </a:extLst>
          </p:cNvPr>
          <p:cNvGrpSpPr>
            <a:grpSpLocks/>
          </p:cNvGrpSpPr>
          <p:nvPr/>
        </p:nvGrpSpPr>
        <p:grpSpPr bwMode="auto">
          <a:xfrm>
            <a:off x="3573463" y="5408613"/>
            <a:ext cx="841375" cy="461962"/>
            <a:chOff x="3573066" y="5408136"/>
            <a:chExt cx="841006" cy="461665"/>
          </a:xfrm>
        </p:grpSpPr>
        <p:sp>
          <p:nvSpPr>
            <p:cNvPr id="14375" name="TextBox 16">
              <a:extLst>
                <a:ext uri="{FF2B5EF4-FFF2-40B4-BE49-F238E27FC236}">
                  <a16:creationId xmlns:a16="http://schemas.microsoft.com/office/drawing/2014/main" xmlns="" id="{D570A520-B098-453C-BFED-1F25D834A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3066" y="5408136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002060"/>
                  </a:solidFill>
                </a:rPr>
                <a:t>4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C1BB6AC5-A582-4860-B209-E3E6D0848275}"/>
                </a:ext>
              </a:extLst>
            </p:cNvPr>
            <p:cNvCxnSpPr/>
            <p:nvPr/>
          </p:nvCxnSpPr>
          <p:spPr>
            <a:xfrm>
              <a:off x="3987221" y="5611205"/>
              <a:ext cx="42685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126FE8D-2C3D-4543-9ADB-DE84AC60435D}"/>
              </a:ext>
            </a:extLst>
          </p:cNvPr>
          <p:cNvGrpSpPr>
            <a:grpSpLocks/>
          </p:cNvGrpSpPr>
          <p:nvPr/>
        </p:nvGrpSpPr>
        <p:grpSpPr bwMode="auto">
          <a:xfrm>
            <a:off x="4483100" y="5408613"/>
            <a:ext cx="831850" cy="461962"/>
            <a:chOff x="4482383" y="5408136"/>
            <a:chExt cx="832631" cy="461665"/>
          </a:xfrm>
        </p:grpSpPr>
        <p:sp>
          <p:nvSpPr>
            <p:cNvPr id="14373" name="TextBox 19">
              <a:extLst>
                <a:ext uri="{FF2B5EF4-FFF2-40B4-BE49-F238E27FC236}">
                  <a16:creationId xmlns:a16="http://schemas.microsoft.com/office/drawing/2014/main" xmlns="" id="{7EE10C0F-D0E7-44EB-980E-2BBA6C1A4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2383" y="5408136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002060"/>
                  </a:solidFill>
                </a:rPr>
                <a:t>8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3EE8894C-6BF5-46C8-B213-6585B7941259}"/>
                </a:ext>
              </a:extLst>
            </p:cNvPr>
            <p:cNvCxnSpPr>
              <a:stCxn id="14373" idx="3"/>
              <a:endCxn id="14371" idx="1"/>
            </p:cNvCxnSpPr>
            <p:nvPr/>
          </p:nvCxnSpPr>
          <p:spPr>
            <a:xfrm>
              <a:off x="4822427" y="5639762"/>
              <a:ext cx="49258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43AC697-8198-456F-9B96-BF97490F34AC}"/>
              </a:ext>
            </a:extLst>
          </p:cNvPr>
          <p:cNvGrpSpPr>
            <a:grpSpLocks/>
          </p:cNvGrpSpPr>
          <p:nvPr/>
        </p:nvGrpSpPr>
        <p:grpSpPr bwMode="auto">
          <a:xfrm>
            <a:off x="5314950" y="5408613"/>
            <a:ext cx="841375" cy="461962"/>
            <a:chOff x="5315014" y="5408136"/>
            <a:chExt cx="841005" cy="461665"/>
          </a:xfrm>
        </p:grpSpPr>
        <p:sp>
          <p:nvSpPr>
            <p:cNvPr id="14371" name="TextBox 20">
              <a:extLst>
                <a:ext uri="{FF2B5EF4-FFF2-40B4-BE49-F238E27FC236}">
                  <a16:creationId xmlns:a16="http://schemas.microsoft.com/office/drawing/2014/main" xmlns="" id="{D27FDFDC-D442-4FF3-82A6-0F2EFD125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5014" y="5408136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002060"/>
                  </a:solidFill>
                </a:rPr>
                <a:t>7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9C24259C-06AC-49EC-A8FC-270192419E85}"/>
                </a:ext>
              </a:extLst>
            </p:cNvPr>
            <p:cNvCxnSpPr/>
            <p:nvPr/>
          </p:nvCxnSpPr>
          <p:spPr>
            <a:xfrm>
              <a:off x="5729170" y="5611205"/>
              <a:ext cx="4268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36" name="Group 14335">
            <a:extLst>
              <a:ext uri="{FF2B5EF4-FFF2-40B4-BE49-F238E27FC236}">
                <a16:creationId xmlns:a16="http://schemas.microsoft.com/office/drawing/2014/main" xmlns="" id="{A947A4AC-9B9F-4B51-8D3F-511DDB76DE62}"/>
              </a:ext>
            </a:extLst>
          </p:cNvPr>
          <p:cNvGrpSpPr>
            <a:grpSpLocks/>
          </p:cNvGrpSpPr>
          <p:nvPr/>
        </p:nvGrpSpPr>
        <p:grpSpPr bwMode="auto">
          <a:xfrm>
            <a:off x="6224588" y="5408613"/>
            <a:ext cx="831850" cy="461962"/>
            <a:chOff x="6224331" y="5408136"/>
            <a:chExt cx="832630" cy="461665"/>
          </a:xfrm>
        </p:grpSpPr>
        <p:sp>
          <p:nvSpPr>
            <p:cNvPr id="14369" name="TextBox 23">
              <a:extLst>
                <a:ext uri="{FF2B5EF4-FFF2-40B4-BE49-F238E27FC236}">
                  <a16:creationId xmlns:a16="http://schemas.microsoft.com/office/drawing/2014/main" xmlns="" id="{41380A66-6CB7-4505-A4CA-FC31536597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4331" y="5408136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002060"/>
                  </a:solidFill>
                </a:rPr>
                <a:t>9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9C5B7F76-88DB-4845-A086-2F1632190405}"/>
                </a:ext>
              </a:extLst>
            </p:cNvPr>
            <p:cNvCxnSpPr>
              <a:stCxn id="14369" idx="3"/>
              <a:endCxn id="25" idx="1"/>
            </p:cNvCxnSpPr>
            <p:nvPr/>
          </p:nvCxnSpPr>
          <p:spPr>
            <a:xfrm>
              <a:off x="6564375" y="5639762"/>
              <a:ext cx="49258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3" name="Group 14342">
            <a:extLst>
              <a:ext uri="{FF2B5EF4-FFF2-40B4-BE49-F238E27FC236}">
                <a16:creationId xmlns:a16="http://schemas.microsoft.com/office/drawing/2014/main" xmlns="" id="{B7FBC060-DCD5-49A7-905B-BFFE5BE21F50}"/>
              </a:ext>
            </a:extLst>
          </p:cNvPr>
          <p:cNvGrpSpPr>
            <a:grpSpLocks/>
          </p:cNvGrpSpPr>
          <p:nvPr/>
        </p:nvGrpSpPr>
        <p:grpSpPr bwMode="auto">
          <a:xfrm>
            <a:off x="1919288" y="6091238"/>
            <a:ext cx="798512" cy="461962"/>
            <a:chOff x="1919085" y="6091535"/>
            <a:chExt cx="798475" cy="461665"/>
          </a:xfrm>
        </p:grpSpPr>
        <p:sp>
          <p:nvSpPr>
            <p:cNvPr id="14367" name="TextBox 43">
              <a:extLst>
                <a:ext uri="{FF2B5EF4-FFF2-40B4-BE49-F238E27FC236}">
                  <a16:creationId xmlns:a16="http://schemas.microsoft.com/office/drawing/2014/main" xmlns="" id="{C9716D07-3A1E-4C3E-9F5E-2100B3C63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085" y="6091535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002060"/>
                  </a:solidFill>
                </a:rPr>
                <a:t>5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FAD2D1C1-202C-4028-8C75-1E7961CA2CB9}"/>
                </a:ext>
              </a:extLst>
            </p:cNvPr>
            <p:cNvCxnSpPr>
              <a:stCxn id="14367" idx="3"/>
              <a:endCxn id="14365" idx="1"/>
            </p:cNvCxnSpPr>
            <p:nvPr/>
          </p:nvCxnSpPr>
          <p:spPr>
            <a:xfrm>
              <a:off x="2258794" y="6323161"/>
              <a:ext cx="4587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4" name="Group 14343">
            <a:extLst>
              <a:ext uri="{FF2B5EF4-FFF2-40B4-BE49-F238E27FC236}">
                <a16:creationId xmlns:a16="http://schemas.microsoft.com/office/drawing/2014/main" xmlns="" id="{EA25DB70-44AD-440A-9523-5EDB3E84FF51}"/>
              </a:ext>
            </a:extLst>
          </p:cNvPr>
          <p:cNvGrpSpPr>
            <a:grpSpLocks/>
          </p:cNvGrpSpPr>
          <p:nvPr/>
        </p:nvGrpSpPr>
        <p:grpSpPr bwMode="auto">
          <a:xfrm>
            <a:off x="2717800" y="6091238"/>
            <a:ext cx="841375" cy="461962"/>
            <a:chOff x="2717560" y="6091535"/>
            <a:chExt cx="841005" cy="461665"/>
          </a:xfrm>
        </p:grpSpPr>
        <p:sp>
          <p:nvSpPr>
            <p:cNvPr id="14365" name="TextBox 44">
              <a:extLst>
                <a:ext uri="{FF2B5EF4-FFF2-40B4-BE49-F238E27FC236}">
                  <a16:creationId xmlns:a16="http://schemas.microsoft.com/office/drawing/2014/main" xmlns="" id="{3BBE70E4-5840-40DC-AF64-94B200503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7560" y="6091535"/>
              <a:ext cx="4956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002060"/>
                  </a:solidFill>
                </a:rPr>
                <a:t>13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xmlns="" id="{DE9A97A6-005A-4137-B5C7-63DCB004A605}"/>
                </a:ext>
              </a:extLst>
            </p:cNvPr>
            <p:cNvCxnSpPr/>
            <p:nvPr/>
          </p:nvCxnSpPr>
          <p:spPr>
            <a:xfrm>
              <a:off x="3131716" y="6294604"/>
              <a:ext cx="4268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5" name="Group 14344">
            <a:extLst>
              <a:ext uri="{FF2B5EF4-FFF2-40B4-BE49-F238E27FC236}">
                <a16:creationId xmlns:a16="http://schemas.microsoft.com/office/drawing/2014/main" xmlns="" id="{C63EBB55-4C68-46EE-B8D7-C92B01E9118E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6078538"/>
            <a:ext cx="833437" cy="461962"/>
            <a:chOff x="3592721" y="6078835"/>
            <a:chExt cx="832629" cy="461665"/>
          </a:xfrm>
        </p:grpSpPr>
        <p:sp>
          <p:nvSpPr>
            <p:cNvPr id="14363" name="TextBox 47">
              <a:extLst>
                <a:ext uri="{FF2B5EF4-FFF2-40B4-BE49-F238E27FC236}">
                  <a16:creationId xmlns:a16="http://schemas.microsoft.com/office/drawing/2014/main" xmlns="" id="{5C19F533-C8B2-40DF-87ED-6FB8F8F57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2721" y="6078835"/>
              <a:ext cx="4956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002060"/>
                  </a:solidFill>
                </a:rPr>
                <a:t>11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E6E6C6C6-3D7D-4A5F-869E-F1731662A9E9}"/>
                </a:ext>
              </a:extLst>
            </p:cNvPr>
            <p:cNvCxnSpPr>
              <a:stCxn id="14363" idx="3"/>
              <a:endCxn id="14361" idx="1"/>
            </p:cNvCxnSpPr>
            <p:nvPr/>
          </p:nvCxnSpPr>
          <p:spPr>
            <a:xfrm>
              <a:off x="4089126" y="6310461"/>
              <a:ext cx="3362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6" name="Group 14345">
            <a:extLst>
              <a:ext uri="{FF2B5EF4-FFF2-40B4-BE49-F238E27FC236}">
                <a16:creationId xmlns:a16="http://schemas.microsoft.com/office/drawing/2014/main" xmlns="" id="{77F38C58-8EA8-4DCF-935C-CC1A9D6F7DF4}"/>
              </a:ext>
            </a:extLst>
          </p:cNvPr>
          <p:cNvGrpSpPr>
            <a:grpSpLocks/>
          </p:cNvGrpSpPr>
          <p:nvPr/>
        </p:nvGrpSpPr>
        <p:grpSpPr bwMode="auto">
          <a:xfrm>
            <a:off x="4425950" y="6078538"/>
            <a:ext cx="839788" cy="461962"/>
            <a:chOff x="4425351" y="6078835"/>
            <a:chExt cx="841006" cy="461665"/>
          </a:xfrm>
        </p:grpSpPr>
        <p:sp>
          <p:nvSpPr>
            <p:cNvPr id="14361" name="TextBox 48">
              <a:extLst>
                <a:ext uri="{FF2B5EF4-FFF2-40B4-BE49-F238E27FC236}">
                  <a16:creationId xmlns:a16="http://schemas.microsoft.com/office/drawing/2014/main" xmlns="" id="{DA0006DC-32D3-47AC-80FB-28995F80E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5351" y="6078835"/>
              <a:ext cx="4956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002060"/>
                  </a:solidFill>
                </a:rPr>
                <a:t>12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28690C13-F895-4461-BB0C-C4CD844CD3E4}"/>
                </a:ext>
              </a:extLst>
            </p:cNvPr>
            <p:cNvCxnSpPr/>
            <p:nvPr/>
          </p:nvCxnSpPr>
          <p:spPr>
            <a:xfrm>
              <a:off x="4838700" y="6281904"/>
              <a:ext cx="4276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7" name="Group 14346">
            <a:extLst>
              <a:ext uri="{FF2B5EF4-FFF2-40B4-BE49-F238E27FC236}">
                <a16:creationId xmlns:a16="http://schemas.microsoft.com/office/drawing/2014/main" xmlns="" id="{A23028B1-71BA-45B0-8F9F-2C091377CFE3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6078538"/>
            <a:ext cx="833438" cy="461962"/>
            <a:chOff x="5334668" y="6078835"/>
            <a:chExt cx="832631" cy="461665"/>
          </a:xfrm>
        </p:grpSpPr>
        <p:sp>
          <p:nvSpPr>
            <p:cNvPr id="14359" name="TextBox 51">
              <a:extLst>
                <a:ext uri="{FF2B5EF4-FFF2-40B4-BE49-F238E27FC236}">
                  <a16:creationId xmlns:a16="http://schemas.microsoft.com/office/drawing/2014/main" xmlns="" id="{81025E31-96F1-4FE3-B57D-CE8D4F7A9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668" y="6078835"/>
              <a:ext cx="3401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002060"/>
                  </a:solidFill>
                </a:rPr>
                <a:t>6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535CCF1C-DE58-466D-8133-343FF3033206}"/>
                </a:ext>
              </a:extLst>
            </p:cNvPr>
            <p:cNvCxnSpPr>
              <a:stCxn id="14359" idx="3"/>
              <a:endCxn id="14357" idx="1"/>
            </p:cNvCxnSpPr>
            <p:nvPr/>
          </p:nvCxnSpPr>
          <p:spPr>
            <a:xfrm>
              <a:off x="5674064" y="6310461"/>
              <a:ext cx="49323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8" name="Group 14347">
            <a:extLst>
              <a:ext uri="{FF2B5EF4-FFF2-40B4-BE49-F238E27FC236}">
                <a16:creationId xmlns:a16="http://schemas.microsoft.com/office/drawing/2014/main" xmlns="" id="{E8480BE4-1502-4DF1-BE64-BAEF07A76847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6078538"/>
            <a:ext cx="841375" cy="461962"/>
            <a:chOff x="6167299" y="6078835"/>
            <a:chExt cx="841005" cy="461665"/>
          </a:xfrm>
        </p:grpSpPr>
        <p:sp>
          <p:nvSpPr>
            <p:cNvPr id="14357" name="TextBox 52">
              <a:extLst>
                <a:ext uri="{FF2B5EF4-FFF2-40B4-BE49-F238E27FC236}">
                  <a16:creationId xmlns:a16="http://schemas.microsoft.com/office/drawing/2014/main" xmlns="" id="{F004B803-89DE-4FBA-B6BE-095EFC933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299" y="6078835"/>
              <a:ext cx="4956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400" b="1">
                  <a:solidFill>
                    <a:srgbClr val="002060"/>
                  </a:solidFill>
                </a:rPr>
                <a:t>14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B2D9E52D-D6A1-4FF7-BC4B-9E33F02045C6}"/>
                </a:ext>
              </a:extLst>
            </p:cNvPr>
            <p:cNvCxnSpPr/>
            <p:nvPr/>
          </p:nvCxnSpPr>
          <p:spPr>
            <a:xfrm>
              <a:off x="6581454" y="6281904"/>
              <a:ext cx="4268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F626A79-137A-44BE-ABB1-3C6CFFCAB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6078538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880641E-3432-4506-811B-5D6319F7F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5408613"/>
            <a:ext cx="496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2060"/>
                </a:solidFill>
              </a:rPr>
              <a:t>10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E70BE5B4-6B77-4FA3-8E16-12AD20FD6E5C}"/>
              </a:ext>
            </a:extLst>
          </p:cNvPr>
          <p:cNvCxnSpPr/>
          <p:nvPr/>
        </p:nvCxnSpPr>
        <p:spPr>
          <a:xfrm>
            <a:off x="1455738" y="6335713"/>
            <a:ext cx="4921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6" name="Picture 53">
            <a:extLst>
              <a:ext uri="{FF2B5EF4-FFF2-40B4-BE49-F238E27FC236}">
                <a16:creationId xmlns:a16="http://schemas.microsoft.com/office/drawing/2014/main" xmlns="" id="{876BD684-C5AF-418D-81ED-CE10CEB2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6"/>
          <a:stretch>
            <a:fillRect/>
          </a:stretch>
        </p:blipFill>
        <p:spPr bwMode="auto">
          <a:xfrm>
            <a:off x="5791200" y="1250950"/>
            <a:ext cx="2819400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6F8FA78A-AED1-42A5-9CDD-3D8EA876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>
                <a:latin typeface="UTM Times" panose="02040603050506020204" pitchFamily="18" charset="0"/>
              </a:rPr>
              <a:t>Ghi nhớ</a:t>
            </a:r>
            <a:endParaRPr lang="ru-RU" altLang="vi-VN"/>
          </a:p>
        </p:txBody>
      </p:sp>
      <p:grpSp>
        <p:nvGrpSpPr>
          <p:cNvPr id="15363" name="Group 3">
            <a:extLst>
              <a:ext uri="{FF2B5EF4-FFF2-40B4-BE49-F238E27FC236}">
                <a16:creationId xmlns:a16="http://schemas.microsoft.com/office/drawing/2014/main" xmlns="" id="{2EDE9F4A-CA2D-4F47-B5DD-1482A6DF7F27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371600"/>
            <a:ext cx="7010400" cy="4191000"/>
            <a:chOff x="0" y="0"/>
            <a:chExt cx="4038600" cy="2197100"/>
          </a:xfrm>
        </p:grpSpPr>
        <p:pic>
          <p:nvPicPr>
            <p:cNvPr id="15364" name="Picture 4">
              <a:extLst>
                <a:ext uri="{FF2B5EF4-FFF2-40B4-BE49-F238E27FC236}">
                  <a16:creationId xmlns:a16="http://schemas.microsoft.com/office/drawing/2014/main" xmlns="" id="{9BF86E89-FAE7-4DD3-BBED-7CB90C9F7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46" r="43939"/>
            <a:stretch>
              <a:fillRect/>
            </a:stretch>
          </p:blipFill>
          <p:spPr bwMode="auto">
            <a:xfrm flipH="1">
              <a:off x="1066800" y="9525"/>
              <a:ext cx="2242185" cy="218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5">
              <a:extLst>
                <a:ext uri="{FF2B5EF4-FFF2-40B4-BE49-F238E27FC236}">
                  <a16:creationId xmlns:a16="http://schemas.microsoft.com/office/drawing/2014/main" xmlns="" id="{A8910E57-1E09-48BD-A315-DE4738EAE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82"/>
            <a:stretch>
              <a:fillRect/>
            </a:stretch>
          </p:blipFill>
          <p:spPr bwMode="auto">
            <a:xfrm flipH="1">
              <a:off x="0" y="9525"/>
              <a:ext cx="1325245" cy="218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6">
              <a:extLst>
                <a:ext uri="{FF2B5EF4-FFF2-40B4-BE49-F238E27FC236}">
                  <a16:creationId xmlns:a16="http://schemas.microsoft.com/office/drawing/2014/main" xmlns="" id="{05886B9C-4F1D-4707-83EC-94F11DA42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54"/>
            <a:stretch>
              <a:fillRect/>
            </a:stretch>
          </p:blipFill>
          <p:spPr bwMode="auto">
            <a:xfrm flipH="1">
              <a:off x="2781300" y="0"/>
              <a:ext cx="1257300" cy="218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464">
              <a:extLst>
                <a:ext uri="{FF2B5EF4-FFF2-40B4-BE49-F238E27FC236}">
                  <a16:creationId xmlns:a16="http://schemas.microsoft.com/office/drawing/2014/main" xmlns="" id="{5E5155DE-5C23-481A-88F9-EA4DCAFFC0A3}"/>
                </a:ext>
              </a:extLst>
            </p:cNvPr>
            <p:cNvSpPr txBox="1"/>
            <p:nvPr/>
          </p:nvSpPr>
          <p:spPr>
            <a:xfrm>
              <a:off x="263387" y="333726"/>
              <a:ext cx="3641690" cy="153297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117475" indent="-1587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Aft>
                  <a:spcPts val="400"/>
                </a:spcAft>
              </a:pPr>
              <a:r>
                <a:rPr lang="en-US" altLang="vi-VN" b="1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Thao tác nhập</a:t>
              </a:r>
              <a:endParaRPr lang="ru-RU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ct val="150000"/>
                </a:lnSpc>
                <a:spcAft>
                  <a:spcPts val="400"/>
                </a:spcAft>
              </a:pP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read/ readln (&lt;biến 1&gt; [, &lt;biến 2&gt;, ..., &lt;biến n&gt;]);</a:t>
              </a:r>
              <a:endParaRPr lang="ru-RU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ct val="150000"/>
                </a:lnSpc>
                <a:spcAft>
                  <a:spcPts val="400"/>
                </a:spcAft>
              </a:pPr>
              <a:r>
                <a:rPr lang="en-US" altLang="vi-VN" b="1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Thao tác xuất</a:t>
              </a:r>
              <a:endParaRPr lang="ru-RU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 eaLnBrk="1" hangingPunct="1">
                <a:lnSpc>
                  <a:spcPct val="150000"/>
                </a:lnSpc>
                <a:spcAft>
                  <a:spcPts val="400"/>
                </a:spcAft>
              </a:pP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write/ writeln (&lt;tham số 1&gt; [, &lt;tham số 2&gt; ...]);</a:t>
              </a:r>
              <a:endParaRPr lang="ru-RU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  <a:spcAft>
                  <a:spcPts val="400"/>
                </a:spcAft>
              </a:pPr>
              <a:r>
                <a:rPr lang="en-US" altLang="vi-VN" b="1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 lệnh gán</a:t>
              </a:r>
              <a:br>
                <a:rPr lang="en-US" altLang="vi-VN" b="1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altLang="vi-VN" i="1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&lt;tên biến&gt;:=&lt;biểu thức cần gán giá trị cho biến&gt;;</a:t>
              </a:r>
              <a:endParaRPr lang="ru-RU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B85217-D862-4335-970F-E924A716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/>
              <a:t>Khởi Động</a:t>
            </a:r>
            <a:endParaRPr lang="en-US"/>
          </a:p>
        </p:txBody>
      </p:sp>
      <p:pic>
        <p:nvPicPr>
          <p:cNvPr id="3075" name="Picture 2" descr="Related image">
            <a:extLst>
              <a:ext uri="{FF2B5EF4-FFF2-40B4-BE49-F238E27FC236}">
                <a16:creationId xmlns:a16="http://schemas.microsoft.com/office/drawing/2014/main" xmlns="" id="{40BF5B98-3965-43A8-945C-3A537D85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4" b="2809"/>
          <a:stretch>
            <a:fillRect/>
          </a:stretch>
        </p:blipFill>
        <p:spPr bwMode="auto">
          <a:xfrm>
            <a:off x="6770688" y="1816100"/>
            <a:ext cx="2220912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>
            <a:extLst>
              <a:ext uri="{FF2B5EF4-FFF2-40B4-BE49-F238E27FC236}">
                <a16:creationId xmlns:a16="http://schemas.microsoft.com/office/drawing/2014/main" xmlns="" id="{EF738D5B-66CD-456E-B60B-CADA6D826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3048000"/>
            <a:ext cx="206851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1899">
            <a:extLst>
              <a:ext uri="{FF2B5EF4-FFF2-40B4-BE49-F238E27FC236}">
                <a16:creationId xmlns:a16="http://schemas.microsoft.com/office/drawing/2014/main" xmlns="" id="{952981C2-E7AA-4E5E-B573-A775DA6C2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2152650"/>
            <a:ext cx="5257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…………………………………</a:t>
            </a:r>
          </a:p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endParaRPr lang="en-US" altLang="vi-VN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600"/>
              </a:lnSpc>
              <a:spcAft>
                <a:spcPts val="400"/>
              </a:spcAft>
            </a:pP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……………………………... </a:t>
            </a:r>
            <a:endParaRPr lang="en-US" altLang="vi-VN">
              <a:latin typeface="UTM Times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35871">
            <a:extLst>
              <a:ext uri="{FF2B5EF4-FFF2-40B4-BE49-F238E27FC236}">
                <a16:creationId xmlns:a16="http://schemas.microsoft.com/office/drawing/2014/main" xmlns="" id="{A4D3363B-B3F0-40B7-91FE-318B06961093}"/>
              </a:ext>
            </a:extLst>
          </p:cNvPr>
          <p:cNvSpPr txBox="1"/>
          <p:nvPr/>
        </p:nvSpPr>
        <p:spPr>
          <a:xfrm>
            <a:off x="261938" y="4953000"/>
            <a:ext cx="500062" cy="4619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lnSpc>
                <a:spcPts val="1600"/>
              </a:lnSpc>
              <a:spcAft>
                <a:spcPts val="400"/>
              </a:spcAft>
              <a:tabLst>
                <a:tab pos="2226310" algn="l"/>
              </a:tabLst>
              <a:defRPr/>
            </a:pPr>
            <a:r>
              <a:rPr lang="en-US">
                <a:latin typeface="UTM Times"/>
                <a:ea typeface="Calibri"/>
              </a:rPr>
              <a:t> </a:t>
            </a:r>
            <a:r>
              <a:rPr lang="en-US" b="1">
                <a:latin typeface="UTM Times"/>
                <a:ea typeface="Calibri"/>
              </a:rPr>
              <a:t>(3)</a:t>
            </a:r>
            <a:endParaRPr lang="en-US">
              <a:latin typeface="Times New Roman"/>
              <a:ea typeface="Times New Roman"/>
            </a:endParaRPr>
          </a:p>
        </p:txBody>
      </p:sp>
      <p:sp>
        <p:nvSpPr>
          <p:cNvPr id="7" name="Text Box 35871">
            <a:extLst>
              <a:ext uri="{FF2B5EF4-FFF2-40B4-BE49-F238E27FC236}">
                <a16:creationId xmlns:a16="http://schemas.microsoft.com/office/drawing/2014/main" xmlns="" id="{41ABF7CA-6B76-486B-98A7-284C376A3231}"/>
              </a:ext>
            </a:extLst>
          </p:cNvPr>
          <p:cNvSpPr txBox="1"/>
          <p:nvPr/>
        </p:nvSpPr>
        <p:spPr>
          <a:xfrm>
            <a:off x="-31750" y="4267200"/>
            <a:ext cx="474663" cy="5969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lnSpc>
                <a:spcPts val="1600"/>
              </a:lnSpc>
              <a:spcAft>
                <a:spcPts val="400"/>
              </a:spcAft>
              <a:tabLst>
                <a:tab pos="2226310" algn="l"/>
              </a:tabLst>
              <a:defRPr/>
            </a:pPr>
            <a:r>
              <a:rPr lang="en-US">
                <a:latin typeface="UTM Times"/>
                <a:ea typeface="Calibri"/>
              </a:rPr>
              <a:t> </a:t>
            </a:r>
            <a:r>
              <a:rPr lang="en-US" b="1">
                <a:latin typeface="UTM Times"/>
                <a:ea typeface="Calibri"/>
              </a:rPr>
              <a:t>(2)</a:t>
            </a:r>
            <a:endParaRPr lang="en-US">
              <a:latin typeface="Times New Roman"/>
              <a:ea typeface="Times New Roman"/>
            </a:endParaRPr>
          </a:p>
        </p:txBody>
      </p:sp>
      <p:sp>
        <p:nvSpPr>
          <p:cNvPr id="8" name="Text Box 35871">
            <a:extLst>
              <a:ext uri="{FF2B5EF4-FFF2-40B4-BE49-F238E27FC236}">
                <a16:creationId xmlns:a16="http://schemas.microsoft.com/office/drawing/2014/main" xmlns="" id="{6B0E4DFE-4134-4F84-B4A4-F7A5B010878E}"/>
              </a:ext>
            </a:extLst>
          </p:cNvPr>
          <p:cNvSpPr txBox="1"/>
          <p:nvPr/>
        </p:nvSpPr>
        <p:spPr>
          <a:xfrm>
            <a:off x="228600" y="3810000"/>
            <a:ext cx="533400" cy="4619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lnSpc>
                <a:spcPts val="1600"/>
              </a:lnSpc>
              <a:spcAft>
                <a:spcPts val="400"/>
              </a:spcAft>
              <a:tabLst>
                <a:tab pos="2226310" algn="l"/>
              </a:tabLst>
              <a:defRPr/>
            </a:pPr>
            <a:r>
              <a:rPr lang="en-US">
                <a:latin typeface="UTM Times"/>
                <a:ea typeface="Calibri"/>
              </a:rPr>
              <a:t> </a:t>
            </a:r>
            <a:r>
              <a:rPr lang="en-US" b="1">
                <a:latin typeface="UTM Times"/>
                <a:ea typeface="Calibri"/>
              </a:rPr>
              <a:t>(1)</a:t>
            </a:r>
            <a:endParaRPr lang="en-US">
              <a:latin typeface="Times New Roman"/>
              <a:ea typeface="Times New Roman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0518B14-9F24-42D9-9991-1CB17B35ACC6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3657600"/>
          <a:ext cx="6324600" cy="2667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069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Thứ tự thực hiện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Bộ thử 1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Bộ thử 2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Bộ thử 3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60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Lệnh (1)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NS=2005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NS=2000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NS=………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709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Lệnh (2)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Tuoi=2017 - 2005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……..……………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……………..….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4602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Lệnh (3)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12 tuổi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…………..………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……….……….</a:t>
                      </a:r>
                      <a:endParaRPr lang="en-US" sz="1800">
                        <a:effectLst/>
                        <a:latin typeface="UTM Time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Text Box 35871">
            <a:extLst>
              <a:ext uri="{FF2B5EF4-FFF2-40B4-BE49-F238E27FC236}">
                <a16:creationId xmlns:a16="http://schemas.microsoft.com/office/drawing/2014/main" xmlns="" id="{DF31C611-C3CD-4FE2-92F6-DA85F97554F0}"/>
              </a:ext>
            </a:extLst>
          </p:cNvPr>
          <p:cNvSpPr txBox="1"/>
          <p:nvPr/>
        </p:nvSpPr>
        <p:spPr>
          <a:xfrm>
            <a:off x="2090738" y="2087563"/>
            <a:ext cx="723900" cy="46196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ts val="1600"/>
              </a:lnSpc>
              <a:spcAft>
                <a:spcPts val="400"/>
              </a:spcAft>
              <a:tabLst>
                <a:tab pos="2226310" algn="l"/>
              </a:tabLst>
              <a:defRPr/>
            </a:pPr>
            <a:r>
              <a:rPr lang="en-US">
                <a:solidFill>
                  <a:srgbClr val="002060"/>
                </a:solidFill>
                <a:latin typeface="UTM Times"/>
                <a:ea typeface="Calibri"/>
              </a:rPr>
              <a:t> </a:t>
            </a:r>
            <a:r>
              <a:rPr lang="en-US" b="1">
                <a:solidFill>
                  <a:srgbClr val="002060"/>
                </a:solidFill>
                <a:latin typeface="UTM Times"/>
                <a:ea typeface="Calibri"/>
              </a:rPr>
              <a:t>NS</a:t>
            </a:r>
            <a:endParaRPr lang="en-US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11" name="Text Box 35871">
            <a:extLst>
              <a:ext uri="{FF2B5EF4-FFF2-40B4-BE49-F238E27FC236}">
                <a16:creationId xmlns:a16="http://schemas.microsoft.com/office/drawing/2014/main" xmlns="" id="{9D685D3E-C35E-461E-A7D4-29A1DD1AA9A0}"/>
              </a:ext>
            </a:extLst>
          </p:cNvPr>
          <p:cNvSpPr txBox="1"/>
          <p:nvPr/>
        </p:nvSpPr>
        <p:spPr>
          <a:xfrm>
            <a:off x="2090738" y="2586038"/>
            <a:ext cx="723900" cy="46196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ts val="1600"/>
              </a:lnSpc>
              <a:spcAft>
                <a:spcPts val="400"/>
              </a:spcAft>
              <a:tabLst>
                <a:tab pos="2226310" algn="l"/>
              </a:tabLst>
              <a:defRPr/>
            </a:pPr>
            <a:r>
              <a:rPr lang="en-US">
                <a:solidFill>
                  <a:srgbClr val="002060"/>
                </a:solidFill>
                <a:latin typeface="UTM Times"/>
                <a:ea typeface="Calibri"/>
              </a:rPr>
              <a:t> </a:t>
            </a:r>
            <a:r>
              <a:rPr lang="en-US" b="1">
                <a:solidFill>
                  <a:srgbClr val="002060"/>
                </a:solidFill>
                <a:latin typeface="UTM Times"/>
                <a:ea typeface="Calibri"/>
              </a:rPr>
              <a:t>Tuoi</a:t>
            </a:r>
            <a:endParaRPr lang="en-US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12" name="Text Box 35871">
            <a:extLst>
              <a:ext uri="{FF2B5EF4-FFF2-40B4-BE49-F238E27FC236}">
                <a16:creationId xmlns:a16="http://schemas.microsoft.com/office/drawing/2014/main" xmlns="" id="{5DADF631-F7BE-484C-8904-93AC27D504FA}"/>
              </a:ext>
            </a:extLst>
          </p:cNvPr>
          <p:cNvSpPr txBox="1"/>
          <p:nvPr/>
        </p:nvSpPr>
        <p:spPr>
          <a:xfrm>
            <a:off x="5334000" y="5146675"/>
            <a:ext cx="1828800" cy="4619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ts val="1600"/>
              </a:lnSpc>
              <a:spcAft>
                <a:spcPts val="400"/>
              </a:spcAft>
              <a:tabLst>
                <a:tab pos="2226310" algn="l"/>
              </a:tabLst>
              <a:defRPr/>
            </a:pPr>
            <a:r>
              <a:rPr lang="en-US" sz="1600" b="1">
                <a:solidFill>
                  <a:srgbClr val="0070C0"/>
                </a:solidFill>
                <a:latin typeface="UTM Times"/>
                <a:ea typeface="Calibri"/>
              </a:rPr>
              <a:t> Tuoi=2017-2000</a:t>
            </a:r>
            <a:endParaRPr lang="en-US" sz="1600" b="1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13" name="Text Box 35871">
            <a:extLst>
              <a:ext uri="{FF2B5EF4-FFF2-40B4-BE49-F238E27FC236}">
                <a16:creationId xmlns:a16="http://schemas.microsoft.com/office/drawing/2014/main" xmlns="" id="{450CC6F3-E58E-4E35-B641-A2A73AB38121}"/>
              </a:ext>
            </a:extLst>
          </p:cNvPr>
          <p:cNvSpPr txBox="1"/>
          <p:nvPr/>
        </p:nvSpPr>
        <p:spPr>
          <a:xfrm>
            <a:off x="5410200" y="5867400"/>
            <a:ext cx="1828800" cy="4619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ts val="1600"/>
              </a:lnSpc>
              <a:spcAft>
                <a:spcPts val="400"/>
              </a:spcAft>
              <a:tabLst>
                <a:tab pos="2226310" algn="l"/>
              </a:tabLst>
              <a:defRPr/>
            </a:pPr>
            <a:r>
              <a:rPr lang="en-US" sz="1600" b="1">
                <a:solidFill>
                  <a:srgbClr val="0070C0"/>
                </a:solidFill>
                <a:latin typeface="UTM Times"/>
                <a:ea typeface="Times New Roman"/>
              </a:rPr>
              <a:t>17</a:t>
            </a:r>
            <a:endParaRPr lang="en-US" sz="1600" b="1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14" name="Text Box 35871">
            <a:extLst>
              <a:ext uri="{FF2B5EF4-FFF2-40B4-BE49-F238E27FC236}">
                <a16:creationId xmlns:a16="http://schemas.microsoft.com/office/drawing/2014/main" xmlns="" id="{6114596E-FFC2-4BF1-A170-077334DE9F46}"/>
              </a:ext>
            </a:extLst>
          </p:cNvPr>
          <p:cNvSpPr txBox="1"/>
          <p:nvPr/>
        </p:nvSpPr>
        <p:spPr>
          <a:xfrm>
            <a:off x="7315200" y="4491038"/>
            <a:ext cx="1828800" cy="46196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ts val="1600"/>
              </a:lnSpc>
              <a:spcAft>
                <a:spcPts val="400"/>
              </a:spcAft>
              <a:tabLst>
                <a:tab pos="2226310" algn="l"/>
              </a:tabLst>
              <a:defRPr/>
            </a:pPr>
            <a:r>
              <a:rPr lang="en-US" sz="1600" b="1">
                <a:solidFill>
                  <a:srgbClr val="0070C0"/>
                </a:solidFill>
                <a:latin typeface="UTM Times"/>
                <a:ea typeface="Times New Roman"/>
              </a:rPr>
              <a:t>1997</a:t>
            </a:r>
            <a:endParaRPr lang="en-US" sz="1600" b="1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15" name="Text Box 35871">
            <a:extLst>
              <a:ext uri="{FF2B5EF4-FFF2-40B4-BE49-F238E27FC236}">
                <a16:creationId xmlns:a16="http://schemas.microsoft.com/office/drawing/2014/main" xmlns="" id="{9038BADA-D515-47A5-9246-6A64AEB88B80}"/>
              </a:ext>
            </a:extLst>
          </p:cNvPr>
          <p:cNvSpPr txBox="1"/>
          <p:nvPr/>
        </p:nvSpPr>
        <p:spPr>
          <a:xfrm>
            <a:off x="7162800" y="5176838"/>
            <a:ext cx="1828800" cy="46196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ts val="1600"/>
              </a:lnSpc>
              <a:spcAft>
                <a:spcPts val="400"/>
              </a:spcAft>
              <a:tabLst>
                <a:tab pos="2226310" algn="l"/>
              </a:tabLst>
              <a:defRPr/>
            </a:pPr>
            <a:r>
              <a:rPr lang="en-US" sz="1600" b="1">
                <a:solidFill>
                  <a:srgbClr val="0070C0"/>
                </a:solidFill>
                <a:latin typeface="UTM Times"/>
                <a:ea typeface="Times New Roman"/>
              </a:rPr>
              <a:t>Tuoi=2017-1997</a:t>
            </a:r>
            <a:endParaRPr lang="en-US" sz="1600" b="1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16" name="Text Box 35871">
            <a:extLst>
              <a:ext uri="{FF2B5EF4-FFF2-40B4-BE49-F238E27FC236}">
                <a16:creationId xmlns:a16="http://schemas.microsoft.com/office/drawing/2014/main" xmlns="" id="{101CA342-7677-4E31-A6E4-0A509EF0E176}"/>
              </a:ext>
            </a:extLst>
          </p:cNvPr>
          <p:cNvSpPr txBox="1"/>
          <p:nvPr/>
        </p:nvSpPr>
        <p:spPr>
          <a:xfrm>
            <a:off x="7083425" y="5867400"/>
            <a:ext cx="1828800" cy="4619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ts val="1600"/>
              </a:lnSpc>
              <a:spcAft>
                <a:spcPts val="400"/>
              </a:spcAft>
              <a:tabLst>
                <a:tab pos="2226310" algn="l"/>
              </a:tabLst>
              <a:defRPr/>
            </a:pPr>
            <a:r>
              <a:rPr lang="en-US" sz="1600" b="1">
                <a:solidFill>
                  <a:srgbClr val="0070C0"/>
                </a:solidFill>
                <a:latin typeface="UTM Times"/>
                <a:ea typeface="Times New Roman"/>
              </a:rPr>
              <a:t>20</a:t>
            </a:r>
            <a:endParaRPr lang="en-US" sz="1600" b="1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3115" name="Rectangle 43">
            <a:extLst>
              <a:ext uri="{FF2B5EF4-FFF2-40B4-BE49-F238E27FC236}">
                <a16:creationId xmlns:a16="http://schemas.microsoft.com/office/drawing/2014/main" xmlns="" id="{19DF857B-8170-44AD-9618-9CFDF69F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1147763"/>
            <a:ext cx="89058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>
                <a:latin typeface="UTM Times" panose="02040603050506020204" pitchFamily="18" charset="0"/>
                <a:cs typeface="Calibri" panose="020F0502020204030204" pitchFamily="34" charset="0"/>
              </a:rPr>
              <a:t>B</a:t>
            </a:r>
            <a:r>
              <a:rPr lang="en-US" altLang="vi-VN" b="1">
                <a:cs typeface="Calibri" panose="020F0502020204030204" pitchFamily="34" charset="0"/>
              </a:rPr>
              <a:t>à</a:t>
            </a:r>
            <a:r>
              <a:rPr lang="en-US" altLang="vi-VN" b="1">
                <a:latin typeface="UTM Times" panose="02040603050506020204" pitchFamily="18" charset="0"/>
                <a:cs typeface="Calibri" panose="020F0502020204030204" pitchFamily="34" charset="0"/>
              </a:rPr>
              <a:t>i to</a:t>
            </a:r>
            <a:r>
              <a:rPr lang="en-US" altLang="vi-VN" b="1">
                <a:cs typeface="Calibri" panose="020F0502020204030204" pitchFamily="34" charset="0"/>
              </a:rPr>
              <a:t>á</a:t>
            </a:r>
            <a:r>
              <a:rPr lang="en-US" altLang="vi-VN" b="1">
                <a:latin typeface="UTM Times" panose="02040603050506020204" pitchFamily="18" charset="0"/>
                <a:cs typeface="Calibri" panose="020F0502020204030204" pitchFamily="34" charset="0"/>
              </a:rPr>
              <a:t>n: V</a:t>
            </a:r>
            <a:r>
              <a:rPr lang="en-US" altLang="vi-VN">
                <a:latin typeface="UTM Times" panose="02040603050506020204" pitchFamily="18" charset="0"/>
                <a:cs typeface="Calibri" panose="020F0502020204030204" pitchFamily="34" charset="0"/>
              </a:rPr>
              <a:t>iết chương tr</a:t>
            </a:r>
            <a:r>
              <a:rPr lang="en-US" altLang="vi-VN">
                <a:cs typeface="Calibri" panose="020F0502020204030204" pitchFamily="34" charset="0"/>
              </a:rPr>
              <a:t>ì</a:t>
            </a:r>
            <a:r>
              <a:rPr lang="en-US" altLang="vi-VN">
                <a:latin typeface="UTM Times" panose="02040603050506020204" pitchFamily="18" charset="0"/>
                <a:cs typeface="Calibri" panose="020F0502020204030204" pitchFamily="34" charset="0"/>
              </a:rPr>
              <a:t>nh nhập v</a:t>
            </a:r>
            <a:r>
              <a:rPr lang="en-US" altLang="vi-VN">
                <a:cs typeface="Calibri" panose="020F0502020204030204" pitchFamily="34" charset="0"/>
              </a:rPr>
              <a:t>à</a:t>
            </a:r>
            <a:r>
              <a:rPr lang="en-US" altLang="vi-VN">
                <a:latin typeface="UTM Times" panose="02040603050506020204" pitchFamily="18" charset="0"/>
                <a:cs typeface="Calibri" panose="020F0502020204030204" pitchFamily="34" charset="0"/>
              </a:rPr>
              <a:t>o năm sinh, xuất ra m</a:t>
            </a:r>
            <a:r>
              <a:rPr lang="en-US" altLang="vi-VN">
                <a:cs typeface="Calibri" panose="020F0502020204030204" pitchFamily="34" charset="0"/>
              </a:rPr>
              <a:t>à</a:t>
            </a:r>
            <a:r>
              <a:rPr lang="en-US" altLang="vi-VN">
                <a:latin typeface="UTM Times" panose="02040603050506020204" pitchFamily="18" charset="0"/>
                <a:cs typeface="Calibri" panose="020F0502020204030204" pitchFamily="34" charset="0"/>
              </a:rPr>
              <a:t>n h</a:t>
            </a:r>
            <a:r>
              <a:rPr lang="en-US" altLang="vi-VN">
                <a:cs typeface="Calibri" panose="020F0502020204030204" pitchFamily="34" charset="0"/>
              </a:rPr>
              <a:t>ì</a:t>
            </a:r>
            <a:r>
              <a:rPr lang="en-US" altLang="vi-VN">
                <a:latin typeface="UTM Times" panose="02040603050506020204" pitchFamily="18" charset="0"/>
                <a:cs typeface="Calibri" panose="020F0502020204030204" pitchFamily="34" charset="0"/>
              </a:rPr>
              <a:t>nh số tuổi, mốc t</a:t>
            </a:r>
            <a:r>
              <a:rPr lang="en-US" altLang="vi-VN">
                <a:cs typeface="Calibri" panose="020F0502020204030204" pitchFamily="34" charset="0"/>
              </a:rPr>
              <a:t>í</a:t>
            </a:r>
            <a:r>
              <a:rPr lang="en-US" altLang="vi-VN">
                <a:latin typeface="UTM Times" panose="02040603050506020204" pitchFamily="18" charset="0"/>
                <a:cs typeface="Calibri" panose="020F0502020204030204" pitchFamily="34" charset="0"/>
              </a:rPr>
              <a:t>nh l</a:t>
            </a:r>
            <a:r>
              <a:rPr lang="en-US" altLang="vi-VN">
                <a:cs typeface="Calibri" panose="020F0502020204030204" pitchFamily="34" charset="0"/>
              </a:rPr>
              <a:t>à</a:t>
            </a:r>
            <a:r>
              <a:rPr lang="en-US" altLang="vi-VN">
                <a:latin typeface="UTM Times" panose="02040603050506020204" pitchFamily="18" charset="0"/>
                <a:cs typeface="Calibri" panose="020F0502020204030204" pitchFamily="34" charset="0"/>
              </a:rPr>
              <a:t> năm 2017.</a:t>
            </a:r>
            <a:r>
              <a:rPr lang="ru-RU" altLang="vi-VN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124B95-4DB9-4C76-AB8C-FE34C6AF6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/>
              <a:t>Khám phá</a:t>
            </a:r>
            <a:br>
              <a:rPr lang="en-US" b="1" cap="all"/>
            </a:br>
            <a:r>
              <a:rPr lang="en-US"/>
              <a:t> 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xmlns="" id="{E6CCAECB-820E-47D5-BA2F-B042A76D7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Thế nào là cấu trúc tuần tự?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Thao tác nhập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Xử lý, câu lệnh gán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Thao tác xuất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73B362-955B-43C6-8E4C-0FCF5FED1E0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486400"/>
            <a:ext cx="8458200" cy="1052513"/>
            <a:chOff x="304801" y="5486400"/>
            <a:chExt cx="8458200" cy="1052471"/>
          </a:xfrm>
        </p:grpSpPr>
        <p:pic>
          <p:nvPicPr>
            <p:cNvPr id="5148" name="Picture 28">
              <a:extLst>
                <a:ext uri="{FF2B5EF4-FFF2-40B4-BE49-F238E27FC236}">
                  <a16:creationId xmlns:a16="http://schemas.microsoft.com/office/drawing/2014/main" xmlns="" id="{1D2D9088-2BDC-4A58-9B7F-658C57C96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1" y="5486400"/>
              <a:ext cx="8458200" cy="1052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3C1B559A-A6E1-4840-B6F4-195AD78BCE8A}"/>
                </a:ext>
              </a:extLst>
            </p:cNvPr>
            <p:cNvSpPr/>
            <p:nvPr/>
          </p:nvSpPr>
          <p:spPr>
            <a:xfrm>
              <a:off x="404814" y="5500687"/>
              <a:ext cx="7643812" cy="914364"/>
            </a:xfrm>
            <a:prstGeom prst="rect">
              <a:avLst/>
            </a:prstGeom>
            <a:solidFill>
              <a:srgbClr val="FBE5D6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Aft>
                  <a:spcPts val="400"/>
                </a:spcAft>
              </a:pP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Cấu trúc tuần tự của khối lệnh ở phần thân trong chương trình này là:</a:t>
              </a:r>
              <a:b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altLang="vi-VN" b="1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Nhập </a:t>
              </a:r>
              <a:r>
                <a:rPr lang="en-US" altLang="vi-VN" b="1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altLang="vi-VN" b="1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Xử Lý </a:t>
              </a:r>
              <a:r>
                <a:rPr lang="en-US" altLang="vi-VN" b="1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en-US" altLang="vi-VN" b="1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Xuất</a:t>
              </a:r>
              <a:r>
                <a:rPr lang="en-US" altLang="vi-VN">
                  <a:solidFill>
                    <a:srgbClr val="00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altLang="vi-VN">
                <a:solidFill>
                  <a:srgbClr val="FFFFFF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22" name="Rectangle 1">
            <a:extLst>
              <a:ext uri="{FF2B5EF4-FFF2-40B4-BE49-F238E27FC236}">
                <a16:creationId xmlns:a16="http://schemas.microsoft.com/office/drawing/2014/main" xmlns="" id="{08F6CC5C-BA92-4E3D-B624-C57F64628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381000"/>
            <a:ext cx="8505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1. Thế nào là cấu trúc tuần tự?</a:t>
            </a:r>
          </a:p>
        </p:txBody>
      </p:sp>
      <p:grpSp>
        <p:nvGrpSpPr>
          <p:cNvPr id="5124" name="Canvas 1022">
            <a:extLst>
              <a:ext uri="{FF2B5EF4-FFF2-40B4-BE49-F238E27FC236}">
                <a16:creationId xmlns:a16="http://schemas.microsoft.com/office/drawing/2014/main" xmlns="" id="{D76C66D5-52CB-47E6-8F4B-EE4D57D7858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143000"/>
            <a:ext cx="7769225" cy="4027488"/>
            <a:chOff x="0" y="0"/>
            <a:chExt cx="5759450" cy="2733675"/>
          </a:xfrm>
        </p:grpSpPr>
        <p:sp>
          <p:nvSpPr>
            <p:cNvPr id="5125" name="Rectangle 3">
              <a:extLst>
                <a:ext uri="{FF2B5EF4-FFF2-40B4-BE49-F238E27FC236}">
                  <a16:creationId xmlns:a16="http://schemas.microsoft.com/office/drawing/2014/main" xmlns="" id="{25476544-2DCE-4F94-877C-11539B3C0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9450" cy="273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pic>
          <p:nvPicPr>
            <p:cNvPr id="5126" name="Picture 4">
              <a:extLst>
                <a:ext uri="{FF2B5EF4-FFF2-40B4-BE49-F238E27FC236}">
                  <a16:creationId xmlns:a16="http://schemas.microsoft.com/office/drawing/2014/main" xmlns="" id="{275277A0-1813-4EA9-8257-0579C2744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5275"/>
              <a:ext cx="3048000" cy="2437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887F87C4-A7E7-4D62-B2D5-9F1C9799BBE4}"/>
                </a:ext>
              </a:extLst>
            </p:cNvPr>
            <p:cNvCxnSpPr/>
            <p:nvPr/>
          </p:nvCxnSpPr>
          <p:spPr>
            <a:xfrm>
              <a:off x="3029184" y="1447113"/>
              <a:ext cx="289502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3881E416-3A2E-47B3-936B-A2A5ACFC4610}"/>
                </a:ext>
              </a:extLst>
            </p:cNvPr>
            <p:cNvSpPr/>
            <p:nvPr/>
          </p:nvSpPr>
          <p:spPr>
            <a:xfrm>
              <a:off x="3295149" y="1342593"/>
              <a:ext cx="952063" cy="30386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C03834D9-EEB9-41A7-BA6D-B447344082E6}"/>
                </a:ext>
              </a:extLst>
            </p:cNvPr>
            <p:cNvSpPr/>
            <p:nvPr/>
          </p:nvSpPr>
          <p:spPr>
            <a:xfrm>
              <a:off x="3923581" y="2085006"/>
              <a:ext cx="1019143" cy="30493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26">
              <a:extLst>
                <a:ext uri="{FF2B5EF4-FFF2-40B4-BE49-F238E27FC236}">
                  <a16:creationId xmlns:a16="http://schemas.microsoft.com/office/drawing/2014/main" xmlns="" id="{53F3481A-3D22-4AE9-87D6-DD4D2F14E4EF}"/>
                </a:ext>
              </a:extLst>
            </p:cNvPr>
            <p:cNvSpPr txBox="1"/>
            <p:nvPr/>
          </p:nvSpPr>
          <p:spPr>
            <a:xfrm>
              <a:off x="889690" y="60341"/>
              <a:ext cx="1313352" cy="36959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just">
                <a:lnSpc>
                  <a:spcPts val="1600"/>
                </a:lnSpc>
                <a:spcAft>
                  <a:spcPts val="400"/>
                </a:spcAft>
                <a:tabLst>
                  <a:tab pos="2226310" algn="l"/>
                </a:tabLst>
                <a:defRPr/>
              </a:pPr>
              <a:r>
                <a:rPr lang="en-US" b="1">
                  <a:latin typeface="UTM Times"/>
                  <a:ea typeface="Calibri"/>
                </a:rPr>
                <a:t>Chương trình</a:t>
              </a:r>
              <a:endParaRPr lang="en-US">
                <a:latin typeface="Times New Roman"/>
                <a:ea typeface="Times New Roman"/>
              </a:endParaRPr>
            </a:p>
          </p:txBody>
        </p:sp>
        <p:pic>
          <p:nvPicPr>
            <p:cNvPr id="5131" name="Picture 9">
              <a:extLst>
                <a:ext uri="{FF2B5EF4-FFF2-40B4-BE49-F238E27FC236}">
                  <a16:creationId xmlns:a16="http://schemas.microsoft.com/office/drawing/2014/main" xmlns="" id="{FC89E646-936C-4579-9AB4-6B815FCB9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5329" y="313466"/>
              <a:ext cx="2604121" cy="35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27">
              <a:extLst>
                <a:ext uri="{FF2B5EF4-FFF2-40B4-BE49-F238E27FC236}">
                  <a16:creationId xmlns:a16="http://schemas.microsoft.com/office/drawing/2014/main" xmlns="" id="{EA80FA1D-15B3-40AC-A28F-C6EB44ED70D6}"/>
                </a:ext>
              </a:extLst>
            </p:cNvPr>
            <p:cNvSpPr txBox="1"/>
            <p:nvPr/>
          </p:nvSpPr>
          <p:spPr>
            <a:xfrm>
              <a:off x="4004783" y="77582"/>
              <a:ext cx="1314529" cy="36959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  <a:defRPr/>
              </a:pPr>
              <a:r>
                <a:rPr lang="en-US" b="1">
                  <a:solidFill>
                    <a:srgbClr val="000000"/>
                  </a:solidFill>
                  <a:latin typeface="UTM Times"/>
                  <a:cs typeface="Calibri" pitchFamily="34" charset="0"/>
                </a:rPr>
                <a:t>Kết quả</a:t>
              </a: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948078B8-7C07-4FD8-A587-BB93868CB5A1}"/>
                </a:ext>
              </a:extLst>
            </p:cNvPr>
            <p:cNvSpPr/>
            <p:nvPr/>
          </p:nvSpPr>
          <p:spPr>
            <a:xfrm>
              <a:off x="3619957" y="1724036"/>
              <a:ext cx="1001490" cy="30493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35841">
              <a:extLst>
                <a:ext uri="{FF2B5EF4-FFF2-40B4-BE49-F238E27FC236}">
                  <a16:creationId xmlns:a16="http://schemas.microsoft.com/office/drawing/2014/main" xmlns="" id="{A8DDB94E-7A0D-40B3-9A2D-F808E9D35645}"/>
                </a:ext>
              </a:extLst>
            </p:cNvPr>
            <p:cNvSpPr txBox="1"/>
            <p:nvPr/>
          </p:nvSpPr>
          <p:spPr>
            <a:xfrm>
              <a:off x="3077434" y="846933"/>
              <a:ext cx="2190097" cy="37066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just">
                <a:lnSpc>
                  <a:spcPts val="1600"/>
                </a:lnSpc>
                <a:spcAft>
                  <a:spcPts val="400"/>
                </a:spcAft>
                <a:tabLst>
                  <a:tab pos="2226310" algn="l"/>
                </a:tabLst>
                <a:defRPr/>
              </a:pPr>
              <a:r>
                <a:rPr lang="en-US" sz="1200" b="1" i="1">
                  <a:latin typeface="UTM Times"/>
                  <a:ea typeface="Calibri"/>
                </a:rPr>
                <a:t>Chương trình Pascal cho phép:</a:t>
              </a:r>
              <a:endParaRPr lang="en-US" sz="1200">
                <a:latin typeface="Times New Roman"/>
                <a:ea typeface="Times New Roman"/>
              </a:endParaRPr>
            </a:p>
          </p:txBody>
        </p:sp>
        <p:sp>
          <p:nvSpPr>
            <p:cNvPr id="14" name="Text Box 35851">
              <a:extLst>
                <a:ext uri="{FF2B5EF4-FFF2-40B4-BE49-F238E27FC236}">
                  <a16:creationId xmlns:a16="http://schemas.microsoft.com/office/drawing/2014/main" xmlns="" id="{DE7714CB-5CEC-4693-8E56-5DEE90A14872}"/>
                </a:ext>
              </a:extLst>
            </p:cNvPr>
            <p:cNvSpPr txBox="1"/>
            <p:nvPr/>
          </p:nvSpPr>
          <p:spPr>
            <a:xfrm>
              <a:off x="3962417" y="2085006"/>
              <a:ext cx="970892" cy="3717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UTM Times"/>
                  <a:cs typeface="Calibri" pitchFamily="34" charset="0"/>
                </a:rPr>
                <a:t>Xuất kết quả</a:t>
              </a:r>
              <a:endPara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35853">
              <a:extLst>
                <a:ext uri="{FF2B5EF4-FFF2-40B4-BE49-F238E27FC236}">
                  <a16:creationId xmlns:a16="http://schemas.microsoft.com/office/drawing/2014/main" xmlns="" id="{2205955D-9A49-41AE-BB12-98E9A7408BCB}"/>
                </a:ext>
              </a:extLst>
            </p:cNvPr>
            <p:cNvSpPr txBox="1"/>
            <p:nvPr/>
          </p:nvSpPr>
          <p:spPr>
            <a:xfrm>
              <a:off x="3288088" y="1342593"/>
              <a:ext cx="959124" cy="37174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UTM Times"/>
                  <a:cs typeface="Calibri" pitchFamily="34" charset="0"/>
                </a:rPr>
                <a:t>Nhập dữ liệu</a:t>
              </a:r>
              <a:endPara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35852">
              <a:extLst>
                <a:ext uri="{FF2B5EF4-FFF2-40B4-BE49-F238E27FC236}">
                  <a16:creationId xmlns:a16="http://schemas.microsoft.com/office/drawing/2014/main" xmlns="" id="{BB631BA6-F2F8-4D51-B732-F37D9493B239}"/>
                </a:ext>
              </a:extLst>
            </p:cNvPr>
            <p:cNvSpPr txBox="1"/>
            <p:nvPr/>
          </p:nvSpPr>
          <p:spPr>
            <a:xfrm>
              <a:off x="3837672" y="1714339"/>
              <a:ext cx="543700" cy="37066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200">
                  <a:solidFill>
                    <a:srgbClr val="000000"/>
                  </a:solidFill>
                  <a:latin typeface="UTM Times" panose="02040603050506020204" pitchFamily="18" charset="0"/>
                  <a:cs typeface="Calibri" panose="020F0502020204030204" pitchFamily="34" charset="0"/>
                </a:rPr>
                <a:t>Xử lý</a:t>
              </a:r>
              <a:endParaRPr lang="en-US" altLang="vi-VN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Bent Arrow 16">
              <a:extLst>
                <a:ext uri="{FF2B5EF4-FFF2-40B4-BE49-F238E27FC236}">
                  <a16:creationId xmlns:a16="http://schemas.microsoft.com/office/drawing/2014/main" xmlns="" id="{DEA2FF1B-8D25-4079-9AA9-23DD4B569CFD}"/>
                </a:ext>
              </a:extLst>
            </p:cNvPr>
            <p:cNvSpPr/>
            <p:nvPr/>
          </p:nvSpPr>
          <p:spPr>
            <a:xfrm rot="5400000">
              <a:off x="4270593" y="1480558"/>
              <a:ext cx="239210" cy="267142"/>
            </a:xfrm>
            <a:prstGeom prst="ben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Bent Arrow 17">
              <a:extLst>
                <a:ext uri="{FF2B5EF4-FFF2-40B4-BE49-F238E27FC236}">
                  <a16:creationId xmlns:a16="http://schemas.microsoft.com/office/drawing/2014/main" xmlns="" id="{FF31C251-8FAC-4734-BB9B-9727C87CBA9B}"/>
                </a:ext>
              </a:extLst>
            </p:cNvPr>
            <p:cNvSpPr/>
            <p:nvPr/>
          </p:nvSpPr>
          <p:spPr>
            <a:xfrm rot="5400000">
              <a:off x="4611047" y="1847476"/>
              <a:ext cx="246753" cy="228307"/>
            </a:xfrm>
            <a:prstGeom prst="ben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35869">
              <a:extLst>
                <a:ext uri="{FF2B5EF4-FFF2-40B4-BE49-F238E27FC236}">
                  <a16:creationId xmlns:a16="http://schemas.microsoft.com/office/drawing/2014/main" xmlns="" id="{782F67AC-E2E0-4C3B-9638-0C076B36231C}"/>
                </a:ext>
              </a:extLst>
            </p:cNvPr>
            <p:cNvSpPr txBox="1"/>
            <p:nvPr/>
          </p:nvSpPr>
          <p:spPr>
            <a:xfrm>
              <a:off x="4809741" y="1733734"/>
              <a:ext cx="819080" cy="37066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eaLnBrk="1" hangingPunct="1">
                <a:lnSpc>
                  <a:spcPts val="1600"/>
                </a:lnSpc>
                <a:spcAft>
                  <a:spcPts val="40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UTM Times"/>
                  <a:cs typeface="Calibri" pitchFamily="34" charset="0"/>
                </a:rPr>
                <a:t>Tính tuổi</a:t>
              </a:r>
              <a:endPara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35868">
              <a:extLst>
                <a:ext uri="{FF2B5EF4-FFF2-40B4-BE49-F238E27FC236}">
                  <a16:creationId xmlns:a16="http://schemas.microsoft.com/office/drawing/2014/main" xmlns="" id="{B3DCCC3C-D8A4-4BF0-BDB1-A03E36006426}"/>
                </a:ext>
              </a:extLst>
            </p:cNvPr>
            <p:cNvSpPr txBox="1"/>
            <p:nvPr/>
          </p:nvSpPr>
          <p:spPr>
            <a:xfrm>
              <a:off x="4482580" y="1231609"/>
              <a:ext cx="1222735" cy="5021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sz="1200">
                  <a:solidFill>
                    <a:srgbClr val="000000"/>
                  </a:solidFill>
                  <a:latin typeface="UTM Times" panose="02040603050506020204" pitchFamily="18" charset="0"/>
                  <a:cs typeface="Calibri" panose="020F0502020204030204" pitchFamily="34" charset="0"/>
                </a:rPr>
                <a:t>Thông báo và nhập năm sinh</a:t>
              </a:r>
              <a:endParaRPr lang="en-US" altLang="vi-VN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35870">
              <a:extLst>
                <a:ext uri="{FF2B5EF4-FFF2-40B4-BE49-F238E27FC236}">
                  <a16:creationId xmlns:a16="http://schemas.microsoft.com/office/drawing/2014/main" xmlns="" id="{02233C8A-E06F-4CC9-B1A7-59DCAC74C31A}"/>
                </a:ext>
              </a:extLst>
            </p:cNvPr>
            <p:cNvSpPr txBox="1"/>
            <p:nvPr/>
          </p:nvSpPr>
          <p:spPr>
            <a:xfrm>
              <a:off x="5048639" y="1990184"/>
              <a:ext cx="710811" cy="60987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25675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ts val="1600"/>
                </a:lnSpc>
                <a:spcAft>
                  <a:spcPts val="40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UTM Times"/>
                  <a:cs typeface="Calibri" pitchFamily="34" charset="0"/>
                </a:rPr>
                <a:t>In tuổi ra màn hình</a:t>
              </a:r>
              <a:endParaRPr 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1EEEAF8A-F6AD-4B0A-9DCF-6774BCD03CD1}"/>
                </a:ext>
              </a:extLst>
            </p:cNvPr>
            <p:cNvCxnSpPr/>
            <p:nvPr/>
          </p:nvCxnSpPr>
          <p:spPr>
            <a:xfrm>
              <a:off x="3029184" y="1877044"/>
              <a:ext cx="611956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17E4AA2A-1080-4724-BF89-448D77A4C961}"/>
                </a:ext>
              </a:extLst>
            </p:cNvPr>
            <p:cNvCxnSpPr/>
            <p:nvPr/>
          </p:nvCxnSpPr>
          <p:spPr>
            <a:xfrm>
              <a:off x="3029184" y="2161510"/>
              <a:ext cx="895575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3281B4B1-86EA-4A36-A75F-3E7E39E7EA9D}"/>
                </a:ext>
              </a:extLst>
            </p:cNvPr>
            <p:cNvSpPr/>
            <p:nvPr/>
          </p:nvSpPr>
          <p:spPr>
            <a:xfrm>
              <a:off x="228307" y="1228376"/>
              <a:ext cx="2809115" cy="495660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8B2319CA-549B-4A3C-AC23-A4D7F7958A82}"/>
                </a:ext>
              </a:extLst>
            </p:cNvPr>
            <p:cNvSpPr/>
            <p:nvPr/>
          </p:nvSpPr>
          <p:spPr>
            <a:xfrm>
              <a:off x="217716" y="2047293"/>
              <a:ext cx="2799700" cy="190722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CCBA3A9-2FBB-4B39-A58A-24BF32CC8ECD}"/>
                </a:ext>
              </a:extLst>
            </p:cNvPr>
            <p:cNvSpPr/>
            <p:nvPr/>
          </p:nvSpPr>
          <p:spPr>
            <a:xfrm>
              <a:off x="217716" y="1780067"/>
              <a:ext cx="2799700" cy="190722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xmlns="" id="{C826F698-C0D3-44EF-BEBD-4A7496F2E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0175"/>
            <a:ext cx="8229600" cy="59737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2. Thao tác nhập </a:t>
            </a:r>
          </a:p>
        </p:txBody>
      </p:sp>
      <p:grpSp>
        <p:nvGrpSpPr>
          <p:cNvPr id="6147" name="Canvas 1033">
            <a:extLst>
              <a:ext uri="{FF2B5EF4-FFF2-40B4-BE49-F238E27FC236}">
                <a16:creationId xmlns:a16="http://schemas.microsoft.com/office/drawing/2014/main" xmlns="" id="{43D3986D-6801-456D-BCE8-FB5856FA83FE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600200"/>
            <a:ext cx="6286500" cy="1371600"/>
            <a:chOff x="0" y="0"/>
            <a:chExt cx="5486400" cy="675640"/>
          </a:xfrm>
        </p:grpSpPr>
        <p:sp>
          <p:nvSpPr>
            <p:cNvPr id="6152" name="Rectangle 3">
              <a:extLst>
                <a:ext uri="{FF2B5EF4-FFF2-40B4-BE49-F238E27FC236}">
                  <a16:creationId xmlns:a16="http://schemas.microsoft.com/office/drawing/2014/main" xmlns="" id="{C02012E5-0F08-43E3-A1AD-8EF84B2DF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486400" cy="675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pic>
          <p:nvPicPr>
            <p:cNvPr id="6153" name="Picture 4">
              <a:extLst>
                <a:ext uri="{FF2B5EF4-FFF2-40B4-BE49-F238E27FC236}">
                  <a16:creationId xmlns:a16="http://schemas.microsoft.com/office/drawing/2014/main" xmlns="" id="{6684AE92-A597-4B02-BE2C-DBB44BDF1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25" y="8973"/>
              <a:ext cx="4676190" cy="666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552418E-B22F-4441-89C1-0E1EBAD15B2F}"/>
                </a:ext>
              </a:extLst>
            </p:cNvPr>
            <p:cNvSpPr/>
            <p:nvPr/>
          </p:nvSpPr>
          <p:spPr>
            <a:xfrm>
              <a:off x="559724" y="398034"/>
              <a:ext cx="1269076" cy="24710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148" name="Group 13">
            <a:extLst>
              <a:ext uri="{FF2B5EF4-FFF2-40B4-BE49-F238E27FC236}">
                <a16:creationId xmlns:a16="http://schemas.microsoft.com/office/drawing/2014/main" xmlns="" id="{42FF2CE5-9FC3-4EE7-AA29-A7E3C7C8AB91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335463"/>
            <a:ext cx="7315200" cy="914400"/>
            <a:chOff x="-603306" y="-1225273"/>
            <a:chExt cx="7086600" cy="25934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09F6695-B9F5-4043-B90F-2D4E35A3609D}"/>
                </a:ext>
              </a:extLst>
            </p:cNvPr>
            <p:cNvSpPr/>
            <p:nvPr/>
          </p:nvSpPr>
          <p:spPr>
            <a:xfrm>
              <a:off x="-453" y="-588"/>
              <a:ext cx="5760938" cy="1368765"/>
            </a:xfrm>
            <a:prstGeom prst="rect">
              <a:avLst/>
            </a:prstGeom>
            <a:solidFill>
              <a:srgbClr val="FBE5D6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600"/>
                </a:lnSpc>
                <a:spcAft>
                  <a:spcPts val="400"/>
                </a:spcAft>
                <a:defRPr/>
              </a:pPr>
              <a:r>
                <a:rPr lang="en-US" b="1">
                  <a:solidFill>
                    <a:srgbClr val="FF0000"/>
                  </a:solidFill>
                  <a:latin typeface="UTM Times" charset="0"/>
                  <a:ea typeface="Calibri" pitchFamily="34" charset="0"/>
                  <a:cs typeface="Times New Roman" pitchFamily="18" charset="0"/>
                </a:rPr>
                <a:t>read/ readln (&lt;biến 1&gt; [, &lt;biến 2&gt;, ..., &lt;biến n&gt;]);</a:t>
              </a:r>
              <a:endParaRPr lang="ru-RU">
                <a:solidFill>
                  <a:srgbClr val="FFFFFF"/>
                </a:solidFill>
                <a:latin typeface="UTM Times" charset="0"/>
                <a:ea typeface="Calibri" pitchFamily="34" charset="0"/>
                <a:cs typeface="Times New Roman" pitchFamily="18" charset="0"/>
              </a:endParaRPr>
            </a:p>
            <a:p>
              <a:pPr algn="ctr">
                <a:lnSpc>
                  <a:spcPts val="1600"/>
                </a:lnSpc>
                <a:spcAft>
                  <a:spcPts val="40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UTM Times" charset="0"/>
                  <a:ea typeface="Calibri" pitchFamily="34" charset="0"/>
                  <a:cs typeface="Times New Roman" pitchFamily="18" charset="0"/>
                </a:rPr>
                <a:t> </a:t>
              </a:r>
              <a:endParaRPr lang="ru-RU" sz="1200">
                <a:solidFill>
                  <a:srgbClr val="FFFFFF"/>
                </a:solidFill>
                <a:latin typeface="UTM Times" charset="0"/>
                <a:ea typeface="Calibri" pitchFamily="34" charset="0"/>
                <a:cs typeface="Times New Roman" pitchFamily="18" charset="0"/>
              </a:endParaRPr>
            </a:p>
          </p:txBody>
        </p:sp>
        <p:pic>
          <p:nvPicPr>
            <p:cNvPr id="6151" name="Picture 15">
              <a:extLst>
                <a:ext uri="{FF2B5EF4-FFF2-40B4-BE49-F238E27FC236}">
                  <a16:creationId xmlns:a16="http://schemas.microsoft.com/office/drawing/2014/main" xmlns="" id="{C0A6F0ED-CA62-4441-BD0B-A9FF7D2EF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3306" y="-1225273"/>
              <a:ext cx="7086600" cy="259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Rectangle 1">
            <a:extLst>
              <a:ext uri="{FF2B5EF4-FFF2-40B4-BE49-F238E27FC236}">
                <a16:creationId xmlns:a16="http://schemas.microsoft.com/office/drawing/2014/main" xmlns="" id="{25F93F06-DDEF-424F-A80A-DEC0CF16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88143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/>
              <a:t>Cú pháp:</a:t>
            </a:r>
            <a:endParaRPr lang="ru-RU" altLang="vi-V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75AE7A92-38D2-4D87-A961-70314EC7E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vi-VN"/>
              <a:t>3. Xử lý, câu lệnh gán 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xmlns="" id="{5C0A0AAF-B600-46C1-84D1-786132837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817688"/>
            <a:ext cx="25765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AC56D54-D261-4CE4-8CFD-327AD3EF61F0}"/>
              </a:ext>
            </a:extLst>
          </p:cNvPr>
          <p:cNvSpPr/>
          <p:nvPr/>
        </p:nvSpPr>
        <p:spPr>
          <a:xfrm>
            <a:off x="3025775" y="2022475"/>
            <a:ext cx="1589088" cy="501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xmlns="" id="{8D2C787B-E244-4D72-840A-420446B31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88143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/>
              <a:t>Cú pháp:</a:t>
            </a:r>
            <a:endParaRPr lang="ru-RU" altLang="vi-VN" sz="2400"/>
          </a:p>
        </p:txBody>
      </p:sp>
      <p:grpSp>
        <p:nvGrpSpPr>
          <p:cNvPr id="7174" name="Group 5">
            <a:extLst>
              <a:ext uri="{FF2B5EF4-FFF2-40B4-BE49-F238E27FC236}">
                <a16:creationId xmlns:a16="http://schemas.microsoft.com/office/drawing/2014/main" xmlns="" id="{945E2DBD-2401-462C-896A-991988CD1317}"/>
              </a:ext>
            </a:extLst>
          </p:cNvPr>
          <p:cNvGrpSpPr>
            <a:grpSpLocks/>
          </p:cNvGrpSpPr>
          <p:nvPr/>
        </p:nvGrpSpPr>
        <p:grpSpPr bwMode="auto">
          <a:xfrm>
            <a:off x="1035050" y="4443413"/>
            <a:ext cx="7315200" cy="914400"/>
            <a:chOff x="0" y="0"/>
            <a:chExt cx="5771698" cy="136817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D86417D-3483-402E-84EF-624B2BB03119}"/>
                </a:ext>
              </a:extLst>
            </p:cNvPr>
            <p:cNvSpPr/>
            <p:nvPr/>
          </p:nvSpPr>
          <p:spPr>
            <a:xfrm>
              <a:off x="11273" y="0"/>
              <a:ext cx="5760425" cy="1368177"/>
            </a:xfrm>
            <a:prstGeom prst="rect">
              <a:avLst/>
            </a:prstGeom>
            <a:solidFill>
              <a:srgbClr val="FBE5D6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Aft>
                  <a:spcPts val="400"/>
                </a:spcAft>
              </a:pPr>
              <a:r>
                <a:rPr lang="en-US" altLang="vi-VN" b="1">
                  <a:solidFill>
                    <a:srgbClr val="FF0000"/>
                  </a:solidFill>
                  <a:latin typeface="UTM Times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&lt;tên biến&gt;: =&lt;biểu thức cần gán giá trị cho biến&gt;;</a:t>
              </a:r>
              <a:endParaRPr lang="ru-RU" altLang="vi-VN">
                <a:solidFill>
                  <a:srgbClr val="FFFFFF"/>
                </a:solidFill>
                <a:latin typeface="UTM Times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7176" name="Picture 7">
              <a:extLst>
                <a:ext uri="{FF2B5EF4-FFF2-40B4-BE49-F238E27FC236}">
                  <a16:creationId xmlns:a16="http://schemas.microsoft.com/office/drawing/2014/main" xmlns="" id="{DE20BD6E-3AB6-4A46-9EE8-40897E421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085" cy="1367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F48E58ED-CBD4-44EF-A226-A4BB24383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vi-VN"/>
              <a:t>4. Thao tác xuất </a:t>
            </a:r>
          </a:p>
        </p:txBody>
      </p:sp>
      <p:grpSp>
        <p:nvGrpSpPr>
          <p:cNvPr id="8195" name="Canvas 1074">
            <a:extLst>
              <a:ext uri="{FF2B5EF4-FFF2-40B4-BE49-F238E27FC236}">
                <a16:creationId xmlns:a16="http://schemas.microsoft.com/office/drawing/2014/main" xmlns="" id="{A017632C-614E-4A5B-A0E5-5B0A343041F2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717675"/>
            <a:ext cx="5791200" cy="990600"/>
            <a:chOff x="0" y="0"/>
            <a:chExt cx="5486400" cy="485140"/>
          </a:xfrm>
        </p:grpSpPr>
        <p:sp>
          <p:nvSpPr>
            <p:cNvPr id="8200" name="Rectangle 5">
              <a:extLst>
                <a:ext uri="{FF2B5EF4-FFF2-40B4-BE49-F238E27FC236}">
                  <a16:creationId xmlns:a16="http://schemas.microsoft.com/office/drawing/2014/main" xmlns="" id="{4D894A57-A85A-43D3-A0A2-5CD3DF8FC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486400" cy="485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pic>
          <p:nvPicPr>
            <p:cNvPr id="8201" name="Picture 6">
              <a:extLst>
                <a:ext uri="{FF2B5EF4-FFF2-40B4-BE49-F238E27FC236}">
                  <a16:creationId xmlns:a16="http://schemas.microsoft.com/office/drawing/2014/main" xmlns="" id="{2C5C88A4-0656-4875-80F7-80CC90640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25" y="132375"/>
              <a:ext cx="4409524" cy="352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5D80424-EB37-4ACC-A4F6-90A5958C583F}"/>
                </a:ext>
              </a:extLst>
            </p:cNvPr>
            <p:cNvSpPr/>
            <p:nvPr/>
          </p:nvSpPr>
          <p:spPr>
            <a:xfrm>
              <a:off x="569997" y="189702"/>
              <a:ext cx="2821405" cy="2464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196" name="Rectangle 6">
            <a:extLst>
              <a:ext uri="{FF2B5EF4-FFF2-40B4-BE49-F238E27FC236}">
                <a16:creationId xmlns:a16="http://schemas.microsoft.com/office/drawing/2014/main" xmlns="" id="{7B75033E-05F0-48D5-8068-B82516BAE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88143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/>
              <a:t>Cú pháp:</a:t>
            </a:r>
            <a:endParaRPr lang="ru-RU" altLang="vi-VN" sz="2400"/>
          </a:p>
        </p:txBody>
      </p:sp>
      <p:grpSp>
        <p:nvGrpSpPr>
          <p:cNvPr id="8197" name="Group 11">
            <a:extLst>
              <a:ext uri="{FF2B5EF4-FFF2-40B4-BE49-F238E27FC236}">
                <a16:creationId xmlns:a16="http://schemas.microsoft.com/office/drawing/2014/main" xmlns="" id="{BD061A41-7BBB-4197-8846-856C75A3E8E3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343400"/>
            <a:ext cx="7315200" cy="914400"/>
            <a:chOff x="0" y="-248760"/>
            <a:chExt cx="5760085" cy="16169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2FB8457-C3F2-4083-9349-31B809F48006}"/>
                </a:ext>
              </a:extLst>
            </p:cNvPr>
            <p:cNvSpPr/>
            <p:nvPr/>
          </p:nvSpPr>
          <p:spPr>
            <a:xfrm>
              <a:off x="0" y="1080"/>
              <a:ext cx="5760085" cy="1367097"/>
            </a:xfrm>
            <a:prstGeom prst="rect">
              <a:avLst/>
            </a:prstGeom>
            <a:solidFill>
              <a:srgbClr val="FBE5D6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en-US" b="1">
                  <a:solidFill>
                    <a:srgbClr val="FF0000"/>
                  </a:solidFill>
                  <a:latin typeface="UTM Times"/>
                  <a:ea typeface="Calibri"/>
                  <a:cs typeface="Times New Roman"/>
                </a:rPr>
                <a:t>write/ writeln (&lt;tham số 1&gt; [, &lt;tham số 2&gt;, ...]);</a:t>
              </a:r>
              <a:endParaRPr lang="ru-RU">
                <a:latin typeface="UTM Times"/>
                <a:ea typeface="Calibri"/>
                <a:cs typeface="Times New Roman"/>
              </a:endParaRPr>
            </a:p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en-US">
                  <a:solidFill>
                    <a:srgbClr val="000000"/>
                  </a:solidFill>
                  <a:latin typeface="UTM Times"/>
                  <a:ea typeface="Calibri"/>
                  <a:cs typeface="Times New Roman"/>
                </a:rPr>
                <a:t> </a:t>
              </a:r>
              <a:endParaRPr lang="ru-RU">
                <a:latin typeface="UTM Times"/>
                <a:ea typeface="Calibri"/>
                <a:cs typeface="Times New Roman"/>
              </a:endParaRPr>
            </a:p>
          </p:txBody>
        </p:sp>
        <p:pic>
          <p:nvPicPr>
            <p:cNvPr id="8199" name="Picture 13">
              <a:extLst>
                <a:ext uri="{FF2B5EF4-FFF2-40B4-BE49-F238E27FC236}">
                  <a16:creationId xmlns:a16="http://schemas.microsoft.com/office/drawing/2014/main" xmlns="" id="{FE31EA31-7F8D-44DA-8BDA-B79B55E3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48760"/>
              <a:ext cx="5760085" cy="1367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7EA0F-BF1E-48C9-91E3-70B9002F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/>
              <a:t>Trải nghiệm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3B35D41E-F358-4C28-89DC-FBC397090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Phép gán không hợp lệ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Xác định giá trị của biến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Phân biệt write và writeln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Chương trình in số nguyên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vi-VN"/>
              <a:t>Thỏ con giúp mẹ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CC44CCC8-B7FC-4459-B67A-1AA7D6D0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vi-VN"/>
              <a:t>1. Phép gán không hợp lệ </a:t>
            </a:r>
          </a:p>
        </p:txBody>
      </p:sp>
      <p:grpSp>
        <p:nvGrpSpPr>
          <p:cNvPr id="10243" name="Canvas 1096">
            <a:extLst>
              <a:ext uri="{FF2B5EF4-FFF2-40B4-BE49-F238E27FC236}">
                <a16:creationId xmlns:a16="http://schemas.microsoft.com/office/drawing/2014/main" xmlns="" id="{475F8470-133D-40AF-A92F-779610A28A91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752600"/>
            <a:ext cx="8153400" cy="3429000"/>
            <a:chOff x="0" y="0"/>
            <a:chExt cx="5742940" cy="2179955"/>
          </a:xfrm>
        </p:grpSpPr>
        <p:sp>
          <p:nvSpPr>
            <p:cNvPr id="10249" name="Rectangle 3">
              <a:extLst>
                <a:ext uri="{FF2B5EF4-FFF2-40B4-BE49-F238E27FC236}">
                  <a16:creationId xmlns:a16="http://schemas.microsoft.com/office/drawing/2014/main" xmlns="" id="{C49BEEF2-F54D-42A7-8372-7F0CCE317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42940" cy="217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vi-VN"/>
            </a:p>
          </p:txBody>
        </p:sp>
        <p:grpSp>
          <p:nvGrpSpPr>
            <p:cNvPr id="10250" name="Group 5">
              <a:extLst>
                <a:ext uri="{FF2B5EF4-FFF2-40B4-BE49-F238E27FC236}">
                  <a16:creationId xmlns:a16="http://schemas.microsoft.com/office/drawing/2014/main" xmlns="" id="{17F91FB8-23D8-4E10-AA08-E4A16651CE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65065" y="7424"/>
              <a:ext cx="2072818" cy="1847850"/>
              <a:chOff x="3420711" y="-28406"/>
              <a:chExt cx="2197445" cy="2073275"/>
            </a:xfrm>
          </p:grpSpPr>
          <p:pic>
            <p:nvPicPr>
              <p:cNvPr id="10257" name="Picture 12">
                <a:extLst>
                  <a:ext uri="{FF2B5EF4-FFF2-40B4-BE49-F238E27FC236}">
                    <a16:creationId xmlns:a16="http://schemas.microsoft.com/office/drawing/2014/main" xmlns="" id="{2327416D-394D-4670-A607-1DEED5740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0711" y="-28406"/>
                <a:ext cx="2197445" cy="2073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8" name="Text Box 44">
                <a:extLst>
                  <a:ext uri="{FF2B5EF4-FFF2-40B4-BE49-F238E27FC236}">
                    <a16:creationId xmlns:a16="http://schemas.microsoft.com/office/drawing/2014/main" xmlns="" id="{F8F2E73B-F904-4C91-BDF7-7DA9D3BE99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3177" y="332400"/>
                <a:ext cx="810600" cy="43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b="1">
                    <a:latin typeface="Times New Roman" panose="02020603050405020304" pitchFamily="18" charset="0"/>
                    <a:cs typeface="Calibri" panose="020F0502020204030204" pitchFamily="34" charset="0"/>
                  </a:rPr>
                  <a:t>N:=3.5;</a:t>
                </a:r>
                <a:endParaRPr lang="en-US" alt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9" name="Text Box 44">
                <a:extLst>
                  <a:ext uri="{FF2B5EF4-FFF2-40B4-BE49-F238E27FC236}">
                    <a16:creationId xmlns:a16="http://schemas.microsoft.com/office/drawing/2014/main" xmlns="" id="{8F7E07D8-5B32-493E-B07D-ED99F96FCD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114" y="882970"/>
                <a:ext cx="962025" cy="43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b="1">
                    <a:latin typeface="Times New Roman" panose="02020603050405020304" pitchFamily="18" charset="0"/>
                    <a:cs typeface="Calibri" panose="020F0502020204030204" pitchFamily="34" charset="0"/>
                  </a:rPr>
                  <a:t>DG:=3500;</a:t>
                </a:r>
                <a:endParaRPr lang="en-US" alt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60" name="Text Box 44">
                <a:extLst>
                  <a:ext uri="{FF2B5EF4-FFF2-40B4-BE49-F238E27FC236}">
                    <a16:creationId xmlns:a16="http://schemas.microsoft.com/office/drawing/2014/main" xmlns="" id="{DD3C459B-6359-403A-833C-6C2BE11A93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8411" y="1535208"/>
                <a:ext cx="1034409" cy="43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b="1">
                    <a:latin typeface="Times New Roman" panose="02020603050405020304" pitchFamily="18" charset="0"/>
                    <a:cs typeface="Calibri" panose="020F0502020204030204" pitchFamily="34" charset="0"/>
                  </a:rPr>
                  <a:t>X:=’ABC’;</a:t>
                </a:r>
                <a:endParaRPr lang="en-US" alt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61" name="Text Box 44">
                <a:extLst>
                  <a:ext uri="{FF2B5EF4-FFF2-40B4-BE49-F238E27FC236}">
                    <a16:creationId xmlns:a16="http://schemas.microsoft.com/office/drawing/2014/main" xmlns="" id="{E52EF81D-3774-47D6-9B56-A03F523356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3603" y="1535208"/>
                <a:ext cx="810600" cy="43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b="1">
                    <a:latin typeface="Times New Roman" panose="02020603050405020304" pitchFamily="18" charset="0"/>
                    <a:cs typeface="Calibri" panose="020F0502020204030204" pitchFamily="34" charset="0"/>
                  </a:rPr>
                  <a:t>N:=‘A1’;</a:t>
                </a:r>
                <a:endParaRPr lang="en-US" alt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62" name="Text Box 44">
                <a:extLst>
                  <a:ext uri="{FF2B5EF4-FFF2-40B4-BE49-F238E27FC236}">
                    <a16:creationId xmlns:a16="http://schemas.microsoft.com/office/drawing/2014/main" xmlns="" id="{90B83246-46ED-48F2-AA9F-C67455E2FA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6928" y="832916"/>
                <a:ext cx="895350" cy="43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ts val="1600"/>
                  </a:lnSpc>
                  <a:spcAft>
                    <a:spcPts val="400"/>
                  </a:spcAft>
                </a:pPr>
                <a:r>
                  <a:rPr lang="en-US" altLang="vi-VN" b="1">
                    <a:latin typeface="Times New Roman" panose="02020603050405020304" pitchFamily="18" charset="0"/>
                    <a:cs typeface="Calibri" panose="020F0502020204030204" pitchFamily="34" charset="0"/>
                  </a:rPr>
                  <a:t>X:=1911;</a:t>
                </a:r>
                <a:endParaRPr lang="en-US" alt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51" name="Group 6">
              <a:extLst>
                <a:ext uri="{FF2B5EF4-FFF2-40B4-BE49-F238E27FC236}">
                  <a16:creationId xmlns:a16="http://schemas.microsoft.com/office/drawing/2014/main" xmlns="" id="{12ECB55A-F0FC-44A5-B1C4-413F0AC53C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9881" y="1959851"/>
              <a:ext cx="1624620" cy="219074"/>
              <a:chOff x="3226711" y="2036079"/>
              <a:chExt cx="1624620" cy="21907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CEA8CA36-AEDE-4F70-8797-94A8CAAC07EA}"/>
                  </a:ext>
                </a:extLst>
              </p:cNvPr>
              <p:cNvSpPr/>
              <p:nvPr/>
            </p:nvSpPr>
            <p:spPr>
              <a:xfrm>
                <a:off x="4279221" y="2045253"/>
                <a:ext cx="229225" cy="20891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BBE5DEFD-5B2C-4A02-9934-93624C095024}"/>
                  </a:ext>
                </a:extLst>
              </p:cNvPr>
              <p:cNvSpPr/>
              <p:nvPr/>
            </p:nvSpPr>
            <p:spPr>
              <a:xfrm>
                <a:off x="4622500" y="2036169"/>
                <a:ext cx="228107" cy="20891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7763D885-263C-4174-AFF3-20FF0CDD4F55}"/>
                  </a:ext>
                </a:extLst>
              </p:cNvPr>
              <p:cNvSpPr/>
              <p:nvPr/>
            </p:nvSpPr>
            <p:spPr>
              <a:xfrm>
                <a:off x="3934824" y="2039197"/>
                <a:ext cx="229225" cy="20891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9CD42D83-0DC6-44D1-A93B-C3BCD3B39789}"/>
                  </a:ext>
                </a:extLst>
              </p:cNvPr>
              <p:cNvSpPr/>
              <p:nvPr/>
            </p:nvSpPr>
            <p:spPr>
              <a:xfrm>
                <a:off x="3589308" y="2039197"/>
                <a:ext cx="226990" cy="20891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FD9FFD9C-EA53-4698-B2C4-3496601AC606}"/>
                  </a:ext>
                </a:extLst>
              </p:cNvPr>
              <p:cNvSpPr/>
              <p:nvPr/>
            </p:nvSpPr>
            <p:spPr>
              <a:xfrm>
                <a:off x="3227020" y="2039197"/>
                <a:ext cx="229226" cy="208912"/>
              </a:xfrm>
              <a:prstGeom prst="rect">
                <a:avLst/>
              </a:prstGeom>
              <a:solidFill>
                <a:srgbClr val="F40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50CFAA-1885-4A5D-BDBA-4EFD62629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5" y="4724400"/>
            <a:ext cx="568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002060"/>
                </a:solidFill>
                <a:sym typeface="Wingdings" panose="05000000000000000000" pitchFamily="2" charset="2"/>
              </a:rPr>
              <a:t></a:t>
            </a:r>
            <a:endParaRPr lang="en-US" altLang="vi-VN" sz="320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7DDDA63-EAF4-4543-B8A3-A9CF9E14C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75" y="4724400"/>
            <a:ext cx="568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002060"/>
                </a:solidFill>
                <a:sym typeface="Wingdings" panose="05000000000000000000" pitchFamily="2" charset="2"/>
              </a:rPr>
              <a:t></a:t>
            </a:r>
            <a:endParaRPr lang="en-US" altLang="vi-VN" sz="320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7E72515-42FD-4319-9B77-E2E233F2E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075" y="4724400"/>
            <a:ext cx="568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002060"/>
                </a:solidFill>
                <a:sym typeface="Wingdings" panose="05000000000000000000" pitchFamily="2" charset="2"/>
              </a:rPr>
              <a:t></a:t>
            </a:r>
            <a:endParaRPr lang="en-US" altLang="vi-VN" sz="320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AFE40CC-79C9-48D4-BA23-8F6E4F962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749800"/>
            <a:ext cx="568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>
                <a:solidFill>
                  <a:srgbClr val="002060"/>
                </a:solidFill>
                <a:sym typeface="Wingdings" panose="05000000000000000000" pitchFamily="2" charset="2"/>
              </a:rPr>
              <a:t></a:t>
            </a:r>
            <a:endParaRPr lang="en-US" altLang="vi-VN" sz="3200">
              <a:solidFill>
                <a:srgbClr val="002060"/>
              </a:solidFill>
            </a:endParaRPr>
          </a:p>
        </p:txBody>
      </p:sp>
      <p:sp>
        <p:nvSpPr>
          <p:cNvPr id="23" name="Round Diagonal Corner Rectangle 22">
            <a:extLst>
              <a:ext uri="{FF2B5EF4-FFF2-40B4-BE49-F238E27FC236}">
                <a16:creationId xmlns:a16="http://schemas.microsoft.com/office/drawing/2014/main" xmlns="" id="{CEDE737A-6361-4989-8897-7B4C79F94721}"/>
              </a:ext>
            </a:extLst>
          </p:cNvPr>
          <p:cNvSpPr/>
          <p:nvPr/>
        </p:nvSpPr>
        <p:spPr>
          <a:xfrm>
            <a:off x="304800" y="2181225"/>
            <a:ext cx="5432425" cy="2390775"/>
          </a:xfrm>
          <a:prstGeom prst="round2DiagRect">
            <a:avLst>
              <a:gd name="adj1" fmla="val 28355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Biến N được khai báo kiểu dữ liệu </a:t>
            </a:r>
            <a:r>
              <a:rPr lang="en-US" altLang="vi-VN">
                <a:solidFill>
                  <a:srgbClr val="0070C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số nguyên</a:t>
            </a: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. </a:t>
            </a:r>
            <a:endParaRPr lang="ru-RU" altLang="vi-VN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400"/>
              </a:spcAft>
            </a:pP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Biến X được khai báo kiểu dữ liệu </a:t>
            </a:r>
            <a:r>
              <a:rPr lang="en-US" altLang="vi-VN">
                <a:solidFill>
                  <a:srgbClr val="0070C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số thực</a:t>
            </a: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. </a:t>
            </a:r>
            <a:endParaRPr lang="ru-RU" altLang="vi-VN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400"/>
              </a:spcAft>
            </a:pPr>
            <a:r>
              <a:rPr lang="en-US" altLang="vi-VN">
                <a:solidFill>
                  <a:srgbClr val="0070C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Hằng</a:t>
            </a:r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 DG được khai báo DG=3000.</a:t>
            </a:r>
            <a:endParaRPr lang="ru-RU" altLang="vi-VN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400"/>
              </a:spcAft>
            </a:pPr>
            <a:r>
              <a:rPr lang="en-US" altLang="vi-VN" i="1">
                <a:solidFill>
                  <a:srgbClr val="000000"/>
                </a:solidFill>
                <a:latin typeface="UTM Times" panose="02040603050506020204" pitchFamily="18" charset="0"/>
                <a:cs typeface="Times New Roman" panose="02020603050405020304" pitchFamily="18" charset="0"/>
              </a:rPr>
              <a:t>Em hãy đánh dấu </a:t>
            </a:r>
            <a:r>
              <a:rPr lang="en-US" altLang="vi-VN" i="1">
                <a:solidFill>
                  <a:srgbClr val="000000"/>
                </a:solidFill>
                <a:latin typeface="UTM Times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altLang="vi-VN" i="1">
                <a:solidFill>
                  <a:srgbClr val="000000"/>
                </a:solidFill>
                <a:latin typeface="UTM Times" panose="02040603050506020204" pitchFamily="18" charset="0"/>
                <a:cs typeface="Times New Roman" panose="02020603050405020304" pitchFamily="18" charset="0"/>
              </a:rPr>
              <a:t> vào màu có phép gán </a:t>
            </a:r>
            <a:r>
              <a:rPr lang="en-US" altLang="vi-VN" i="1">
                <a:solidFill>
                  <a:srgbClr val="FF0000"/>
                </a:solidFill>
                <a:latin typeface="UTM Times" panose="02040603050506020204" pitchFamily="18" charset="0"/>
                <a:cs typeface="Times New Roman" panose="02020603050405020304" pitchFamily="18" charset="0"/>
              </a:rPr>
              <a:t>không đúng</a:t>
            </a:r>
            <a:r>
              <a:rPr lang="en-US" altLang="vi-VN" i="1">
                <a:solidFill>
                  <a:srgbClr val="000000"/>
                </a:solidFill>
                <a:latin typeface="UTM Times" panose="02040603050506020204" pitchFamily="18" charset="0"/>
                <a:cs typeface="Times New Roman" panose="02020603050405020304" pitchFamily="18" charset="0"/>
              </a:rPr>
              <a:t>.</a:t>
            </a:r>
            <a:endParaRPr lang="ru-RU" altLang="vi-VN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>
                <a:solidFill>
                  <a:srgbClr val="000000"/>
                </a:solidFill>
                <a:latin typeface="UTM Times" panose="02040603050506020204" pitchFamily="18" charset="0"/>
                <a:cs typeface="Calibri" panose="020F0502020204030204" pitchFamily="34" charset="0"/>
              </a:rPr>
              <a:t> </a:t>
            </a:r>
            <a:endParaRPr lang="ru-RU" altLang="vi-VN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Theme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u" id="{C37FC7B5-C768-49BA-A365-33A0FC547497}" vid="{0FEF6E7C-2A1F-4187-88B4-AB05AAAADC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166</TotalTime>
  <Words>762</Words>
  <Application>Microsoft Office PowerPoint</Application>
  <PresentationFormat>On-screen Show (4:3)</PresentationFormat>
  <Paragraphs>173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Theme8</vt:lpstr>
      <vt:lpstr>CHỦ ĐỀ 5 CẤU TRÚC TUẦN TỰ </vt:lpstr>
      <vt:lpstr>Khởi Động</vt:lpstr>
      <vt:lpstr>Khám phá  </vt:lpstr>
      <vt:lpstr>PowerPoint Presentation</vt:lpstr>
      <vt:lpstr>PowerPoint Presentation</vt:lpstr>
      <vt:lpstr>3. Xử lý, câu lệnh gán </vt:lpstr>
      <vt:lpstr>4. Thao tác xuất </vt:lpstr>
      <vt:lpstr>Trải nghiệm </vt:lpstr>
      <vt:lpstr>1. Phép gán không hợp lệ </vt:lpstr>
      <vt:lpstr>2. Xác định giá trị của biến </vt:lpstr>
      <vt:lpstr>3. Phân biệt write và writeln </vt:lpstr>
      <vt:lpstr>4. Chương trình in số nguyên </vt:lpstr>
      <vt:lpstr>5. Thỏ con giúp mẹ</vt:lpstr>
      <vt:lpstr>Ghi nhớ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 MÁY TÍNH VÀ CHƯƠNG TRÌNH MÁY TÍNH</dc:title>
  <dc:creator>Admin</dc:creator>
  <cp:lastModifiedBy>PC</cp:lastModifiedBy>
  <cp:revision>49</cp:revision>
  <dcterms:created xsi:type="dcterms:W3CDTF">2017-07-15T03:40:50Z</dcterms:created>
  <dcterms:modified xsi:type="dcterms:W3CDTF">2018-08-20T04:38:16Z</dcterms:modified>
</cp:coreProperties>
</file>