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i9b+knMRR9zhpQBmZc3ev7aulH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9FF598-4222-432D-8E65-B6B8B3F16981}">
  <a:tblStyle styleId="{8E9FF598-4222-432D-8E65-B6B8B3F169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OpenSans-bold.fntdata"/><Relationship Id="rId12" Type="http://schemas.openxmlformats.org/officeDocument/2006/relationships/slide" Target="slides/slide6.xml"/><Relationship Id="rId34" Type="http://schemas.openxmlformats.org/officeDocument/2006/relationships/font" Target="fonts/OpenSans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Wordwall game: https://wordwall.net/resource/27241481</a:t>
            </a:r>
            <a:endParaRPr/>
          </a:p>
        </p:txBody>
      </p:sp>
      <p:sp>
        <p:nvSpPr>
          <p:cNvPr id="274" name="Google Shape;27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9.png"/><Relationship Id="rId5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6.jp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27.png"/><Relationship Id="rId5" Type="http://schemas.openxmlformats.org/officeDocument/2006/relationships/image" Target="../media/image30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Relationship Id="rId4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Relationship Id="rId4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14.jpg"/><Relationship Id="rId6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7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487067" y="19060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11" name="Google Shape;211;p10"/>
          <p:cNvSpPr/>
          <p:nvPr/>
        </p:nvSpPr>
        <p:spPr>
          <a:xfrm>
            <a:off x="686708" y="4308504"/>
            <a:ext cx="52011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buồn tẻ, chán, đơn điệu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2314491" y="3274395"/>
            <a:ext cx="13532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/dʌl/ </a:t>
            </a:r>
            <a:endParaRPr b="1" sz="36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5750" y="1832212"/>
            <a:ext cx="5304612" cy="353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/>
        </p:nvSpPr>
        <p:spPr>
          <a:xfrm>
            <a:off x="1177116" y="18063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1277724" y="4396808"/>
            <a:ext cx="46881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 hiểu,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gây bối rối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1950911" y="3245625"/>
            <a:ext cx="29498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/kən'fju:ziŋ/ </a:t>
            </a:r>
            <a:endParaRPr b="1" sz="36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descr="NYC Parking Signs are very Costly and Perplexing" id="226" name="Google Shape;2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3267" y="1692382"/>
            <a:ext cx="3864070" cy="39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/>
        </p:nvSpPr>
        <p:spPr>
          <a:xfrm>
            <a:off x="970243" y="16004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1378085" y="4076709"/>
            <a:ext cx="40508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 choáng váng, làm sửng sốt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2526528" y="3067425"/>
            <a:ext cx="17540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/'∫ɒkiŋ/ </a:t>
            </a:r>
            <a:endParaRPr b="1" sz="36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descr="Shocked Young Woman Watching Horror Film With Popcorn Stock Photo, Picture  And Royalty Free Image. Image 66680138." id="237" name="Google Shape;23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0054" y="1887125"/>
            <a:ext cx="4539223" cy="30206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enjoyable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1288875" y="4110898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thú vị, thích thú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2011963" y="3178579"/>
            <a:ext cx="27831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/in'dʒɔiəbl/ </a:t>
            </a:r>
            <a:endParaRPr b="1" sz="36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descr="30 Best Feel-Good Movies on Netflix (2021 )- The Trend Spotter" id="248" name="Google Shape;24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5165" y="2279755"/>
            <a:ext cx="4755626" cy="26631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14"/>
          <p:cNvGraphicFramePr/>
          <p:nvPr/>
        </p:nvGraphicFramePr>
        <p:xfrm>
          <a:off x="805015" y="14273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{8E9FF598-4222-432D-8E65-B6B8B3F16981}</a:tableStyleId>
              </a:tblPr>
              <a:tblGrid>
                <a:gridCol w="3368250"/>
                <a:gridCol w="2666150"/>
                <a:gridCol w="4434475"/>
              </a:tblGrid>
              <a:tr h="48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8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dull (adj)</a:t>
                      </a:r>
                      <a:endParaRPr b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1750" marB="71750" marR="71750" marL="7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/dʌl/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buồn tẻ, chán; đơn điệu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854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violent (adj)</a:t>
                      </a:r>
                      <a:endParaRPr b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1750" marB="71750" marR="71750" marL="7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/'vaiələnt/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hung dữ; bạo lực, mãnh liệt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94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confusing (adj)</a:t>
                      </a:r>
                      <a:endParaRPr b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1750" marB="71750" marR="71750" marL="7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/kən'fju:ziŋ/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khó hiểu, gây bối rối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90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enjoyable (adj)</a:t>
                      </a:r>
                      <a:endParaRPr b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1750" marB="71750" marR="71750" marL="7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/in'dʒɔiəbl/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thú vị, thích thú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90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shocking (adj)</a:t>
                      </a:r>
                      <a:endParaRPr b="1"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1750" marB="71750" marR="71750" marL="7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/'∫ɒkiŋ/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gây choáng váng, làm sửng sốt</a:t>
                      </a:r>
                      <a:endParaRPr sz="3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id="255" name="Google Shape;2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cxnSp>
        <p:nvCxnSpPr>
          <p:cNvPr id="267" name="Google Shape;267;p15"/>
          <p:cNvCxnSpPr>
            <a:stCxn id="263" idx="3"/>
            <a:endCxn id="264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68" name="Google Shape;268;p15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/>
        </p:nvSpPr>
        <p:spPr>
          <a:xfrm>
            <a:off x="1008026" y="1398528"/>
            <a:ext cx="106003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the following adjectives with their meanings.</a:t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539852" y="1254947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9" name="Google Shape;2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886" y="2015355"/>
            <a:ext cx="5943415" cy="457642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/>
          <p:nvPr/>
        </p:nvSpPr>
        <p:spPr>
          <a:xfrm>
            <a:off x="7349869" y="2178542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b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7383323" y="3072302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d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7383323" y="3825344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a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7383323" y="4634674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e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7383323" y="5435060"/>
            <a:ext cx="957791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c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7660" y="2329546"/>
            <a:ext cx="352425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/>
          <p:nvPr/>
        </p:nvSpPr>
        <p:spPr>
          <a:xfrm>
            <a:off x="1008025" y="1398528"/>
            <a:ext cx="1063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sentences, using the adjectives in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96" name="Google Shape;2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10968048" y="1376199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11003963" y="1282060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312233" y="2065473"/>
            <a:ext cx="12065619" cy="383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found the film </a:t>
            </a:r>
            <a:r>
              <a:rPr i="1"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Polluted Planet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hard to believe. It’s a very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documentary.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5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film was so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 we almost fell asleep.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5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you will enjoy </a:t>
            </a:r>
            <a:r>
              <a:rPr i="1"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 It’s quite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5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were too many fights in the film. It was too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5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didn’t really understand the film. It was very </a:t>
            </a:r>
            <a:r>
              <a:rPr lang="en-US" sz="25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5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01" name="Google Shape;301;p17"/>
          <p:cNvSpPr/>
          <p:nvPr/>
        </p:nvSpPr>
        <p:spPr>
          <a:xfrm>
            <a:off x="8499048" y="2093257"/>
            <a:ext cx="13965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shocking</a:t>
            </a:r>
            <a:endParaRPr b="1" sz="25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3102026" y="2850807"/>
            <a:ext cx="707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endParaRPr b="1" sz="25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6244407" y="3589163"/>
            <a:ext cx="1489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enjoyable</a:t>
            </a:r>
            <a:endParaRPr b="1" sz="25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7315271" y="4384162"/>
            <a:ext cx="1108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 b="1" sz="25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6583371" y="5125295"/>
            <a:ext cx="1463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confusing</a:t>
            </a:r>
            <a:endParaRPr b="1" sz="25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/>
        </p:nvSpPr>
        <p:spPr>
          <a:xfrm>
            <a:off x="1042458" y="1207480"/>
            <a:ext cx="94295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Ask and answer questions about a film you saw recently.</a:t>
            </a:r>
            <a:endParaRPr/>
          </a:p>
        </p:txBody>
      </p:sp>
      <p:sp>
        <p:nvSpPr>
          <p:cNvPr id="312" name="Google Shape;312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539852" y="2546296"/>
            <a:ext cx="5722402" cy="309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 u="sng">
                <a:solidFill>
                  <a:srgbClr val="0FB7BD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br>
              <a:rPr lang="en-US" sz="2600">
                <a:solidFill>
                  <a:srgbClr val="4494D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A: What film did you see recently?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i="1"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Skyfall</a:t>
            </a: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A: What do you think of it?</a:t>
            </a:r>
            <a:b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B: It’s too violent.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3560" y="2400841"/>
            <a:ext cx="5045387" cy="333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329" name="Google Shape;329;p19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0" name="Google Shape;330;p19"/>
          <p:cNvCxnSpPr>
            <a:stCxn id="324" idx="3"/>
            <a:endCxn id="325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1" name="Google Shape;331;p19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9"/>
          <p:cNvCxnSpPr>
            <a:stCxn id="325" idx="1"/>
          </p:cNvCxnSpPr>
          <p:nvPr/>
        </p:nvCxnSpPr>
        <p:spPr>
          <a:xfrm flipH="1">
            <a:off x="1457745" y="2723829"/>
            <a:ext cx="900000" cy="1281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4" name="Google Shape;334;p1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630229" y="3194749"/>
            <a:ext cx="9904667" cy="2027800"/>
            <a:chOff x="0" y="1807416"/>
            <a:chExt cx="9904667" cy="202780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199125" spcFirstLastPara="1" rIns="199125" wrap="square" tIns="71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to describe films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199125" spcFirstLastPara="1" rIns="199125" wrap="square" tIns="71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/ɪə/ and /eə/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photo School Education Teaching Students Classroom - Max Pixel" id="342" name="Google Shape;3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323" y="2714820"/>
            <a:ext cx="3771680" cy="315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/>
          <p:nvPr/>
        </p:nvSpPr>
        <p:spPr>
          <a:xfrm>
            <a:off x="5371170" y="2132643"/>
            <a:ext cx="6493727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listen and notice the targeted sounds in individual words.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practice pronouncing the targeted sounds in sentences.</a:t>
            </a:r>
            <a:endParaRPr/>
          </a:p>
        </p:txBody>
      </p:sp>
      <p:sp>
        <p:nvSpPr>
          <p:cNvPr id="344" name="Google Shape;344;p20"/>
          <p:cNvSpPr/>
          <p:nvPr/>
        </p:nvSpPr>
        <p:spPr>
          <a:xfrm>
            <a:off x="1511004" y="1439884"/>
            <a:ext cx="33159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44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735495" y="1266130"/>
            <a:ext cx="1056387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 the following words. Pay attention to the underlined parts.</a:t>
            </a:r>
            <a:endParaRPr/>
          </a:p>
        </p:txBody>
      </p:sp>
      <p:sp>
        <p:nvSpPr>
          <p:cNvPr id="353" name="Google Shape;353;p21"/>
          <p:cNvSpPr txBox="1"/>
          <p:nvPr/>
        </p:nvSpPr>
        <p:spPr>
          <a:xfrm>
            <a:off x="735495" y="3974706"/>
            <a:ext cx="98880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recognize the sounds in the underlined parts?</a:t>
            </a:r>
            <a:endParaRPr/>
          </a:p>
        </p:txBody>
      </p:sp>
      <p:sp>
        <p:nvSpPr>
          <p:cNvPr id="354" name="Google Shape;354;p21"/>
          <p:cNvSpPr txBox="1"/>
          <p:nvPr/>
        </p:nvSpPr>
        <p:spPr>
          <a:xfrm>
            <a:off x="3489649" y="2632371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b="1" lang="en-US" sz="40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b="1" lang="en-US" sz="400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55" name="Google Shape;355;p21"/>
          <p:cNvSpPr txBox="1"/>
          <p:nvPr/>
        </p:nvSpPr>
        <p:spPr>
          <a:xfrm>
            <a:off x="6999515" y="2590906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n-US" sz="40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endParaRPr/>
          </a:p>
        </p:txBody>
      </p:sp>
      <p:pic>
        <p:nvPicPr>
          <p:cNvPr descr="Free Chair Cartoon Cliparts, Download Free Chair Cartoon Cliparts png  images, Free ClipArts on Clipart Library" id="356" name="Google Shape;35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2577" y="2403061"/>
            <a:ext cx="1065146" cy="1472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ke thumbs up cartoon drawing hand gif animation | PNG Images PSD Free  Download - Pikbest" id="357" name="Google Shape;35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8472" y="1992876"/>
            <a:ext cx="1475623" cy="147562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3489649" y="4650190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b="1" lang="en-US" sz="40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b="1" lang="en-US" sz="400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6999515" y="4650190"/>
            <a:ext cx="14089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lang="en-US" sz="40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endParaRPr/>
          </a:p>
        </p:txBody>
      </p:sp>
      <p:sp>
        <p:nvSpPr>
          <p:cNvPr id="360" name="Google Shape;360;p21"/>
          <p:cNvSpPr txBox="1"/>
          <p:nvPr/>
        </p:nvSpPr>
        <p:spPr>
          <a:xfrm>
            <a:off x="3757905" y="5510340"/>
            <a:ext cx="11406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7293430" y="5510339"/>
            <a:ext cx="12619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69" name="Google Shape;369;p22"/>
          <p:cNvSpPr txBox="1"/>
          <p:nvPr/>
        </p:nvSpPr>
        <p:spPr>
          <a:xfrm>
            <a:off x="1158218" y="1254947"/>
            <a:ext cx="987556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 the words. Pay attention to the sounds 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/ɪə/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/eə/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72" name="Google Shape;37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6517" y="2475571"/>
            <a:ext cx="6796432" cy="409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80" name="Google Shape;380;p23"/>
          <p:cNvSpPr txBox="1"/>
          <p:nvPr/>
        </p:nvSpPr>
        <p:spPr>
          <a:xfrm>
            <a:off x="1042458" y="1388217"/>
            <a:ext cx="1089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repeat, paying attention to the underlined words.</a:t>
            </a:r>
            <a:endParaRPr/>
          </a:p>
        </p:txBody>
      </p:sp>
      <p:sp>
        <p:nvSpPr>
          <p:cNvPr id="381" name="Google Shape;381;p2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413178" y="2548203"/>
            <a:ext cx="5943017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a cinema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near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’s a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chair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under the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stairs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Put your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earphones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near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care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about your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aeroplane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is up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in the </a:t>
            </a:r>
            <a:r>
              <a:rPr lang="en-US" sz="2400" u="sng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air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130+ Funny Telephone Game Phrase Ideas - Meebily" id="384" name="Google Shape;38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8764" y="3059228"/>
            <a:ext cx="5330446" cy="327462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/>
        </p:nvSpPr>
        <p:spPr>
          <a:xfrm>
            <a:off x="413178" y="1965252"/>
            <a:ext cx="518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Game: </a:t>
            </a: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Broken telephone</a:t>
            </a:r>
            <a:endParaRPr/>
          </a:p>
        </p:txBody>
      </p:sp>
      <p:sp>
        <p:nvSpPr>
          <p:cNvPr id="386" name="Google Shape;386;p23"/>
          <p:cNvSpPr/>
          <p:nvPr/>
        </p:nvSpPr>
        <p:spPr>
          <a:xfrm>
            <a:off x="7343092" y="2100612"/>
            <a:ext cx="33159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sz="44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4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9" name="Google Shape;399;p24"/>
          <p:cNvCxnSpPr>
            <a:stCxn id="393" idx="3"/>
            <a:endCxn id="394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0" name="Google Shape;400;p24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4"/>
          <p:cNvSpPr/>
          <p:nvPr/>
        </p:nvSpPr>
        <p:spPr>
          <a:xfrm>
            <a:off x="2484414" y="5416018"/>
            <a:ext cx="1950733" cy="662302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24"/>
          <p:cNvCxnSpPr>
            <a:stCxn id="394" idx="1"/>
          </p:cNvCxnSpPr>
          <p:nvPr/>
        </p:nvCxnSpPr>
        <p:spPr>
          <a:xfrm flipH="1">
            <a:off x="1457745" y="2723829"/>
            <a:ext cx="900000" cy="12819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4" name="Google Shape;404;p24"/>
          <p:cNvSpPr/>
          <p:nvPr/>
        </p:nvSpPr>
        <p:spPr>
          <a:xfrm>
            <a:off x="5558976" y="5498562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4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cxnSp>
        <p:nvCxnSpPr>
          <p:cNvPr id="406" name="Google Shape;406;p24"/>
          <p:cNvCxnSpPr>
            <a:stCxn id="395" idx="3"/>
          </p:cNvCxnSpPr>
          <p:nvPr/>
        </p:nvCxnSpPr>
        <p:spPr>
          <a:xfrm>
            <a:off x="2534060" y="4399121"/>
            <a:ext cx="962700" cy="997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 txBox="1"/>
          <p:nvPr/>
        </p:nvSpPr>
        <p:spPr>
          <a:xfrm>
            <a:off x="1239154" y="129097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13" name="Google Shape;413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15" name="Google Shape;4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25"/>
          <p:cNvGrpSpPr/>
          <p:nvPr/>
        </p:nvGrpSpPr>
        <p:grpSpPr>
          <a:xfrm>
            <a:off x="1121117" y="2534588"/>
            <a:ext cx="9904667" cy="2027800"/>
            <a:chOff x="0" y="1807416"/>
            <a:chExt cx="9904667" cy="2027800"/>
          </a:xfrm>
        </p:grpSpPr>
        <p:sp>
          <p:nvSpPr>
            <p:cNvPr id="418" name="Google Shape;418;p25"/>
            <p:cNvSpPr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5"/>
            <p:cNvSpPr txBox="1"/>
            <p:nvPr/>
          </p:nvSpPr>
          <p:spPr>
            <a:xfrm>
              <a:off x="0" y="2019649"/>
              <a:ext cx="2476167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199125" spcFirstLastPara="1" rIns="199125" wrap="square" tIns="71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476166" y="1993661"/>
              <a:ext cx="495233" cy="606375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solidFill>
              <a:srgbClr val="00B2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5"/>
            <p:cNvSpPr txBox="1"/>
            <p:nvPr/>
          </p:nvSpPr>
          <p:spPr>
            <a:xfrm>
              <a:off x="3169493" y="1807416"/>
              <a:ext cx="6735174" cy="978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to describe films</a:t>
              </a: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5"/>
            <p:cNvSpPr txBox="1"/>
            <p:nvPr/>
          </p:nvSpPr>
          <p:spPr>
            <a:xfrm>
              <a:off x="0" y="3083949"/>
              <a:ext cx="2473748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199125" spcFirstLastPara="1" rIns="199125" wrap="square" tIns="71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473748" y="3057961"/>
              <a:ext cx="494749" cy="606375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5"/>
            <p:cNvSpPr txBox="1"/>
            <p:nvPr/>
          </p:nvSpPr>
          <p:spPr>
            <a:xfrm>
              <a:off x="3166398" y="2887082"/>
              <a:ext cx="6728596" cy="948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Char char="•"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/ɪə/ and /eə/</a:t>
              </a:r>
              <a:endPara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 txBox="1"/>
          <p:nvPr/>
        </p:nvSpPr>
        <p:spPr>
          <a:xfrm>
            <a:off x="1216851" y="1303519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34" name="Google Shape;434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36" name="Google Shape;4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6"/>
          <p:cNvSpPr txBox="1"/>
          <p:nvPr/>
        </p:nvSpPr>
        <p:spPr>
          <a:xfrm>
            <a:off x="914505" y="2204004"/>
            <a:ext cx="8257893" cy="1951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some sentences to describe your favourite types of films. You can use the adjectives that you have learnt in this lesson.</a:t>
            </a:r>
            <a:endParaRPr/>
          </a:p>
        </p:txBody>
      </p:sp>
      <p:pic>
        <p:nvPicPr>
          <p:cNvPr id="439" name="Google Shape;43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0298" y="3841326"/>
            <a:ext cx="3904953" cy="272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7"/>
          <p:cNvSpPr txBox="1"/>
          <p:nvPr/>
        </p:nvSpPr>
        <p:spPr>
          <a:xfrm>
            <a:off x="2875947" y="6085150"/>
            <a:ext cx="655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 facebook.com/sachmem.vn/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680225" y="2058469"/>
            <a:ext cx="11173521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lexical items related to the topic “Films”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Char char="o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correctly pronounce words that contain the sounds: </a:t>
            </a: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/ɪə/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/eə/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83327" y="4044018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5566751" y="3908358"/>
            <a:ext cx="5465180" cy="1463703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Practice pronouncing.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Listen and practice the sentences.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Broken telephone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8" idx="3"/>
            <a:endCxn id="129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5" name="Google Shape;135;p4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2484414" y="5416018"/>
            <a:ext cx="1950733" cy="662302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9" idx="1"/>
          </p:cNvCxnSpPr>
          <p:nvPr/>
        </p:nvCxnSpPr>
        <p:spPr>
          <a:xfrm flipH="1">
            <a:off x="1469145" y="2723829"/>
            <a:ext cx="888600" cy="1282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9" name="Google Shape;139;p4"/>
          <p:cNvSpPr/>
          <p:nvPr/>
        </p:nvSpPr>
        <p:spPr>
          <a:xfrm>
            <a:off x="5558976" y="5498562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cxnSp>
        <p:nvCxnSpPr>
          <p:cNvPr id="141" name="Google Shape;141;p4"/>
          <p:cNvCxnSpPr>
            <a:stCxn id="130" idx="3"/>
          </p:cNvCxnSpPr>
          <p:nvPr/>
        </p:nvCxnSpPr>
        <p:spPr>
          <a:xfrm>
            <a:off x="2534060" y="4399121"/>
            <a:ext cx="962700" cy="997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3977081" y="5312012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6130420" y="2692911"/>
            <a:ext cx="522372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review on types of films, recall students’ vocabulary on adjectives to describe film.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ction Movies - Watch New Action Movies Online | Best Hollywood Action  Movies 2021"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5234" y="1503293"/>
            <a:ext cx="2686525" cy="344674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JJJ Fan Awards: Favorite Comedy Movie of 2021 – Vote Here! | 2021 Just  Jared Jr Fan Awards, Just Jared Jr Fan Awards, Polls | Just Jared Jr." id="162" name="Google Shape;16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7338" y="1483176"/>
            <a:ext cx="2704930" cy="343987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30 Best Funny Kids Movies of All Time - Best Family Comedy Movies" id="163" name="Google Shape;16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2266" y="1479546"/>
            <a:ext cx="2559916" cy="34471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4" name="Google Shape;164;p6"/>
          <p:cNvSpPr txBox="1"/>
          <p:nvPr/>
        </p:nvSpPr>
        <p:spPr>
          <a:xfrm>
            <a:off x="942305" y="5061306"/>
            <a:ext cx="29149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cartoon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animation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animated film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4746763" y="5322916"/>
            <a:ext cx="29149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action film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8484726" y="5322916"/>
            <a:ext cx="29149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b="1"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0 Best Horror Movies of All Time - Best Horror Movies" id="174" name="Google Shape;1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2596" y="1805631"/>
            <a:ext cx="4349336" cy="243562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13 Best Westerns on Netflix - Cowboy Movies to Watch on Netflix" id="175" name="Google Shape;17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03285" y="1500908"/>
            <a:ext cx="2471246" cy="34911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6" name="Google Shape;176;p7"/>
          <p:cNvSpPr txBox="1"/>
          <p:nvPr/>
        </p:nvSpPr>
        <p:spPr>
          <a:xfrm>
            <a:off x="2019766" y="4563154"/>
            <a:ext cx="29149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7581410" y="5315198"/>
            <a:ext cx="29149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western film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515721" y="1070735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357745" y="2396127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5558976" y="1082720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 is faster?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Film posters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5569643" y="1996982"/>
            <a:ext cx="5456245" cy="179368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 and match the adjectives with the definitions.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following sentences, using the adjectives in 1.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Reporter – Film Critic.</a:t>
            </a:r>
            <a:endParaRPr/>
          </a:p>
        </p:txBody>
      </p:sp>
      <p:cxnSp>
        <p:nvCxnSpPr>
          <p:cNvPr id="188" name="Google Shape;188;p8"/>
          <p:cNvCxnSpPr>
            <a:stCxn id="184" idx="3"/>
            <a:endCxn id="185" idx="0"/>
          </p:cNvCxnSpPr>
          <p:nvPr/>
        </p:nvCxnSpPr>
        <p:spPr>
          <a:xfrm>
            <a:off x="2399488" y="1398272"/>
            <a:ext cx="933600" cy="997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9" name="Google Shape;189;p8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162405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6293002" y="4005658"/>
            <a:ext cx="534928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the new words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ocabulary Growth From 18 to 24 Months of Age in Children With and Without  Repaired Cleft Palate | Journal of Speech, Language, and Hearing Research" id="193" name="Google Shape;19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675" y="3876376"/>
            <a:ext cx="5793981" cy="289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/>
        </p:nvSpPr>
        <p:spPr>
          <a:xfrm>
            <a:off x="401531" y="170165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(adj)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191256" y="3957145"/>
            <a:ext cx="59047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hung dữ; bạo lực, mãnh liệt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1611358" y="2987495"/>
            <a:ext cx="25138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/'vaiələnt/ </a:t>
            </a:r>
            <a:endParaRPr b="1" sz="36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descr="Do Violent Movies Make Us Violent People? – Cultural Conversations" id="204" name="Google Shape;20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108" y="1761711"/>
            <a:ext cx="4807143" cy="27262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