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7" r:id="rId2"/>
    <p:sldId id="287" r:id="rId3"/>
    <p:sldId id="288" r:id="rId4"/>
    <p:sldId id="260" r:id="rId5"/>
    <p:sldId id="290" r:id="rId6"/>
    <p:sldId id="280" r:id="rId7"/>
    <p:sldId id="281" r:id="rId8"/>
    <p:sldId id="282" r:id="rId9"/>
    <p:sldId id="291" r:id="rId10"/>
    <p:sldId id="292" r:id="rId11"/>
    <p:sldId id="303" r:id="rId12"/>
    <p:sldId id="284" r:id="rId13"/>
    <p:sldId id="309" r:id="rId14"/>
    <p:sldId id="301" r:id="rId15"/>
    <p:sldId id="305" r:id="rId16"/>
    <p:sldId id="285" r:id="rId17"/>
    <p:sldId id="304" r:id="rId18"/>
    <p:sldId id="297" r:id="rId19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5311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30622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59331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612441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65551" algn="l" defTabSz="1306220" rtl="0" eaLnBrk="1" latinLnBrk="0" hangingPunct="1"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918661" algn="l" defTabSz="1306220" rtl="0" eaLnBrk="1" latinLnBrk="0" hangingPunct="1"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571771" algn="l" defTabSz="1306220" rtl="0" eaLnBrk="1" latinLnBrk="0" hangingPunct="1"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224882" algn="l" defTabSz="1306220" rtl="0" eaLnBrk="1" latinLnBrk="0" hangingPunct="1">
      <a:defRPr sz="3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00CC"/>
    <a:srgbClr val="FEA0A9"/>
    <a:srgbClr val="DFADF1"/>
    <a:srgbClr val="B0A6F8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>
      <p:cViewPr varScale="1">
        <p:scale>
          <a:sx n="60" d="100"/>
          <a:sy n="60" d="100"/>
        </p:scale>
        <p:origin x="138" y="11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81C7A-B091-435F-BC1D-0D4D265BA150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6D964-D192-40D6-9E9E-B7B0234AED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0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B1F07-D5EA-4E41-BEFA-3F4F5B90D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F69D-4D7E-41BC-8896-246197B84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5D9E0-882D-4750-9589-161B07EB2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A6B8C-A1DD-42FE-9168-191271467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8546-2D2B-4B00-BCE6-FAD8EA310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/>
            </a:lvl1pPr>
            <a:lvl2pPr marL="653110" indent="0">
              <a:buNone/>
              <a:defRPr sz="2600"/>
            </a:lvl2pPr>
            <a:lvl3pPr marL="1306220" indent="0">
              <a:buNone/>
              <a:defRPr sz="2300"/>
            </a:lvl3pPr>
            <a:lvl4pPr marL="1959331" indent="0">
              <a:buNone/>
              <a:defRPr sz="2000"/>
            </a:lvl4pPr>
            <a:lvl5pPr marL="2612441" indent="0">
              <a:buNone/>
              <a:defRPr sz="2000"/>
            </a:lvl5pPr>
            <a:lvl6pPr marL="3265551" indent="0">
              <a:buNone/>
              <a:defRPr sz="2000"/>
            </a:lvl6pPr>
            <a:lvl7pPr marL="3918661" indent="0">
              <a:buNone/>
              <a:defRPr sz="2000"/>
            </a:lvl7pPr>
            <a:lvl8pPr marL="4571771" indent="0">
              <a:buNone/>
              <a:defRPr sz="2000"/>
            </a:lvl8pPr>
            <a:lvl9pPr marL="5224882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34B5B-BBE3-42CB-9656-D17BC28E5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ADDB0-931C-4717-98E0-4B647D1B7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8368F-825B-48DA-B172-C4C80C7E8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2833-F8DE-4C19-A08A-7D3C50EB3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8F6B5-64A5-4404-B5E7-4ADA18163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28018-C627-4CE2-8B71-27049AD8D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4C78-4434-4460-B6EB-080A3EA46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329566"/>
            <a:ext cx="131673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920240"/>
            <a:ext cx="13167360" cy="543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+mn-lt"/>
              </a:defRPr>
            </a:lvl1pPr>
          </a:lstStyle>
          <a:p>
            <a:pPr>
              <a:defRPr/>
            </a:pPr>
            <a:fld id="{4BEDB446-39E2-4358-886F-0B1662CC1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311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622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933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1244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9833" indent="-489833" algn="l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32776" indent="-326555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85886" indent="-326555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4pPr>
      <a:lvl5pPr marL="2938996" indent="-326555" algn="l" rtl="0" eaLnBrk="0" fontAlgn="base" hangingPunct="0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8.jpeg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jpe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1143000" y="1874838"/>
            <a:ext cx="12801600" cy="2925763"/>
          </a:xfrm>
          <a:prstGeom prst="rect">
            <a:avLst/>
          </a:prstGeom>
        </p:spPr>
        <p:txBody>
          <a:bodyPr wrap="none" lIns="91431" tIns="45716" rIns="91431" bIns="45716" fromWordArt="1">
            <a:prstTxWarp prst="textTriangle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9900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HÌNH HỌC 8</a:t>
            </a:r>
            <a:endParaRPr lang="en-US" sz="3600" kern="10" dirty="0">
              <a:ln w="9525">
                <a:solidFill>
                  <a:srgbClr val="9900CC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99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2316163" y="5699127"/>
            <a:ext cx="9875837" cy="549275"/>
          </a:xfrm>
          <a:prstGeom prst="rect">
            <a:avLst/>
          </a:prstGeom>
        </p:spPr>
        <p:txBody>
          <a:bodyPr wrap="none" lIns="91431" tIns="45716" rIns="91431" bIns="45716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29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vi-VN" sz="2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9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" y="2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2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5" y="6410328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1" y="6451602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78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1" y="6469065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78"/>
            <a:ext cx="2765426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19"/>
          <p:cNvSpPr>
            <a:spLocks/>
          </p:cNvSpPr>
          <p:nvPr/>
        </p:nvSpPr>
        <p:spPr bwMode="auto">
          <a:xfrm>
            <a:off x="8778240" y="1644016"/>
            <a:ext cx="3395981" cy="939164"/>
          </a:xfrm>
          <a:custGeom>
            <a:avLst/>
            <a:gdLst>
              <a:gd name="T0" fmla="*/ 0 w 1392"/>
              <a:gd name="T1" fmla="*/ 2147483647 h 528"/>
              <a:gd name="T2" fmla="*/ 2147483647 w 1392"/>
              <a:gd name="T3" fmla="*/ 0 h 528"/>
              <a:gd name="T4" fmla="*/ 2147483647 w 1392"/>
              <a:gd name="T5" fmla="*/ 2147483647 h 528"/>
              <a:gd name="T6" fmla="*/ 0 w 1392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92" h="528">
                <a:moveTo>
                  <a:pt x="0" y="528"/>
                </a:moveTo>
                <a:lnTo>
                  <a:pt x="432" y="0"/>
                </a:lnTo>
                <a:lnTo>
                  <a:pt x="1392" y="384"/>
                </a:lnTo>
                <a:lnTo>
                  <a:pt x="0" y="528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341120" y="-3810"/>
            <a:ext cx="12679680" cy="136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</a:rPr>
              <a:t>b) </a:t>
            </a:r>
            <a:r>
              <a:rPr lang="en-US" sz="4000" dirty="0" err="1">
                <a:solidFill>
                  <a:srgbClr val="0000CC"/>
                </a:solidFill>
              </a:rPr>
              <a:t>Vẽ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tứ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 ABCD </a:t>
            </a:r>
            <a:r>
              <a:rPr lang="en-US" sz="4000" dirty="0" err="1">
                <a:solidFill>
                  <a:srgbClr val="0000CC"/>
                </a:solidFill>
              </a:rPr>
              <a:t>tuỳ</a:t>
            </a:r>
            <a:r>
              <a:rPr lang="en-US" sz="4000" dirty="0">
                <a:solidFill>
                  <a:srgbClr val="0000CC"/>
                </a:solidFill>
              </a:rPr>
              <a:t> ý. </a:t>
            </a:r>
            <a:r>
              <a:rPr lang="en-US" sz="4000" dirty="0" err="1">
                <a:solidFill>
                  <a:srgbClr val="0000CC"/>
                </a:solidFill>
              </a:rPr>
              <a:t>Dựa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vào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định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lí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về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tổng</a:t>
            </a:r>
            <a:r>
              <a:rPr lang="en-US" sz="4000" dirty="0">
                <a:solidFill>
                  <a:srgbClr val="0000CC"/>
                </a:solidFill>
              </a:rPr>
              <a:t> 3 </a:t>
            </a:r>
            <a:r>
              <a:rPr lang="en-US" sz="4000" dirty="0" err="1">
                <a:solidFill>
                  <a:srgbClr val="0000CC"/>
                </a:solidFill>
              </a:rPr>
              <a:t>góc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của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một</a:t>
            </a:r>
            <a:r>
              <a:rPr lang="en-US" sz="4000" dirty="0">
                <a:solidFill>
                  <a:srgbClr val="0000CC"/>
                </a:solidFill>
              </a:rPr>
              <a:t> tam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, </a:t>
            </a:r>
            <a:r>
              <a:rPr lang="en-US" sz="4000" dirty="0" err="1">
                <a:solidFill>
                  <a:srgbClr val="0000CC"/>
                </a:solidFill>
              </a:rPr>
              <a:t>hãy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tính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tổng</a:t>
            </a:r>
            <a:endParaRPr lang="en-US" sz="4000" dirty="0">
              <a:solidFill>
                <a:srgbClr val="0000CC"/>
              </a:solidFill>
            </a:endParaRP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8074661" y="723900"/>
          <a:ext cx="3279139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Equation" r:id="rId3" imgW="875920" imgH="215806" progId="Equation.DSMT4">
                  <p:embed/>
                </p:oleObj>
              </mc:Choice>
              <mc:Fallback>
                <p:oleObj name="Equation" r:id="rId3" imgW="875920" imgH="215806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4661" y="723900"/>
                        <a:ext cx="3279139" cy="617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eform 12"/>
          <p:cNvSpPr>
            <a:spLocks/>
          </p:cNvSpPr>
          <p:nvPr/>
        </p:nvSpPr>
        <p:spPr bwMode="auto">
          <a:xfrm>
            <a:off x="8778240" y="1623060"/>
            <a:ext cx="3413760" cy="2011680"/>
          </a:xfrm>
          <a:custGeom>
            <a:avLst/>
            <a:gdLst>
              <a:gd name="T0" fmla="*/ 0 w 1872"/>
              <a:gd name="T1" fmla="*/ 2147483647 h 1200"/>
              <a:gd name="T2" fmla="*/ 2147483647 w 1872"/>
              <a:gd name="T3" fmla="*/ 0 h 1200"/>
              <a:gd name="T4" fmla="*/ 2147483647 w 1872"/>
              <a:gd name="T5" fmla="*/ 2147483647 h 1200"/>
              <a:gd name="T6" fmla="*/ 2147483647 w 1872"/>
              <a:gd name="T7" fmla="*/ 2147483647 h 1200"/>
              <a:gd name="T8" fmla="*/ 0 w 1872"/>
              <a:gd name="T9" fmla="*/ 2147483647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2" h="1200">
                <a:moveTo>
                  <a:pt x="0" y="576"/>
                </a:moveTo>
                <a:lnTo>
                  <a:pt x="576" y="0"/>
                </a:lnTo>
                <a:lnTo>
                  <a:pt x="1872" y="432"/>
                </a:lnTo>
                <a:lnTo>
                  <a:pt x="816" y="1200"/>
                </a:lnTo>
                <a:lnTo>
                  <a:pt x="0" y="57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8214361" y="1171576"/>
            <a:ext cx="4709160" cy="2958465"/>
            <a:chOff x="3186" y="1239"/>
            <a:chExt cx="1854" cy="1553"/>
          </a:xfrm>
        </p:grpSpPr>
        <p:sp>
          <p:nvSpPr>
            <p:cNvPr id="11299" name="Text Box 13"/>
            <p:cNvSpPr txBox="1">
              <a:spLocks noChangeArrowheads="1"/>
            </p:cNvSpPr>
            <p:nvPr/>
          </p:nvSpPr>
          <p:spPr bwMode="auto">
            <a:xfrm>
              <a:off x="3186" y="1824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1300" name="Text Box 14"/>
            <p:cNvSpPr txBox="1">
              <a:spLocks noChangeArrowheads="1"/>
            </p:cNvSpPr>
            <p:nvPr/>
          </p:nvSpPr>
          <p:spPr bwMode="auto">
            <a:xfrm>
              <a:off x="3720" y="1239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1301" name="Text Box 15"/>
            <p:cNvSpPr txBox="1">
              <a:spLocks noChangeArrowheads="1"/>
            </p:cNvSpPr>
            <p:nvPr/>
          </p:nvSpPr>
          <p:spPr bwMode="auto">
            <a:xfrm>
              <a:off x="4752" y="1728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1302" name="Text Box 16"/>
            <p:cNvSpPr txBox="1">
              <a:spLocks noChangeArrowheads="1"/>
            </p:cNvSpPr>
            <p:nvPr/>
          </p:nvSpPr>
          <p:spPr bwMode="auto">
            <a:xfrm>
              <a:off x="3891" y="2469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sp>
        <p:nvSpPr>
          <p:cNvPr id="14" name="Line 18"/>
          <p:cNvSpPr>
            <a:spLocks noChangeShapeType="1"/>
          </p:cNvSpPr>
          <p:nvPr/>
        </p:nvSpPr>
        <p:spPr bwMode="auto">
          <a:xfrm flipV="1">
            <a:off x="8801101" y="2337436"/>
            <a:ext cx="3413760" cy="25717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21920" y="4114800"/>
            <a:ext cx="69494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smtClean="0">
                <a:sym typeface="Lamsymbol" pitchFamily="2" charset="2"/>
              </a:rPr>
              <a:t>Δ</a:t>
            </a:r>
            <a:r>
              <a:rPr lang="en-US" dirty="0" smtClean="0"/>
              <a:t> </a:t>
            </a:r>
            <a:r>
              <a:rPr lang="en-US" dirty="0"/>
              <a:t>ABC </a:t>
            </a:r>
            <a:r>
              <a:rPr lang="en-US" dirty="0" err="1"/>
              <a:t>có</a:t>
            </a:r>
            <a:r>
              <a:rPr lang="en-US" dirty="0"/>
              <a:t>:</a:t>
            </a:r>
          </a:p>
        </p:txBody>
      </p: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9044941" y="2080260"/>
            <a:ext cx="2804160" cy="582931"/>
            <a:chOff x="3504" y="972"/>
            <a:chExt cx="1104" cy="306"/>
          </a:xfrm>
        </p:grpSpPr>
        <p:sp>
          <p:nvSpPr>
            <p:cNvPr id="11297" name="Text Box 21"/>
            <p:cNvSpPr txBox="1">
              <a:spLocks noChangeArrowheads="1"/>
            </p:cNvSpPr>
            <p:nvPr/>
          </p:nvSpPr>
          <p:spPr bwMode="auto">
            <a:xfrm>
              <a:off x="3504" y="1020"/>
              <a:ext cx="240" cy="2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1</a:t>
              </a:r>
            </a:p>
          </p:txBody>
        </p:sp>
        <p:sp>
          <p:nvSpPr>
            <p:cNvPr id="11298" name="Text Box 22"/>
            <p:cNvSpPr txBox="1">
              <a:spLocks noChangeArrowheads="1"/>
            </p:cNvSpPr>
            <p:nvPr/>
          </p:nvSpPr>
          <p:spPr bwMode="auto">
            <a:xfrm>
              <a:off x="4368" y="972"/>
              <a:ext cx="240" cy="2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1</a:t>
              </a:r>
            </a:p>
          </p:txBody>
        </p:sp>
      </p:grpSp>
      <p:graphicFrame>
        <p:nvGraphicFramePr>
          <p:cNvPr id="22" name="Object 25"/>
          <p:cNvGraphicFramePr>
            <a:graphicFrameLocks noChangeAspect="1"/>
          </p:cNvGraphicFramePr>
          <p:nvPr/>
        </p:nvGraphicFramePr>
        <p:xfrm>
          <a:off x="3169920" y="4105276"/>
          <a:ext cx="4145280" cy="607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3" name="Equation" r:id="rId5" imgW="1218671" imgH="241195" progId="Equation.3">
                  <p:embed/>
                </p:oleObj>
              </mc:Choice>
              <mc:Fallback>
                <p:oleObj name="Equation" r:id="rId5" imgW="1218671" imgH="241195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920" y="4105276"/>
                        <a:ext cx="4145280" cy="607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21921" y="4678680"/>
            <a:ext cx="515874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smtClean="0">
                <a:sym typeface="Lamsymbol" pitchFamily="2" charset="2"/>
              </a:rPr>
              <a:t>Δ</a:t>
            </a:r>
            <a:r>
              <a:rPr lang="en-US" dirty="0" smtClean="0"/>
              <a:t> </a:t>
            </a:r>
            <a:r>
              <a:rPr lang="en-US" dirty="0"/>
              <a:t>ADC </a:t>
            </a:r>
            <a:r>
              <a:rPr lang="en-US" dirty="0" err="1"/>
              <a:t>có</a:t>
            </a:r>
            <a:r>
              <a:rPr lang="en-US" dirty="0"/>
              <a:t>:</a:t>
            </a:r>
          </a:p>
        </p:txBody>
      </p:sp>
      <p:graphicFrame>
        <p:nvGraphicFramePr>
          <p:cNvPr id="24" name="Object 29"/>
          <p:cNvGraphicFramePr>
            <a:graphicFrameLocks noChangeAspect="1"/>
          </p:cNvGraphicFramePr>
          <p:nvPr/>
        </p:nvGraphicFramePr>
        <p:xfrm>
          <a:off x="3208021" y="4669156"/>
          <a:ext cx="4023360" cy="575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4" name="Equation" r:id="rId7" imgW="1244600" imgH="241300" progId="Equation.3">
                  <p:embed/>
                </p:oleObj>
              </mc:Choice>
              <mc:Fallback>
                <p:oleObj name="Equation" r:id="rId7" imgW="1244600" imgH="2413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021" y="4669156"/>
                        <a:ext cx="4023360" cy="575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1"/>
          <p:cNvGraphicFramePr>
            <a:graphicFrameLocks noChangeAspect="1"/>
          </p:cNvGraphicFramePr>
          <p:nvPr/>
        </p:nvGraphicFramePr>
        <p:xfrm>
          <a:off x="3878581" y="5177790"/>
          <a:ext cx="304800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5" name="Equation" r:id="rId9" imgW="875920" imgH="215806" progId="Equation.3">
                  <p:embed/>
                </p:oleObj>
              </mc:Choice>
              <mc:Fallback>
                <p:oleObj name="Equation" r:id="rId9" imgW="875920" imgH="215806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581" y="5177790"/>
                        <a:ext cx="3048000" cy="569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2"/>
          <p:cNvGraphicFramePr>
            <a:graphicFrameLocks noChangeAspect="1"/>
          </p:cNvGraphicFramePr>
          <p:nvPr/>
        </p:nvGraphicFramePr>
        <p:xfrm>
          <a:off x="3390901" y="5804536"/>
          <a:ext cx="5608320" cy="58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Equation" r:id="rId11" imgW="1727200" imgH="241300" progId="Equation.3">
                  <p:embed/>
                </p:oleObj>
              </mc:Choice>
              <mc:Fallback>
                <p:oleObj name="Equation" r:id="rId11" imgW="1727200" imgH="2413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1" y="5804536"/>
                        <a:ext cx="5608320" cy="581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39"/>
          <p:cNvGrpSpPr>
            <a:grpSpLocks/>
          </p:cNvGrpSpPr>
          <p:nvPr/>
        </p:nvGrpSpPr>
        <p:grpSpPr bwMode="auto">
          <a:xfrm>
            <a:off x="3365501" y="6463666"/>
            <a:ext cx="6388099" cy="668654"/>
            <a:chOff x="2933" y="3591"/>
            <a:chExt cx="2515" cy="351"/>
          </a:xfrm>
        </p:grpSpPr>
        <p:graphicFrame>
          <p:nvGraphicFramePr>
            <p:cNvPr id="11295" name="Object 34"/>
            <p:cNvGraphicFramePr>
              <a:graphicFrameLocks noChangeAspect="1"/>
            </p:cNvGraphicFramePr>
            <p:nvPr/>
          </p:nvGraphicFramePr>
          <p:xfrm>
            <a:off x="2933" y="3591"/>
            <a:ext cx="1315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37" name="Equation" r:id="rId13" imgW="952087" imgH="253890" progId="Equation.DSMT4">
                    <p:embed/>
                  </p:oleObj>
                </mc:Choice>
                <mc:Fallback>
                  <p:oleObj name="Equation" r:id="rId13" imgW="952087" imgH="25389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3" y="3591"/>
                          <a:ext cx="1315" cy="3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6" name="Object 38"/>
            <p:cNvGraphicFramePr>
              <a:graphicFrameLocks noChangeAspect="1"/>
            </p:cNvGraphicFramePr>
            <p:nvPr/>
          </p:nvGraphicFramePr>
          <p:xfrm>
            <a:off x="4220" y="3613"/>
            <a:ext cx="1228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38" name="Equation" r:id="rId15" imgW="965200" imgH="254000" progId="Equation.DSMT4">
                    <p:embed/>
                  </p:oleObj>
                </mc:Choice>
                <mc:Fallback>
                  <p:oleObj name="Equation" r:id="rId15" imgW="965200" imgH="2540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0" y="3613"/>
                          <a:ext cx="1228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Object 40"/>
          <p:cNvGraphicFramePr>
            <a:graphicFrameLocks noChangeAspect="1"/>
          </p:cNvGraphicFramePr>
          <p:nvPr/>
        </p:nvGraphicFramePr>
        <p:xfrm>
          <a:off x="3385821" y="7044691"/>
          <a:ext cx="5666739" cy="544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9" name="Equation" r:id="rId17" imgW="1752600" imgH="228600" progId="Equation.DSMT4">
                  <p:embed/>
                </p:oleObj>
              </mc:Choice>
              <mc:Fallback>
                <p:oleObj name="Equation" r:id="rId17" imgW="1752600" imgH="228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821" y="7044691"/>
                        <a:ext cx="5666739" cy="544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1"/>
          <p:cNvGraphicFramePr>
            <a:graphicFrameLocks noChangeAspect="1"/>
          </p:cNvGraphicFramePr>
          <p:nvPr/>
        </p:nvGraphicFramePr>
        <p:xfrm>
          <a:off x="3413760" y="7498081"/>
          <a:ext cx="4229101" cy="544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Equation" r:id="rId19" imgW="1308100" imgH="228600" progId="Equation.DSMT4">
                  <p:embed/>
                </p:oleObj>
              </mc:Choice>
              <mc:Fallback>
                <p:oleObj name="Equation" r:id="rId19" imgW="1308100" imgH="2286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760" y="7498081"/>
                        <a:ext cx="4229101" cy="544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7071361" y="4116706"/>
            <a:ext cx="806196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(Định lí tổng ba góc của một tam giác)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747760" y="2320291"/>
            <a:ext cx="3444240" cy="1322070"/>
            <a:chOff x="5453061" y="1938133"/>
            <a:chExt cx="2152651" cy="1101726"/>
          </a:xfrm>
        </p:grpSpPr>
        <p:grpSp>
          <p:nvGrpSpPr>
            <p:cNvPr id="11288" name="Group 45"/>
            <p:cNvGrpSpPr>
              <a:grpSpLocks/>
            </p:cNvGrpSpPr>
            <p:nvPr/>
          </p:nvGrpSpPr>
          <p:grpSpPr bwMode="auto">
            <a:xfrm>
              <a:off x="5681663" y="1962150"/>
              <a:ext cx="1752600" cy="563563"/>
              <a:chOff x="3552" y="1116"/>
              <a:chExt cx="1104" cy="355"/>
            </a:xfrm>
          </p:grpSpPr>
          <p:sp>
            <p:nvSpPr>
              <p:cNvPr id="11293" name="Text Box 23"/>
              <p:cNvSpPr txBox="1">
                <a:spLocks noChangeArrowheads="1"/>
              </p:cNvSpPr>
              <p:nvPr/>
            </p:nvSpPr>
            <p:spPr bwMode="auto">
              <a:xfrm>
                <a:off x="3552" y="1212"/>
                <a:ext cx="240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/>
                  <a:t>2</a:t>
                </a:r>
              </a:p>
            </p:txBody>
          </p:sp>
          <p:sp>
            <p:nvSpPr>
              <p:cNvPr id="11294" name="Text Box 24"/>
              <p:cNvSpPr txBox="1">
                <a:spLocks noChangeArrowheads="1"/>
              </p:cNvSpPr>
              <p:nvPr/>
            </p:nvSpPr>
            <p:spPr bwMode="auto">
              <a:xfrm>
                <a:off x="4416" y="1116"/>
                <a:ext cx="240" cy="25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/>
                  <a:t>2</a:t>
                </a:r>
              </a:p>
            </p:txBody>
          </p:sp>
        </p:grpSp>
        <p:grpSp>
          <p:nvGrpSpPr>
            <p:cNvPr id="11289" name="Group 54"/>
            <p:cNvGrpSpPr>
              <a:grpSpLocks/>
            </p:cNvGrpSpPr>
            <p:nvPr/>
          </p:nvGrpSpPr>
          <p:grpSpPr bwMode="auto">
            <a:xfrm>
              <a:off x="5453061" y="1938133"/>
              <a:ext cx="2152651" cy="1101726"/>
              <a:chOff x="3408" y="1073"/>
              <a:chExt cx="1356" cy="694"/>
            </a:xfrm>
          </p:grpSpPr>
          <p:sp>
            <p:nvSpPr>
              <p:cNvPr id="11290" name="Line 49"/>
              <p:cNvSpPr>
                <a:spLocks noChangeShapeType="1"/>
              </p:cNvSpPr>
              <p:nvPr/>
            </p:nvSpPr>
            <p:spPr bwMode="auto">
              <a:xfrm flipV="1">
                <a:off x="3409" y="1073"/>
                <a:ext cx="1355" cy="14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1" name="Line 50"/>
              <p:cNvSpPr>
                <a:spLocks noChangeShapeType="1"/>
              </p:cNvSpPr>
              <p:nvPr/>
            </p:nvSpPr>
            <p:spPr bwMode="auto">
              <a:xfrm>
                <a:off x="3408" y="1213"/>
                <a:ext cx="599" cy="54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51"/>
              <p:cNvSpPr>
                <a:spLocks noChangeShapeType="1"/>
              </p:cNvSpPr>
              <p:nvPr/>
            </p:nvSpPr>
            <p:spPr bwMode="auto">
              <a:xfrm flipV="1">
                <a:off x="3996" y="1095"/>
                <a:ext cx="768" cy="67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310" name="TextBox 36"/>
          <p:cNvSpPr txBox="1">
            <a:spLocks noChangeArrowheads="1"/>
          </p:cNvSpPr>
          <p:nvPr/>
        </p:nvSpPr>
        <p:spPr bwMode="auto">
          <a:xfrm>
            <a:off x="121920" y="3566161"/>
            <a:ext cx="56388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/>
              <a:t>Kẻ đường chéo AC</a:t>
            </a: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7048502" y="4650106"/>
            <a:ext cx="794765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(Định lí tổng ba góc của một tam giác)</a:t>
            </a:r>
          </a:p>
        </p:txBody>
      </p:sp>
      <p:sp>
        <p:nvSpPr>
          <p:cNvPr id="12312" name="TextBox 38"/>
          <p:cNvSpPr txBox="1">
            <a:spLocks noChangeArrowheads="1"/>
          </p:cNvSpPr>
          <p:nvPr/>
        </p:nvSpPr>
        <p:spPr bwMode="auto">
          <a:xfrm>
            <a:off x="121920" y="5227320"/>
            <a:ext cx="56388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/>
              <a:t>Tứ giác ABCD có </a:t>
            </a:r>
          </a:p>
        </p:txBody>
      </p:sp>
      <p:sp>
        <p:nvSpPr>
          <p:cNvPr id="11287" name="Text Box 4"/>
          <p:cNvSpPr txBox="1">
            <a:spLocks noChangeArrowheads="1"/>
          </p:cNvSpPr>
          <p:nvPr/>
        </p:nvSpPr>
        <p:spPr bwMode="auto">
          <a:xfrm>
            <a:off x="365760" y="285751"/>
            <a:ext cx="853440" cy="74745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?3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8" grpId="0" animBg="1"/>
      <p:bldP spid="14" grpId="0" animBg="1"/>
      <p:bldP spid="15" grpId="0"/>
      <p:bldP spid="23" grpId="0"/>
      <p:bldP spid="32" grpId="0"/>
      <p:bldP spid="12310" grpId="0"/>
      <p:bldP spid="38" grpId="0"/>
      <p:bldP spid="123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12"/>
          <p:cNvSpPr>
            <a:spLocks/>
          </p:cNvSpPr>
          <p:nvPr/>
        </p:nvSpPr>
        <p:spPr bwMode="auto">
          <a:xfrm>
            <a:off x="9997440" y="1623060"/>
            <a:ext cx="3413760" cy="2011680"/>
          </a:xfrm>
          <a:custGeom>
            <a:avLst/>
            <a:gdLst>
              <a:gd name="T0" fmla="*/ 0 w 1872"/>
              <a:gd name="T1" fmla="*/ 2147483647 h 1200"/>
              <a:gd name="T2" fmla="*/ 2147483647 w 1872"/>
              <a:gd name="T3" fmla="*/ 0 h 1200"/>
              <a:gd name="T4" fmla="*/ 2147483647 w 1872"/>
              <a:gd name="T5" fmla="*/ 2147483647 h 1200"/>
              <a:gd name="T6" fmla="*/ 2147483647 w 1872"/>
              <a:gd name="T7" fmla="*/ 2147483647 h 1200"/>
              <a:gd name="T8" fmla="*/ 0 w 1872"/>
              <a:gd name="T9" fmla="*/ 2147483647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2" h="1200">
                <a:moveTo>
                  <a:pt x="0" y="576"/>
                </a:moveTo>
                <a:lnTo>
                  <a:pt x="576" y="0"/>
                </a:lnTo>
                <a:lnTo>
                  <a:pt x="1872" y="432"/>
                </a:lnTo>
                <a:lnTo>
                  <a:pt x="816" y="1200"/>
                </a:lnTo>
                <a:lnTo>
                  <a:pt x="0" y="57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grpSp>
        <p:nvGrpSpPr>
          <p:cNvPr id="12291" name="Group 17"/>
          <p:cNvGrpSpPr>
            <a:grpSpLocks/>
          </p:cNvGrpSpPr>
          <p:nvPr/>
        </p:nvGrpSpPr>
        <p:grpSpPr bwMode="auto">
          <a:xfrm>
            <a:off x="9502141" y="1171576"/>
            <a:ext cx="4640579" cy="2975609"/>
            <a:chOff x="3213" y="1239"/>
            <a:chExt cx="1827" cy="1562"/>
          </a:xfrm>
        </p:grpSpPr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3213" y="1824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2308" name="Text Box 14"/>
            <p:cNvSpPr txBox="1">
              <a:spLocks noChangeArrowheads="1"/>
            </p:cNvSpPr>
            <p:nvPr/>
          </p:nvSpPr>
          <p:spPr bwMode="auto">
            <a:xfrm>
              <a:off x="3714" y="1239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2309" name="Text Box 15"/>
            <p:cNvSpPr txBox="1">
              <a:spLocks noChangeArrowheads="1"/>
            </p:cNvSpPr>
            <p:nvPr/>
          </p:nvSpPr>
          <p:spPr bwMode="auto">
            <a:xfrm>
              <a:off x="4752" y="1728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2310" name="Text Box 16"/>
            <p:cNvSpPr txBox="1">
              <a:spLocks noChangeArrowheads="1"/>
            </p:cNvSpPr>
            <p:nvPr/>
          </p:nvSpPr>
          <p:spPr bwMode="auto">
            <a:xfrm>
              <a:off x="3909" y="2478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1889760" y="3806190"/>
            <a:ext cx="5852160" cy="1737598"/>
            <a:chOff x="1028085" y="4651375"/>
            <a:chExt cx="3657600" cy="1447997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866285" y="4651375"/>
              <a:ext cx="0" cy="14112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028085" y="5376862"/>
              <a:ext cx="3581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46"/>
            <p:cNvSpPr txBox="1">
              <a:spLocks noChangeArrowheads="1"/>
            </p:cNvSpPr>
            <p:nvPr/>
          </p:nvSpPr>
          <p:spPr bwMode="auto">
            <a:xfrm>
              <a:off x="1180485" y="4800600"/>
              <a:ext cx="619125" cy="512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GT</a:t>
              </a:r>
            </a:p>
          </p:txBody>
        </p:sp>
        <p:sp>
          <p:nvSpPr>
            <p:cNvPr id="12304" name="TextBox 47"/>
            <p:cNvSpPr txBox="1">
              <a:spLocks noChangeArrowheads="1"/>
            </p:cNvSpPr>
            <p:nvPr/>
          </p:nvSpPr>
          <p:spPr bwMode="auto">
            <a:xfrm>
              <a:off x="1237635" y="5586412"/>
              <a:ext cx="619125" cy="512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KL</a:t>
              </a:r>
            </a:p>
          </p:txBody>
        </p:sp>
        <p:sp>
          <p:nvSpPr>
            <p:cNvPr id="12305" name="TextBox 48"/>
            <p:cNvSpPr txBox="1">
              <a:spLocks noChangeArrowheads="1"/>
            </p:cNvSpPr>
            <p:nvPr/>
          </p:nvSpPr>
          <p:spPr bwMode="auto">
            <a:xfrm>
              <a:off x="1999635" y="4795837"/>
              <a:ext cx="2133600" cy="512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Tứ giác ABCD</a:t>
              </a:r>
            </a:p>
          </p:txBody>
        </p:sp>
        <p:graphicFrame>
          <p:nvGraphicFramePr>
            <p:cNvPr id="12306" name="Object 9"/>
            <p:cNvGraphicFramePr>
              <a:graphicFrameLocks noChangeAspect="1"/>
            </p:cNvGraphicFramePr>
            <p:nvPr/>
          </p:nvGraphicFramePr>
          <p:xfrm>
            <a:off x="2094885" y="5526087"/>
            <a:ext cx="2590800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7" name="Equation" r:id="rId3" imgW="1282700" imgH="241300" progId="Equation.DSMT4">
                    <p:embed/>
                  </p:oleObj>
                </mc:Choice>
                <mc:Fallback>
                  <p:oleObj name="Equation" r:id="rId3" imgW="1282700" imgH="2413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4885" y="5526087"/>
                          <a:ext cx="2590800" cy="511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652781" y="1748791"/>
            <a:ext cx="254761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Định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lí</a:t>
            </a:r>
            <a:r>
              <a:rPr lang="en-US" sz="4000" b="1" i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609600" y="2737486"/>
            <a:ext cx="8534400" cy="6551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Tổng các góc của một tứ giác bằng 360</a:t>
            </a:r>
            <a:r>
              <a:rPr lang="en-US" b="1" baseline="30000">
                <a:solidFill>
                  <a:srgbClr val="FF0000"/>
                </a:solidFill>
              </a:rPr>
              <a:t>0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31" name="Picture 41" descr="Káº¿t quáº£ hÃ¬nh áº£nh cho hÃ¬nh áº£nh dáº¥u há»i cháº¥m trong nÃ£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9160" y="4905376"/>
            <a:ext cx="2969261" cy="222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2804160" y="3000376"/>
            <a:ext cx="5659120" cy="2366010"/>
            <a:chOff x="3056084" y="-304800"/>
            <a:chExt cx="3536948" cy="1971020"/>
          </a:xfrm>
        </p:grpSpPr>
        <p:sp>
          <p:nvSpPr>
            <p:cNvPr id="33" name="Cloud 32"/>
            <p:cNvSpPr/>
            <p:nvPr/>
          </p:nvSpPr>
          <p:spPr>
            <a:xfrm>
              <a:off x="3056084" y="-304800"/>
              <a:ext cx="3536948" cy="197102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300" name="TextBox 33"/>
            <p:cNvSpPr txBox="1">
              <a:spLocks noChangeArrowheads="1"/>
            </p:cNvSpPr>
            <p:nvPr/>
          </p:nvSpPr>
          <p:spPr bwMode="auto">
            <a:xfrm>
              <a:off x="3505200" y="-86380"/>
              <a:ext cx="2937022" cy="1615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dirty="0" err="1">
                  <a:solidFill>
                    <a:srgbClr val="0000CC"/>
                  </a:solidFill>
                </a:rPr>
                <a:t>Dựa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vào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kết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quả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trên</a:t>
              </a:r>
              <a:r>
                <a:rPr lang="en-US" sz="4000" dirty="0">
                  <a:solidFill>
                    <a:srgbClr val="0000CC"/>
                  </a:solidFill>
                </a:rPr>
                <a:t>, </a:t>
              </a:r>
              <a:r>
                <a:rPr lang="en-US" sz="4000" dirty="0" err="1">
                  <a:solidFill>
                    <a:srgbClr val="0000CC"/>
                  </a:solidFill>
                </a:rPr>
                <a:t>hãy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phát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biểu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thành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một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định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lí</a:t>
              </a:r>
              <a:endParaRPr lang="en-US" sz="4000" dirty="0">
                <a:solidFill>
                  <a:srgbClr val="0000CC"/>
                </a:solidFill>
              </a:endParaRPr>
            </a:p>
          </p:txBody>
        </p:sp>
      </p:grpSp>
      <p:graphicFrame>
        <p:nvGraphicFramePr>
          <p:cNvPr id="12297" name="Object 31"/>
          <p:cNvGraphicFramePr>
            <a:graphicFrameLocks noChangeAspect="1"/>
          </p:cNvGraphicFramePr>
          <p:nvPr/>
        </p:nvGraphicFramePr>
        <p:xfrm>
          <a:off x="5410200" y="990600"/>
          <a:ext cx="4460240" cy="638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6" imgW="1282700" imgH="241300" progId="Equation.DSMT4">
                  <p:embed/>
                </p:oleObj>
              </mc:Choice>
              <mc:Fallback>
                <p:oleObj name="Equation" r:id="rId6" imgW="1282700" imgH="2413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990600"/>
                        <a:ext cx="4460240" cy="638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Box 38"/>
          <p:cNvSpPr txBox="1">
            <a:spLocks noChangeArrowheads="1"/>
          </p:cNvSpPr>
          <p:nvPr/>
        </p:nvSpPr>
        <p:spPr bwMode="auto">
          <a:xfrm>
            <a:off x="975360" y="967740"/>
            <a:ext cx="56388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dirty="0" err="1"/>
              <a:t>Vậy</a:t>
            </a:r>
            <a:r>
              <a:rPr lang="en-US" dirty="0"/>
              <a:t>: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ABCD </a:t>
            </a:r>
            <a:r>
              <a:rPr lang="en-US" dirty="0" err="1"/>
              <a:t>có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65761" y="285751"/>
            <a:ext cx="579882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</a:rPr>
              <a:t>Bài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tập</a:t>
            </a:r>
            <a:r>
              <a:rPr lang="en-US" sz="4000" b="1" dirty="0">
                <a:solidFill>
                  <a:srgbClr val="FF0000"/>
                </a:solidFill>
              </a:rPr>
              <a:t> 1 (Sgk-T66):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5608320" y="274321"/>
            <a:ext cx="524256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CC"/>
                </a:solidFill>
              </a:rPr>
              <a:t>Tìm</a:t>
            </a:r>
            <a:r>
              <a:rPr lang="en-US" sz="4000" dirty="0">
                <a:solidFill>
                  <a:srgbClr val="0000CC"/>
                </a:solidFill>
              </a:rPr>
              <a:t> x ở </a:t>
            </a:r>
            <a:r>
              <a:rPr lang="en-US" sz="4000" dirty="0" err="1">
                <a:solidFill>
                  <a:srgbClr val="0000CC"/>
                </a:solidFill>
              </a:rPr>
              <a:t>các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sau</a:t>
            </a:r>
            <a:endParaRPr lang="en-US" sz="4000" dirty="0">
              <a:solidFill>
                <a:srgbClr val="0000CC"/>
              </a:solidFill>
            </a:endParaRPr>
          </a:p>
        </p:txBody>
      </p:sp>
      <p:grpSp>
        <p:nvGrpSpPr>
          <p:cNvPr id="13316" name="Group 31"/>
          <p:cNvGrpSpPr>
            <a:grpSpLocks/>
          </p:cNvGrpSpPr>
          <p:nvPr/>
        </p:nvGrpSpPr>
        <p:grpSpPr bwMode="auto">
          <a:xfrm>
            <a:off x="0" y="1005840"/>
            <a:ext cx="3535680" cy="2718435"/>
            <a:chOff x="96" y="720"/>
            <a:chExt cx="1392" cy="1427"/>
          </a:xfrm>
        </p:grpSpPr>
        <p:sp>
          <p:nvSpPr>
            <p:cNvPr id="13449" name="Freeform 6"/>
            <p:cNvSpPr>
              <a:spLocks/>
            </p:cNvSpPr>
            <p:nvPr/>
          </p:nvSpPr>
          <p:spPr bwMode="auto">
            <a:xfrm>
              <a:off x="288" y="960"/>
              <a:ext cx="960" cy="1056"/>
            </a:xfrm>
            <a:custGeom>
              <a:avLst/>
              <a:gdLst>
                <a:gd name="T0" fmla="*/ 0 w 960"/>
                <a:gd name="T1" fmla="*/ 480 h 1056"/>
                <a:gd name="T2" fmla="*/ 240 w 960"/>
                <a:gd name="T3" fmla="*/ 0 h 1056"/>
                <a:gd name="T4" fmla="*/ 960 w 960"/>
                <a:gd name="T5" fmla="*/ 0 h 1056"/>
                <a:gd name="T6" fmla="*/ 432 w 960"/>
                <a:gd name="T7" fmla="*/ 1056 h 1056"/>
                <a:gd name="T8" fmla="*/ 0 w 960"/>
                <a:gd name="T9" fmla="*/ 480 h 10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0" h="1056">
                  <a:moveTo>
                    <a:pt x="0" y="480"/>
                  </a:moveTo>
                  <a:lnTo>
                    <a:pt x="240" y="0"/>
                  </a:lnTo>
                  <a:lnTo>
                    <a:pt x="960" y="0"/>
                  </a:lnTo>
                  <a:lnTo>
                    <a:pt x="432" y="1056"/>
                  </a:lnTo>
                  <a:lnTo>
                    <a:pt x="0" y="48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0" name="Text Box 20"/>
            <p:cNvSpPr txBox="1">
              <a:spLocks noChangeArrowheads="1"/>
            </p:cNvSpPr>
            <p:nvPr/>
          </p:nvSpPr>
          <p:spPr bwMode="auto">
            <a:xfrm>
              <a:off x="288" y="1296"/>
              <a:ext cx="57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110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51" name="Text Box 21"/>
            <p:cNvSpPr txBox="1">
              <a:spLocks noChangeArrowheads="1"/>
            </p:cNvSpPr>
            <p:nvPr/>
          </p:nvSpPr>
          <p:spPr bwMode="auto">
            <a:xfrm>
              <a:off x="464" y="944"/>
              <a:ext cx="57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120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52" name="Text Box 22"/>
            <p:cNvSpPr txBox="1">
              <a:spLocks noChangeArrowheads="1"/>
            </p:cNvSpPr>
            <p:nvPr/>
          </p:nvSpPr>
          <p:spPr bwMode="auto">
            <a:xfrm>
              <a:off x="912" y="948"/>
              <a:ext cx="576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80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53" name="Text Box 23"/>
            <p:cNvSpPr txBox="1">
              <a:spLocks noChangeArrowheads="1"/>
            </p:cNvSpPr>
            <p:nvPr/>
          </p:nvSpPr>
          <p:spPr bwMode="auto">
            <a:xfrm>
              <a:off x="615" y="1719"/>
              <a:ext cx="26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3454" name="Text Box 27"/>
            <p:cNvSpPr txBox="1">
              <a:spLocks noChangeArrowheads="1"/>
            </p:cNvSpPr>
            <p:nvPr/>
          </p:nvSpPr>
          <p:spPr bwMode="auto">
            <a:xfrm>
              <a:off x="96" y="1296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3455" name="Text Box 28"/>
            <p:cNvSpPr txBox="1">
              <a:spLocks noChangeArrowheads="1"/>
            </p:cNvSpPr>
            <p:nvPr/>
          </p:nvSpPr>
          <p:spPr bwMode="auto">
            <a:xfrm>
              <a:off x="384" y="72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3456" name="Text Box 29"/>
            <p:cNvSpPr txBox="1">
              <a:spLocks noChangeArrowheads="1"/>
            </p:cNvSpPr>
            <p:nvPr/>
          </p:nvSpPr>
          <p:spPr bwMode="auto">
            <a:xfrm>
              <a:off x="1152" y="72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3457" name="Text Box 30"/>
            <p:cNvSpPr txBox="1">
              <a:spLocks noChangeArrowheads="1"/>
            </p:cNvSpPr>
            <p:nvPr/>
          </p:nvSpPr>
          <p:spPr bwMode="auto">
            <a:xfrm>
              <a:off x="768" y="1824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13317" name="Group 36"/>
          <p:cNvGrpSpPr>
            <a:grpSpLocks/>
          </p:cNvGrpSpPr>
          <p:nvPr/>
        </p:nvGrpSpPr>
        <p:grpSpPr bwMode="auto">
          <a:xfrm>
            <a:off x="3291840" y="1280160"/>
            <a:ext cx="3413760" cy="2261235"/>
            <a:chOff x="1248" y="912"/>
            <a:chExt cx="1344" cy="1187"/>
          </a:xfrm>
        </p:grpSpPr>
        <p:sp>
          <p:nvSpPr>
            <p:cNvPr id="13440" name="Rectangle 7"/>
            <p:cNvSpPr>
              <a:spLocks noChangeArrowheads="1"/>
            </p:cNvSpPr>
            <p:nvPr/>
          </p:nvSpPr>
          <p:spPr bwMode="auto">
            <a:xfrm>
              <a:off x="1344" y="1152"/>
              <a:ext cx="1056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1" name="Text Box 19"/>
            <p:cNvSpPr txBox="1">
              <a:spLocks noChangeArrowheads="1"/>
            </p:cNvSpPr>
            <p:nvPr/>
          </p:nvSpPr>
          <p:spPr bwMode="auto">
            <a:xfrm>
              <a:off x="2223" y="1536"/>
              <a:ext cx="26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3442" name="Rectangle 24"/>
            <p:cNvSpPr>
              <a:spLocks noChangeArrowheads="1"/>
            </p:cNvSpPr>
            <p:nvPr/>
          </p:nvSpPr>
          <p:spPr bwMode="auto">
            <a:xfrm>
              <a:off x="1344" y="168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3" name="Rectangle 25"/>
            <p:cNvSpPr>
              <a:spLocks noChangeArrowheads="1"/>
            </p:cNvSpPr>
            <p:nvPr/>
          </p:nvSpPr>
          <p:spPr bwMode="auto">
            <a:xfrm>
              <a:off x="1344" y="1152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4" name="Rectangle 26"/>
            <p:cNvSpPr>
              <a:spLocks noChangeArrowheads="1"/>
            </p:cNvSpPr>
            <p:nvPr/>
          </p:nvSpPr>
          <p:spPr bwMode="auto">
            <a:xfrm>
              <a:off x="2304" y="1152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5" name="Text Box 32"/>
            <p:cNvSpPr txBox="1">
              <a:spLocks noChangeArrowheads="1"/>
            </p:cNvSpPr>
            <p:nvPr/>
          </p:nvSpPr>
          <p:spPr bwMode="auto">
            <a:xfrm>
              <a:off x="1248" y="912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  <p:sp>
          <p:nvSpPr>
            <p:cNvPr id="13446" name="Text Box 33"/>
            <p:cNvSpPr txBox="1">
              <a:spLocks noChangeArrowheads="1"/>
            </p:cNvSpPr>
            <p:nvPr/>
          </p:nvSpPr>
          <p:spPr bwMode="auto">
            <a:xfrm>
              <a:off x="2304" y="912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  <p:sp>
          <p:nvSpPr>
            <p:cNvPr id="13447" name="Text Box 34"/>
            <p:cNvSpPr txBox="1">
              <a:spLocks noChangeArrowheads="1"/>
            </p:cNvSpPr>
            <p:nvPr/>
          </p:nvSpPr>
          <p:spPr bwMode="auto">
            <a:xfrm>
              <a:off x="2304" y="1728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  <p:sp>
          <p:nvSpPr>
            <p:cNvPr id="13448" name="Text Box 35"/>
            <p:cNvSpPr txBox="1">
              <a:spLocks noChangeArrowheads="1"/>
            </p:cNvSpPr>
            <p:nvPr/>
          </p:nvSpPr>
          <p:spPr bwMode="auto">
            <a:xfrm>
              <a:off x="1248" y="1776"/>
              <a:ext cx="28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H</a:t>
              </a:r>
            </a:p>
          </p:txBody>
        </p:sp>
      </p:grpSp>
      <p:grpSp>
        <p:nvGrpSpPr>
          <p:cNvPr id="13318" name="Group 45"/>
          <p:cNvGrpSpPr>
            <a:grpSpLocks/>
          </p:cNvGrpSpPr>
          <p:nvPr/>
        </p:nvGrpSpPr>
        <p:grpSpPr bwMode="auto">
          <a:xfrm>
            <a:off x="6583680" y="1097280"/>
            <a:ext cx="4023360" cy="2535555"/>
            <a:chOff x="2784" y="768"/>
            <a:chExt cx="1584" cy="1331"/>
          </a:xfrm>
        </p:grpSpPr>
        <p:sp>
          <p:nvSpPr>
            <p:cNvPr id="13429" name="Freeform 8"/>
            <p:cNvSpPr>
              <a:spLocks/>
            </p:cNvSpPr>
            <p:nvPr/>
          </p:nvSpPr>
          <p:spPr bwMode="auto">
            <a:xfrm>
              <a:off x="2928" y="1008"/>
              <a:ext cx="1152" cy="816"/>
            </a:xfrm>
            <a:custGeom>
              <a:avLst/>
              <a:gdLst>
                <a:gd name="T0" fmla="*/ 0 w 1152"/>
                <a:gd name="T1" fmla="*/ 768 h 816"/>
                <a:gd name="T2" fmla="*/ 480 w 1152"/>
                <a:gd name="T3" fmla="*/ 0 h 816"/>
                <a:gd name="T4" fmla="*/ 1152 w 1152"/>
                <a:gd name="T5" fmla="*/ 288 h 816"/>
                <a:gd name="T6" fmla="*/ 1104 w 1152"/>
                <a:gd name="T7" fmla="*/ 816 h 816"/>
                <a:gd name="T8" fmla="*/ 0 w 1152"/>
                <a:gd name="T9" fmla="*/ 768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2" h="816">
                  <a:moveTo>
                    <a:pt x="0" y="768"/>
                  </a:moveTo>
                  <a:lnTo>
                    <a:pt x="480" y="0"/>
                  </a:lnTo>
                  <a:lnTo>
                    <a:pt x="1152" y="288"/>
                  </a:lnTo>
                  <a:lnTo>
                    <a:pt x="1104" y="816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Text Box 17"/>
            <p:cNvSpPr txBox="1">
              <a:spLocks noChangeArrowheads="1"/>
            </p:cNvSpPr>
            <p:nvPr/>
          </p:nvSpPr>
          <p:spPr bwMode="auto">
            <a:xfrm>
              <a:off x="2976" y="1584"/>
              <a:ext cx="432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65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31" name="Text Box 18"/>
            <p:cNvSpPr txBox="1">
              <a:spLocks noChangeArrowheads="1"/>
            </p:cNvSpPr>
            <p:nvPr/>
          </p:nvSpPr>
          <p:spPr bwMode="auto">
            <a:xfrm>
              <a:off x="3840" y="1200"/>
              <a:ext cx="267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3432" name="Text Box 37"/>
            <p:cNvSpPr txBox="1">
              <a:spLocks noChangeArrowheads="1"/>
            </p:cNvSpPr>
            <p:nvPr/>
          </p:nvSpPr>
          <p:spPr bwMode="auto">
            <a:xfrm>
              <a:off x="2784" y="1728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3433" name="Text Box 38"/>
            <p:cNvSpPr txBox="1">
              <a:spLocks noChangeArrowheads="1"/>
            </p:cNvSpPr>
            <p:nvPr/>
          </p:nvSpPr>
          <p:spPr bwMode="auto">
            <a:xfrm>
              <a:off x="3264" y="768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3434" name="Text Box 39"/>
            <p:cNvSpPr txBox="1">
              <a:spLocks noChangeArrowheads="1"/>
            </p:cNvSpPr>
            <p:nvPr/>
          </p:nvSpPr>
          <p:spPr bwMode="auto">
            <a:xfrm>
              <a:off x="4032" y="1056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13435" name="Text Box 40"/>
            <p:cNvSpPr txBox="1">
              <a:spLocks noChangeArrowheads="1"/>
            </p:cNvSpPr>
            <p:nvPr/>
          </p:nvSpPr>
          <p:spPr bwMode="auto">
            <a:xfrm>
              <a:off x="3936" y="1776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  <p:sp>
          <p:nvSpPr>
            <p:cNvPr id="13436" name="Line 41"/>
            <p:cNvSpPr>
              <a:spLocks noChangeShapeType="1"/>
            </p:cNvSpPr>
            <p:nvPr/>
          </p:nvSpPr>
          <p:spPr bwMode="auto">
            <a:xfrm>
              <a:off x="3936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7" name="Line 42"/>
            <p:cNvSpPr>
              <a:spLocks noChangeShapeType="1"/>
            </p:cNvSpPr>
            <p:nvPr/>
          </p:nvSpPr>
          <p:spPr bwMode="auto">
            <a:xfrm>
              <a:off x="3936" y="17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8" name="Line 43"/>
            <p:cNvSpPr>
              <a:spLocks noChangeShapeType="1"/>
            </p:cNvSpPr>
            <p:nvPr/>
          </p:nvSpPr>
          <p:spPr bwMode="auto">
            <a:xfrm>
              <a:off x="3352" y="1080"/>
              <a:ext cx="104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9" name="Line 44"/>
            <p:cNvSpPr>
              <a:spLocks noChangeShapeType="1"/>
            </p:cNvSpPr>
            <p:nvPr/>
          </p:nvSpPr>
          <p:spPr bwMode="auto">
            <a:xfrm flipV="1">
              <a:off x="3448" y="102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55"/>
          <p:cNvGrpSpPr>
            <a:grpSpLocks/>
          </p:cNvGrpSpPr>
          <p:nvPr/>
        </p:nvGrpSpPr>
        <p:grpSpPr bwMode="auto">
          <a:xfrm>
            <a:off x="10119360" y="1005841"/>
            <a:ext cx="4267200" cy="2608971"/>
            <a:chOff x="2640" y="2153"/>
            <a:chExt cx="2068" cy="1580"/>
          </a:xfrm>
        </p:grpSpPr>
        <p:sp>
          <p:nvSpPr>
            <p:cNvPr id="13417" name="Line 9"/>
            <p:cNvSpPr>
              <a:spLocks noChangeShapeType="1"/>
            </p:cNvSpPr>
            <p:nvPr/>
          </p:nvSpPr>
          <p:spPr bwMode="auto">
            <a:xfrm>
              <a:off x="2832" y="3360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8" name="Line 10"/>
            <p:cNvSpPr>
              <a:spLocks noChangeShapeType="1"/>
            </p:cNvSpPr>
            <p:nvPr/>
          </p:nvSpPr>
          <p:spPr bwMode="auto">
            <a:xfrm flipV="1">
              <a:off x="2832" y="2448"/>
              <a:ext cx="33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9" name="Line 11"/>
            <p:cNvSpPr>
              <a:spLocks noChangeShapeType="1"/>
            </p:cNvSpPr>
            <p:nvPr/>
          </p:nvSpPr>
          <p:spPr bwMode="auto">
            <a:xfrm>
              <a:off x="2688" y="2304"/>
              <a:ext cx="14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0" name="Line 12"/>
            <p:cNvSpPr>
              <a:spLocks noChangeShapeType="1"/>
            </p:cNvSpPr>
            <p:nvPr/>
          </p:nvSpPr>
          <p:spPr bwMode="auto">
            <a:xfrm flipH="1" flipV="1">
              <a:off x="4080" y="2208"/>
              <a:ext cx="192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1" name="Text Box 14"/>
            <p:cNvSpPr txBox="1">
              <a:spLocks noChangeArrowheads="1"/>
            </p:cNvSpPr>
            <p:nvPr/>
          </p:nvSpPr>
          <p:spPr bwMode="auto">
            <a:xfrm>
              <a:off x="3840" y="2496"/>
              <a:ext cx="43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60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22" name="Text Box 15"/>
            <p:cNvSpPr txBox="1">
              <a:spLocks noChangeArrowheads="1"/>
            </p:cNvSpPr>
            <p:nvPr/>
          </p:nvSpPr>
          <p:spPr bwMode="auto">
            <a:xfrm>
              <a:off x="4224" y="3087"/>
              <a:ext cx="48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/>
                <a:t>105</a:t>
              </a:r>
              <a:r>
                <a:rPr lang="en-US" sz="2600" baseline="30000" dirty="0"/>
                <a:t>0</a:t>
              </a:r>
              <a:endParaRPr lang="en-US" sz="2600" dirty="0"/>
            </a:p>
          </p:txBody>
        </p:sp>
        <p:sp>
          <p:nvSpPr>
            <p:cNvPr id="13423" name="Text Box 16"/>
            <p:cNvSpPr txBox="1">
              <a:spLocks noChangeArrowheads="1"/>
            </p:cNvSpPr>
            <p:nvPr/>
          </p:nvSpPr>
          <p:spPr bwMode="auto">
            <a:xfrm>
              <a:off x="2853" y="3086"/>
              <a:ext cx="267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3424" name="Freeform 49"/>
            <p:cNvSpPr>
              <a:spLocks/>
            </p:cNvSpPr>
            <p:nvPr/>
          </p:nvSpPr>
          <p:spPr bwMode="auto">
            <a:xfrm>
              <a:off x="3120" y="2512"/>
              <a:ext cx="192" cy="96"/>
            </a:xfrm>
            <a:custGeom>
              <a:avLst/>
              <a:gdLst>
                <a:gd name="T0" fmla="*/ 192 w 192"/>
                <a:gd name="T1" fmla="*/ 0 h 96"/>
                <a:gd name="T2" fmla="*/ 144 w 192"/>
                <a:gd name="T3" fmla="*/ 96 h 96"/>
                <a:gd name="T4" fmla="*/ 0 w 192"/>
                <a:gd name="T5" fmla="*/ 48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192" y="0"/>
                  </a:moveTo>
                  <a:lnTo>
                    <a:pt x="144" y="96"/>
                  </a:lnTo>
                  <a:lnTo>
                    <a:pt x="0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Text Box 51"/>
            <p:cNvSpPr txBox="1">
              <a:spLocks noChangeArrowheads="1"/>
            </p:cNvSpPr>
            <p:nvPr/>
          </p:nvSpPr>
          <p:spPr bwMode="auto">
            <a:xfrm>
              <a:off x="3120" y="2153"/>
              <a:ext cx="28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</a:t>
              </a:r>
            </a:p>
          </p:txBody>
        </p:sp>
        <p:sp>
          <p:nvSpPr>
            <p:cNvPr id="13426" name="Text Box 52"/>
            <p:cNvSpPr txBox="1">
              <a:spLocks noChangeArrowheads="1"/>
            </p:cNvSpPr>
            <p:nvPr/>
          </p:nvSpPr>
          <p:spPr bwMode="auto">
            <a:xfrm>
              <a:off x="4176" y="2640"/>
              <a:ext cx="28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</a:p>
          </p:txBody>
        </p:sp>
        <p:sp>
          <p:nvSpPr>
            <p:cNvPr id="13427" name="Text Box 53"/>
            <p:cNvSpPr txBox="1">
              <a:spLocks noChangeArrowheads="1"/>
            </p:cNvSpPr>
            <p:nvPr/>
          </p:nvSpPr>
          <p:spPr bwMode="auto">
            <a:xfrm>
              <a:off x="4176" y="3360"/>
              <a:ext cx="28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13428" name="Text Box 54"/>
            <p:cNvSpPr txBox="1">
              <a:spLocks noChangeArrowheads="1"/>
            </p:cNvSpPr>
            <p:nvPr/>
          </p:nvSpPr>
          <p:spPr bwMode="auto">
            <a:xfrm>
              <a:off x="2640" y="3316"/>
              <a:ext cx="288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</p:grpSp>
      <p:graphicFrame>
        <p:nvGraphicFramePr>
          <p:cNvPr id="50" name="Group 113"/>
          <p:cNvGraphicFramePr>
            <a:graphicFrameLocks noGrp="1"/>
          </p:cNvGraphicFramePr>
          <p:nvPr>
            <p:ph/>
          </p:nvPr>
        </p:nvGraphicFramePr>
        <p:xfrm>
          <a:off x="304800" y="4966336"/>
          <a:ext cx="13898882" cy="2806066"/>
        </p:xfrm>
        <a:graphic>
          <a:graphicData uri="http://schemas.openxmlformats.org/drawingml/2006/table">
            <a:tbl>
              <a:tblPr/>
              <a:tblGrid>
                <a:gridCol w="278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7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 = 110</a:t>
                      </a:r>
                      <a:r>
                        <a:rPr kumimoji="0" lang="en-US" sz="3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 =120</a:t>
                      </a:r>
                      <a:r>
                        <a:rPr kumimoji="0" lang="en-US" sz="3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 = 80</a:t>
                      </a:r>
                      <a:r>
                        <a:rPr kumimoji="0" lang="en-US" sz="3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0</a:t>
                      </a: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 =x=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E = 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F = 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 = 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 =x=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 = 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 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E 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 =x=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NIK 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IKM=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KMN=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 =x=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1" name="Group 86"/>
          <p:cNvGrpSpPr>
            <a:grpSpLocks/>
          </p:cNvGrpSpPr>
          <p:nvPr/>
        </p:nvGrpSpPr>
        <p:grpSpPr bwMode="auto">
          <a:xfrm rot="10677275" flipV="1">
            <a:off x="6007102" y="5699760"/>
            <a:ext cx="360680" cy="93346"/>
            <a:chOff x="1344" y="2928"/>
            <a:chExt cx="912" cy="192"/>
          </a:xfrm>
        </p:grpSpPr>
        <p:sp>
          <p:nvSpPr>
            <p:cNvPr id="13415" name="Line 87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6" name="Line 88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89"/>
          <p:cNvGrpSpPr>
            <a:grpSpLocks/>
          </p:cNvGrpSpPr>
          <p:nvPr/>
        </p:nvGrpSpPr>
        <p:grpSpPr bwMode="auto">
          <a:xfrm rot="10677275" flipV="1">
            <a:off x="8811262" y="5040630"/>
            <a:ext cx="360680" cy="93346"/>
            <a:chOff x="1344" y="2928"/>
            <a:chExt cx="912" cy="192"/>
          </a:xfrm>
        </p:grpSpPr>
        <p:sp>
          <p:nvSpPr>
            <p:cNvPr id="13413" name="Line 90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4" name="Line 91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92"/>
          <p:cNvGrpSpPr>
            <a:grpSpLocks/>
          </p:cNvGrpSpPr>
          <p:nvPr/>
        </p:nvGrpSpPr>
        <p:grpSpPr bwMode="auto">
          <a:xfrm rot="10677275" flipV="1">
            <a:off x="3233422" y="5059680"/>
            <a:ext cx="360680" cy="93346"/>
            <a:chOff x="1344" y="2928"/>
            <a:chExt cx="912" cy="192"/>
          </a:xfrm>
        </p:grpSpPr>
        <p:sp>
          <p:nvSpPr>
            <p:cNvPr id="13411" name="Line 93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Line 94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95"/>
          <p:cNvGrpSpPr>
            <a:grpSpLocks/>
          </p:cNvGrpSpPr>
          <p:nvPr/>
        </p:nvGrpSpPr>
        <p:grpSpPr bwMode="auto">
          <a:xfrm rot="10677275" flipV="1">
            <a:off x="5976622" y="5036820"/>
            <a:ext cx="360680" cy="93346"/>
            <a:chOff x="1344" y="2928"/>
            <a:chExt cx="912" cy="192"/>
          </a:xfrm>
        </p:grpSpPr>
        <p:sp>
          <p:nvSpPr>
            <p:cNvPr id="13409" name="Line 96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0" name="Line 97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" name="Group 98"/>
          <p:cNvGrpSpPr>
            <a:grpSpLocks/>
          </p:cNvGrpSpPr>
          <p:nvPr/>
        </p:nvGrpSpPr>
        <p:grpSpPr bwMode="auto">
          <a:xfrm rot="10677275" flipV="1">
            <a:off x="8780782" y="5703570"/>
            <a:ext cx="360680" cy="93346"/>
            <a:chOff x="1344" y="2928"/>
            <a:chExt cx="912" cy="192"/>
          </a:xfrm>
        </p:grpSpPr>
        <p:sp>
          <p:nvSpPr>
            <p:cNvPr id="13407" name="Line 99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Line 100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" name="Group 101"/>
          <p:cNvGrpSpPr>
            <a:grpSpLocks/>
          </p:cNvGrpSpPr>
          <p:nvPr/>
        </p:nvGrpSpPr>
        <p:grpSpPr bwMode="auto">
          <a:xfrm rot="10677275" flipV="1">
            <a:off x="11554462" y="5017770"/>
            <a:ext cx="360680" cy="93346"/>
            <a:chOff x="1344" y="2928"/>
            <a:chExt cx="912" cy="192"/>
          </a:xfrm>
        </p:grpSpPr>
        <p:sp>
          <p:nvSpPr>
            <p:cNvPr id="13405" name="Line 102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6" name="Line 103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" name="Group 104"/>
          <p:cNvGrpSpPr>
            <a:grpSpLocks/>
          </p:cNvGrpSpPr>
          <p:nvPr/>
        </p:nvGrpSpPr>
        <p:grpSpPr bwMode="auto">
          <a:xfrm rot="10677275" flipV="1">
            <a:off x="3233422" y="5699760"/>
            <a:ext cx="360680" cy="93346"/>
            <a:chOff x="1344" y="2928"/>
            <a:chExt cx="912" cy="192"/>
          </a:xfrm>
        </p:grpSpPr>
        <p:sp>
          <p:nvSpPr>
            <p:cNvPr id="13403" name="Line 105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4" name="Line 106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" name="Group 107"/>
          <p:cNvGrpSpPr>
            <a:grpSpLocks/>
          </p:cNvGrpSpPr>
          <p:nvPr/>
        </p:nvGrpSpPr>
        <p:grpSpPr bwMode="auto">
          <a:xfrm rot="10677275" flipV="1">
            <a:off x="11615422" y="5699760"/>
            <a:ext cx="360680" cy="93346"/>
            <a:chOff x="1344" y="2928"/>
            <a:chExt cx="912" cy="192"/>
          </a:xfrm>
        </p:grpSpPr>
        <p:sp>
          <p:nvSpPr>
            <p:cNvPr id="13401" name="Line 108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2" name="Line 109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" name="Text Box 128"/>
          <p:cNvSpPr txBox="1">
            <a:spLocks noChangeArrowheads="1"/>
          </p:cNvSpPr>
          <p:nvPr/>
        </p:nvSpPr>
        <p:spPr bwMode="auto">
          <a:xfrm>
            <a:off x="12984480" y="504825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50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88" name="Text Box 129"/>
          <p:cNvSpPr txBox="1">
            <a:spLocks noChangeArrowheads="1"/>
          </p:cNvSpPr>
          <p:nvPr/>
        </p:nvSpPr>
        <p:spPr bwMode="auto">
          <a:xfrm>
            <a:off x="13014960" y="5785486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93" name="Group 110"/>
          <p:cNvGrpSpPr>
            <a:grpSpLocks/>
          </p:cNvGrpSpPr>
          <p:nvPr/>
        </p:nvGrpSpPr>
        <p:grpSpPr bwMode="auto">
          <a:xfrm rot="10677275" flipV="1">
            <a:off x="3230881" y="7054216"/>
            <a:ext cx="970280" cy="188594"/>
            <a:chOff x="1344" y="2928"/>
            <a:chExt cx="912" cy="192"/>
          </a:xfrm>
        </p:grpSpPr>
        <p:sp>
          <p:nvSpPr>
            <p:cNvPr id="13399" name="Line 111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00" name="Line 112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114"/>
          <p:cNvGrpSpPr>
            <a:grpSpLocks/>
          </p:cNvGrpSpPr>
          <p:nvPr/>
        </p:nvGrpSpPr>
        <p:grpSpPr bwMode="auto">
          <a:xfrm rot="10677275" flipV="1">
            <a:off x="5974081" y="7054216"/>
            <a:ext cx="970280" cy="188594"/>
            <a:chOff x="1344" y="2928"/>
            <a:chExt cx="912" cy="192"/>
          </a:xfrm>
        </p:grpSpPr>
        <p:sp>
          <p:nvSpPr>
            <p:cNvPr id="13397" name="Line 115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Line 116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117"/>
          <p:cNvGrpSpPr>
            <a:grpSpLocks/>
          </p:cNvGrpSpPr>
          <p:nvPr/>
        </p:nvGrpSpPr>
        <p:grpSpPr bwMode="auto">
          <a:xfrm rot="10677275" flipV="1">
            <a:off x="8790941" y="7065646"/>
            <a:ext cx="970280" cy="188594"/>
            <a:chOff x="1344" y="2928"/>
            <a:chExt cx="912" cy="192"/>
          </a:xfrm>
        </p:grpSpPr>
        <p:sp>
          <p:nvSpPr>
            <p:cNvPr id="13395" name="Line 118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6" name="Line 119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120"/>
          <p:cNvGrpSpPr>
            <a:grpSpLocks/>
          </p:cNvGrpSpPr>
          <p:nvPr/>
        </p:nvGrpSpPr>
        <p:grpSpPr bwMode="auto">
          <a:xfrm rot="10677275" flipV="1">
            <a:off x="11526801" y="7130416"/>
            <a:ext cx="360680" cy="93344"/>
            <a:chOff x="1344" y="2928"/>
            <a:chExt cx="912" cy="192"/>
          </a:xfrm>
        </p:grpSpPr>
        <p:sp>
          <p:nvSpPr>
            <p:cNvPr id="13393" name="Line 121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Line 122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" name="Text Box 131"/>
          <p:cNvSpPr txBox="1">
            <a:spLocks noChangeArrowheads="1"/>
          </p:cNvSpPr>
          <p:nvPr/>
        </p:nvSpPr>
        <p:spPr bwMode="auto">
          <a:xfrm>
            <a:off x="4693920" y="7157086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06" name="Text Box 132"/>
          <p:cNvSpPr txBox="1">
            <a:spLocks noChangeArrowheads="1"/>
          </p:cNvSpPr>
          <p:nvPr/>
        </p:nvSpPr>
        <p:spPr bwMode="auto">
          <a:xfrm>
            <a:off x="7406640" y="7139940"/>
            <a:ext cx="134112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120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07" name="Text Box 133"/>
          <p:cNvSpPr txBox="1">
            <a:spLocks noChangeArrowheads="1"/>
          </p:cNvSpPr>
          <p:nvPr/>
        </p:nvSpPr>
        <p:spPr bwMode="auto">
          <a:xfrm>
            <a:off x="10424160" y="7099936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75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08" name="Text Box 134"/>
          <p:cNvSpPr txBox="1">
            <a:spLocks noChangeArrowheads="1"/>
          </p:cNvSpPr>
          <p:nvPr/>
        </p:nvSpPr>
        <p:spPr bwMode="auto">
          <a:xfrm>
            <a:off x="13045440" y="7122796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75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125" name="Group 101"/>
          <p:cNvGrpSpPr>
            <a:grpSpLocks/>
          </p:cNvGrpSpPr>
          <p:nvPr/>
        </p:nvGrpSpPr>
        <p:grpSpPr bwMode="auto">
          <a:xfrm rot="10677275" flipV="1">
            <a:off x="11554462" y="6423660"/>
            <a:ext cx="360680" cy="93346"/>
            <a:chOff x="1344" y="2928"/>
            <a:chExt cx="912" cy="192"/>
          </a:xfrm>
        </p:grpSpPr>
        <p:sp>
          <p:nvSpPr>
            <p:cNvPr id="13391" name="Line 102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Line 103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" name="Group 92"/>
          <p:cNvGrpSpPr>
            <a:grpSpLocks/>
          </p:cNvGrpSpPr>
          <p:nvPr/>
        </p:nvGrpSpPr>
        <p:grpSpPr bwMode="auto">
          <a:xfrm rot="10677275" flipV="1">
            <a:off x="3233422" y="6475096"/>
            <a:ext cx="360680" cy="93344"/>
            <a:chOff x="1344" y="2928"/>
            <a:chExt cx="912" cy="192"/>
          </a:xfrm>
        </p:grpSpPr>
        <p:sp>
          <p:nvSpPr>
            <p:cNvPr id="13389" name="Line 93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Line 94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1" name="Group 92"/>
          <p:cNvGrpSpPr>
            <a:grpSpLocks/>
          </p:cNvGrpSpPr>
          <p:nvPr/>
        </p:nvGrpSpPr>
        <p:grpSpPr bwMode="auto">
          <a:xfrm rot="10677275" flipV="1">
            <a:off x="5976622" y="6429376"/>
            <a:ext cx="360680" cy="93344"/>
            <a:chOff x="1344" y="2928"/>
            <a:chExt cx="912" cy="192"/>
          </a:xfrm>
        </p:grpSpPr>
        <p:sp>
          <p:nvSpPr>
            <p:cNvPr id="13387" name="Line 93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Line 94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" name="Group 92"/>
          <p:cNvGrpSpPr>
            <a:grpSpLocks/>
          </p:cNvGrpSpPr>
          <p:nvPr/>
        </p:nvGrpSpPr>
        <p:grpSpPr bwMode="auto">
          <a:xfrm rot="10677275" flipV="1">
            <a:off x="8780782" y="6429376"/>
            <a:ext cx="360680" cy="93344"/>
            <a:chOff x="1344" y="2928"/>
            <a:chExt cx="912" cy="192"/>
          </a:xfrm>
        </p:grpSpPr>
        <p:sp>
          <p:nvSpPr>
            <p:cNvPr id="13385" name="Line 93"/>
            <p:cNvSpPr>
              <a:spLocks noChangeShapeType="1"/>
            </p:cNvSpPr>
            <p:nvPr/>
          </p:nvSpPr>
          <p:spPr bwMode="auto">
            <a:xfrm flipV="1">
              <a:off x="134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Line 94"/>
            <p:cNvSpPr>
              <a:spLocks noChangeShapeType="1"/>
            </p:cNvSpPr>
            <p:nvPr/>
          </p:nvSpPr>
          <p:spPr bwMode="auto">
            <a:xfrm flipH="1" flipV="1">
              <a:off x="1776" y="292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" name="Text Box 129"/>
          <p:cNvSpPr txBox="1">
            <a:spLocks noChangeArrowheads="1"/>
          </p:cNvSpPr>
          <p:nvPr/>
        </p:nvSpPr>
        <p:spPr bwMode="auto">
          <a:xfrm>
            <a:off x="4165600" y="574548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1" name="Text Box 129"/>
          <p:cNvSpPr txBox="1">
            <a:spLocks noChangeArrowheads="1"/>
          </p:cNvSpPr>
          <p:nvPr/>
        </p:nvSpPr>
        <p:spPr bwMode="auto">
          <a:xfrm>
            <a:off x="6858000" y="574548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2" name="Text Box 129"/>
          <p:cNvSpPr txBox="1">
            <a:spLocks noChangeArrowheads="1"/>
          </p:cNvSpPr>
          <p:nvPr/>
        </p:nvSpPr>
        <p:spPr bwMode="auto">
          <a:xfrm>
            <a:off x="9692640" y="574548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3" name="Text Box 129"/>
          <p:cNvSpPr txBox="1">
            <a:spLocks noChangeArrowheads="1"/>
          </p:cNvSpPr>
          <p:nvPr/>
        </p:nvSpPr>
        <p:spPr bwMode="auto">
          <a:xfrm>
            <a:off x="9692640" y="643890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4" name="Text Box 129"/>
          <p:cNvSpPr txBox="1">
            <a:spLocks noChangeArrowheads="1"/>
          </p:cNvSpPr>
          <p:nvPr/>
        </p:nvSpPr>
        <p:spPr bwMode="auto">
          <a:xfrm>
            <a:off x="6949440" y="643890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90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5" name="Text Box 129"/>
          <p:cNvSpPr txBox="1">
            <a:spLocks noChangeArrowheads="1"/>
          </p:cNvSpPr>
          <p:nvPr/>
        </p:nvSpPr>
        <p:spPr bwMode="auto">
          <a:xfrm>
            <a:off x="4287520" y="6438900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65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46" name="Text Box 129"/>
          <p:cNvSpPr txBox="1">
            <a:spLocks noChangeArrowheads="1"/>
          </p:cNvSpPr>
          <p:nvPr/>
        </p:nvSpPr>
        <p:spPr bwMode="auto">
          <a:xfrm>
            <a:off x="13014960" y="6436996"/>
            <a:ext cx="1219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3300"/>
                </a:solidFill>
                <a:latin typeface=".VnTime" pitchFamily="34" charset="0"/>
              </a:rPr>
              <a:t>115</a:t>
            </a:r>
            <a:r>
              <a:rPr lang="en-US" i="1" baseline="30000">
                <a:solidFill>
                  <a:srgbClr val="FF3300"/>
                </a:solidFill>
                <a:latin typeface=".VnTime" pitchFamily="34" charset="0"/>
              </a:rPr>
              <a:t>0</a:t>
            </a:r>
            <a:endParaRPr lang="en-US" i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3381" name="Text Box 55"/>
          <p:cNvSpPr txBox="1">
            <a:spLocks noChangeArrowheads="1"/>
          </p:cNvSpPr>
          <p:nvPr/>
        </p:nvSpPr>
        <p:spPr bwMode="auto">
          <a:xfrm>
            <a:off x="609600" y="3760471"/>
            <a:ext cx="1950720" cy="7474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0000CC"/>
                </a:solidFill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0000CC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3382" name="Text Box 56"/>
          <p:cNvSpPr txBox="1">
            <a:spLocks noChangeArrowheads="1"/>
          </p:cNvSpPr>
          <p:nvPr/>
        </p:nvSpPr>
        <p:spPr bwMode="auto">
          <a:xfrm>
            <a:off x="3779520" y="3760471"/>
            <a:ext cx="2072640" cy="7474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0000CC"/>
                </a:solidFill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rgbClr val="0000CC"/>
                </a:solidFill>
                <a:cs typeface="Times New Roman" pitchFamily="18" charset="0"/>
              </a:rPr>
              <a:t> 2</a:t>
            </a:r>
            <a:endParaRPr lang="en-US" sz="4000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13383" name="Text Box 57"/>
          <p:cNvSpPr txBox="1">
            <a:spLocks noChangeArrowheads="1"/>
          </p:cNvSpPr>
          <p:nvPr/>
        </p:nvSpPr>
        <p:spPr bwMode="auto">
          <a:xfrm>
            <a:off x="7404102" y="3760470"/>
            <a:ext cx="1983739" cy="7474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0000CC"/>
                </a:solidFill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rgbClr val="0000CC"/>
                </a:solidFill>
                <a:cs typeface="Times New Roman" pitchFamily="18" charset="0"/>
              </a:rPr>
              <a:t> 3</a:t>
            </a:r>
          </a:p>
        </p:txBody>
      </p:sp>
      <p:sp>
        <p:nvSpPr>
          <p:cNvPr id="13384" name="Text Box 57"/>
          <p:cNvSpPr txBox="1">
            <a:spLocks noChangeArrowheads="1"/>
          </p:cNvSpPr>
          <p:nvPr/>
        </p:nvSpPr>
        <p:spPr bwMode="auto">
          <a:xfrm>
            <a:off x="11305542" y="3760470"/>
            <a:ext cx="1983739" cy="7474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0000CC"/>
                </a:solidFill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rgbClr val="0000CC"/>
                </a:solidFill>
                <a:cs typeface="Times New Roman" pitchFamily="18" charset="0"/>
              </a:rPr>
              <a:t> 4</a:t>
            </a:r>
            <a:endParaRPr lang="en-US" sz="4000" dirty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105" grpId="0"/>
      <p:bldP spid="106" grpId="0"/>
      <p:bldP spid="107" grpId="0"/>
      <p:bldP spid="108" grpId="0"/>
      <p:bldP spid="140" grpId="0"/>
      <p:bldP spid="141" grpId="0"/>
      <p:bldP spid="142" grpId="0"/>
      <p:bldP spid="143" grpId="0"/>
      <p:bldP spid="144" grpId="0"/>
      <p:bldP spid="145" grpId="0"/>
      <p:bldP spid="1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5044440" y="228600"/>
            <a:ext cx="524256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CC"/>
                </a:solidFill>
              </a:rPr>
              <a:t>Tìm</a:t>
            </a:r>
            <a:r>
              <a:rPr lang="en-US" sz="4000" dirty="0">
                <a:solidFill>
                  <a:srgbClr val="0000CC"/>
                </a:solidFill>
              </a:rPr>
              <a:t> x ở </a:t>
            </a:r>
            <a:r>
              <a:rPr lang="en-US" sz="4000" dirty="0" err="1">
                <a:solidFill>
                  <a:srgbClr val="0000CC"/>
                </a:solidFill>
              </a:rPr>
              <a:t>các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sau</a:t>
            </a:r>
            <a:endParaRPr lang="en-US" sz="4000" dirty="0">
              <a:solidFill>
                <a:srgbClr val="0000CC"/>
              </a:solidFill>
            </a:endParaRPr>
          </a:p>
        </p:txBody>
      </p:sp>
      <p:grpSp>
        <p:nvGrpSpPr>
          <p:cNvPr id="14339" name="Group 55"/>
          <p:cNvGrpSpPr>
            <a:grpSpLocks/>
          </p:cNvGrpSpPr>
          <p:nvPr/>
        </p:nvGrpSpPr>
        <p:grpSpPr bwMode="auto">
          <a:xfrm>
            <a:off x="990600" y="914400"/>
            <a:ext cx="5328920" cy="2962796"/>
            <a:chOff x="2352" y="2592"/>
            <a:chExt cx="1632" cy="1151"/>
          </a:xfrm>
        </p:grpSpPr>
        <p:sp>
          <p:nvSpPr>
            <p:cNvPr id="14355" name="Line 56"/>
            <p:cNvSpPr>
              <a:spLocks noChangeShapeType="1"/>
            </p:cNvSpPr>
            <p:nvPr/>
          </p:nvSpPr>
          <p:spPr bwMode="auto">
            <a:xfrm flipH="1">
              <a:off x="2592" y="2784"/>
              <a:ext cx="192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57"/>
            <p:cNvSpPr>
              <a:spLocks noChangeShapeType="1"/>
            </p:cNvSpPr>
            <p:nvPr/>
          </p:nvSpPr>
          <p:spPr bwMode="auto">
            <a:xfrm>
              <a:off x="2784" y="2784"/>
              <a:ext cx="1008" cy="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58"/>
            <p:cNvSpPr>
              <a:spLocks noChangeShapeType="1"/>
            </p:cNvSpPr>
            <p:nvPr/>
          </p:nvSpPr>
          <p:spPr bwMode="auto">
            <a:xfrm flipH="1">
              <a:off x="3312" y="2841"/>
              <a:ext cx="48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59"/>
            <p:cNvSpPr>
              <a:spLocks noChangeShapeType="1"/>
            </p:cNvSpPr>
            <p:nvPr/>
          </p:nvSpPr>
          <p:spPr bwMode="auto">
            <a:xfrm flipH="1" flipV="1">
              <a:off x="2592" y="3360"/>
              <a:ext cx="72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Text Box 60"/>
            <p:cNvSpPr txBox="1">
              <a:spLocks noChangeArrowheads="1"/>
            </p:cNvSpPr>
            <p:nvPr/>
          </p:nvSpPr>
          <p:spPr bwMode="auto">
            <a:xfrm>
              <a:off x="2352" y="3216"/>
              <a:ext cx="288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Q</a:t>
              </a:r>
            </a:p>
          </p:txBody>
        </p:sp>
        <p:sp>
          <p:nvSpPr>
            <p:cNvPr id="14360" name="Text Box 61"/>
            <p:cNvSpPr txBox="1">
              <a:spLocks noChangeArrowheads="1"/>
            </p:cNvSpPr>
            <p:nvPr/>
          </p:nvSpPr>
          <p:spPr bwMode="auto">
            <a:xfrm>
              <a:off x="2688" y="2592"/>
              <a:ext cx="240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P</a:t>
              </a:r>
            </a:p>
          </p:txBody>
        </p:sp>
        <p:sp>
          <p:nvSpPr>
            <p:cNvPr id="14361" name="Text Box 62"/>
            <p:cNvSpPr txBox="1">
              <a:spLocks noChangeArrowheads="1"/>
            </p:cNvSpPr>
            <p:nvPr/>
          </p:nvSpPr>
          <p:spPr bwMode="auto">
            <a:xfrm>
              <a:off x="3744" y="2688"/>
              <a:ext cx="240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S</a:t>
              </a:r>
            </a:p>
          </p:txBody>
        </p:sp>
        <p:sp>
          <p:nvSpPr>
            <p:cNvPr id="14362" name="Text Box 63"/>
            <p:cNvSpPr txBox="1">
              <a:spLocks noChangeArrowheads="1"/>
            </p:cNvSpPr>
            <p:nvPr/>
          </p:nvSpPr>
          <p:spPr bwMode="auto">
            <a:xfrm>
              <a:off x="3264" y="3552"/>
              <a:ext cx="240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R</a:t>
              </a:r>
            </a:p>
          </p:txBody>
        </p:sp>
        <p:sp>
          <p:nvSpPr>
            <p:cNvPr id="14363" name="Text Box 64"/>
            <p:cNvSpPr txBox="1">
              <a:spLocks noChangeArrowheads="1"/>
            </p:cNvSpPr>
            <p:nvPr/>
          </p:nvSpPr>
          <p:spPr bwMode="auto">
            <a:xfrm>
              <a:off x="2766" y="2754"/>
              <a:ext cx="24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x</a:t>
              </a:r>
            </a:p>
          </p:txBody>
        </p:sp>
        <p:sp>
          <p:nvSpPr>
            <p:cNvPr id="14364" name="Text Box 65"/>
            <p:cNvSpPr txBox="1">
              <a:spLocks noChangeArrowheads="1"/>
            </p:cNvSpPr>
            <p:nvPr/>
          </p:nvSpPr>
          <p:spPr bwMode="auto">
            <a:xfrm>
              <a:off x="2610" y="3204"/>
              <a:ext cx="24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x</a:t>
              </a:r>
            </a:p>
          </p:txBody>
        </p:sp>
        <p:sp>
          <p:nvSpPr>
            <p:cNvPr id="14365" name="Text Box 66"/>
            <p:cNvSpPr txBox="1">
              <a:spLocks noChangeArrowheads="1"/>
            </p:cNvSpPr>
            <p:nvPr/>
          </p:nvSpPr>
          <p:spPr bwMode="auto">
            <a:xfrm>
              <a:off x="3120" y="3360"/>
              <a:ext cx="384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cs typeface="Times New Roman" pitchFamily="18" charset="0"/>
                </a:rPr>
                <a:t>95</a:t>
              </a:r>
              <a:r>
                <a:rPr lang="en-US" sz="2900" baseline="30000" dirty="0">
                  <a:cs typeface="Times New Roman" pitchFamily="18" charset="0"/>
                </a:rPr>
                <a:t>0</a:t>
              </a:r>
            </a:p>
          </p:txBody>
        </p:sp>
        <p:sp>
          <p:nvSpPr>
            <p:cNvPr id="14366" name="Text Box 67"/>
            <p:cNvSpPr txBox="1">
              <a:spLocks noChangeArrowheads="1"/>
            </p:cNvSpPr>
            <p:nvPr/>
          </p:nvSpPr>
          <p:spPr bwMode="auto">
            <a:xfrm>
              <a:off x="3456" y="2832"/>
              <a:ext cx="33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cs typeface="Times New Roman" pitchFamily="18" charset="0"/>
                </a:rPr>
                <a:t>65</a:t>
              </a:r>
              <a:r>
                <a:rPr lang="en-US" sz="2900" baseline="30000" dirty="0">
                  <a:cs typeface="Times New Roman" pitchFamily="18" charset="0"/>
                </a:rPr>
                <a:t>0</a:t>
              </a:r>
            </a:p>
          </p:txBody>
        </p:sp>
      </p:grpSp>
      <p:grpSp>
        <p:nvGrpSpPr>
          <p:cNvPr id="14340" name="Group 68"/>
          <p:cNvGrpSpPr>
            <a:grpSpLocks/>
          </p:cNvGrpSpPr>
          <p:nvPr/>
        </p:nvGrpSpPr>
        <p:grpSpPr bwMode="auto">
          <a:xfrm>
            <a:off x="7559038" y="1066800"/>
            <a:ext cx="6157494" cy="2314932"/>
            <a:chOff x="3792" y="2613"/>
            <a:chExt cx="1880" cy="766"/>
          </a:xfrm>
        </p:grpSpPr>
        <p:sp>
          <p:nvSpPr>
            <p:cNvPr id="14343" name="Line 69"/>
            <p:cNvSpPr>
              <a:spLocks noChangeShapeType="1"/>
            </p:cNvSpPr>
            <p:nvPr/>
          </p:nvSpPr>
          <p:spPr bwMode="auto">
            <a:xfrm>
              <a:off x="4176" y="2784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70"/>
            <p:cNvSpPr>
              <a:spLocks noChangeShapeType="1"/>
            </p:cNvSpPr>
            <p:nvPr/>
          </p:nvSpPr>
          <p:spPr bwMode="auto">
            <a:xfrm flipH="1">
              <a:off x="3936" y="2784"/>
              <a:ext cx="24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71"/>
            <p:cNvSpPr>
              <a:spLocks noChangeShapeType="1"/>
            </p:cNvSpPr>
            <p:nvPr/>
          </p:nvSpPr>
          <p:spPr bwMode="auto">
            <a:xfrm>
              <a:off x="3936" y="3264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72"/>
            <p:cNvSpPr>
              <a:spLocks noChangeShapeType="1"/>
            </p:cNvSpPr>
            <p:nvPr/>
          </p:nvSpPr>
          <p:spPr bwMode="auto">
            <a:xfrm flipH="1" flipV="1">
              <a:off x="4752" y="2784"/>
              <a:ext cx="67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Text Box 73"/>
            <p:cNvSpPr txBox="1">
              <a:spLocks noChangeArrowheads="1"/>
            </p:cNvSpPr>
            <p:nvPr/>
          </p:nvSpPr>
          <p:spPr bwMode="auto">
            <a:xfrm>
              <a:off x="4032" y="2638"/>
              <a:ext cx="2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M</a:t>
              </a:r>
            </a:p>
          </p:txBody>
        </p:sp>
        <p:sp>
          <p:nvSpPr>
            <p:cNvPr id="14348" name="Text Box 74"/>
            <p:cNvSpPr txBox="1">
              <a:spLocks noChangeArrowheads="1"/>
            </p:cNvSpPr>
            <p:nvPr/>
          </p:nvSpPr>
          <p:spPr bwMode="auto">
            <a:xfrm>
              <a:off x="5432" y="3168"/>
              <a:ext cx="2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P</a:t>
              </a:r>
            </a:p>
          </p:txBody>
        </p:sp>
        <p:sp>
          <p:nvSpPr>
            <p:cNvPr id="14349" name="Text Box 75"/>
            <p:cNvSpPr txBox="1">
              <a:spLocks noChangeArrowheads="1"/>
            </p:cNvSpPr>
            <p:nvPr/>
          </p:nvSpPr>
          <p:spPr bwMode="auto">
            <a:xfrm>
              <a:off x="3792" y="3216"/>
              <a:ext cx="2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Q</a:t>
              </a:r>
            </a:p>
          </p:txBody>
        </p:sp>
        <p:sp>
          <p:nvSpPr>
            <p:cNvPr id="14350" name="Text Box 76"/>
            <p:cNvSpPr txBox="1">
              <a:spLocks noChangeArrowheads="1"/>
            </p:cNvSpPr>
            <p:nvPr/>
          </p:nvSpPr>
          <p:spPr bwMode="auto">
            <a:xfrm>
              <a:off x="4687" y="2613"/>
              <a:ext cx="2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charset="0"/>
                </a:rPr>
                <a:t>N</a:t>
              </a:r>
            </a:p>
          </p:txBody>
        </p:sp>
        <p:sp>
          <p:nvSpPr>
            <p:cNvPr id="14351" name="Text Box 77"/>
            <p:cNvSpPr txBox="1">
              <a:spLocks noChangeArrowheads="1"/>
            </p:cNvSpPr>
            <p:nvPr/>
          </p:nvSpPr>
          <p:spPr bwMode="auto">
            <a:xfrm>
              <a:off x="4128" y="2769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3x</a:t>
              </a:r>
            </a:p>
          </p:txBody>
        </p:sp>
        <p:sp>
          <p:nvSpPr>
            <p:cNvPr id="14352" name="Text Box 78"/>
            <p:cNvSpPr txBox="1">
              <a:spLocks noChangeArrowheads="1"/>
            </p:cNvSpPr>
            <p:nvPr/>
          </p:nvSpPr>
          <p:spPr bwMode="auto">
            <a:xfrm>
              <a:off x="4608" y="2769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4x</a:t>
              </a:r>
            </a:p>
          </p:txBody>
        </p:sp>
        <p:sp>
          <p:nvSpPr>
            <p:cNvPr id="14353" name="Text Box 79"/>
            <p:cNvSpPr txBox="1">
              <a:spLocks noChangeArrowheads="1"/>
            </p:cNvSpPr>
            <p:nvPr/>
          </p:nvSpPr>
          <p:spPr bwMode="auto">
            <a:xfrm>
              <a:off x="5097" y="3102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x</a:t>
              </a:r>
            </a:p>
          </p:txBody>
        </p:sp>
        <p:sp>
          <p:nvSpPr>
            <p:cNvPr id="14354" name="Text Box 80"/>
            <p:cNvSpPr txBox="1">
              <a:spLocks noChangeArrowheads="1"/>
            </p:cNvSpPr>
            <p:nvPr/>
          </p:nvSpPr>
          <p:spPr bwMode="auto">
            <a:xfrm>
              <a:off x="3984" y="3102"/>
              <a:ext cx="240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900" dirty="0">
                  <a:latin typeface="Arial" charset="0"/>
                </a:rPr>
                <a:t>2x</a:t>
              </a:r>
            </a:p>
          </p:txBody>
        </p:sp>
      </p:grpSp>
      <p:sp>
        <p:nvSpPr>
          <p:cNvPr id="14341" name="Text Box 81"/>
          <p:cNvSpPr txBox="1">
            <a:spLocks noChangeArrowheads="1"/>
          </p:cNvSpPr>
          <p:nvPr/>
        </p:nvSpPr>
        <p:spPr bwMode="auto">
          <a:xfrm>
            <a:off x="69011" y="1069209"/>
            <a:ext cx="1950720" cy="7474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>
                <a:solidFill>
                  <a:srgbClr val="CC3300"/>
                </a:solidFill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CC3300"/>
                </a:solidFill>
                <a:cs typeface="Times New Roman" pitchFamily="18" charset="0"/>
              </a:rPr>
              <a:t> 5</a:t>
            </a:r>
          </a:p>
        </p:txBody>
      </p:sp>
      <p:sp>
        <p:nvSpPr>
          <p:cNvPr id="14342" name="Text Box 82"/>
          <p:cNvSpPr txBox="1">
            <a:spLocks noChangeArrowheads="1"/>
          </p:cNvSpPr>
          <p:nvPr/>
        </p:nvSpPr>
        <p:spPr bwMode="auto">
          <a:xfrm>
            <a:off x="11454060" y="1261230"/>
            <a:ext cx="1869440" cy="7474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>
                <a:solidFill>
                  <a:srgbClr val="CC3300"/>
                </a:solidFill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CC3300"/>
                </a:solidFill>
                <a:cs typeface="Times New Roman" pitchFamily="18" charset="0"/>
              </a:rPr>
              <a:t> 6                       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4371" y="3877196"/>
            <a:ext cx="118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Ta có:</a:t>
            </a:r>
            <a:endParaRPr lang="en-US" sz="24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030951" y="4006428"/>
          <a:ext cx="4065049" cy="565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3" imgW="1460160" imgH="203040" progId="Equation.DSMT4">
                  <p:embed/>
                </p:oleObj>
              </mc:Choice>
              <mc:Fallback>
                <p:oleObj name="Equation" r:id="rId3" imgW="146016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0951" y="4006428"/>
                        <a:ext cx="4065049" cy="565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3198813" y="4724400"/>
          <a:ext cx="28971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98813" y="4724400"/>
                        <a:ext cx="2897187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4418013" y="5410200"/>
          <a:ext cx="28971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7" imgW="1041120" imgH="203040" progId="Equation.DSMT4">
                  <p:embed/>
                </p:oleObj>
              </mc:Choice>
              <mc:Fallback>
                <p:oleObj name="Equation" r:id="rId7" imgW="1041120" imgH="2030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8013" y="5410200"/>
                        <a:ext cx="2897187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/>
          </p:nvPr>
        </p:nvGraphicFramePr>
        <p:xfrm>
          <a:off x="4978400" y="5845175"/>
          <a:ext cx="166052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Equation" r:id="rId9" imgW="596880" imgH="419040" progId="Equation.DSMT4">
                  <p:embed/>
                </p:oleObj>
              </mc:Choice>
              <mc:Fallback>
                <p:oleObj name="Equation" r:id="rId9" imgW="596880" imgH="4190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78400" y="5845175"/>
                        <a:ext cx="1660525" cy="116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5032375" y="7035800"/>
          <a:ext cx="14827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" name="Equation" r:id="rId11" imgW="533160" imgH="203040" progId="Equation.DSMT4">
                  <p:embed/>
                </p:oleObj>
              </mc:Choice>
              <mc:Fallback>
                <p:oleObj name="Equation" r:id="rId11" imgW="533160" imgH="2030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32375" y="7035800"/>
                        <a:ext cx="1482725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716387" y="3665470"/>
            <a:ext cx="118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Ta có:</a:t>
            </a:r>
            <a:endParaRPr lang="en-US" sz="240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8869363" y="3541713"/>
          <a:ext cx="39592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" name="Equation" r:id="rId13" imgW="1422360" imgH="203040" progId="Equation.DSMT4">
                  <p:embed/>
                </p:oleObj>
              </mc:Choice>
              <mc:Fallback>
                <p:oleObj name="Equation" r:id="rId13" imgW="1422360" imgH="20304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869363" y="3541713"/>
                        <a:ext cx="3959225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/>
          </p:nvPr>
        </p:nvGraphicFramePr>
        <p:xfrm>
          <a:off x="10893425" y="4308475"/>
          <a:ext cx="19081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" name="Equation" r:id="rId15" imgW="685800" imgH="203040" progId="Equation.DSMT4">
                  <p:embed/>
                </p:oleObj>
              </mc:Choice>
              <mc:Fallback>
                <p:oleObj name="Equation" r:id="rId15" imgW="685800" imgH="2030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893425" y="4308475"/>
                        <a:ext cx="1908175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/>
          </p:nvPr>
        </p:nvGraphicFramePr>
        <p:xfrm>
          <a:off x="11277600" y="4851400"/>
          <a:ext cx="1625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" name="Equation" r:id="rId17" imgW="583920" imgH="419040" progId="Equation.DSMT4">
                  <p:embed/>
                </p:oleObj>
              </mc:Choice>
              <mc:Fallback>
                <p:oleObj name="Equation" r:id="rId17" imgW="583920" imgH="41904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1277600" y="4851400"/>
                        <a:ext cx="16256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/>
          </p:nvPr>
        </p:nvGraphicFramePr>
        <p:xfrm>
          <a:off x="11353800" y="6019800"/>
          <a:ext cx="13065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" name="Equation" r:id="rId19" imgW="469800" imgH="203040" progId="Equation.DSMT4">
                  <p:embed/>
                </p:oleObj>
              </mc:Choice>
              <mc:Fallback>
                <p:oleObj name="Equation" r:id="rId19" imgW="469800" imgH="20304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353800" y="6019800"/>
                        <a:ext cx="13065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05451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7"/>
          <p:cNvGrpSpPr>
            <a:grpSpLocks/>
          </p:cNvGrpSpPr>
          <p:nvPr/>
        </p:nvGrpSpPr>
        <p:grpSpPr bwMode="auto">
          <a:xfrm>
            <a:off x="8656320" y="314326"/>
            <a:ext cx="4338320" cy="3116580"/>
            <a:chOff x="-503904" y="3861308"/>
            <a:chExt cx="3234816" cy="3043396"/>
          </a:xfrm>
        </p:grpSpPr>
        <p:cxnSp>
          <p:nvCxnSpPr>
            <p:cNvPr id="28" name="Straight Connector 27"/>
            <p:cNvCxnSpPr/>
            <p:nvPr/>
          </p:nvCxnSpPr>
          <p:spPr>
            <a:xfrm flipH="1">
              <a:off x="352148" y="3870609"/>
              <a:ext cx="685599" cy="220999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-503904" y="5987592"/>
              <a:ext cx="2820048" cy="15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1948723" y="4465894"/>
              <a:ext cx="609842" cy="243881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916536" y="4222200"/>
              <a:ext cx="1814376" cy="4576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3" name="TextBox 31"/>
            <p:cNvSpPr txBox="1">
              <a:spLocks noChangeArrowheads="1"/>
            </p:cNvSpPr>
            <p:nvPr/>
          </p:nvSpPr>
          <p:spPr bwMode="auto">
            <a:xfrm>
              <a:off x="179445" y="5994994"/>
              <a:ext cx="383459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5384" name="TextBox 32"/>
            <p:cNvSpPr txBox="1">
              <a:spLocks noChangeArrowheads="1"/>
            </p:cNvSpPr>
            <p:nvPr/>
          </p:nvSpPr>
          <p:spPr bwMode="auto">
            <a:xfrm>
              <a:off x="512568" y="3910548"/>
              <a:ext cx="457200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5385" name="TextBox 33"/>
            <p:cNvSpPr txBox="1">
              <a:spLocks noChangeArrowheads="1"/>
            </p:cNvSpPr>
            <p:nvPr/>
          </p:nvSpPr>
          <p:spPr bwMode="auto">
            <a:xfrm>
              <a:off x="1773940" y="4011779"/>
              <a:ext cx="457200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5386" name="TextBox 34"/>
            <p:cNvSpPr txBox="1">
              <a:spLocks noChangeArrowheads="1"/>
            </p:cNvSpPr>
            <p:nvPr/>
          </p:nvSpPr>
          <p:spPr bwMode="auto">
            <a:xfrm>
              <a:off x="2286000" y="5700251"/>
              <a:ext cx="390833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D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1030172" y="4270567"/>
              <a:ext cx="73863" cy="2492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852143" y="4477056"/>
              <a:ext cx="178029" cy="42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9" name="TextBox 37"/>
            <p:cNvSpPr txBox="1">
              <a:spLocks noChangeArrowheads="1"/>
            </p:cNvSpPr>
            <p:nvPr/>
          </p:nvSpPr>
          <p:spPr bwMode="auto">
            <a:xfrm>
              <a:off x="1297978" y="4439263"/>
              <a:ext cx="762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120</a:t>
              </a:r>
              <a:r>
                <a:rPr lang="en-US" sz="2600" baseline="30000" dirty="0"/>
                <a:t>0</a:t>
              </a:r>
            </a:p>
          </p:txBody>
        </p:sp>
        <p:sp>
          <p:nvSpPr>
            <p:cNvPr id="15390" name="TextBox 38"/>
            <p:cNvSpPr txBox="1">
              <a:spLocks noChangeArrowheads="1"/>
            </p:cNvSpPr>
            <p:nvPr/>
          </p:nvSpPr>
          <p:spPr bwMode="auto">
            <a:xfrm>
              <a:off x="408821" y="5645006"/>
              <a:ext cx="70552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75</a:t>
              </a:r>
              <a:r>
                <a:rPr lang="en-US" sz="2600" baseline="30000" dirty="0"/>
                <a:t>0</a:t>
              </a:r>
            </a:p>
          </p:txBody>
        </p:sp>
        <p:sp>
          <p:nvSpPr>
            <p:cNvPr id="15391" name="TextBox 43"/>
            <p:cNvSpPr txBox="1">
              <a:spLocks noChangeArrowheads="1"/>
            </p:cNvSpPr>
            <p:nvPr/>
          </p:nvSpPr>
          <p:spPr bwMode="auto">
            <a:xfrm>
              <a:off x="2093038" y="5955578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5392" name="TextBox 44"/>
            <p:cNvSpPr txBox="1">
              <a:spLocks noChangeArrowheads="1"/>
            </p:cNvSpPr>
            <p:nvPr/>
          </p:nvSpPr>
          <p:spPr bwMode="auto">
            <a:xfrm>
              <a:off x="63582" y="5690032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5393" name="TextBox 45"/>
            <p:cNvSpPr txBox="1">
              <a:spLocks noChangeArrowheads="1"/>
            </p:cNvSpPr>
            <p:nvPr/>
          </p:nvSpPr>
          <p:spPr bwMode="auto">
            <a:xfrm>
              <a:off x="923842" y="3861308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5394" name="TextBox 46"/>
            <p:cNvSpPr txBox="1">
              <a:spLocks noChangeArrowheads="1"/>
            </p:cNvSpPr>
            <p:nvPr/>
          </p:nvSpPr>
          <p:spPr bwMode="auto">
            <a:xfrm>
              <a:off x="1951704" y="4481052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</p:grp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784861" y="194311"/>
            <a:ext cx="579881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</a:rPr>
              <a:t>tập</a:t>
            </a:r>
            <a:r>
              <a:rPr lang="en-US" sz="4000" b="1" u="sng" dirty="0">
                <a:solidFill>
                  <a:srgbClr val="FF0000"/>
                </a:solidFill>
              </a:rPr>
              <a:t> 2 (Sgk-T66):</a:t>
            </a:r>
          </a:p>
        </p:txBody>
      </p:sp>
      <p:sp>
        <p:nvSpPr>
          <p:cNvPr id="15364" name="Text Box 82"/>
          <p:cNvSpPr txBox="1">
            <a:spLocks noChangeArrowheads="1"/>
          </p:cNvSpPr>
          <p:nvPr/>
        </p:nvSpPr>
        <p:spPr bwMode="auto">
          <a:xfrm>
            <a:off x="10063481" y="3200401"/>
            <a:ext cx="2334261" cy="7474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>
                <a:solidFill>
                  <a:srgbClr val="CC3300"/>
                </a:solidFill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CC3300"/>
                </a:solidFill>
                <a:cs typeface="Times New Roman" pitchFamily="18" charset="0"/>
              </a:rPr>
              <a:t> 7a                                          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848360" y="937260"/>
            <a:ext cx="7449750" cy="136300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en-US" sz="4000" dirty="0" err="1"/>
              <a:t>Góc</a:t>
            </a:r>
            <a:r>
              <a:rPr lang="en-US" sz="4000" dirty="0"/>
              <a:t> </a:t>
            </a:r>
            <a:r>
              <a:rPr lang="en-US" sz="4000" dirty="0" err="1"/>
              <a:t>kề</a:t>
            </a:r>
            <a:r>
              <a:rPr lang="en-US" sz="4000" dirty="0"/>
              <a:t> </a:t>
            </a:r>
            <a:r>
              <a:rPr lang="en-US" sz="4000" dirty="0" err="1"/>
              <a:t>bù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góc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tứ</a:t>
            </a:r>
            <a:r>
              <a:rPr lang="en-US" sz="4000" dirty="0"/>
              <a:t> </a:t>
            </a:r>
            <a:r>
              <a:rPr lang="en-US" sz="4000" dirty="0" err="1"/>
              <a:t>giác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u="sng" dirty="0" err="1"/>
              <a:t>góc</a:t>
            </a:r>
            <a:r>
              <a:rPr lang="en-US" sz="4000" u="sng" dirty="0"/>
              <a:t> </a:t>
            </a:r>
            <a:r>
              <a:rPr lang="en-US" sz="4000" u="sng" dirty="0" err="1"/>
              <a:t>ngoài</a:t>
            </a:r>
            <a:r>
              <a:rPr lang="en-US" sz="4000" u="sng" dirty="0"/>
              <a:t> </a:t>
            </a:r>
            <a:r>
              <a:rPr lang="en-US" sz="4000" u="sng" dirty="0" err="1"/>
              <a:t>của</a:t>
            </a:r>
            <a:r>
              <a:rPr lang="en-US" sz="4000" u="sng" dirty="0"/>
              <a:t> </a:t>
            </a:r>
            <a:r>
              <a:rPr lang="en-US" sz="4000" u="sng" dirty="0" err="1"/>
              <a:t>tứ</a:t>
            </a:r>
            <a:r>
              <a:rPr lang="en-US" sz="4000" u="sng" dirty="0"/>
              <a:t> </a:t>
            </a:r>
            <a:r>
              <a:rPr lang="en-US" sz="4000" u="sng" dirty="0" err="1"/>
              <a:t>giác</a:t>
            </a:r>
            <a:endParaRPr lang="en-US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69118" y="2428180"/>
            <a:ext cx="1388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rgbClr val="FF0000"/>
                </a:solidFill>
              </a:rPr>
              <a:t>Giải</a:t>
            </a:r>
            <a:r>
              <a:rPr lang="en-US" sz="2800" b="1" u="sng" dirty="0" smtClean="0">
                <a:solidFill>
                  <a:srgbClr val="FF0000"/>
                </a:solidFill>
              </a:rPr>
              <a:t>: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964" y="3343349"/>
            <a:ext cx="90994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a, A = 105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; B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90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; C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60</a:t>
            </a:r>
            <a:r>
              <a:rPr lang="en-US" sz="4000" baseline="30000" dirty="0" smtClean="0"/>
              <a:t>0</a:t>
            </a:r>
            <a:endParaRPr lang="en-US" sz="4000" dirty="0"/>
          </a:p>
          <a:p>
            <a:r>
              <a:rPr lang="en-US" sz="4000" dirty="0" smtClean="0"/>
              <a:t>    D =  360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– 75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– 90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– 120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= 75</a:t>
            </a:r>
            <a:r>
              <a:rPr lang="en-US" sz="4000" baseline="30000" dirty="0" smtClean="0"/>
              <a:t>0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D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105</a:t>
            </a:r>
            <a:r>
              <a:rPr lang="en-US" sz="4000" baseline="30000" dirty="0" smtClean="0"/>
              <a:t>0</a:t>
            </a:r>
            <a:endParaRPr lang="en-US" sz="4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034214"/>
              </p:ext>
            </p:extLst>
          </p:nvPr>
        </p:nvGraphicFramePr>
        <p:xfrm>
          <a:off x="609600" y="4136371"/>
          <a:ext cx="689957" cy="4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3" imgW="190440" imgH="152280" progId="Equation.3">
                  <p:embed/>
                </p:oleObj>
              </mc:Choice>
              <mc:Fallback>
                <p:oleObj name="Equation" r:id="rId3" imgW="190440" imgH="152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136371"/>
                        <a:ext cx="689957" cy="48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4861" y="5339945"/>
            <a:ext cx="11612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b, A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+ B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+ C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+ D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105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+ 90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+ 60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+ 105</a:t>
            </a:r>
            <a:r>
              <a:rPr lang="en-US" sz="4000" baseline="30000" dirty="0" smtClean="0"/>
              <a:t>0</a:t>
            </a:r>
            <a:r>
              <a:rPr lang="en-US" sz="4000" dirty="0" smtClean="0"/>
              <a:t> = 360</a:t>
            </a:r>
            <a:r>
              <a:rPr lang="en-US" sz="4000" baseline="30000" dirty="0" smtClean="0"/>
              <a:t>0</a:t>
            </a:r>
            <a:endParaRPr lang="en-US" sz="4000" dirty="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23268" y="6282646"/>
            <a:ext cx="10358822" cy="74745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en-US" sz="4000" dirty="0" smtClean="0"/>
              <a:t>c, </a:t>
            </a:r>
            <a:r>
              <a:rPr lang="en-US" sz="4000" dirty="0" err="1" smtClean="0"/>
              <a:t>Tổng</a:t>
            </a:r>
            <a:r>
              <a:rPr lang="en-US" sz="4000" dirty="0" smtClean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góc</a:t>
            </a:r>
            <a:r>
              <a:rPr lang="en-US" sz="4000" dirty="0"/>
              <a:t> </a:t>
            </a:r>
            <a:r>
              <a:rPr lang="en-US" sz="4000" dirty="0" err="1"/>
              <a:t>ngoài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tứ</a:t>
            </a:r>
            <a:r>
              <a:rPr lang="en-US" sz="4000" dirty="0"/>
              <a:t> </a:t>
            </a:r>
            <a:r>
              <a:rPr lang="en-US" sz="4000" dirty="0" err="1"/>
              <a:t>giác</a:t>
            </a:r>
            <a:r>
              <a:rPr lang="en-US" sz="4000" dirty="0"/>
              <a:t> </a:t>
            </a:r>
            <a:r>
              <a:rPr lang="en-US" sz="4000" dirty="0" err="1"/>
              <a:t>bằng</a:t>
            </a:r>
            <a:r>
              <a:rPr lang="en-US" sz="4000" dirty="0"/>
              <a:t> 360</a:t>
            </a:r>
            <a:r>
              <a:rPr lang="en-US" sz="4000" baseline="30000" dirty="0"/>
              <a:t>0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410599" y="3269227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35853" y="3269835"/>
            <a:ext cx="189548" cy="147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314350" y="3383185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28460" y="3383793"/>
            <a:ext cx="189548" cy="147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401676" y="3285745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626930" y="3286353"/>
            <a:ext cx="189548" cy="147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1377048" y="3944486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591158" y="3926673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366009" y="4613362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580119" y="4595549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1312697" y="5342827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526807" y="5325014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2308342" y="5342827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522452" y="5325014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303987" y="5292841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518097" y="5275028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17840" y="5310654"/>
            <a:ext cx="214110" cy="148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31950" y="5292841"/>
            <a:ext cx="253699" cy="16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animBg="1"/>
      <p:bldP spid="55" grpId="0" animBg="1"/>
      <p:bldP spid="4" grpId="0"/>
      <p:bldP spid="5" grpId="0"/>
      <p:bldP spid="7" grpId="0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47"/>
          <p:cNvGrpSpPr>
            <a:grpSpLocks/>
          </p:cNvGrpSpPr>
          <p:nvPr/>
        </p:nvGrpSpPr>
        <p:grpSpPr bwMode="auto">
          <a:xfrm>
            <a:off x="7660640" y="861060"/>
            <a:ext cx="4338320" cy="3116580"/>
            <a:chOff x="-503904" y="3861308"/>
            <a:chExt cx="3234816" cy="3043396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52148" y="3870610"/>
              <a:ext cx="685599" cy="220999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-503904" y="5987593"/>
              <a:ext cx="2820048" cy="15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 flipV="1">
              <a:off x="1948723" y="4465895"/>
              <a:ext cx="609842" cy="24388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16536" y="4222200"/>
              <a:ext cx="1814376" cy="4576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2" name="TextBox 31"/>
            <p:cNvSpPr txBox="1">
              <a:spLocks noChangeArrowheads="1"/>
            </p:cNvSpPr>
            <p:nvPr/>
          </p:nvSpPr>
          <p:spPr bwMode="auto">
            <a:xfrm>
              <a:off x="179445" y="6017318"/>
              <a:ext cx="383460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16393" name="TextBox 32"/>
            <p:cNvSpPr txBox="1">
              <a:spLocks noChangeArrowheads="1"/>
            </p:cNvSpPr>
            <p:nvPr/>
          </p:nvSpPr>
          <p:spPr bwMode="auto">
            <a:xfrm>
              <a:off x="512568" y="3910548"/>
              <a:ext cx="457200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6394" name="TextBox 33"/>
            <p:cNvSpPr txBox="1">
              <a:spLocks noChangeArrowheads="1"/>
            </p:cNvSpPr>
            <p:nvPr/>
          </p:nvSpPr>
          <p:spPr bwMode="auto">
            <a:xfrm>
              <a:off x="1773940" y="4011779"/>
              <a:ext cx="457200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6395" name="TextBox 34"/>
            <p:cNvSpPr txBox="1">
              <a:spLocks noChangeArrowheads="1"/>
            </p:cNvSpPr>
            <p:nvPr/>
          </p:nvSpPr>
          <p:spPr bwMode="auto">
            <a:xfrm>
              <a:off x="2286000" y="5700251"/>
              <a:ext cx="390834" cy="601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6396" name="TextBox 43"/>
            <p:cNvSpPr txBox="1">
              <a:spLocks noChangeArrowheads="1"/>
            </p:cNvSpPr>
            <p:nvPr/>
          </p:nvSpPr>
          <p:spPr bwMode="auto">
            <a:xfrm>
              <a:off x="2093038" y="5955578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6397" name="TextBox 44"/>
            <p:cNvSpPr txBox="1">
              <a:spLocks noChangeArrowheads="1"/>
            </p:cNvSpPr>
            <p:nvPr/>
          </p:nvSpPr>
          <p:spPr bwMode="auto">
            <a:xfrm>
              <a:off x="63582" y="5690032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6398" name="TextBox 45"/>
            <p:cNvSpPr txBox="1">
              <a:spLocks noChangeArrowheads="1"/>
            </p:cNvSpPr>
            <p:nvPr/>
          </p:nvSpPr>
          <p:spPr bwMode="auto">
            <a:xfrm>
              <a:off x="923842" y="3861308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  <p:sp>
          <p:nvSpPr>
            <p:cNvPr id="16399" name="TextBox 46"/>
            <p:cNvSpPr txBox="1">
              <a:spLocks noChangeArrowheads="1"/>
            </p:cNvSpPr>
            <p:nvPr/>
          </p:nvSpPr>
          <p:spPr bwMode="auto">
            <a:xfrm>
              <a:off x="1951704" y="4481052"/>
              <a:ext cx="381000" cy="48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dirty="0"/>
                <a:t>1</a:t>
              </a:r>
              <a:endParaRPr lang="en-US" sz="2600" baseline="30000" dirty="0"/>
            </a:p>
          </p:txBody>
        </p: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89302" y="4389120"/>
            <a:ext cx="5735320" cy="136300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4000" dirty="0" err="1"/>
              <a:t>Tổng</a:t>
            </a:r>
            <a:r>
              <a:rPr lang="en-US" sz="4000" dirty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góc</a:t>
            </a:r>
            <a:r>
              <a:rPr lang="en-US" sz="4000" dirty="0"/>
              <a:t> </a:t>
            </a:r>
            <a:r>
              <a:rPr lang="en-US" sz="4000" dirty="0" err="1"/>
              <a:t>ngoài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tứ</a:t>
            </a:r>
            <a:r>
              <a:rPr lang="en-US" sz="4000" dirty="0"/>
              <a:t> </a:t>
            </a:r>
            <a:r>
              <a:rPr lang="en-US" sz="4000" dirty="0" err="1"/>
              <a:t>giác</a:t>
            </a:r>
            <a:r>
              <a:rPr lang="en-US" sz="4000" dirty="0"/>
              <a:t> </a:t>
            </a:r>
            <a:r>
              <a:rPr lang="en-US" sz="4000" dirty="0" err="1"/>
              <a:t>bằng</a:t>
            </a:r>
            <a:r>
              <a:rPr lang="en-US" sz="4000" dirty="0"/>
              <a:t> 360</a:t>
            </a:r>
            <a:r>
              <a:rPr lang="en-US" sz="4000" baseline="30000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 164"/>
          <p:cNvSpPr>
            <a:spLocks noChangeShapeType="1"/>
          </p:cNvSpPr>
          <p:nvPr/>
        </p:nvSpPr>
        <p:spPr bwMode="auto">
          <a:xfrm>
            <a:off x="4023361" y="3956686"/>
            <a:ext cx="3878581" cy="2667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3" name="Line 171"/>
          <p:cNvSpPr>
            <a:spLocks noChangeShapeType="1"/>
          </p:cNvSpPr>
          <p:nvPr/>
        </p:nvSpPr>
        <p:spPr bwMode="auto">
          <a:xfrm flipH="1" flipV="1">
            <a:off x="7901942" y="3956686"/>
            <a:ext cx="22859" cy="3724274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graphicFrame>
        <p:nvGraphicFramePr>
          <p:cNvPr id="39064" name="Group 152"/>
          <p:cNvGraphicFramePr>
            <a:graphicFrameLocks noGrp="1"/>
          </p:cNvGraphicFramePr>
          <p:nvPr>
            <p:ph/>
          </p:nvPr>
        </p:nvGraphicFramePr>
        <p:xfrm>
          <a:off x="4023360" y="2103121"/>
          <a:ext cx="8534400" cy="5651118"/>
        </p:xfrm>
        <a:graphic>
          <a:graphicData uri="http://schemas.openxmlformats.org/drawingml/2006/table">
            <a:tbl>
              <a:tblPr/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46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9051" name="Text Box 139"/>
          <p:cNvSpPr txBox="1">
            <a:spLocks noChangeArrowheads="1"/>
          </p:cNvSpPr>
          <p:nvPr/>
        </p:nvSpPr>
        <p:spPr bwMode="auto">
          <a:xfrm>
            <a:off x="508000" y="2468880"/>
            <a:ext cx="2316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A(3;2)</a:t>
            </a:r>
          </a:p>
        </p:txBody>
      </p:sp>
      <p:sp>
        <p:nvSpPr>
          <p:cNvPr id="39052" name="Text Box 140"/>
          <p:cNvSpPr txBox="1">
            <a:spLocks noChangeArrowheads="1"/>
          </p:cNvSpPr>
          <p:nvPr/>
        </p:nvSpPr>
        <p:spPr bwMode="auto">
          <a:xfrm>
            <a:off x="508000" y="3017520"/>
            <a:ext cx="2316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B(2;7)</a:t>
            </a:r>
          </a:p>
        </p:txBody>
      </p:sp>
      <p:sp>
        <p:nvSpPr>
          <p:cNvPr id="39053" name="Text Box 141"/>
          <p:cNvSpPr txBox="1">
            <a:spLocks noChangeArrowheads="1"/>
          </p:cNvSpPr>
          <p:nvPr/>
        </p:nvSpPr>
        <p:spPr bwMode="auto">
          <a:xfrm>
            <a:off x="487680" y="3566160"/>
            <a:ext cx="2316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C(6;8)</a:t>
            </a:r>
          </a:p>
        </p:txBody>
      </p:sp>
      <p:sp>
        <p:nvSpPr>
          <p:cNvPr id="39054" name="Text Box 142"/>
          <p:cNvSpPr txBox="1">
            <a:spLocks noChangeArrowheads="1"/>
          </p:cNvSpPr>
          <p:nvPr/>
        </p:nvSpPr>
        <p:spPr bwMode="auto">
          <a:xfrm>
            <a:off x="487680" y="4114800"/>
            <a:ext cx="2316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D(8;5)</a:t>
            </a:r>
          </a:p>
        </p:txBody>
      </p:sp>
      <p:sp>
        <p:nvSpPr>
          <p:cNvPr id="39055" name="Line 143"/>
          <p:cNvSpPr>
            <a:spLocks noChangeShapeType="1"/>
          </p:cNvSpPr>
          <p:nvPr/>
        </p:nvSpPr>
        <p:spPr bwMode="auto">
          <a:xfrm flipV="1">
            <a:off x="6339840" y="2743200"/>
            <a:ext cx="2316480" cy="37490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39056" name="Line 144"/>
          <p:cNvSpPr>
            <a:spLocks noChangeShapeType="1"/>
          </p:cNvSpPr>
          <p:nvPr/>
        </p:nvSpPr>
        <p:spPr bwMode="auto">
          <a:xfrm>
            <a:off x="5608320" y="3383280"/>
            <a:ext cx="4632960" cy="118872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grpSp>
        <p:nvGrpSpPr>
          <p:cNvPr id="39065" name="Group 153"/>
          <p:cNvGrpSpPr>
            <a:grpSpLocks/>
          </p:cNvGrpSpPr>
          <p:nvPr/>
        </p:nvGrpSpPr>
        <p:grpSpPr bwMode="auto">
          <a:xfrm>
            <a:off x="3413760" y="1097280"/>
            <a:ext cx="11338560" cy="7198995"/>
            <a:chOff x="1392" y="624"/>
            <a:chExt cx="4464" cy="3779"/>
          </a:xfrm>
        </p:grpSpPr>
        <p:pic>
          <p:nvPicPr>
            <p:cNvPr id="17566" name="Picture 4" descr="AG00612_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1824"/>
              <a:ext cx="720" cy="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567" name="Group 138"/>
            <p:cNvGrpSpPr>
              <a:grpSpLocks/>
            </p:cNvGrpSpPr>
            <p:nvPr/>
          </p:nvGrpSpPr>
          <p:grpSpPr bwMode="auto">
            <a:xfrm>
              <a:off x="1392" y="624"/>
              <a:ext cx="4464" cy="3779"/>
              <a:chOff x="1152" y="0"/>
              <a:chExt cx="4464" cy="3779"/>
            </a:xfrm>
          </p:grpSpPr>
          <p:sp>
            <p:nvSpPr>
              <p:cNvPr id="17570" name="Line 131"/>
              <p:cNvSpPr>
                <a:spLocks noChangeShapeType="1"/>
              </p:cNvSpPr>
              <p:nvPr/>
            </p:nvSpPr>
            <p:spPr bwMode="auto">
              <a:xfrm>
                <a:off x="1392" y="3456"/>
                <a:ext cx="388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1" name="Line 132"/>
              <p:cNvSpPr>
                <a:spLocks noChangeShapeType="1"/>
              </p:cNvSpPr>
              <p:nvPr/>
            </p:nvSpPr>
            <p:spPr bwMode="auto">
              <a:xfrm flipV="1">
                <a:off x="1392" y="144"/>
                <a:ext cx="0" cy="331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2" name="Text Box 133"/>
              <p:cNvSpPr txBox="1">
                <a:spLocks noChangeArrowheads="1"/>
              </p:cNvSpPr>
              <p:nvPr/>
            </p:nvSpPr>
            <p:spPr bwMode="auto">
              <a:xfrm>
                <a:off x="5280" y="3360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x</a:t>
                </a:r>
              </a:p>
            </p:txBody>
          </p:sp>
          <p:sp>
            <p:nvSpPr>
              <p:cNvPr id="17573" name="Text Box 134"/>
              <p:cNvSpPr txBox="1">
                <a:spLocks noChangeArrowheads="1"/>
              </p:cNvSpPr>
              <p:nvPr/>
            </p:nvSpPr>
            <p:spPr bwMode="auto">
              <a:xfrm>
                <a:off x="1152" y="0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y</a:t>
                </a:r>
              </a:p>
            </p:txBody>
          </p:sp>
          <p:sp>
            <p:nvSpPr>
              <p:cNvPr id="17574" name="Text Box 135"/>
              <p:cNvSpPr txBox="1">
                <a:spLocks noChangeArrowheads="1"/>
              </p:cNvSpPr>
              <p:nvPr/>
            </p:nvSpPr>
            <p:spPr bwMode="auto">
              <a:xfrm>
                <a:off x="1188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0</a:t>
                </a:r>
              </a:p>
            </p:txBody>
          </p:sp>
          <p:sp>
            <p:nvSpPr>
              <p:cNvPr id="17575" name="Text Box 136"/>
              <p:cNvSpPr txBox="1">
                <a:spLocks noChangeArrowheads="1"/>
              </p:cNvSpPr>
              <p:nvPr/>
            </p:nvSpPr>
            <p:spPr bwMode="auto">
              <a:xfrm>
                <a:off x="1584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17576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297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1</a:t>
                </a:r>
              </a:p>
            </p:txBody>
          </p:sp>
          <p:sp>
            <p:nvSpPr>
              <p:cNvPr id="17577" name="Text Box 136"/>
              <p:cNvSpPr txBox="1">
                <a:spLocks noChangeArrowheads="1"/>
              </p:cNvSpPr>
              <p:nvPr/>
            </p:nvSpPr>
            <p:spPr bwMode="auto">
              <a:xfrm>
                <a:off x="1908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17578" name="Text Box 136"/>
              <p:cNvSpPr txBox="1">
                <a:spLocks noChangeArrowheads="1"/>
              </p:cNvSpPr>
              <p:nvPr/>
            </p:nvSpPr>
            <p:spPr bwMode="auto">
              <a:xfrm>
                <a:off x="2196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3</a:t>
                </a:r>
              </a:p>
            </p:txBody>
          </p:sp>
          <p:sp>
            <p:nvSpPr>
              <p:cNvPr id="17579" name="Text Box 136"/>
              <p:cNvSpPr txBox="1">
                <a:spLocks noChangeArrowheads="1"/>
              </p:cNvSpPr>
              <p:nvPr/>
            </p:nvSpPr>
            <p:spPr bwMode="auto">
              <a:xfrm>
                <a:off x="2520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4</a:t>
                </a:r>
              </a:p>
            </p:txBody>
          </p:sp>
          <p:sp>
            <p:nvSpPr>
              <p:cNvPr id="17580" name="Text Box 136"/>
              <p:cNvSpPr txBox="1">
                <a:spLocks noChangeArrowheads="1"/>
              </p:cNvSpPr>
              <p:nvPr/>
            </p:nvSpPr>
            <p:spPr bwMode="auto">
              <a:xfrm>
                <a:off x="2808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5</a:t>
                </a:r>
              </a:p>
            </p:txBody>
          </p:sp>
          <p:sp>
            <p:nvSpPr>
              <p:cNvPr id="17581" name="Text Box 136"/>
              <p:cNvSpPr txBox="1">
                <a:spLocks noChangeArrowheads="1"/>
              </p:cNvSpPr>
              <p:nvPr/>
            </p:nvSpPr>
            <p:spPr bwMode="auto">
              <a:xfrm>
                <a:off x="3132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6</a:t>
                </a:r>
              </a:p>
            </p:txBody>
          </p:sp>
          <p:sp>
            <p:nvSpPr>
              <p:cNvPr id="17582" name="Text Box 136"/>
              <p:cNvSpPr txBox="1">
                <a:spLocks noChangeArrowheads="1"/>
              </p:cNvSpPr>
              <p:nvPr/>
            </p:nvSpPr>
            <p:spPr bwMode="auto">
              <a:xfrm>
                <a:off x="3420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7</a:t>
                </a:r>
              </a:p>
            </p:txBody>
          </p:sp>
          <p:sp>
            <p:nvSpPr>
              <p:cNvPr id="17583" name="Text Box 136"/>
              <p:cNvSpPr txBox="1">
                <a:spLocks noChangeArrowheads="1"/>
              </p:cNvSpPr>
              <p:nvPr/>
            </p:nvSpPr>
            <p:spPr bwMode="auto">
              <a:xfrm>
                <a:off x="3744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8</a:t>
                </a:r>
              </a:p>
            </p:txBody>
          </p:sp>
          <p:sp>
            <p:nvSpPr>
              <p:cNvPr id="17584" name="Text Box 136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9</a:t>
                </a:r>
              </a:p>
            </p:txBody>
          </p:sp>
          <p:sp>
            <p:nvSpPr>
              <p:cNvPr id="17585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2672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17586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2328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3</a:t>
                </a:r>
              </a:p>
            </p:txBody>
          </p:sp>
          <p:sp>
            <p:nvSpPr>
              <p:cNvPr id="17587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201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4</a:t>
                </a:r>
              </a:p>
            </p:txBody>
          </p:sp>
          <p:sp>
            <p:nvSpPr>
              <p:cNvPr id="17588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1680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5</a:t>
                </a:r>
              </a:p>
            </p:txBody>
          </p:sp>
          <p:sp>
            <p:nvSpPr>
              <p:cNvPr id="17589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1376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6</a:t>
                </a:r>
              </a:p>
            </p:txBody>
          </p:sp>
          <p:sp>
            <p:nvSpPr>
              <p:cNvPr id="17590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1032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7</a:t>
                </a:r>
              </a:p>
            </p:txBody>
          </p:sp>
          <p:sp>
            <p:nvSpPr>
              <p:cNvPr id="17591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720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8</a:t>
                </a:r>
              </a:p>
            </p:txBody>
          </p:sp>
          <p:sp>
            <p:nvSpPr>
              <p:cNvPr id="17592" name="Text Box 137"/>
              <p:cNvSpPr txBox="1">
                <a:spLocks noChangeArrowheads="1"/>
              </p:cNvSpPr>
              <p:nvPr/>
            </p:nvSpPr>
            <p:spPr bwMode="auto">
              <a:xfrm>
                <a:off x="1176" y="393"/>
                <a:ext cx="336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9</a:t>
                </a:r>
              </a:p>
            </p:txBody>
          </p:sp>
        </p:grpSp>
        <p:pic>
          <p:nvPicPr>
            <p:cNvPr id="17568" name="Picture 147" descr="AG00612_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76" y="1992"/>
              <a:ext cx="864" cy="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569" name="Picture 148" descr="AG00612_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84" y="2352"/>
              <a:ext cx="768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9067" name="Group 155"/>
          <p:cNvGrpSpPr>
            <a:grpSpLocks/>
          </p:cNvGrpSpPr>
          <p:nvPr/>
        </p:nvGrpSpPr>
        <p:grpSpPr bwMode="auto">
          <a:xfrm>
            <a:off x="4023360" y="6461760"/>
            <a:ext cx="2316480" cy="1219200"/>
            <a:chOff x="1632" y="3440"/>
            <a:chExt cx="912" cy="640"/>
          </a:xfrm>
        </p:grpSpPr>
        <p:sp>
          <p:nvSpPr>
            <p:cNvPr id="17564" name="Line 149"/>
            <p:cNvSpPr>
              <a:spLocks noChangeShapeType="1"/>
            </p:cNvSpPr>
            <p:nvPr/>
          </p:nvSpPr>
          <p:spPr bwMode="auto">
            <a:xfrm>
              <a:off x="1632" y="3440"/>
              <a:ext cx="91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65" name="Line 150"/>
            <p:cNvSpPr>
              <a:spLocks noChangeShapeType="1"/>
            </p:cNvSpPr>
            <p:nvPr/>
          </p:nvSpPr>
          <p:spPr bwMode="auto">
            <a:xfrm>
              <a:off x="2544" y="3456"/>
              <a:ext cx="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63" name="Text Box 151"/>
          <p:cNvSpPr txBox="1">
            <a:spLocks noChangeArrowheads="1"/>
          </p:cNvSpPr>
          <p:nvPr/>
        </p:nvSpPr>
        <p:spPr bwMode="auto">
          <a:xfrm>
            <a:off x="508000" y="66114"/>
            <a:ext cx="33020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5 (Sgk-T67)</a:t>
            </a:r>
          </a:p>
        </p:txBody>
      </p:sp>
      <p:sp>
        <p:nvSpPr>
          <p:cNvPr id="39066" name="Text Box 154"/>
          <p:cNvSpPr txBox="1">
            <a:spLocks noChangeArrowheads="1"/>
          </p:cNvSpPr>
          <p:nvPr/>
        </p:nvSpPr>
        <p:spPr bwMode="auto">
          <a:xfrm>
            <a:off x="647700" y="623704"/>
            <a:ext cx="1238250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CC"/>
                </a:solidFill>
              </a:rPr>
              <a:t>Kho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báu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là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giao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điểm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hai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đường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chéo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của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tứ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 ABCD</a:t>
            </a:r>
          </a:p>
        </p:txBody>
      </p:sp>
      <p:sp>
        <p:nvSpPr>
          <p:cNvPr id="39068" name="Oval 156"/>
          <p:cNvSpPr>
            <a:spLocks noChangeArrowheads="1"/>
          </p:cNvSpPr>
          <p:nvPr/>
        </p:nvSpPr>
        <p:spPr bwMode="auto">
          <a:xfrm>
            <a:off x="6217920" y="6400800"/>
            <a:ext cx="243840" cy="18288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39069" name="Text Box 157"/>
          <p:cNvSpPr txBox="1">
            <a:spLocks noChangeArrowheads="1"/>
          </p:cNvSpPr>
          <p:nvPr/>
        </p:nvSpPr>
        <p:spPr bwMode="auto">
          <a:xfrm>
            <a:off x="6339840" y="6309360"/>
            <a:ext cx="134112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39072" name="Group 160"/>
          <p:cNvGrpSpPr>
            <a:grpSpLocks/>
          </p:cNvGrpSpPr>
          <p:nvPr/>
        </p:nvGrpSpPr>
        <p:grpSpPr bwMode="auto">
          <a:xfrm>
            <a:off x="3954781" y="3291840"/>
            <a:ext cx="1706880" cy="4389120"/>
            <a:chOff x="1605" y="1776"/>
            <a:chExt cx="672" cy="2304"/>
          </a:xfrm>
        </p:grpSpPr>
        <p:sp>
          <p:nvSpPr>
            <p:cNvPr id="17562" name="Line 158"/>
            <p:cNvSpPr>
              <a:spLocks noChangeShapeType="1"/>
            </p:cNvSpPr>
            <p:nvPr/>
          </p:nvSpPr>
          <p:spPr bwMode="auto">
            <a:xfrm flipV="1">
              <a:off x="2247" y="1776"/>
              <a:ext cx="0" cy="23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63" name="Line 159"/>
            <p:cNvSpPr>
              <a:spLocks noChangeShapeType="1"/>
            </p:cNvSpPr>
            <p:nvPr/>
          </p:nvSpPr>
          <p:spPr bwMode="auto">
            <a:xfrm>
              <a:off x="1605" y="1806"/>
              <a:ext cx="67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73" name="Oval 161"/>
          <p:cNvSpPr>
            <a:spLocks noChangeArrowheads="1"/>
          </p:cNvSpPr>
          <p:nvPr/>
        </p:nvSpPr>
        <p:spPr bwMode="auto">
          <a:xfrm>
            <a:off x="5455920" y="3240406"/>
            <a:ext cx="243840" cy="18288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39074" name="Text Box 162"/>
          <p:cNvSpPr txBox="1">
            <a:spLocks noChangeArrowheads="1"/>
          </p:cNvSpPr>
          <p:nvPr/>
        </p:nvSpPr>
        <p:spPr bwMode="auto">
          <a:xfrm>
            <a:off x="5120640" y="2743200"/>
            <a:ext cx="134112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39082" name="Group 170"/>
          <p:cNvGrpSpPr>
            <a:grpSpLocks/>
          </p:cNvGrpSpPr>
          <p:nvPr/>
        </p:nvGrpSpPr>
        <p:grpSpPr bwMode="auto">
          <a:xfrm>
            <a:off x="4023360" y="2720340"/>
            <a:ext cx="4632960" cy="4960620"/>
            <a:chOff x="1632" y="1476"/>
            <a:chExt cx="1824" cy="2604"/>
          </a:xfrm>
        </p:grpSpPr>
        <p:sp>
          <p:nvSpPr>
            <p:cNvPr id="17560" name="Line 163"/>
            <p:cNvSpPr>
              <a:spLocks noChangeShapeType="1"/>
            </p:cNvSpPr>
            <p:nvPr/>
          </p:nvSpPr>
          <p:spPr bwMode="auto">
            <a:xfrm flipV="1">
              <a:off x="3456" y="1488"/>
              <a:ext cx="0" cy="25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61" name="Line 164"/>
            <p:cNvSpPr>
              <a:spLocks noChangeShapeType="1"/>
            </p:cNvSpPr>
            <p:nvPr/>
          </p:nvSpPr>
          <p:spPr bwMode="auto">
            <a:xfrm>
              <a:off x="1632" y="1476"/>
              <a:ext cx="182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80" name="Oval 168"/>
          <p:cNvSpPr>
            <a:spLocks noChangeArrowheads="1"/>
          </p:cNvSpPr>
          <p:nvPr/>
        </p:nvSpPr>
        <p:spPr bwMode="auto">
          <a:xfrm>
            <a:off x="8549640" y="2640330"/>
            <a:ext cx="243840" cy="18288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39081" name="Text Box 169"/>
          <p:cNvSpPr txBox="1">
            <a:spLocks noChangeArrowheads="1"/>
          </p:cNvSpPr>
          <p:nvPr/>
        </p:nvSpPr>
        <p:spPr bwMode="auto">
          <a:xfrm>
            <a:off x="8214360" y="2143126"/>
            <a:ext cx="134112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grpSp>
        <p:nvGrpSpPr>
          <p:cNvPr id="39085" name="Group 173"/>
          <p:cNvGrpSpPr>
            <a:grpSpLocks/>
          </p:cNvGrpSpPr>
          <p:nvPr/>
        </p:nvGrpSpPr>
        <p:grpSpPr bwMode="auto">
          <a:xfrm>
            <a:off x="4023360" y="4480560"/>
            <a:ext cx="6217920" cy="3200400"/>
            <a:chOff x="1632" y="2400"/>
            <a:chExt cx="2448" cy="1680"/>
          </a:xfrm>
        </p:grpSpPr>
        <p:sp>
          <p:nvSpPr>
            <p:cNvPr id="17558" name="Line 171"/>
            <p:cNvSpPr>
              <a:spLocks noChangeShapeType="1"/>
            </p:cNvSpPr>
            <p:nvPr/>
          </p:nvSpPr>
          <p:spPr bwMode="auto">
            <a:xfrm flipV="1">
              <a:off x="4080" y="2400"/>
              <a:ext cx="0" cy="168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59" name="Line 172"/>
            <p:cNvSpPr>
              <a:spLocks noChangeShapeType="1"/>
            </p:cNvSpPr>
            <p:nvPr/>
          </p:nvSpPr>
          <p:spPr bwMode="auto">
            <a:xfrm>
              <a:off x="1632" y="2448"/>
              <a:ext cx="244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86" name="Oval 174"/>
          <p:cNvSpPr>
            <a:spLocks noChangeArrowheads="1"/>
          </p:cNvSpPr>
          <p:nvPr/>
        </p:nvSpPr>
        <p:spPr bwMode="auto">
          <a:xfrm>
            <a:off x="10088880" y="4480560"/>
            <a:ext cx="243840" cy="18288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39087" name="Text Box 175"/>
          <p:cNvSpPr txBox="1">
            <a:spLocks noChangeArrowheads="1"/>
          </p:cNvSpPr>
          <p:nvPr/>
        </p:nvSpPr>
        <p:spPr bwMode="auto">
          <a:xfrm>
            <a:off x="9753600" y="3983356"/>
            <a:ext cx="134112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39089" name="Freeform 177"/>
          <p:cNvSpPr>
            <a:spLocks/>
          </p:cNvSpPr>
          <p:nvPr/>
        </p:nvSpPr>
        <p:spPr bwMode="auto">
          <a:xfrm>
            <a:off x="5608320" y="2743200"/>
            <a:ext cx="4632960" cy="3749040"/>
          </a:xfrm>
          <a:custGeom>
            <a:avLst/>
            <a:gdLst>
              <a:gd name="T0" fmla="*/ 2147483647 w 1824"/>
              <a:gd name="T1" fmla="*/ 2147483647 h 1968"/>
              <a:gd name="T2" fmla="*/ 2147483647 w 1824"/>
              <a:gd name="T3" fmla="*/ 2147483647 h 1968"/>
              <a:gd name="T4" fmla="*/ 2147483647 w 1824"/>
              <a:gd name="T5" fmla="*/ 0 h 1968"/>
              <a:gd name="T6" fmla="*/ 0 w 1824"/>
              <a:gd name="T7" fmla="*/ 2147483647 h 1968"/>
              <a:gd name="T8" fmla="*/ 2147483647 w 1824"/>
              <a:gd name="T9" fmla="*/ 2147483647 h 1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24" h="1968">
                <a:moveTo>
                  <a:pt x="288" y="1968"/>
                </a:moveTo>
                <a:lnTo>
                  <a:pt x="1824" y="960"/>
                </a:lnTo>
                <a:lnTo>
                  <a:pt x="1200" y="0"/>
                </a:lnTo>
                <a:lnTo>
                  <a:pt x="0" y="288"/>
                </a:lnTo>
                <a:lnTo>
                  <a:pt x="288" y="1968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39090" name="Oval 178"/>
          <p:cNvSpPr>
            <a:spLocks noChangeArrowheads="1"/>
          </p:cNvSpPr>
          <p:nvPr/>
        </p:nvSpPr>
        <p:spPr bwMode="auto">
          <a:xfrm>
            <a:off x="7780021" y="3874770"/>
            <a:ext cx="243840" cy="18288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39091" name="Text Box 179"/>
          <p:cNvSpPr txBox="1">
            <a:spLocks noChangeArrowheads="1"/>
          </p:cNvSpPr>
          <p:nvPr/>
        </p:nvSpPr>
        <p:spPr bwMode="auto">
          <a:xfrm>
            <a:off x="243840" y="5029200"/>
            <a:ext cx="2804160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</a:rPr>
              <a:t>Toạ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trí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báu</a:t>
            </a:r>
            <a:r>
              <a:rPr lang="en-US" dirty="0">
                <a:solidFill>
                  <a:srgbClr val="FF0000"/>
                </a:solidFill>
              </a:rPr>
              <a:t>: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(5;6)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500"/>
                                        <p:tgtEl>
                                          <p:spTgt spid="3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500"/>
                                        <p:tgtEl>
                                          <p:spTgt spid="3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500"/>
                                        <p:tgtEl>
                                          <p:spTgt spid="3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3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39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39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1" dur="500" fill="hold"/>
                                        <p:tgtEl>
                                          <p:spTgt spid="39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39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390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9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39051" grpId="0"/>
      <p:bldP spid="39052" grpId="0"/>
      <p:bldP spid="39053" grpId="0"/>
      <p:bldP spid="39054" grpId="0"/>
      <p:bldP spid="39055" grpId="0" animBg="1"/>
      <p:bldP spid="39056" grpId="0" animBg="1"/>
      <p:bldP spid="39063" grpId="0"/>
      <p:bldP spid="39066" grpId="0"/>
      <p:bldP spid="39068" grpId="0" animBg="1"/>
      <p:bldP spid="39069" grpId="0"/>
      <p:bldP spid="39073" grpId="0" animBg="1"/>
      <p:bldP spid="39074" grpId="0"/>
      <p:bldP spid="39080" grpId="0" animBg="1"/>
      <p:bldP spid="39081" grpId="0"/>
      <p:bldP spid="39086" grpId="0" animBg="1"/>
      <p:bldP spid="39087" grpId="0"/>
      <p:bldP spid="39089" grpId="0" animBg="1"/>
      <p:bldP spid="39090" grpId="0" animBg="1"/>
      <p:bldP spid="39090" grpId="1" animBg="1"/>
      <p:bldP spid="390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8542" y="6774180"/>
            <a:ext cx="6017259" cy="144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2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2302" y="4634866"/>
            <a:ext cx="4859019" cy="282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61961" y="4093846"/>
            <a:ext cx="5737861" cy="201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98462" y="3236596"/>
            <a:ext cx="3914139" cy="114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o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50618">
            <a:off x="5245102" y="1927861"/>
            <a:ext cx="3528059" cy="223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ov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7582" y="923926"/>
            <a:ext cx="5379720" cy="204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12480" y="140971"/>
            <a:ext cx="5641341" cy="1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ov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45761" y="611506"/>
            <a:ext cx="3418840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Cove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841501" y="1394460"/>
            <a:ext cx="4335779" cy="398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744221" y="3851911"/>
            <a:ext cx="3766819" cy="1919197"/>
            <a:chOff x="465931" y="3209925"/>
            <a:chExt cx="2353469" cy="1599331"/>
          </a:xfrm>
        </p:grpSpPr>
        <p:pic>
          <p:nvPicPr>
            <p:cNvPr id="20495" name="Picture 13" descr="Káº¿t quáº£ hÃ¬nh áº£nh cho hÃ¬nh áº£nh bá» nÃ£o ngÆ°á»i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65931" y="3209925"/>
              <a:ext cx="2353469" cy="1464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6" name="TextBox 12"/>
            <p:cNvSpPr txBox="1">
              <a:spLocks noChangeArrowheads="1"/>
            </p:cNvSpPr>
            <p:nvPr/>
          </p:nvSpPr>
          <p:spPr bwMode="auto">
            <a:xfrm>
              <a:off x="509588" y="4078287"/>
              <a:ext cx="2190750" cy="730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100" b="1" dirty="0">
                  <a:solidFill>
                    <a:srgbClr val="FFFF00"/>
                  </a:solidFill>
                </a:rPr>
                <a:t>TỨ GIÁC</a:t>
              </a:r>
            </a:p>
          </p:txBody>
        </p:sp>
      </p:grpSp>
      <p:sp>
        <p:nvSpPr>
          <p:cNvPr id="14" name="Freeform 17"/>
          <p:cNvSpPr>
            <a:spLocks/>
          </p:cNvSpPr>
          <p:nvPr/>
        </p:nvSpPr>
        <p:spPr bwMode="auto">
          <a:xfrm rot="1213187">
            <a:off x="4869181" y="3263266"/>
            <a:ext cx="2336800" cy="1339214"/>
          </a:xfrm>
          <a:custGeom>
            <a:avLst/>
            <a:gdLst>
              <a:gd name="T0" fmla="*/ 0 w 1584"/>
              <a:gd name="T1" fmla="*/ 2147483647 h 1536"/>
              <a:gd name="T2" fmla="*/ 2147483647 w 1584"/>
              <a:gd name="T3" fmla="*/ 0 h 1536"/>
              <a:gd name="T4" fmla="*/ 2147483647 w 1584"/>
              <a:gd name="T5" fmla="*/ 2147483647 h 1536"/>
              <a:gd name="T6" fmla="*/ 2147483647 w 1584"/>
              <a:gd name="T7" fmla="*/ 2147483647 h 1536"/>
              <a:gd name="T8" fmla="*/ 0 w 1584"/>
              <a:gd name="T9" fmla="*/ 2147483647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4" h="1536">
                <a:moveTo>
                  <a:pt x="0" y="816"/>
                </a:moveTo>
                <a:lnTo>
                  <a:pt x="480" y="0"/>
                </a:lnTo>
                <a:lnTo>
                  <a:pt x="1584" y="672"/>
                </a:lnTo>
                <a:lnTo>
                  <a:pt x="432" y="1536"/>
                </a:lnTo>
                <a:lnTo>
                  <a:pt x="0" y="816"/>
                </a:lnTo>
                <a:close/>
              </a:path>
            </a:pathLst>
          </a:custGeom>
          <a:solidFill>
            <a:srgbClr val="336699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20493" name="AutoShape 22" descr="Káº¿t quáº£ hÃ¬nh áº£nh cho HÃ¬nh áº£nh há»p quÃ "/>
          <p:cNvSpPr>
            <a:spLocks noChangeAspect="1" noChangeArrowheads="1"/>
          </p:cNvSpPr>
          <p:nvPr/>
        </p:nvSpPr>
        <p:spPr bwMode="auto">
          <a:xfrm>
            <a:off x="269240" y="-219075"/>
            <a:ext cx="48768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20494" name="AutoShape 24" descr="Káº¿t quáº£ hÃ¬nh áº£nh cho HÃ¬nh áº£nh há»p quÃ "/>
          <p:cNvSpPr>
            <a:spLocks noChangeAspect="1" noChangeArrowheads="1"/>
          </p:cNvSpPr>
          <p:nvPr/>
        </p:nvSpPr>
        <p:spPr bwMode="auto">
          <a:xfrm>
            <a:off x="513080" y="-36195"/>
            <a:ext cx="48768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hiep mung ngay 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 rot="21166732">
            <a:off x="2600961" y="1219200"/>
            <a:ext cx="4599941" cy="78295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vi-VN" sz="2900" kern="10" dirty="0">
                <a:ln w="9525">
                  <a:round/>
                  <a:headEnd/>
                  <a:tailEnd/>
                </a:ln>
                <a:solidFill>
                  <a:srgbClr val="FF0000">
                    <a:alpha val="65097"/>
                  </a:srgbClr>
                </a:solidFill>
                <a:latin typeface="Times New Roman"/>
                <a:cs typeface="Times New Roman"/>
              </a:rPr>
              <a:t>HƯỚNG DẪN VỀ NHÀ</a:t>
            </a:r>
            <a:endParaRPr lang="en-US" sz="2900" kern="10" dirty="0">
              <a:ln w="9525">
                <a:round/>
                <a:headEnd/>
                <a:tailEnd/>
              </a:ln>
              <a:solidFill>
                <a:srgbClr val="FF0000">
                  <a:alpha val="65097"/>
                </a:srgbClr>
              </a:solidFill>
              <a:latin typeface="Times New Roman"/>
              <a:cs typeface="Times New Roman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 rot="21143245">
            <a:off x="2021841" y="2071373"/>
            <a:ext cx="7150101" cy="428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130622" tIns="65311" rIns="130622" bIns="65311">
            <a:spAutoFit/>
          </a:bodyPr>
          <a:lstStyle/>
          <a:p>
            <a:pPr algn="just">
              <a:spcBef>
                <a:spcPts val="857"/>
              </a:spcBef>
              <a:spcAft>
                <a:spcPts val="857"/>
              </a:spcAft>
              <a:defRPr/>
            </a:pPr>
            <a:r>
              <a:rPr lang="en-US" dirty="0">
                <a:solidFill>
                  <a:srgbClr val="0000CC"/>
                </a:solidFill>
              </a:rPr>
              <a:t>    </a:t>
            </a:r>
            <a:r>
              <a:rPr lang="en-US" altLang="en-US" sz="4000" b="1" dirty="0">
                <a:solidFill>
                  <a:srgbClr val="0033CC"/>
                </a:solidFill>
              </a:rPr>
              <a:t>1/ </a:t>
            </a:r>
            <a:r>
              <a:rPr lang="en-US" altLang="en-US" sz="4000" b="1" dirty="0" err="1">
                <a:solidFill>
                  <a:srgbClr val="0033CC"/>
                </a:solidFill>
              </a:rPr>
              <a:t>Học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thuộc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định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nghĩa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tứ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giác</a:t>
            </a:r>
            <a:r>
              <a:rPr lang="en-US" altLang="en-US" sz="4000" b="1" dirty="0">
                <a:solidFill>
                  <a:srgbClr val="0033CC"/>
                </a:solidFill>
              </a:rPr>
              <a:t>, </a:t>
            </a:r>
            <a:r>
              <a:rPr lang="en-US" altLang="en-US" sz="4000" b="1" dirty="0" err="1">
                <a:solidFill>
                  <a:srgbClr val="0033CC"/>
                </a:solidFill>
              </a:rPr>
              <a:t>tứ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giác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lồi</a:t>
            </a:r>
            <a:r>
              <a:rPr lang="en-US" altLang="en-US" sz="4000" b="1" dirty="0">
                <a:solidFill>
                  <a:srgbClr val="0033CC"/>
                </a:solidFill>
              </a:rPr>
              <a:t>, </a:t>
            </a:r>
            <a:r>
              <a:rPr lang="en-US" altLang="en-US" sz="4000" b="1" dirty="0" err="1">
                <a:solidFill>
                  <a:srgbClr val="0033CC"/>
                </a:solidFill>
              </a:rPr>
              <a:t>định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lí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tổng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các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góc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của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tứ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</a:rPr>
              <a:t>giác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.</a:t>
            </a:r>
          </a:p>
          <a:p>
            <a:pPr algn="just">
              <a:spcBef>
                <a:spcPts val="857"/>
              </a:spcBef>
              <a:spcAft>
                <a:spcPts val="857"/>
              </a:spcAft>
              <a:defRPr/>
            </a:pPr>
            <a:r>
              <a:rPr lang="en-US" altLang="en-US" sz="4000" b="1" dirty="0" smtClean="0">
                <a:solidFill>
                  <a:srgbClr val="0033CC"/>
                </a:solidFill>
              </a:rPr>
              <a:t>2</a:t>
            </a:r>
            <a:r>
              <a:rPr lang="en-US" altLang="en-US" sz="4000" b="1" dirty="0">
                <a:solidFill>
                  <a:srgbClr val="0033CC"/>
                </a:solidFill>
              </a:rPr>
              <a:t>/ </a:t>
            </a:r>
            <a:r>
              <a:rPr lang="en-US" altLang="en-US" sz="4000" b="1" dirty="0" err="1">
                <a:solidFill>
                  <a:srgbClr val="0033CC"/>
                </a:solidFill>
              </a:rPr>
              <a:t>Làm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bài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tập</a:t>
            </a:r>
            <a:r>
              <a:rPr lang="en-US" altLang="en-US" sz="4000" b="1" dirty="0">
                <a:solidFill>
                  <a:srgbClr val="0033CC"/>
                </a:solidFill>
              </a:rPr>
              <a:t>: 3; 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4 </a:t>
            </a:r>
            <a:r>
              <a:rPr lang="en-US" altLang="en-US" sz="4000" b="1" dirty="0">
                <a:solidFill>
                  <a:srgbClr val="0033CC"/>
                </a:solidFill>
              </a:rPr>
              <a:t/>
            </a:r>
            <a:br>
              <a:rPr lang="en-US" altLang="en-US" sz="4000" b="1" dirty="0">
                <a:solidFill>
                  <a:srgbClr val="0033CC"/>
                </a:solidFill>
              </a:rPr>
            </a:br>
            <a:r>
              <a:rPr lang="en-US" altLang="en-US" sz="4000" b="1" dirty="0">
                <a:solidFill>
                  <a:srgbClr val="0033CC"/>
                </a:solidFill>
              </a:rPr>
              <a:t>(Sgk-T67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) </a:t>
            </a:r>
            <a:r>
              <a:rPr lang="en-US" altLang="en-US" sz="4000" b="1" dirty="0" err="1">
                <a:solidFill>
                  <a:srgbClr val="0033CC"/>
                </a:solidFill>
              </a:rPr>
              <a:t>v</a:t>
            </a:r>
            <a:r>
              <a:rPr lang="en-US" altLang="en-US" sz="4000" b="1" smtClean="0">
                <a:solidFill>
                  <a:srgbClr val="0033CC"/>
                </a:solidFill>
              </a:rPr>
              <a:t>à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 SBT</a:t>
            </a:r>
            <a:endParaRPr lang="en-US" altLang="en-US" sz="4000" b="1" dirty="0">
              <a:solidFill>
                <a:srgbClr val="0033CC"/>
              </a:solidFill>
            </a:endParaRPr>
          </a:p>
          <a:p>
            <a:pPr algn="ctr">
              <a:spcBef>
                <a:spcPts val="857"/>
              </a:spcBef>
              <a:spcAft>
                <a:spcPts val="857"/>
              </a:spcAft>
              <a:defRPr/>
            </a:pPr>
            <a:r>
              <a:rPr lang="en-US" altLang="en-US" sz="4000" b="1" dirty="0">
                <a:solidFill>
                  <a:srgbClr val="0033CC"/>
                </a:solidFill>
              </a:rPr>
              <a:t>3/ </a:t>
            </a:r>
            <a:r>
              <a:rPr lang="en-US" altLang="en-US" sz="4000" b="1" dirty="0" err="1" smtClean="0">
                <a:solidFill>
                  <a:srgbClr val="0033CC"/>
                </a:solidFill>
              </a:rPr>
              <a:t>Chuẩn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</a:rPr>
              <a:t>bị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</a:rPr>
              <a:t>bài</a:t>
            </a:r>
            <a:r>
              <a:rPr lang="en-US" altLang="en-US" sz="4000" b="1" dirty="0" smtClean="0">
                <a:solidFill>
                  <a:srgbClr val="0033CC"/>
                </a:solidFill>
              </a:rPr>
              <a:t>: </a:t>
            </a:r>
            <a:r>
              <a:rPr lang="en-US" altLang="en-US" sz="4000" b="1" dirty="0" err="1">
                <a:solidFill>
                  <a:srgbClr val="0033CC"/>
                </a:solidFill>
              </a:rPr>
              <a:t>Hình</a:t>
            </a:r>
            <a:r>
              <a:rPr lang="en-US" altLang="en-US" sz="4000" b="1" dirty="0">
                <a:solidFill>
                  <a:srgbClr val="0033CC"/>
                </a:solidFill>
              </a:rPr>
              <a:t> thang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53440" y="822960"/>
            <a:ext cx="13167360" cy="2747998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7,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:</a:t>
            </a:r>
          </a:p>
          <a:p>
            <a:pPr marL="489833" indent="-489833">
              <a:buFontTx/>
              <a:buChar char="-"/>
              <a:defRPr/>
            </a:pPr>
            <a:r>
              <a:rPr lang="en-US" dirty="0" err="1"/>
              <a:t>Chương</a:t>
            </a:r>
            <a:r>
              <a:rPr lang="en-US" dirty="0"/>
              <a:t> I: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.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song </a:t>
            </a:r>
            <a:r>
              <a:rPr lang="en-US" dirty="0" err="1"/>
              <a:t>song</a:t>
            </a:r>
            <a:endParaRPr lang="en-US" dirty="0"/>
          </a:p>
          <a:p>
            <a:pPr marL="489833" indent="-489833">
              <a:buFontTx/>
              <a:buChar char="-"/>
              <a:defRPr/>
            </a:pPr>
            <a:r>
              <a:rPr lang="en-US" dirty="0" err="1"/>
              <a:t>Chương</a:t>
            </a:r>
            <a:r>
              <a:rPr lang="en-US" dirty="0"/>
              <a:t> II: Tam </a:t>
            </a:r>
            <a:r>
              <a:rPr lang="en-US" dirty="0" err="1"/>
              <a:t>giác</a:t>
            </a:r>
            <a:endParaRPr lang="en-US" dirty="0"/>
          </a:p>
          <a:p>
            <a:pPr marL="489833" indent="-489833">
              <a:buFontTx/>
              <a:buChar char="-"/>
              <a:defRPr/>
            </a:pPr>
            <a:r>
              <a:rPr lang="en-US" dirty="0" err="1"/>
              <a:t>Chương</a:t>
            </a:r>
            <a:r>
              <a:rPr lang="en-US" dirty="0"/>
              <a:t> III: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3440" y="3840480"/>
            <a:ext cx="12801600" cy="3825216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en-US" sz="4000" dirty="0" err="1">
                <a:solidFill>
                  <a:srgbClr val="0000CC"/>
                </a:solidFill>
              </a:rPr>
              <a:t>Trong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chương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trình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học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lớp</a:t>
            </a:r>
            <a:r>
              <a:rPr lang="en-US" sz="4000" dirty="0">
                <a:solidFill>
                  <a:srgbClr val="0000CC"/>
                </a:solidFill>
              </a:rPr>
              <a:t> 8, </a:t>
            </a:r>
            <a:r>
              <a:rPr lang="en-US" sz="4000" dirty="0" err="1">
                <a:solidFill>
                  <a:srgbClr val="0000CC"/>
                </a:solidFill>
              </a:rPr>
              <a:t>các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em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sẽ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được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học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tiếp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về</a:t>
            </a:r>
            <a:r>
              <a:rPr lang="en-US" sz="4000" dirty="0">
                <a:solidFill>
                  <a:srgbClr val="0000CC"/>
                </a:solidFill>
              </a:rPr>
              <a:t>:</a:t>
            </a:r>
          </a:p>
          <a:p>
            <a:pPr marL="489833" indent="-489833">
              <a:buFontTx/>
              <a:buChar char="-"/>
              <a:defRPr/>
            </a:pPr>
            <a:r>
              <a:rPr lang="en-US" sz="4000" dirty="0" err="1">
                <a:solidFill>
                  <a:srgbClr val="0000CC"/>
                </a:solidFill>
              </a:rPr>
              <a:t>Chương</a:t>
            </a:r>
            <a:r>
              <a:rPr lang="en-US" sz="4000" dirty="0">
                <a:solidFill>
                  <a:srgbClr val="0000CC"/>
                </a:solidFill>
              </a:rPr>
              <a:t> I: </a:t>
            </a:r>
            <a:r>
              <a:rPr lang="en-US" sz="4000" dirty="0" err="1">
                <a:solidFill>
                  <a:srgbClr val="0000CC"/>
                </a:solidFill>
              </a:rPr>
              <a:t>Tứ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endParaRPr lang="en-US" sz="4000" dirty="0">
              <a:solidFill>
                <a:srgbClr val="0000CC"/>
              </a:solidFill>
            </a:endParaRPr>
          </a:p>
          <a:p>
            <a:pPr marL="489833" indent="-489833">
              <a:buFontTx/>
              <a:buChar char="-"/>
              <a:defRPr/>
            </a:pPr>
            <a:r>
              <a:rPr lang="en-US" sz="4000" dirty="0" err="1">
                <a:solidFill>
                  <a:srgbClr val="0000CC"/>
                </a:solidFill>
              </a:rPr>
              <a:t>Chương</a:t>
            </a:r>
            <a:r>
              <a:rPr lang="en-US" sz="4000" dirty="0">
                <a:solidFill>
                  <a:srgbClr val="0000CC"/>
                </a:solidFill>
              </a:rPr>
              <a:t> II: </a:t>
            </a:r>
            <a:r>
              <a:rPr lang="en-US" sz="4000" dirty="0" err="1">
                <a:solidFill>
                  <a:srgbClr val="0000CC"/>
                </a:solidFill>
              </a:rPr>
              <a:t>Đa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. </a:t>
            </a:r>
            <a:r>
              <a:rPr lang="en-US" sz="4000" dirty="0" err="1">
                <a:solidFill>
                  <a:srgbClr val="0000CC"/>
                </a:solidFill>
              </a:rPr>
              <a:t>Diện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tích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endParaRPr lang="en-US" sz="4000" dirty="0">
              <a:solidFill>
                <a:srgbClr val="0000CC"/>
              </a:solidFill>
            </a:endParaRPr>
          </a:p>
          <a:p>
            <a:pPr marL="489833" indent="-489833">
              <a:buFontTx/>
              <a:buChar char="-"/>
              <a:defRPr/>
            </a:pPr>
            <a:r>
              <a:rPr lang="en-US" sz="4000" dirty="0" err="1">
                <a:solidFill>
                  <a:srgbClr val="0000CC"/>
                </a:solidFill>
              </a:rPr>
              <a:t>Chương</a:t>
            </a:r>
            <a:r>
              <a:rPr lang="en-US" sz="4000" dirty="0">
                <a:solidFill>
                  <a:srgbClr val="0000CC"/>
                </a:solidFill>
              </a:rPr>
              <a:t> III: Tam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đồng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dạng</a:t>
            </a:r>
            <a:endParaRPr lang="en-US" sz="4000" dirty="0">
              <a:solidFill>
                <a:srgbClr val="0000CC"/>
              </a:solidFill>
            </a:endParaRPr>
          </a:p>
          <a:p>
            <a:pPr marL="489833" indent="-489833">
              <a:buFontTx/>
              <a:buChar char="-"/>
              <a:defRPr/>
            </a:pPr>
            <a:r>
              <a:rPr lang="en-US" sz="4000" dirty="0" err="1">
                <a:solidFill>
                  <a:srgbClr val="0000CC"/>
                </a:solidFill>
              </a:rPr>
              <a:t>Chương</a:t>
            </a:r>
            <a:r>
              <a:rPr lang="en-US" sz="4000" dirty="0">
                <a:solidFill>
                  <a:srgbClr val="0000CC"/>
                </a:solidFill>
              </a:rPr>
              <a:t> IV: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lăng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trụ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đứng</a:t>
            </a:r>
            <a:r>
              <a:rPr lang="en-US" sz="4000" dirty="0">
                <a:solidFill>
                  <a:srgbClr val="0000CC"/>
                </a:solidFill>
              </a:rPr>
              <a:t>.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chóp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đều</a:t>
            </a:r>
            <a:endParaRPr lang="en-US" sz="4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1143000" y="152400"/>
            <a:ext cx="12390120" cy="733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en-US" sz="3600" dirty="0" err="1">
                <a:solidFill>
                  <a:srgbClr val="0000CC"/>
                </a:solidFill>
              </a:rPr>
              <a:t>Trong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b="1" u="sng" dirty="0" err="1">
                <a:solidFill>
                  <a:srgbClr val="0000CC"/>
                </a:solidFill>
              </a:rPr>
              <a:t>chương</a:t>
            </a:r>
            <a:r>
              <a:rPr lang="en-US" sz="3600" b="1" u="sng" dirty="0">
                <a:solidFill>
                  <a:srgbClr val="0000CC"/>
                </a:solidFill>
              </a:rPr>
              <a:t> I: TỨ GIÁC</a:t>
            </a:r>
            <a:r>
              <a:rPr lang="en-US" sz="3600" dirty="0">
                <a:solidFill>
                  <a:srgbClr val="0000CC"/>
                </a:solidFill>
              </a:rPr>
              <a:t>, </a:t>
            </a:r>
            <a:r>
              <a:rPr lang="en-US" sz="3600" dirty="0" err="1">
                <a:solidFill>
                  <a:srgbClr val="0000CC"/>
                </a:solidFill>
              </a:rPr>
              <a:t>các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dirty="0" err="1">
                <a:solidFill>
                  <a:srgbClr val="0000CC"/>
                </a:solidFill>
              </a:rPr>
              <a:t>em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dirty="0" err="1">
                <a:solidFill>
                  <a:srgbClr val="0000CC"/>
                </a:solidFill>
              </a:rPr>
              <a:t>sẽ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dirty="0" err="1">
                <a:solidFill>
                  <a:srgbClr val="0000CC"/>
                </a:solidFill>
              </a:rPr>
              <a:t>được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dirty="0" err="1">
                <a:solidFill>
                  <a:srgbClr val="0000CC"/>
                </a:solidFill>
              </a:rPr>
              <a:t>học</a:t>
            </a:r>
            <a:r>
              <a:rPr lang="en-US" sz="3600" dirty="0">
                <a:solidFill>
                  <a:srgbClr val="0000CC"/>
                </a:solidFill>
              </a:rPr>
              <a:t> </a:t>
            </a:r>
            <a:r>
              <a:rPr lang="en-US" sz="3600" dirty="0" err="1">
                <a:solidFill>
                  <a:srgbClr val="0000CC"/>
                </a:solidFill>
              </a:rPr>
              <a:t>về</a:t>
            </a:r>
            <a:r>
              <a:rPr lang="en-US" sz="3600" dirty="0">
                <a:solidFill>
                  <a:srgbClr val="0000CC"/>
                </a:solidFill>
              </a:rPr>
              <a:t>:</a:t>
            </a:r>
          </a:p>
          <a:p>
            <a:r>
              <a:rPr lang="en-US" sz="3600" dirty="0"/>
              <a:t>§1. </a:t>
            </a:r>
            <a:r>
              <a:rPr lang="en-US" sz="3600" dirty="0" err="1"/>
              <a:t>Tứ</a:t>
            </a:r>
            <a:r>
              <a:rPr lang="en-US" sz="3600" dirty="0"/>
              <a:t> </a:t>
            </a:r>
            <a:r>
              <a:rPr lang="en-US" sz="3600" dirty="0" err="1"/>
              <a:t>giác</a:t>
            </a:r>
            <a:endParaRPr lang="en-US" sz="3600" dirty="0"/>
          </a:p>
          <a:p>
            <a:r>
              <a:rPr lang="en-US" sz="3600" dirty="0"/>
              <a:t>§2.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thang</a:t>
            </a:r>
            <a:endParaRPr lang="en-US" sz="3600" dirty="0"/>
          </a:p>
          <a:p>
            <a:r>
              <a:rPr lang="en-US" sz="3600" dirty="0"/>
              <a:t>§3.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thang</a:t>
            </a:r>
            <a:r>
              <a:rPr lang="en-US" sz="3600" dirty="0"/>
              <a:t> </a:t>
            </a:r>
            <a:r>
              <a:rPr lang="en-US" sz="3600" dirty="0" err="1"/>
              <a:t>cân</a:t>
            </a:r>
            <a:endParaRPr lang="en-US" sz="3600" dirty="0"/>
          </a:p>
          <a:p>
            <a:r>
              <a:rPr lang="en-US" sz="3600" dirty="0"/>
              <a:t>§4. </a:t>
            </a:r>
            <a:r>
              <a:rPr lang="en-US" sz="3600" dirty="0" err="1"/>
              <a:t>Đường</a:t>
            </a:r>
            <a:r>
              <a:rPr lang="en-US" sz="3600" dirty="0"/>
              <a:t> </a:t>
            </a:r>
            <a:r>
              <a:rPr lang="en-US" sz="3600" dirty="0" err="1"/>
              <a:t>trung</a:t>
            </a:r>
            <a:r>
              <a:rPr lang="en-US" sz="3600" dirty="0"/>
              <a:t> </a:t>
            </a:r>
            <a:r>
              <a:rPr lang="en-US" sz="3600" dirty="0" err="1"/>
              <a:t>bình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tam </a:t>
            </a:r>
            <a:r>
              <a:rPr lang="en-US" sz="3600" dirty="0" err="1"/>
              <a:t>giác</a:t>
            </a:r>
            <a:r>
              <a:rPr lang="en-US" sz="3600" dirty="0"/>
              <a:t>,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thang</a:t>
            </a:r>
            <a:endParaRPr lang="en-US" sz="3600" dirty="0"/>
          </a:p>
          <a:p>
            <a:r>
              <a:rPr lang="en-US" sz="3600" dirty="0" smtClean="0"/>
              <a:t>§</a:t>
            </a:r>
            <a:r>
              <a:rPr lang="en-US" sz="3600" dirty="0"/>
              <a:t>6. </a:t>
            </a:r>
            <a:r>
              <a:rPr lang="en-US" sz="3600" dirty="0" err="1"/>
              <a:t>Đối</a:t>
            </a:r>
            <a:r>
              <a:rPr lang="en-US" sz="3600" dirty="0"/>
              <a:t> </a:t>
            </a:r>
            <a:r>
              <a:rPr lang="en-US" sz="3600" dirty="0" err="1"/>
              <a:t>xứng</a:t>
            </a:r>
            <a:r>
              <a:rPr lang="en-US" sz="3600" dirty="0"/>
              <a:t> </a:t>
            </a:r>
            <a:r>
              <a:rPr lang="en-US" sz="3600" dirty="0" err="1"/>
              <a:t>trục</a:t>
            </a:r>
            <a:endParaRPr lang="en-US" sz="3600" dirty="0"/>
          </a:p>
          <a:p>
            <a:r>
              <a:rPr lang="en-US" sz="3600" dirty="0"/>
              <a:t>§7.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bình</a:t>
            </a:r>
            <a:r>
              <a:rPr lang="en-US" sz="3600" dirty="0"/>
              <a:t> </a:t>
            </a:r>
            <a:r>
              <a:rPr lang="en-US" sz="3600" dirty="0" err="1"/>
              <a:t>hành</a:t>
            </a:r>
            <a:endParaRPr lang="en-US" sz="3600" dirty="0"/>
          </a:p>
          <a:p>
            <a:r>
              <a:rPr lang="en-US" sz="3600" dirty="0"/>
              <a:t>§8. </a:t>
            </a:r>
            <a:r>
              <a:rPr lang="en-US" sz="3600" dirty="0" err="1"/>
              <a:t>Đối</a:t>
            </a:r>
            <a:r>
              <a:rPr lang="en-US" sz="3600" dirty="0"/>
              <a:t> </a:t>
            </a:r>
            <a:r>
              <a:rPr lang="en-US" sz="3600" dirty="0" err="1"/>
              <a:t>xứng</a:t>
            </a:r>
            <a:r>
              <a:rPr lang="en-US" sz="3600" dirty="0"/>
              <a:t> </a:t>
            </a:r>
            <a:r>
              <a:rPr lang="en-US" sz="3600" dirty="0" err="1"/>
              <a:t>tâm</a:t>
            </a:r>
            <a:endParaRPr lang="en-US" sz="3600" dirty="0"/>
          </a:p>
          <a:p>
            <a:r>
              <a:rPr lang="en-US" sz="3600" dirty="0"/>
              <a:t>§9.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chữ</a:t>
            </a:r>
            <a:r>
              <a:rPr lang="en-US" sz="3600" dirty="0"/>
              <a:t> </a:t>
            </a:r>
            <a:r>
              <a:rPr lang="en-US" sz="3600" dirty="0" err="1"/>
              <a:t>nhật</a:t>
            </a:r>
            <a:endParaRPr lang="en-US" sz="3600" dirty="0"/>
          </a:p>
          <a:p>
            <a:r>
              <a:rPr lang="en-US" sz="3600" dirty="0"/>
              <a:t>§10. </a:t>
            </a:r>
            <a:r>
              <a:rPr lang="en-US" sz="3600" dirty="0" err="1"/>
              <a:t>Đường</a:t>
            </a:r>
            <a:r>
              <a:rPr lang="en-US" sz="3600" dirty="0"/>
              <a:t> </a:t>
            </a:r>
            <a:r>
              <a:rPr lang="en-US" sz="3600" dirty="0" err="1"/>
              <a:t>thẳng</a:t>
            </a:r>
            <a:r>
              <a:rPr lang="en-US" sz="3600" dirty="0"/>
              <a:t> song </a:t>
            </a:r>
            <a:r>
              <a:rPr lang="en-US" sz="3600" dirty="0" err="1"/>
              <a:t>song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một</a:t>
            </a:r>
            <a:r>
              <a:rPr lang="en-US" sz="3600" dirty="0"/>
              <a:t> </a:t>
            </a:r>
            <a:r>
              <a:rPr lang="en-US" sz="3600" dirty="0" err="1"/>
              <a:t>đường</a:t>
            </a:r>
            <a:r>
              <a:rPr lang="en-US" sz="3600" dirty="0"/>
              <a:t> </a:t>
            </a:r>
            <a:r>
              <a:rPr lang="en-US" sz="3600" dirty="0" err="1"/>
              <a:t>thẳng</a:t>
            </a:r>
            <a:r>
              <a:rPr lang="en-US" sz="3600" dirty="0"/>
              <a:t>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trước</a:t>
            </a:r>
            <a:endParaRPr lang="en-US" sz="3600" dirty="0"/>
          </a:p>
          <a:p>
            <a:r>
              <a:rPr lang="en-US" sz="3600" dirty="0"/>
              <a:t>§11.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thoi</a:t>
            </a:r>
            <a:endParaRPr lang="en-US" sz="3600" dirty="0"/>
          </a:p>
          <a:p>
            <a:r>
              <a:rPr lang="en-US" sz="3600" dirty="0"/>
              <a:t>§12.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vuông</a:t>
            </a:r>
            <a:endParaRPr lang="en-US" sz="3600" dirty="0"/>
          </a:p>
          <a:p>
            <a:r>
              <a:rPr lang="en-US" sz="3600" dirty="0" err="1"/>
              <a:t>Ôn</a:t>
            </a:r>
            <a:r>
              <a:rPr lang="en-US" sz="3600" dirty="0"/>
              <a:t> </a:t>
            </a:r>
            <a:r>
              <a:rPr lang="en-US" sz="3600" dirty="0" err="1"/>
              <a:t>tập</a:t>
            </a:r>
            <a:r>
              <a:rPr lang="en-US" sz="3600" dirty="0"/>
              <a:t> </a:t>
            </a:r>
            <a:r>
              <a:rPr lang="en-US" sz="3600" dirty="0" err="1"/>
              <a:t>chương</a:t>
            </a:r>
            <a:r>
              <a:rPr lang="en-US" sz="3600" dirty="0"/>
              <a:t> I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5" descr="Káº¿t quáº£ hÃ¬nh áº£nh cho hÃ¬nh áº£nh bÃºt chÃ¬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9840" y="3722370"/>
            <a:ext cx="7315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Freeform 17"/>
          <p:cNvSpPr>
            <a:spLocks/>
          </p:cNvSpPr>
          <p:nvPr/>
        </p:nvSpPr>
        <p:spPr bwMode="auto">
          <a:xfrm>
            <a:off x="601981" y="2137410"/>
            <a:ext cx="4023360" cy="2926080"/>
          </a:xfrm>
          <a:custGeom>
            <a:avLst/>
            <a:gdLst>
              <a:gd name="T0" fmla="*/ 0 w 1584"/>
              <a:gd name="T1" fmla="*/ 2147483647 h 1536"/>
              <a:gd name="T2" fmla="*/ 2147483647 w 1584"/>
              <a:gd name="T3" fmla="*/ 0 h 1536"/>
              <a:gd name="T4" fmla="*/ 2147483647 w 1584"/>
              <a:gd name="T5" fmla="*/ 2147483647 h 1536"/>
              <a:gd name="T6" fmla="*/ 2147483647 w 1584"/>
              <a:gd name="T7" fmla="*/ 2147483647 h 1536"/>
              <a:gd name="T8" fmla="*/ 0 w 1584"/>
              <a:gd name="T9" fmla="*/ 2147483647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4" h="1536">
                <a:moveTo>
                  <a:pt x="0" y="816"/>
                </a:moveTo>
                <a:lnTo>
                  <a:pt x="480" y="0"/>
                </a:lnTo>
                <a:lnTo>
                  <a:pt x="1584" y="672"/>
                </a:lnTo>
                <a:lnTo>
                  <a:pt x="432" y="1536"/>
                </a:lnTo>
                <a:lnTo>
                  <a:pt x="0" y="816"/>
                </a:lnTo>
                <a:close/>
              </a:path>
            </a:pathLst>
          </a:custGeom>
          <a:solidFill>
            <a:srgbClr val="336699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124" name="Rectangle 18"/>
          <p:cNvSpPr>
            <a:spLocks noChangeArrowheads="1"/>
          </p:cNvSpPr>
          <p:nvPr/>
        </p:nvSpPr>
        <p:spPr bwMode="auto">
          <a:xfrm rot="20227522">
            <a:off x="9237981" y="2411730"/>
            <a:ext cx="5120640" cy="1828800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5364480" y="2320290"/>
            <a:ext cx="2682240" cy="2011680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en-US"/>
          </a:p>
        </p:txBody>
      </p:sp>
      <p:pic>
        <p:nvPicPr>
          <p:cNvPr id="5126" name="Picture 9" descr="Káº¿t quáº£ hÃ¬nh áº£nh cho hÃ¬nh áº£nh comp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40140">
            <a:off x="2882902" y="4789170"/>
            <a:ext cx="2413000" cy="30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AutoShape 15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269240" y="-219075"/>
            <a:ext cx="48768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128" name="AutoShape 17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513080" y="-36195"/>
            <a:ext cx="48768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129" name="AutoShape 19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756920" y="146686"/>
            <a:ext cx="48768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130" name="AutoShape 21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1000760" y="329566"/>
            <a:ext cx="48768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/>
          <a:lstStyle/>
          <a:p>
            <a:endParaRPr lang="en-US"/>
          </a:p>
        </p:txBody>
      </p:sp>
      <p:pic>
        <p:nvPicPr>
          <p:cNvPr id="5131" name="Picture 23" descr="Káº¿t quáº£ hÃ¬nh áº£nh cho hÃ¬nh áº£nh thÆ°á»c Äo gÃ³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69000" y="5069206"/>
            <a:ext cx="536448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TextBox 2"/>
          <p:cNvSpPr txBox="1">
            <a:spLocks noChangeArrowheads="1"/>
          </p:cNvSpPr>
          <p:nvPr/>
        </p:nvSpPr>
        <p:spPr bwMode="auto">
          <a:xfrm>
            <a:off x="1333501" y="716280"/>
            <a:ext cx="3291840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5100" b="1" dirty="0" err="1">
                <a:solidFill>
                  <a:srgbClr val="FF0000"/>
                </a:solidFill>
              </a:rPr>
              <a:t>Tiết</a:t>
            </a:r>
            <a:r>
              <a:rPr lang="en-US" sz="5100" b="1" dirty="0">
                <a:solidFill>
                  <a:srgbClr val="FF0000"/>
                </a:solidFill>
              </a:rPr>
              <a:t> 1 §1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71942" y="548640"/>
            <a:ext cx="6810458" cy="1316837"/>
          </a:xfrm>
          <a:prstGeom prst="rect">
            <a:avLst/>
          </a:prstGeom>
          <a:noFill/>
        </p:spPr>
        <p:txBody>
          <a:bodyPr lIns="130622" tIns="65311" rIns="130622" bIns="6531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7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TỨ GIÁC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3"/>
          <p:cNvGrpSpPr>
            <a:grpSpLocks/>
          </p:cNvGrpSpPr>
          <p:nvPr/>
        </p:nvGrpSpPr>
        <p:grpSpPr bwMode="auto">
          <a:xfrm>
            <a:off x="0" y="731520"/>
            <a:ext cx="3657600" cy="2718435"/>
            <a:chOff x="0" y="960"/>
            <a:chExt cx="1440" cy="1427"/>
          </a:xfrm>
        </p:grpSpPr>
        <p:grpSp>
          <p:nvGrpSpPr>
            <p:cNvPr id="6182" name="Group 15"/>
            <p:cNvGrpSpPr>
              <a:grpSpLocks/>
            </p:cNvGrpSpPr>
            <p:nvPr/>
          </p:nvGrpSpPr>
          <p:grpSpPr bwMode="auto">
            <a:xfrm>
              <a:off x="0" y="960"/>
              <a:ext cx="1440" cy="1235"/>
              <a:chOff x="240" y="912"/>
              <a:chExt cx="1440" cy="1235"/>
            </a:xfrm>
          </p:grpSpPr>
          <p:sp>
            <p:nvSpPr>
              <p:cNvPr id="6184" name="Freeform 7"/>
              <p:cNvSpPr>
                <a:spLocks/>
              </p:cNvSpPr>
              <p:nvPr/>
            </p:nvSpPr>
            <p:spPr bwMode="auto">
              <a:xfrm>
                <a:off x="432" y="1152"/>
                <a:ext cx="1008" cy="720"/>
              </a:xfrm>
              <a:custGeom>
                <a:avLst/>
                <a:gdLst>
                  <a:gd name="T0" fmla="*/ 0 w 1248"/>
                  <a:gd name="T1" fmla="*/ 3 h 1056"/>
                  <a:gd name="T2" fmla="*/ 17 w 1248"/>
                  <a:gd name="T3" fmla="*/ 0 h 1056"/>
                  <a:gd name="T4" fmla="*/ 63 w 1248"/>
                  <a:gd name="T5" fmla="*/ 1 h 1056"/>
                  <a:gd name="T6" fmla="*/ 22 w 1248"/>
                  <a:gd name="T7" fmla="*/ 5 h 1056"/>
                  <a:gd name="T8" fmla="*/ 0 w 1248"/>
                  <a:gd name="T9" fmla="*/ 3 h 10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8" h="1056">
                    <a:moveTo>
                      <a:pt x="0" y="624"/>
                    </a:moveTo>
                    <a:lnTo>
                      <a:pt x="336" y="0"/>
                    </a:lnTo>
                    <a:lnTo>
                      <a:pt x="1248" y="384"/>
                    </a:lnTo>
                    <a:lnTo>
                      <a:pt x="432" y="1056"/>
                    </a:lnTo>
                    <a:lnTo>
                      <a:pt x="0" y="62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Text Box 11"/>
              <p:cNvSpPr txBox="1">
                <a:spLocks noChangeArrowheads="1"/>
              </p:cNvSpPr>
              <p:nvPr/>
            </p:nvSpPr>
            <p:spPr bwMode="auto">
              <a:xfrm>
                <a:off x="240" y="144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6186" name="Text Box 12"/>
              <p:cNvSpPr txBox="1">
                <a:spLocks noChangeArrowheads="1"/>
              </p:cNvSpPr>
              <p:nvPr/>
            </p:nvSpPr>
            <p:spPr bwMode="auto">
              <a:xfrm>
                <a:off x="576" y="912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6187" name="Text Box 13"/>
              <p:cNvSpPr txBox="1">
                <a:spLocks noChangeArrowheads="1"/>
              </p:cNvSpPr>
              <p:nvPr/>
            </p:nvSpPr>
            <p:spPr bwMode="auto">
              <a:xfrm>
                <a:off x="1392" y="124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6188" name="Text Box 14"/>
              <p:cNvSpPr txBox="1">
                <a:spLocks noChangeArrowheads="1"/>
              </p:cNvSpPr>
              <p:nvPr/>
            </p:nvSpPr>
            <p:spPr bwMode="auto">
              <a:xfrm>
                <a:off x="672" y="1824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6183" name="Text Box 32"/>
            <p:cNvSpPr txBox="1">
              <a:spLocks noChangeArrowheads="1"/>
            </p:cNvSpPr>
            <p:nvPr/>
          </p:nvSpPr>
          <p:spPr bwMode="auto">
            <a:xfrm>
              <a:off x="384" y="2064"/>
              <a:ext cx="43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a)</a:t>
              </a:r>
            </a:p>
          </p:txBody>
        </p:sp>
      </p:grpSp>
      <p:grpSp>
        <p:nvGrpSpPr>
          <p:cNvPr id="6147" name="Group 36"/>
          <p:cNvGrpSpPr>
            <a:grpSpLocks/>
          </p:cNvGrpSpPr>
          <p:nvPr/>
        </p:nvGrpSpPr>
        <p:grpSpPr bwMode="auto">
          <a:xfrm>
            <a:off x="3657600" y="640080"/>
            <a:ext cx="2560320" cy="2809875"/>
            <a:chOff x="1440" y="912"/>
            <a:chExt cx="1008" cy="1475"/>
          </a:xfrm>
        </p:grpSpPr>
        <p:grpSp>
          <p:nvGrpSpPr>
            <p:cNvPr id="6175" name="Group 31"/>
            <p:cNvGrpSpPr>
              <a:grpSpLocks/>
            </p:cNvGrpSpPr>
            <p:nvPr/>
          </p:nvGrpSpPr>
          <p:grpSpPr bwMode="auto">
            <a:xfrm>
              <a:off x="1440" y="912"/>
              <a:ext cx="1008" cy="1427"/>
              <a:chOff x="1536" y="864"/>
              <a:chExt cx="1008" cy="1427"/>
            </a:xfrm>
          </p:grpSpPr>
          <p:sp>
            <p:nvSpPr>
              <p:cNvPr id="6177" name="Freeform 8"/>
              <p:cNvSpPr>
                <a:spLocks/>
              </p:cNvSpPr>
              <p:nvPr/>
            </p:nvSpPr>
            <p:spPr bwMode="auto">
              <a:xfrm>
                <a:off x="1728" y="1104"/>
                <a:ext cx="672" cy="864"/>
              </a:xfrm>
              <a:custGeom>
                <a:avLst/>
                <a:gdLst>
                  <a:gd name="T0" fmla="*/ 0 w 672"/>
                  <a:gd name="T1" fmla="*/ 336 h 864"/>
                  <a:gd name="T2" fmla="*/ 624 w 672"/>
                  <a:gd name="T3" fmla="*/ 0 h 864"/>
                  <a:gd name="T4" fmla="*/ 384 w 672"/>
                  <a:gd name="T5" fmla="*/ 384 h 864"/>
                  <a:gd name="T6" fmla="*/ 672 w 672"/>
                  <a:gd name="T7" fmla="*/ 864 h 864"/>
                  <a:gd name="T8" fmla="*/ 0 w 672"/>
                  <a:gd name="T9" fmla="*/ 336 h 8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2" h="864">
                    <a:moveTo>
                      <a:pt x="0" y="336"/>
                    </a:moveTo>
                    <a:lnTo>
                      <a:pt x="624" y="0"/>
                    </a:lnTo>
                    <a:lnTo>
                      <a:pt x="384" y="384"/>
                    </a:lnTo>
                    <a:lnTo>
                      <a:pt x="672" y="864"/>
                    </a:lnTo>
                    <a:lnTo>
                      <a:pt x="0" y="33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Text Box 16"/>
              <p:cNvSpPr txBox="1">
                <a:spLocks noChangeArrowheads="1"/>
              </p:cNvSpPr>
              <p:nvPr/>
            </p:nvSpPr>
            <p:spPr bwMode="auto">
              <a:xfrm>
                <a:off x="1536" y="1344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6179" name="Text Box 17"/>
              <p:cNvSpPr txBox="1">
                <a:spLocks noChangeArrowheads="1"/>
              </p:cNvSpPr>
              <p:nvPr/>
            </p:nvSpPr>
            <p:spPr bwMode="auto">
              <a:xfrm>
                <a:off x="2256" y="864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6180" name="Text Box 18"/>
              <p:cNvSpPr txBox="1">
                <a:spLocks noChangeArrowheads="1"/>
              </p:cNvSpPr>
              <p:nvPr/>
            </p:nvSpPr>
            <p:spPr bwMode="auto">
              <a:xfrm>
                <a:off x="2112" y="1344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6181" name="Text Box 19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6176" name="Text Box 35"/>
            <p:cNvSpPr txBox="1">
              <a:spLocks noChangeArrowheads="1"/>
            </p:cNvSpPr>
            <p:nvPr/>
          </p:nvSpPr>
          <p:spPr bwMode="auto">
            <a:xfrm>
              <a:off x="1776" y="2064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b)</a:t>
              </a:r>
            </a:p>
          </p:txBody>
        </p:sp>
      </p:grpSp>
      <p:grpSp>
        <p:nvGrpSpPr>
          <p:cNvPr id="6148" name="Group 38"/>
          <p:cNvGrpSpPr>
            <a:grpSpLocks/>
          </p:cNvGrpSpPr>
          <p:nvPr/>
        </p:nvGrpSpPr>
        <p:grpSpPr bwMode="auto">
          <a:xfrm>
            <a:off x="7071360" y="274320"/>
            <a:ext cx="3291840" cy="3084195"/>
            <a:chOff x="2784" y="720"/>
            <a:chExt cx="1296" cy="1619"/>
          </a:xfrm>
        </p:grpSpPr>
        <p:grpSp>
          <p:nvGrpSpPr>
            <p:cNvPr id="6168" name="Group 30"/>
            <p:cNvGrpSpPr>
              <a:grpSpLocks/>
            </p:cNvGrpSpPr>
            <p:nvPr/>
          </p:nvGrpSpPr>
          <p:grpSpPr bwMode="auto">
            <a:xfrm>
              <a:off x="2784" y="720"/>
              <a:ext cx="1296" cy="1523"/>
              <a:chOff x="2784" y="816"/>
              <a:chExt cx="1296" cy="1523"/>
            </a:xfrm>
          </p:grpSpPr>
          <p:sp>
            <p:nvSpPr>
              <p:cNvPr id="6170" name="Freeform 9"/>
              <p:cNvSpPr>
                <a:spLocks/>
              </p:cNvSpPr>
              <p:nvPr/>
            </p:nvSpPr>
            <p:spPr bwMode="auto">
              <a:xfrm>
                <a:off x="2976" y="1104"/>
                <a:ext cx="912" cy="912"/>
              </a:xfrm>
              <a:custGeom>
                <a:avLst/>
                <a:gdLst>
                  <a:gd name="T0" fmla="*/ 0 w 912"/>
                  <a:gd name="T1" fmla="*/ 288 h 912"/>
                  <a:gd name="T2" fmla="*/ 816 w 912"/>
                  <a:gd name="T3" fmla="*/ 0 h 912"/>
                  <a:gd name="T4" fmla="*/ 0 w 912"/>
                  <a:gd name="T5" fmla="*/ 912 h 912"/>
                  <a:gd name="T6" fmla="*/ 912 w 912"/>
                  <a:gd name="T7" fmla="*/ 912 h 912"/>
                  <a:gd name="T8" fmla="*/ 0 w 912"/>
                  <a:gd name="T9" fmla="*/ 288 h 9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12" h="912">
                    <a:moveTo>
                      <a:pt x="0" y="288"/>
                    </a:moveTo>
                    <a:lnTo>
                      <a:pt x="816" y="0"/>
                    </a:lnTo>
                    <a:lnTo>
                      <a:pt x="0" y="912"/>
                    </a:lnTo>
                    <a:lnTo>
                      <a:pt x="912" y="912"/>
                    </a:lnTo>
                    <a:lnTo>
                      <a:pt x="0" y="2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Text Box 20"/>
              <p:cNvSpPr txBox="1">
                <a:spLocks noChangeArrowheads="1"/>
              </p:cNvSpPr>
              <p:nvPr/>
            </p:nvSpPr>
            <p:spPr bwMode="auto">
              <a:xfrm>
                <a:off x="2784" y="1152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6172" name="Text Box 21"/>
              <p:cNvSpPr txBox="1">
                <a:spLocks noChangeArrowheads="1"/>
              </p:cNvSpPr>
              <p:nvPr/>
            </p:nvSpPr>
            <p:spPr bwMode="auto">
              <a:xfrm>
                <a:off x="3696" y="816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6173" name="Text Box 22"/>
              <p:cNvSpPr txBox="1">
                <a:spLocks noChangeArrowheads="1"/>
              </p:cNvSpPr>
              <p:nvPr/>
            </p:nvSpPr>
            <p:spPr bwMode="auto">
              <a:xfrm>
                <a:off x="2832" y="2016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6174" name="Text Box 23"/>
              <p:cNvSpPr txBox="1">
                <a:spLocks noChangeArrowheads="1"/>
              </p:cNvSpPr>
              <p:nvPr/>
            </p:nvSpPr>
            <p:spPr bwMode="auto">
              <a:xfrm>
                <a:off x="3792" y="2016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6169" name="Text Box 37"/>
            <p:cNvSpPr txBox="1">
              <a:spLocks noChangeArrowheads="1"/>
            </p:cNvSpPr>
            <p:nvPr/>
          </p:nvSpPr>
          <p:spPr bwMode="auto">
            <a:xfrm>
              <a:off x="3120" y="2016"/>
              <a:ext cx="43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c)</a:t>
              </a:r>
            </a:p>
          </p:txBody>
        </p:sp>
      </p:grpSp>
      <p:grpSp>
        <p:nvGrpSpPr>
          <p:cNvPr id="6149" name="Group 40"/>
          <p:cNvGrpSpPr>
            <a:grpSpLocks/>
          </p:cNvGrpSpPr>
          <p:nvPr/>
        </p:nvGrpSpPr>
        <p:grpSpPr bwMode="auto">
          <a:xfrm>
            <a:off x="10972800" y="457200"/>
            <a:ext cx="3657600" cy="3829050"/>
            <a:chOff x="4320" y="912"/>
            <a:chExt cx="1440" cy="2010"/>
          </a:xfrm>
        </p:grpSpPr>
        <p:grpSp>
          <p:nvGrpSpPr>
            <p:cNvPr id="6160" name="Group 29"/>
            <p:cNvGrpSpPr>
              <a:grpSpLocks/>
            </p:cNvGrpSpPr>
            <p:nvPr/>
          </p:nvGrpSpPr>
          <p:grpSpPr bwMode="auto">
            <a:xfrm>
              <a:off x="4320" y="912"/>
              <a:ext cx="1440" cy="1331"/>
              <a:chOff x="4272" y="960"/>
              <a:chExt cx="1440" cy="1331"/>
            </a:xfrm>
          </p:grpSpPr>
          <p:sp>
            <p:nvSpPr>
              <p:cNvPr id="6162" name="Freeform 10"/>
              <p:cNvSpPr>
                <a:spLocks/>
              </p:cNvSpPr>
              <p:nvPr/>
            </p:nvSpPr>
            <p:spPr bwMode="auto">
              <a:xfrm>
                <a:off x="4416" y="1200"/>
                <a:ext cx="1104" cy="768"/>
              </a:xfrm>
              <a:custGeom>
                <a:avLst/>
                <a:gdLst>
                  <a:gd name="T0" fmla="*/ 0 w 1104"/>
                  <a:gd name="T1" fmla="*/ 768 h 768"/>
                  <a:gd name="T2" fmla="*/ 336 w 1104"/>
                  <a:gd name="T3" fmla="*/ 0 h 768"/>
                  <a:gd name="T4" fmla="*/ 1104 w 1104"/>
                  <a:gd name="T5" fmla="*/ 768 h 768"/>
                  <a:gd name="T6" fmla="*/ 0 w 1104"/>
                  <a:gd name="T7" fmla="*/ 768 h 76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04" h="768">
                    <a:moveTo>
                      <a:pt x="0" y="768"/>
                    </a:moveTo>
                    <a:lnTo>
                      <a:pt x="336" y="0"/>
                    </a:lnTo>
                    <a:lnTo>
                      <a:pt x="1104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Text Box 24"/>
              <p:cNvSpPr txBox="1">
                <a:spLocks noChangeArrowheads="1"/>
              </p:cNvSpPr>
              <p:nvPr/>
            </p:nvSpPr>
            <p:spPr bwMode="auto">
              <a:xfrm>
                <a:off x="4608" y="96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6164" name="Text Box 25"/>
              <p:cNvSpPr txBox="1">
                <a:spLocks noChangeArrowheads="1"/>
              </p:cNvSpPr>
              <p:nvPr/>
            </p:nvSpPr>
            <p:spPr bwMode="auto">
              <a:xfrm>
                <a:off x="4272" y="196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6165" name="Text Box 26"/>
              <p:cNvSpPr txBox="1">
                <a:spLocks noChangeArrowheads="1"/>
              </p:cNvSpPr>
              <p:nvPr/>
            </p:nvSpPr>
            <p:spPr bwMode="auto">
              <a:xfrm>
                <a:off x="4608" y="196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6166" name="Text Box 27"/>
              <p:cNvSpPr txBox="1">
                <a:spLocks noChangeArrowheads="1"/>
              </p:cNvSpPr>
              <p:nvPr/>
            </p:nvSpPr>
            <p:spPr bwMode="auto">
              <a:xfrm>
                <a:off x="5424" y="196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  <p:sp>
            <p:nvSpPr>
              <p:cNvPr id="6167" name="Oval 28"/>
              <p:cNvSpPr>
                <a:spLocks noChangeArrowheads="1"/>
              </p:cNvSpPr>
              <p:nvPr/>
            </p:nvSpPr>
            <p:spPr bwMode="auto">
              <a:xfrm>
                <a:off x="4683" y="19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61" name="Text Box 39"/>
            <p:cNvSpPr txBox="1">
              <a:spLocks noChangeArrowheads="1"/>
            </p:cNvSpPr>
            <p:nvPr/>
          </p:nvSpPr>
          <p:spPr bwMode="auto">
            <a:xfrm>
              <a:off x="4728" y="2550"/>
              <a:ext cx="744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dirty="0" err="1">
                  <a:solidFill>
                    <a:srgbClr val="0000CC"/>
                  </a:solidFill>
                </a:rPr>
                <a:t>Hình</a:t>
              </a:r>
              <a:r>
                <a:rPr lang="en-US" sz="4000" dirty="0">
                  <a:solidFill>
                    <a:srgbClr val="0000CC"/>
                  </a:solidFill>
                </a:rPr>
                <a:t> 2</a:t>
              </a:r>
            </a:p>
          </p:txBody>
        </p:sp>
      </p:grpSp>
      <p:sp>
        <p:nvSpPr>
          <p:cNvPr id="39" name="Freeform 49"/>
          <p:cNvSpPr>
            <a:spLocks/>
          </p:cNvSpPr>
          <p:nvPr/>
        </p:nvSpPr>
        <p:spPr bwMode="auto">
          <a:xfrm>
            <a:off x="487680" y="1188720"/>
            <a:ext cx="2560320" cy="1371600"/>
          </a:xfrm>
          <a:custGeom>
            <a:avLst/>
            <a:gdLst>
              <a:gd name="T0" fmla="*/ 0 w 1248"/>
              <a:gd name="T1" fmla="*/ 2147483647 h 1056"/>
              <a:gd name="T2" fmla="*/ 2147483647 w 1248"/>
              <a:gd name="T3" fmla="*/ 0 h 1056"/>
              <a:gd name="T4" fmla="*/ 2147483647 w 1248"/>
              <a:gd name="T5" fmla="*/ 2147483647 h 1056"/>
              <a:gd name="T6" fmla="*/ 2147483647 w 1248"/>
              <a:gd name="T7" fmla="*/ 2147483647 h 1056"/>
              <a:gd name="T8" fmla="*/ 0 w 1248"/>
              <a:gd name="T9" fmla="*/ 2147483647 h 10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8" h="1056">
                <a:moveTo>
                  <a:pt x="0" y="624"/>
                </a:moveTo>
                <a:lnTo>
                  <a:pt x="336" y="0"/>
                </a:lnTo>
                <a:lnTo>
                  <a:pt x="1248" y="384"/>
                </a:lnTo>
                <a:lnTo>
                  <a:pt x="432" y="1056"/>
                </a:lnTo>
                <a:lnTo>
                  <a:pt x="0" y="62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40" name="Freeform 57"/>
          <p:cNvSpPr>
            <a:spLocks/>
          </p:cNvSpPr>
          <p:nvPr/>
        </p:nvSpPr>
        <p:spPr bwMode="auto">
          <a:xfrm>
            <a:off x="4145280" y="1097280"/>
            <a:ext cx="1706880" cy="1645920"/>
          </a:xfrm>
          <a:custGeom>
            <a:avLst/>
            <a:gdLst>
              <a:gd name="T0" fmla="*/ 0 w 672"/>
              <a:gd name="T1" fmla="*/ 2147483647 h 864"/>
              <a:gd name="T2" fmla="*/ 2147483647 w 672"/>
              <a:gd name="T3" fmla="*/ 0 h 864"/>
              <a:gd name="T4" fmla="*/ 2147483647 w 672"/>
              <a:gd name="T5" fmla="*/ 2147483647 h 864"/>
              <a:gd name="T6" fmla="*/ 2147483647 w 672"/>
              <a:gd name="T7" fmla="*/ 2147483647 h 864"/>
              <a:gd name="T8" fmla="*/ 0 w 672"/>
              <a:gd name="T9" fmla="*/ 2147483647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864">
                <a:moveTo>
                  <a:pt x="0" y="336"/>
                </a:moveTo>
                <a:lnTo>
                  <a:pt x="624" y="0"/>
                </a:lnTo>
                <a:lnTo>
                  <a:pt x="384" y="384"/>
                </a:lnTo>
                <a:lnTo>
                  <a:pt x="672" y="864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41" name="Freeform 80"/>
          <p:cNvSpPr>
            <a:spLocks/>
          </p:cNvSpPr>
          <p:nvPr/>
        </p:nvSpPr>
        <p:spPr bwMode="auto">
          <a:xfrm>
            <a:off x="7559040" y="817246"/>
            <a:ext cx="2316480" cy="1737360"/>
          </a:xfrm>
          <a:custGeom>
            <a:avLst/>
            <a:gdLst>
              <a:gd name="T0" fmla="*/ 0 w 912"/>
              <a:gd name="T1" fmla="*/ 2147483647 h 912"/>
              <a:gd name="T2" fmla="*/ 2147483647 w 912"/>
              <a:gd name="T3" fmla="*/ 0 h 912"/>
              <a:gd name="T4" fmla="*/ 0 w 912"/>
              <a:gd name="T5" fmla="*/ 2147483647 h 912"/>
              <a:gd name="T6" fmla="*/ 2147483647 w 912"/>
              <a:gd name="T7" fmla="*/ 2147483647 h 912"/>
              <a:gd name="T8" fmla="*/ 0 w 912"/>
              <a:gd name="T9" fmla="*/ 2147483647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2" h="912">
                <a:moveTo>
                  <a:pt x="0" y="288"/>
                </a:moveTo>
                <a:lnTo>
                  <a:pt x="816" y="0"/>
                </a:lnTo>
                <a:lnTo>
                  <a:pt x="0" y="912"/>
                </a:lnTo>
                <a:lnTo>
                  <a:pt x="912" y="912"/>
                </a:lnTo>
                <a:lnTo>
                  <a:pt x="0" y="2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153" name="Line 84"/>
          <p:cNvSpPr>
            <a:spLocks noChangeShapeType="1"/>
          </p:cNvSpPr>
          <p:nvPr/>
        </p:nvSpPr>
        <p:spPr bwMode="auto">
          <a:xfrm>
            <a:off x="10728960" y="1097280"/>
            <a:ext cx="0" cy="356616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154" name="Text Box 85"/>
          <p:cNvSpPr txBox="1">
            <a:spLocks noChangeArrowheads="1"/>
          </p:cNvSpPr>
          <p:nvPr/>
        </p:nvSpPr>
        <p:spPr bwMode="auto">
          <a:xfrm>
            <a:off x="4084320" y="3577591"/>
            <a:ext cx="1889760" cy="7474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1</a:t>
            </a:r>
          </a:p>
        </p:txBody>
      </p:sp>
      <p:pic>
        <p:nvPicPr>
          <p:cNvPr id="7209" name="Picture 41" descr="Káº¿t quáº£ hÃ¬nh áº£nh cho hÃ¬nh áº£nh dáº¥u há»i cháº¥m trong nÃ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2" y="5454016"/>
            <a:ext cx="2969259" cy="222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182621" y="4173856"/>
            <a:ext cx="7741920" cy="2684144"/>
            <a:chOff x="6083710" y="4084637"/>
            <a:chExt cx="4838700" cy="2236788"/>
          </a:xfrm>
        </p:grpSpPr>
        <p:sp>
          <p:nvSpPr>
            <p:cNvPr id="4" name="Cloud Callout 3"/>
            <p:cNvSpPr/>
            <p:nvPr/>
          </p:nvSpPr>
          <p:spPr>
            <a:xfrm>
              <a:off x="6083710" y="4084637"/>
              <a:ext cx="4838700" cy="223678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59" name="TextBox 1"/>
            <p:cNvSpPr txBox="1">
              <a:spLocks noChangeArrowheads="1"/>
            </p:cNvSpPr>
            <p:nvPr/>
          </p:nvSpPr>
          <p:spPr bwMode="auto">
            <a:xfrm>
              <a:off x="6602413" y="4565650"/>
              <a:ext cx="4217987" cy="1102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dirty="0" err="1">
                  <a:solidFill>
                    <a:srgbClr val="0000CC"/>
                  </a:solidFill>
                </a:rPr>
                <a:t>Hình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nào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là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tứ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giác</a:t>
              </a:r>
              <a:r>
                <a:rPr lang="en-US" sz="4000" dirty="0">
                  <a:solidFill>
                    <a:srgbClr val="0000CC"/>
                  </a:solidFill>
                </a:rPr>
                <a:t>?</a:t>
              </a:r>
            </a:p>
            <a:p>
              <a:r>
                <a:rPr lang="en-US" sz="4000" dirty="0" err="1">
                  <a:solidFill>
                    <a:srgbClr val="0000CC"/>
                  </a:solidFill>
                </a:rPr>
                <a:t>Hình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nào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không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là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tứ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giác</a:t>
              </a:r>
              <a:r>
                <a:rPr lang="en-US" sz="4000" dirty="0">
                  <a:solidFill>
                    <a:srgbClr val="0000CC"/>
                  </a:solidFill>
                </a:rPr>
                <a:t>?</a:t>
              </a:r>
            </a:p>
          </p:txBody>
        </p:sp>
      </p:grpSp>
      <p:sp>
        <p:nvSpPr>
          <p:cNvPr id="9" name="Up Arrow 8"/>
          <p:cNvSpPr/>
          <p:nvPr/>
        </p:nvSpPr>
        <p:spPr>
          <a:xfrm>
            <a:off x="2908301" y="4173856"/>
            <a:ext cx="4145280" cy="2926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 GIÁC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09981" y="1371601"/>
            <a:ext cx="547624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Định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nghĩa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tứ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giác</a:t>
            </a:r>
            <a:r>
              <a:rPr lang="en-US" sz="4000" b="1" i="1" dirty="0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7171" name="Group 15"/>
          <p:cNvGrpSpPr>
            <a:grpSpLocks/>
          </p:cNvGrpSpPr>
          <p:nvPr/>
        </p:nvGrpSpPr>
        <p:grpSpPr bwMode="auto">
          <a:xfrm>
            <a:off x="6296662" y="300991"/>
            <a:ext cx="6464299" cy="3400242"/>
            <a:chOff x="277" y="912"/>
            <a:chExt cx="1401" cy="1045"/>
          </a:xfrm>
        </p:grpSpPr>
        <p:sp>
          <p:nvSpPr>
            <p:cNvPr id="7181" name="Freeform 7"/>
            <p:cNvSpPr>
              <a:spLocks/>
            </p:cNvSpPr>
            <p:nvPr/>
          </p:nvSpPr>
          <p:spPr bwMode="auto">
            <a:xfrm>
              <a:off x="392" y="1072"/>
              <a:ext cx="1008" cy="720"/>
            </a:xfrm>
            <a:custGeom>
              <a:avLst/>
              <a:gdLst>
                <a:gd name="T0" fmla="*/ 0 w 1248"/>
                <a:gd name="T1" fmla="*/ 3 h 1056"/>
                <a:gd name="T2" fmla="*/ 17 w 1248"/>
                <a:gd name="T3" fmla="*/ 0 h 1056"/>
                <a:gd name="T4" fmla="*/ 63 w 1248"/>
                <a:gd name="T5" fmla="*/ 1 h 1056"/>
                <a:gd name="T6" fmla="*/ 22 w 1248"/>
                <a:gd name="T7" fmla="*/ 5 h 1056"/>
                <a:gd name="T8" fmla="*/ 0 w 1248"/>
                <a:gd name="T9" fmla="*/ 3 h 10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8" h="1056">
                  <a:moveTo>
                    <a:pt x="0" y="624"/>
                  </a:moveTo>
                  <a:lnTo>
                    <a:pt x="336" y="0"/>
                  </a:lnTo>
                  <a:lnTo>
                    <a:pt x="1248" y="384"/>
                  </a:lnTo>
                  <a:lnTo>
                    <a:pt x="432" y="1056"/>
                  </a:lnTo>
                  <a:lnTo>
                    <a:pt x="0" y="62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Text Box 11"/>
            <p:cNvSpPr txBox="1">
              <a:spLocks noChangeArrowheads="1"/>
            </p:cNvSpPr>
            <p:nvPr/>
          </p:nvSpPr>
          <p:spPr bwMode="auto">
            <a:xfrm>
              <a:off x="277" y="1403"/>
              <a:ext cx="288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7183" name="Text Box 12"/>
            <p:cNvSpPr txBox="1">
              <a:spLocks noChangeArrowheads="1"/>
            </p:cNvSpPr>
            <p:nvPr/>
          </p:nvSpPr>
          <p:spPr bwMode="auto">
            <a:xfrm>
              <a:off x="606" y="912"/>
              <a:ext cx="288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7184" name="Text Box 13"/>
            <p:cNvSpPr txBox="1">
              <a:spLocks noChangeArrowheads="1"/>
            </p:cNvSpPr>
            <p:nvPr/>
          </p:nvSpPr>
          <p:spPr bwMode="auto">
            <a:xfrm>
              <a:off x="1390" y="1241"/>
              <a:ext cx="288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7185" name="Text Box 14"/>
            <p:cNvSpPr txBox="1">
              <a:spLocks noChangeArrowheads="1"/>
            </p:cNvSpPr>
            <p:nvPr/>
          </p:nvSpPr>
          <p:spPr bwMode="auto">
            <a:xfrm>
              <a:off x="709" y="1768"/>
              <a:ext cx="288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243840" y="3749040"/>
            <a:ext cx="14142720" cy="1178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</a:rPr>
              <a:t>Tứ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giác</a:t>
            </a:r>
            <a:r>
              <a:rPr lang="en-US" dirty="0">
                <a:solidFill>
                  <a:srgbClr val="FF0000"/>
                </a:solidFill>
              </a:rPr>
              <a:t> ABCD </a:t>
            </a:r>
            <a:r>
              <a:rPr lang="en-US" dirty="0" err="1">
                <a:solidFill>
                  <a:srgbClr val="FF0000"/>
                </a:solidFill>
              </a:rPr>
              <a:t>là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gồm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bốn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thẳng</a:t>
            </a:r>
            <a:r>
              <a:rPr lang="en-US" dirty="0">
                <a:solidFill>
                  <a:srgbClr val="FF0000"/>
                </a:solidFill>
              </a:rPr>
              <a:t> AB, BC, CD, DA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đó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kì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thẳng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cũng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cùng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nằm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đường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thẳng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849" name="Text Box 81"/>
          <p:cNvSpPr txBox="1">
            <a:spLocks noChangeArrowheads="1"/>
          </p:cNvSpPr>
          <p:nvPr/>
        </p:nvSpPr>
        <p:spPr bwMode="auto">
          <a:xfrm>
            <a:off x="1584960" y="5852160"/>
            <a:ext cx="11460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 Tứ giác ABCD còn gọi là tứ giác BCDA, BADC,…</a:t>
            </a:r>
          </a:p>
        </p:txBody>
      </p:sp>
      <p:sp>
        <p:nvSpPr>
          <p:cNvPr id="32850" name="Text Box 82"/>
          <p:cNvSpPr txBox="1">
            <a:spLocks noChangeArrowheads="1"/>
          </p:cNvSpPr>
          <p:nvPr/>
        </p:nvSpPr>
        <p:spPr bwMode="auto">
          <a:xfrm>
            <a:off x="1584960" y="6400800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 Các điểm A,B,C,D gọi là các </a:t>
            </a:r>
            <a:r>
              <a:rPr lang="en-US" b="1">
                <a:solidFill>
                  <a:srgbClr val="FF0000"/>
                </a:solidFill>
              </a:rPr>
              <a:t>đỉnh</a:t>
            </a:r>
          </a:p>
        </p:txBody>
      </p:sp>
      <p:sp>
        <p:nvSpPr>
          <p:cNvPr id="32851" name="Text Box 83"/>
          <p:cNvSpPr txBox="1">
            <a:spLocks noChangeArrowheads="1"/>
          </p:cNvSpPr>
          <p:nvPr/>
        </p:nvSpPr>
        <p:spPr bwMode="auto">
          <a:xfrm>
            <a:off x="1587501" y="6949440"/>
            <a:ext cx="999489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-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AB,BC,CD,DA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cạnh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1109981" y="5029201"/>
            <a:ext cx="266953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Chú</a:t>
            </a:r>
            <a:r>
              <a:rPr lang="en-US" sz="4000" b="1" i="1" dirty="0">
                <a:solidFill>
                  <a:srgbClr val="FF0000"/>
                </a:solidFill>
              </a:rPr>
              <a:t> ý:</a:t>
            </a:r>
          </a:p>
        </p:txBody>
      </p:sp>
      <p:pic>
        <p:nvPicPr>
          <p:cNvPr id="48" name="Picture 41" descr="Káº¿t quáº£ hÃ¬nh áº£nh cho hÃ¬nh áº£nh dáº¥u há»i cháº¥m trong nÃ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880" y="4722496"/>
            <a:ext cx="2969261" cy="222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64480" y="3943351"/>
            <a:ext cx="5659120" cy="2366010"/>
            <a:chOff x="3056084" y="-304800"/>
            <a:chExt cx="3536948" cy="1971020"/>
          </a:xfrm>
        </p:grpSpPr>
        <p:sp>
          <p:nvSpPr>
            <p:cNvPr id="2" name="Cloud 1"/>
            <p:cNvSpPr/>
            <p:nvPr/>
          </p:nvSpPr>
          <p:spPr>
            <a:xfrm>
              <a:off x="3056084" y="-304800"/>
              <a:ext cx="3536948" cy="197102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80" name="TextBox 46"/>
            <p:cNvSpPr txBox="1">
              <a:spLocks noChangeArrowheads="1"/>
            </p:cNvSpPr>
            <p:nvPr/>
          </p:nvSpPr>
          <p:spPr bwMode="auto">
            <a:xfrm>
              <a:off x="3505200" y="139709"/>
              <a:ext cx="2876550" cy="1102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dirty="0" err="1">
                  <a:solidFill>
                    <a:srgbClr val="0000CC"/>
                  </a:solidFill>
                </a:rPr>
                <a:t>Tứ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giác</a:t>
              </a:r>
              <a:r>
                <a:rPr lang="en-US" sz="4000" dirty="0">
                  <a:solidFill>
                    <a:srgbClr val="0000CC"/>
                  </a:solidFill>
                </a:rPr>
                <a:t> ABCD </a:t>
              </a:r>
              <a:r>
                <a:rPr lang="en-US" sz="4000" dirty="0" err="1">
                  <a:solidFill>
                    <a:srgbClr val="0000CC"/>
                  </a:solidFill>
                </a:rPr>
                <a:t>là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hình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như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thế</a:t>
              </a:r>
              <a:r>
                <a:rPr lang="en-US" sz="4000" dirty="0">
                  <a:solidFill>
                    <a:srgbClr val="0000CC"/>
                  </a:solidFill>
                </a:rPr>
                <a:t> </a:t>
              </a:r>
              <a:r>
                <a:rPr lang="en-US" sz="4000" dirty="0" err="1">
                  <a:solidFill>
                    <a:srgbClr val="0000CC"/>
                  </a:solidFill>
                </a:rPr>
                <a:t>nào</a:t>
              </a:r>
              <a:r>
                <a:rPr lang="en-US" sz="4000" dirty="0">
                  <a:solidFill>
                    <a:srgbClr val="0000CC"/>
                  </a:solidFill>
                </a:rPr>
                <a:t>?</a:t>
              </a: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813" grpId="0" animBg="1"/>
      <p:bldP spid="32849" grpId="0"/>
      <p:bldP spid="32850" grpId="0"/>
      <p:bldP spid="32851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1" descr="Káº¿t quáº£ hÃ¬nh áº£nh cho hÃ¬nh áº£nh dáº¥u há»i cháº¥m trong nÃ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8880" y="0"/>
            <a:ext cx="1971040" cy="167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43840" y="182881"/>
            <a:ext cx="975360" cy="74745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?1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449321" y="182880"/>
            <a:ext cx="9230360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CC"/>
                </a:solidFill>
              </a:rPr>
              <a:t>Trong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tứ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giác</a:t>
            </a:r>
            <a:r>
              <a:rPr lang="en-US" dirty="0">
                <a:solidFill>
                  <a:srgbClr val="0000CC"/>
                </a:solidFill>
              </a:rPr>
              <a:t> ở </a:t>
            </a:r>
            <a:r>
              <a:rPr lang="en-US" dirty="0" err="1">
                <a:solidFill>
                  <a:srgbClr val="0000CC"/>
                </a:solidFill>
              </a:rPr>
              <a:t>hình</a:t>
            </a:r>
            <a:r>
              <a:rPr lang="en-US" dirty="0">
                <a:solidFill>
                  <a:srgbClr val="0000CC"/>
                </a:solidFill>
              </a:rPr>
              <a:t> 1, </a:t>
            </a:r>
            <a:r>
              <a:rPr lang="en-US" dirty="0" err="1">
                <a:solidFill>
                  <a:srgbClr val="0000CC"/>
                </a:solidFill>
              </a:rPr>
              <a:t>tứ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giác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nào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luôn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nằm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trong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một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nửa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mặt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u="sng" dirty="0" err="1">
                <a:solidFill>
                  <a:srgbClr val="0000CC"/>
                </a:solidFill>
              </a:rPr>
              <a:t>phẳng</a:t>
            </a:r>
            <a:r>
              <a:rPr lang="en-US" u="sng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có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bờ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là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đường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thẳng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chứa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bất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kì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cạnh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nào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của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tứ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giác</a:t>
            </a:r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  <p:grpSp>
        <p:nvGrpSpPr>
          <p:cNvPr id="8197" name="Group 6"/>
          <p:cNvGrpSpPr>
            <a:grpSpLocks/>
          </p:cNvGrpSpPr>
          <p:nvPr/>
        </p:nvGrpSpPr>
        <p:grpSpPr bwMode="auto">
          <a:xfrm>
            <a:off x="1463040" y="1861186"/>
            <a:ext cx="3779520" cy="2907029"/>
            <a:chOff x="-48" y="929"/>
            <a:chExt cx="1488" cy="1526"/>
          </a:xfrm>
        </p:grpSpPr>
        <p:grpSp>
          <p:nvGrpSpPr>
            <p:cNvPr id="8230" name="Group 7"/>
            <p:cNvGrpSpPr>
              <a:grpSpLocks/>
            </p:cNvGrpSpPr>
            <p:nvPr/>
          </p:nvGrpSpPr>
          <p:grpSpPr bwMode="auto">
            <a:xfrm>
              <a:off x="-48" y="929"/>
              <a:ext cx="1488" cy="1280"/>
              <a:chOff x="192" y="881"/>
              <a:chExt cx="1488" cy="1280"/>
            </a:xfrm>
          </p:grpSpPr>
          <p:sp>
            <p:nvSpPr>
              <p:cNvPr id="8232" name="Freeform 8"/>
              <p:cNvSpPr>
                <a:spLocks/>
              </p:cNvSpPr>
              <p:nvPr/>
            </p:nvSpPr>
            <p:spPr bwMode="auto">
              <a:xfrm>
                <a:off x="432" y="1152"/>
                <a:ext cx="1008" cy="720"/>
              </a:xfrm>
              <a:custGeom>
                <a:avLst/>
                <a:gdLst>
                  <a:gd name="T0" fmla="*/ 0 w 1248"/>
                  <a:gd name="T1" fmla="*/ 3 h 1056"/>
                  <a:gd name="T2" fmla="*/ 17 w 1248"/>
                  <a:gd name="T3" fmla="*/ 0 h 1056"/>
                  <a:gd name="T4" fmla="*/ 63 w 1248"/>
                  <a:gd name="T5" fmla="*/ 1 h 1056"/>
                  <a:gd name="T6" fmla="*/ 22 w 1248"/>
                  <a:gd name="T7" fmla="*/ 5 h 1056"/>
                  <a:gd name="T8" fmla="*/ 0 w 1248"/>
                  <a:gd name="T9" fmla="*/ 3 h 10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8" h="1056">
                    <a:moveTo>
                      <a:pt x="0" y="624"/>
                    </a:moveTo>
                    <a:lnTo>
                      <a:pt x="336" y="0"/>
                    </a:lnTo>
                    <a:lnTo>
                      <a:pt x="1248" y="384"/>
                    </a:lnTo>
                    <a:lnTo>
                      <a:pt x="432" y="1056"/>
                    </a:lnTo>
                    <a:lnTo>
                      <a:pt x="0" y="62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Text Box 9"/>
              <p:cNvSpPr txBox="1">
                <a:spLocks noChangeArrowheads="1"/>
              </p:cNvSpPr>
              <p:nvPr/>
            </p:nvSpPr>
            <p:spPr bwMode="auto">
              <a:xfrm>
                <a:off x="192" y="144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8234" name="Text Box 10"/>
              <p:cNvSpPr txBox="1">
                <a:spLocks noChangeArrowheads="1"/>
              </p:cNvSpPr>
              <p:nvPr/>
            </p:nvSpPr>
            <p:spPr bwMode="auto">
              <a:xfrm>
                <a:off x="624" y="881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8235" name="Text Box 11"/>
              <p:cNvSpPr txBox="1">
                <a:spLocks noChangeArrowheads="1"/>
              </p:cNvSpPr>
              <p:nvPr/>
            </p:nvSpPr>
            <p:spPr bwMode="auto">
              <a:xfrm>
                <a:off x="1392" y="120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8236" name="Text Box 12"/>
              <p:cNvSpPr txBox="1">
                <a:spLocks noChangeArrowheads="1"/>
              </p:cNvSpPr>
              <p:nvPr/>
            </p:nvSpPr>
            <p:spPr bwMode="auto">
              <a:xfrm>
                <a:off x="672" y="183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8231" name="Text Box 13"/>
            <p:cNvSpPr txBox="1">
              <a:spLocks noChangeArrowheads="1"/>
            </p:cNvSpPr>
            <p:nvPr/>
          </p:nvSpPr>
          <p:spPr bwMode="auto">
            <a:xfrm>
              <a:off x="384" y="2132"/>
              <a:ext cx="43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a)</a:t>
              </a:r>
            </a:p>
          </p:txBody>
        </p:sp>
      </p:grp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6375400" y="1851660"/>
            <a:ext cx="2804160" cy="2969895"/>
            <a:chOff x="1454" y="924"/>
            <a:chExt cx="1104" cy="1559"/>
          </a:xfrm>
        </p:grpSpPr>
        <p:grpSp>
          <p:nvGrpSpPr>
            <p:cNvPr id="8223" name="Group 15"/>
            <p:cNvGrpSpPr>
              <a:grpSpLocks/>
            </p:cNvGrpSpPr>
            <p:nvPr/>
          </p:nvGrpSpPr>
          <p:grpSpPr bwMode="auto">
            <a:xfrm>
              <a:off x="1454" y="924"/>
              <a:ext cx="1104" cy="1271"/>
              <a:chOff x="1550" y="876"/>
              <a:chExt cx="1104" cy="1271"/>
            </a:xfrm>
          </p:grpSpPr>
          <p:sp>
            <p:nvSpPr>
              <p:cNvPr id="8225" name="Freeform 16"/>
              <p:cNvSpPr>
                <a:spLocks/>
              </p:cNvSpPr>
              <p:nvPr/>
            </p:nvSpPr>
            <p:spPr bwMode="auto">
              <a:xfrm>
                <a:off x="1728" y="1104"/>
                <a:ext cx="672" cy="864"/>
              </a:xfrm>
              <a:custGeom>
                <a:avLst/>
                <a:gdLst>
                  <a:gd name="T0" fmla="*/ 0 w 672"/>
                  <a:gd name="T1" fmla="*/ 336 h 864"/>
                  <a:gd name="T2" fmla="*/ 624 w 672"/>
                  <a:gd name="T3" fmla="*/ 0 h 864"/>
                  <a:gd name="T4" fmla="*/ 384 w 672"/>
                  <a:gd name="T5" fmla="*/ 384 h 864"/>
                  <a:gd name="T6" fmla="*/ 672 w 672"/>
                  <a:gd name="T7" fmla="*/ 864 h 864"/>
                  <a:gd name="T8" fmla="*/ 0 w 672"/>
                  <a:gd name="T9" fmla="*/ 336 h 8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2" h="864">
                    <a:moveTo>
                      <a:pt x="0" y="336"/>
                    </a:moveTo>
                    <a:lnTo>
                      <a:pt x="624" y="0"/>
                    </a:lnTo>
                    <a:lnTo>
                      <a:pt x="384" y="384"/>
                    </a:lnTo>
                    <a:lnTo>
                      <a:pt x="672" y="864"/>
                    </a:lnTo>
                    <a:lnTo>
                      <a:pt x="0" y="33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Text Box 17"/>
              <p:cNvSpPr txBox="1">
                <a:spLocks noChangeArrowheads="1"/>
              </p:cNvSpPr>
              <p:nvPr/>
            </p:nvSpPr>
            <p:spPr bwMode="auto">
              <a:xfrm>
                <a:off x="1550" y="129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8227" name="Text Box 18"/>
              <p:cNvSpPr txBox="1">
                <a:spLocks noChangeArrowheads="1"/>
              </p:cNvSpPr>
              <p:nvPr/>
            </p:nvSpPr>
            <p:spPr bwMode="auto">
              <a:xfrm>
                <a:off x="2196" y="876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8228" name="Text Box 19"/>
              <p:cNvSpPr txBox="1">
                <a:spLocks noChangeArrowheads="1"/>
              </p:cNvSpPr>
              <p:nvPr/>
            </p:nvSpPr>
            <p:spPr bwMode="auto">
              <a:xfrm>
                <a:off x="2126" y="1361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8229" name="Text Box 20"/>
              <p:cNvSpPr txBox="1">
                <a:spLocks noChangeArrowheads="1"/>
              </p:cNvSpPr>
              <p:nvPr/>
            </p:nvSpPr>
            <p:spPr bwMode="auto">
              <a:xfrm>
                <a:off x="2366" y="1824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8224" name="Text Box 21"/>
            <p:cNvSpPr txBox="1">
              <a:spLocks noChangeArrowheads="1"/>
            </p:cNvSpPr>
            <p:nvPr/>
          </p:nvSpPr>
          <p:spPr bwMode="auto">
            <a:xfrm>
              <a:off x="1872" y="2160"/>
              <a:ext cx="3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b)</a:t>
              </a:r>
            </a:p>
          </p:txBody>
        </p:sp>
      </p:grpSp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10327641" y="1600200"/>
            <a:ext cx="3449320" cy="3129915"/>
            <a:chOff x="2784" y="792"/>
            <a:chExt cx="1358" cy="1643"/>
          </a:xfrm>
        </p:grpSpPr>
        <p:grpSp>
          <p:nvGrpSpPr>
            <p:cNvPr id="8216" name="Group 23"/>
            <p:cNvGrpSpPr>
              <a:grpSpLocks/>
            </p:cNvGrpSpPr>
            <p:nvPr/>
          </p:nvGrpSpPr>
          <p:grpSpPr bwMode="auto">
            <a:xfrm>
              <a:off x="2784" y="792"/>
              <a:ext cx="1358" cy="1355"/>
              <a:chOff x="2784" y="888"/>
              <a:chExt cx="1358" cy="1355"/>
            </a:xfrm>
          </p:grpSpPr>
          <p:sp>
            <p:nvSpPr>
              <p:cNvPr id="8218" name="Freeform 24"/>
              <p:cNvSpPr>
                <a:spLocks/>
              </p:cNvSpPr>
              <p:nvPr/>
            </p:nvSpPr>
            <p:spPr bwMode="auto">
              <a:xfrm>
                <a:off x="2976" y="1104"/>
                <a:ext cx="912" cy="912"/>
              </a:xfrm>
              <a:custGeom>
                <a:avLst/>
                <a:gdLst>
                  <a:gd name="T0" fmla="*/ 0 w 912"/>
                  <a:gd name="T1" fmla="*/ 288 h 912"/>
                  <a:gd name="T2" fmla="*/ 816 w 912"/>
                  <a:gd name="T3" fmla="*/ 0 h 912"/>
                  <a:gd name="T4" fmla="*/ 0 w 912"/>
                  <a:gd name="T5" fmla="*/ 912 h 912"/>
                  <a:gd name="T6" fmla="*/ 912 w 912"/>
                  <a:gd name="T7" fmla="*/ 912 h 912"/>
                  <a:gd name="T8" fmla="*/ 0 w 912"/>
                  <a:gd name="T9" fmla="*/ 288 h 9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12" h="912">
                    <a:moveTo>
                      <a:pt x="0" y="288"/>
                    </a:moveTo>
                    <a:lnTo>
                      <a:pt x="816" y="0"/>
                    </a:lnTo>
                    <a:lnTo>
                      <a:pt x="0" y="912"/>
                    </a:lnTo>
                    <a:lnTo>
                      <a:pt x="912" y="912"/>
                    </a:lnTo>
                    <a:lnTo>
                      <a:pt x="0" y="28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Text Box 25"/>
              <p:cNvSpPr txBox="1">
                <a:spLocks noChangeArrowheads="1"/>
              </p:cNvSpPr>
              <p:nvPr/>
            </p:nvSpPr>
            <p:spPr bwMode="auto">
              <a:xfrm>
                <a:off x="2784" y="1152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A</a:t>
                </a:r>
              </a:p>
            </p:txBody>
          </p:sp>
          <p:sp>
            <p:nvSpPr>
              <p:cNvPr id="8220" name="Text Box 26"/>
              <p:cNvSpPr txBox="1">
                <a:spLocks noChangeArrowheads="1"/>
              </p:cNvSpPr>
              <p:nvPr/>
            </p:nvSpPr>
            <p:spPr bwMode="auto">
              <a:xfrm>
                <a:off x="3648" y="888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8221" name="Text Box 27"/>
              <p:cNvSpPr txBox="1">
                <a:spLocks noChangeArrowheads="1"/>
              </p:cNvSpPr>
              <p:nvPr/>
            </p:nvSpPr>
            <p:spPr bwMode="auto">
              <a:xfrm>
                <a:off x="2784" y="1920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  <p:sp>
            <p:nvSpPr>
              <p:cNvPr id="8222" name="Text Box 28"/>
              <p:cNvSpPr txBox="1">
                <a:spLocks noChangeArrowheads="1"/>
              </p:cNvSpPr>
              <p:nvPr/>
            </p:nvSpPr>
            <p:spPr bwMode="auto">
              <a:xfrm>
                <a:off x="3854" y="1869"/>
                <a:ext cx="288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D</a:t>
                </a:r>
              </a:p>
            </p:txBody>
          </p:sp>
        </p:grpSp>
        <p:sp>
          <p:nvSpPr>
            <p:cNvPr id="8217" name="Text Box 29"/>
            <p:cNvSpPr txBox="1">
              <a:spLocks noChangeArrowheads="1"/>
            </p:cNvSpPr>
            <p:nvPr/>
          </p:nvSpPr>
          <p:spPr bwMode="auto">
            <a:xfrm>
              <a:off x="3278" y="2112"/>
              <a:ext cx="43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c)</a:t>
              </a:r>
            </a:p>
          </p:txBody>
        </p:sp>
      </p:grpSp>
      <p:sp>
        <p:nvSpPr>
          <p:cNvPr id="8200" name="Freeform 30"/>
          <p:cNvSpPr>
            <a:spLocks/>
          </p:cNvSpPr>
          <p:nvPr/>
        </p:nvSpPr>
        <p:spPr bwMode="auto">
          <a:xfrm>
            <a:off x="2072640" y="2377440"/>
            <a:ext cx="2560320" cy="1371600"/>
          </a:xfrm>
          <a:custGeom>
            <a:avLst/>
            <a:gdLst>
              <a:gd name="T0" fmla="*/ 0 w 1248"/>
              <a:gd name="T1" fmla="*/ 2147483647 h 1056"/>
              <a:gd name="T2" fmla="*/ 2147483647 w 1248"/>
              <a:gd name="T3" fmla="*/ 0 h 1056"/>
              <a:gd name="T4" fmla="*/ 2147483647 w 1248"/>
              <a:gd name="T5" fmla="*/ 2147483647 h 1056"/>
              <a:gd name="T6" fmla="*/ 2147483647 w 1248"/>
              <a:gd name="T7" fmla="*/ 2147483647 h 1056"/>
              <a:gd name="T8" fmla="*/ 0 w 1248"/>
              <a:gd name="T9" fmla="*/ 2147483647 h 10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8" h="1056">
                <a:moveTo>
                  <a:pt x="0" y="624"/>
                </a:moveTo>
                <a:lnTo>
                  <a:pt x="336" y="0"/>
                </a:lnTo>
                <a:lnTo>
                  <a:pt x="1248" y="384"/>
                </a:lnTo>
                <a:lnTo>
                  <a:pt x="432" y="1056"/>
                </a:lnTo>
                <a:lnTo>
                  <a:pt x="0" y="62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33823" name="Freeform 31"/>
          <p:cNvSpPr>
            <a:spLocks/>
          </p:cNvSpPr>
          <p:nvPr/>
        </p:nvSpPr>
        <p:spPr bwMode="auto">
          <a:xfrm>
            <a:off x="6827520" y="2286000"/>
            <a:ext cx="1706880" cy="1645920"/>
          </a:xfrm>
          <a:custGeom>
            <a:avLst/>
            <a:gdLst>
              <a:gd name="T0" fmla="*/ 0 w 672"/>
              <a:gd name="T1" fmla="*/ 2147483647 h 864"/>
              <a:gd name="T2" fmla="*/ 2147483647 w 672"/>
              <a:gd name="T3" fmla="*/ 0 h 864"/>
              <a:gd name="T4" fmla="*/ 2147483647 w 672"/>
              <a:gd name="T5" fmla="*/ 2147483647 h 864"/>
              <a:gd name="T6" fmla="*/ 2147483647 w 672"/>
              <a:gd name="T7" fmla="*/ 2147483647 h 864"/>
              <a:gd name="T8" fmla="*/ 0 w 672"/>
              <a:gd name="T9" fmla="*/ 2147483647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864">
                <a:moveTo>
                  <a:pt x="0" y="336"/>
                </a:moveTo>
                <a:lnTo>
                  <a:pt x="624" y="0"/>
                </a:lnTo>
                <a:lnTo>
                  <a:pt x="384" y="384"/>
                </a:lnTo>
                <a:lnTo>
                  <a:pt x="672" y="864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33824" name="Freeform 32"/>
          <p:cNvSpPr>
            <a:spLocks/>
          </p:cNvSpPr>
          <p:nvPr/>
        </p:nvSpPr>
        <p:spPr bwMode="auto">
          <a:xfrm>
            <a:off x="10815320" y="2005966"/>
            <a:ext cx="2316480" cy="1737360"/>
          </a:xfrm>
          <a:custGeom>
            <a:avLst/>
            <a:gdLst>
              <a:gd name="T0" fmla="*/ 0 w 912"/>
              <a:gd name="T1" fmla="*/ 2147483647 h 912"/>
              <a:gd name="T2" fmla="*/ 2147483647 w 912"/>
              <a:gd name="T3" fmla="*/ 0 h 912"/>
              <a:gd name="T4" fmla="*/ 0 w 912"/>
              <a:gd name="T5" fmla="*/ 2147483647 h 912"/>
              <a:gd name="T6" fmla="*/ 2147483647 w 912"/>
              <a:gd name="T7" fmla="*/ 2147483647 h 912"/>
              <a:gd name="T8" fmla="*/ 0 w 912"/>
              <a:gd name="T9" fmla="*/ 2147483647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2" h="912">
                <a:moveTo>
                  <a:pt x="0" y="288"/>
                </a:moveTo>
                <a:lnTo>
                  <a:pt x="816" y="0"/>
                </a:lnTo>
                <a:lnTo>
                  <a:pt x="0" y="912"/>
                </a:lnTo>
                <a:lnTo>
                  <a:pt x="912" y="912"/>
                </a:lnTo>
                <a:lnTo>
                  <a:pt x="0" y="2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en-US"/>
          </a:p>
        </p:txBody>
      </p:sp>
      <p:pic>
        <p:nvPicPr>
          <p:cNvPr id="33826" name="Picture 34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90763">
            <a:off x="420687" y="2835592"/>
            <a:ext cx="3621406" cy="14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7" name="Picture 35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24932">
            <a:off x="7622" y="3434716"/>
            <a:ext cx="4828539" cy="10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8" name="Picture 36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6115">
            <a:off x="1023622" y="3526156"/>
            <a:ext cx="4828539" cy="10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9" name="Picture 37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98502">
            <a:off x="1219200" y="2508886"/>
            <a:ext cx="4828541" cy="10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30" name="Picture 38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614994">
            <a:off x="5975668" y="3090863"/>
            <a:ext cx="3621406" cy="14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31" name="Picture 39" descr="Thuoc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369259">
            <a:off x="9976139" y="2835300"/>
            <a:ext cx="3621406" cy="14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4876801" y="4099560"/>
            <a:ext cx="9179560" cy="197855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FF0000"/>
                </a:solidFill>
              </a:rPr>
              <a:t>Tứ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lồi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là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tứ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luôn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nằm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nửa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mặt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phẳng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có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bờ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là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đường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thẳng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chứa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bất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kì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cạnh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nào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của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tứ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giác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4876800" y="6697980"/>
            <a:ext cx="7988301" cy="136300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dirty="0" err="1" smtClean="0"/>
              <a:t>Khi</a:t>
            </a:r>
            <a:r>
              <a:rPr lang="en-US" sz="4000" dirty="0" smtClean="0"/>
              <a:t> </a:t>
            </a:r>
            <a:r>
              <a:rPr lang="en-US" sz="4000" dirty="0" err="1" smtClean="0"/>
              <a:t>nói</a:t>
            </a:r>
            <a:r>
              <a:rPr lang="en-US" sz="4000" dirty="0" smtClean="0"/>
              <a:t> </a:t>
            </a:r>
            <a:r>
              <a:rPr lang="en-US" sz="4000" dirty="0" err="1" smtClean="0"/>
              <a:t>đến</a:t>
            </a:r>
            <a:r>
              <a:rPr lang="en-US" sz="4000" dirty="0" smtClean="0"/>
              <a:t> </a:t>
            </a:r>
            <a:r>
              <a:rPr lang="en-US" sz="4000" dirty="0" err="1" smtClean="0"/>
              <a:t>tứ</a:t>
            </a:r>
            <a:r>
              <a:rPr lang="en-US" sz="4000" dirty="0" smtClean="0"/>
              <a:t> </a:t>
            </a:r>
            <a:r>
              <a:rPr lang="en-US" sz="4000" dirty="0" err="1" smtClean="0"/>
              <a:t>giác</a:t>
            </a:r>
            <a:r>
              <a:rPr lang="en-US" sz="4000" dirty="0" smtClean="0"/>
              <a:t> </a:t>
            </a:r>
            <a:r>
              <a:rPr lang="en-US" sz="4000" dirty="0" err="1" smtClean="0"/>
              <a:t>mà</a:t>
            </a:r>
            <a:r>
              <a:rPr lang="en-US" sz="4000" dirty="0" smtClean="0"/>
              <a:t> </a:t>
            </a:r>
            <a:r>
              <a:rPr lang="en-US" sz="4000" dirty="0" err="1" smtClean="0"/>
              <a:t>không</a:t>
            </a:r>
            <a:r>
              <a:rPr lang="en-US" sz="4000" dirty="0" smtClean="0"/>
              <a:t> </a:t>
            </a:r>
            <a:r>
              <a:rPr lang="en-US" sz="4000" dirty="0" err="1" smtClean="0"/>
              <a:t>nói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 </a:t>
            </a:r>
            <a:r>
              <a:rPr lang="en-US" sz="4000" dirty="0" err="1" smtClean="0"/>
              <a:t>thêm</a:t>
            </a:r>
            <a:r>
              <a:rPr lang="en-US" sz="4000" dirty="0" smtClean="0"/>
              <a:t> ta </a:t>
            </a:r>
            <a:r>
              <a:rPr lang="en-US" sz="4000" dirty="0" err="1" smtClean="0"/>
              <a:t>hiểu</a:t>
            </a:r>
            <a:r>
              <a:rPr lang="en-US" sz="4000" dirty="0" smtClean="0"/>
              <a:t> </a:t>
            </a:r>
            <a:r>
              <a:rPr lang="en-US" sz="4000" dirty="0" err="1" smtClean="0"/>
              <a:t>đó</a:t>
            </a:r>
            <a:r>
              <a:rPr lang="en-US" sz="4000" dirty="0" smtClean="0"/>
              <a:t> </a:t>
            </a:r>
            <a:r>
              <a:rPr lang="en-US" sz="4000" dirty="0" err="1" smtClean="0"/>
              <a:t>là</a:t>
            </a:r>
            <a:r>
              <a:rPr lang="en-US" sz="4000" dirty="0" smtClean="0"/>
              <a:t> </a:t>
            </a:r>
            <a:r>
              <a:rPr lang="en-US" sz="4000" dirty="0" err="1" smtClean="0"/>
              <a:t>tứ</a:t>
            </a:r>
            <a:r>
              <a:rPr lang="en-US" sz="4000" dirty="0" smtClean="0"/>
              <a:t> </a:t>
            </a:r>
            <a:r>
              <a:rPr lang="en-US" sz="4000" dirty="0" err="1" smtClean="0"/>
              <a:t>giác</a:t>
            </a:r>
            <a:r>
              <a:rPr lang="en-US" sz="4000" dirty="0" smtClean="0"/>
              <a:t> </a:t>
            </a:r>
            <a:r>
              <a:rPr lang="en-US" sz="4000" dirty="0" err="1" smtClean="0"/>
              <a:t>lồi</a:t>
            </a:r>
            <a:endParaRPr lang="en-US" sz="4000" dirty="0" smtClean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4876801" y="3291841"/>
            <a:ext cx="704596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Định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nghĩa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tứ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giác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lồi</a:t>
            </a:r>
            <a:r>
              <a:rPr lang="en-US" sz="4000" b="1" i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4889501" y="5943601"/>
            <a:ext cx="266953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Chú</a:t>
            </a:r>
            <a:r>
              <a:rPr lang="en-US" sz="4000" b="1" i="1" dirty="0">
                <a:solidFill>
                  <a:srgbClr val="FF0000"/>
                </a:solidFill>
              </a:rPr>
              <a:t> ý: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461761" y="2103120"/>
            <a:ext cx="4356101" cy="1737360"/>
            <a:chOff x="10138195" y="4112101"/>
            <a:chExt cx="2722352" cy="1566373"/>
          </a:xfrm>
        </p:grpSpPr>
        <p:sp>
          <p:nvSpPr>
            <p:cNvPr id="6" name="Left Arrow 5"/>
            <p:cNvSpPr/>
            <p:nvPr/>
          </p:nvSpPr>
          <p:spPr>
            <a:xfrm>
              <a:off x="10138195" y="4112101"/>
              <a:ext cx="2487420" cy="156637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15" name="TextBox 3"/>
            <p:cNvSpPr txBox="1">
              <a:spLocks noChangeArrowheads="1"/>
            </p:cNvSpPr>
            <p:nvPr/>
          </p:nvSpPr>
          <p:spPr bwMode="auto">
            <a:xfrm>
              <a:off x="10197141" y="4645699"/>
              <a:ext cx="2663406" cy="638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TỨ GIÁC LỒI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80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823" grpId="0" animBg="1"/>
      <p:bldP spid="33824" grpId="0" animBg="1"/>
      <p:bldP spid="33832" grpId="0" animBg="1"/>
      <p:bldP spid="33833" grpId="0" animBg="1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21920" y="102871"/>
            <a:ext cx="853440" cy="74745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?2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53440" y="1"/>
            <a:ext cx="1341120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CC"/>
                </a:solidFill>
              </a:rPr>
              <a:t>Quan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sát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tứ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r>
              <a:rPr lang="en-US" sz="4000" dirty="0">
                <a:solidFill>
                  <a:srgbClr val="0000CC"/>
                </a:solidFill>
              </a:rPr>
              <a:t> ABCD ở </a:t>
            </a:r>
            <a:r>
              <a:rPr lang="en-US" sz="4000" dirty="0" err="1">
                <a:solidFill>
                  <a:srgbClr val="0000CC"/>
                </a:solidFill>
              </a:rPr>
              <a:t>hình</a:t>
            </a:r>
            <a:r>
              <a:rPr lang="en-US" sz="4000" dirty="0">
                <a:solidFill>
                  <a:srgbClr val="0000CC"/>
                </a:solidFill>
              </a:rPr>
              <a:t> 3 </a:t>
            </a:r>
            <a:r>
              <a:rPr lang="en-US" sz="4000" dirty="0" err="1">
                <a:solidFill>
                  <a:srgbClr val="0000CC"/>
                </a:solidFill>
              </a:rPr>
              <a:t>rồi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điền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vào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chỗ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trống</a:t>
            </a:r>
            <a:r>
              <a:rPr lang="en-US" sz="4000" dirty="0">
                <a:solidFill>
                  <a:srgbClr val="0000CC"/>
                </a:solidFill>
              </a:rPr>
              <a:t>:</a:t>
            </a:r>
          </a:p>
        </p:txBody>
      </p:sp>
      <p:grpSp>
        <p:nvGrpSpPr>
          <p:cNvPr id="34835" name="Group 19"/>
          <p:cNvGrpSpPr>
            <a:grpSpLocks/>
          </p:cNvGrpSpPr>
          <p:nvPr/>
        </p:nvGrpSpPr>
        <p:grpSpPr bwMode="auto">
          <a:xfrm>
            <a:off x="0" y="2560320"/>
            <a:ext cx="5303520" cy="3084195"/>
            <a:chOff x="24" y="384"/>
            <a:chExt cx="2088" cy="1619"/>
          </a:xfrm>
        </p:grpSpPr>
        <p:sp>
          <p:nvSpPr>
            <p:cNvPr id="9271" name="Freeform 6"/>
            <p:cNvSpPr>
              <a:spLocks/>
            </p:cNvSpPr>
            <p:nvPr/>
          </p:nvSpPr>
          <p:spPr bwMode="auto">
            <a:xfrm>
              <a:off x="336" y="624"/>
              <a:ext cx="1488" cy="1104"/>
            </a:xfrm>
            <a:custGeom>
              <a:avLst/>
              <a:gdLst>
                <a:gd name="T0" fmla="*/ 144 w 1488"/>
                <a:gd name="T1" fmla="*/ 336 h 1104"/>
                <a:gd name="T2" fmla="*/ 1104 w 1488"/>
                <a:gd name="T3" fmla="*/ 0 h 1104"/>
                <a:gd name="T4" fmla="*/ 1488 w 1488"/>
                <a:gd name="T5" fmla="*/ 1104 h 1104"/>
                <a:gd name="T6" fmla="*/ 0 w 1488"/>
                <a:gd name="T7" fmla="*/ 1104 h 1104"/>
                <a:gd name="T8" fmla="*/ 144 w 1488"/>
                <a:gd name="T9" fmla="*/ 336 h 1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88" h="1104">
                  <a:moveTo>
                    <a:pt x="144" y="336"/>
                  </a:moveTo>
                  <a:lnTo>
                    <a:pt x="1104" y="0"/>
                  </a:lnTo>
                  <a:lnTo>
                    <a:pt x="1488" y="1104"/>
                  </a:lnTo>
                  <a:lnTo>
                    <a:pt x="0" y="1104"/>
                  </a:lnTo>
                  <a:lnTo>
                    <a:pt x="144" y="33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Oval 7"/>
            <p:cNvSpPr>
              <a:spLocks noChangeArrowheads="1"/>
            </p:cNvSpPr>
            <p:nvPr/>
          </p:nvSpPr>
          <p:spPr bwMode="auto">
            <a:xfrm>
              <a:off x="864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Oval 8"/>
            <p:cNvSpPr>
              <a:spLocks noChangeArrowheads="1"/>
            </p:cNvSpPr>
            <p:nvPr/>
          </p:nvSpPr>
          <p:spPr bwMode="auto">
            <a:xfrm>
              <a:off x="1104" y="115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Oval 9"/>
            <p:cNvSpPr>
              <a:spLocks noChangeArrowheads="1"/>
            </p:cNvSpPr>
            <p:nvPr/>
          </p:nvSpPr>
          <p:spPr bwMode="auto">
            <a:xfrm>
              <a:off x="240" y="115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Oval 10"/>
            <p:cNvSpPr>
              <a:spLocks noChangeArrowheads="1"/>
            </p:cNvSpPr>
            <p:nvPr/>
          </p:nvSpPr>
          <p:spPr bwMode="auto">
            <a:xfrm>
              <a:off x="1728" y="9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Text Box 11"/>
            <p:cNvSpPr txBox="1">
              <a:spLocks noChangeArrowheads="1"/>
            </p:cNvSpPr>
            <p:nvPr/>
          </p:nvSpPr>
          <p:spPr bwMode="auto">
            <a:xfrm>
              <a:off x="336" y="72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9277" name="Text Box 12"/>
            <p:cNvSpPr txBox="1">
              <a:spLocks noChangeArrowheads="1"/>
            </p:cNvSpPr>
            <p:nvPr/>
          </p:nvSpPr>
          <p:spPr bwMode="auto">
            <a:xfrm>
              <a:off x="1344" y="384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9278" name="Text Box 13"/>
            <p:cNvSpPr txBox="1">
              <a:spLocks noChangeArrowheads="1"/>
            </p:cNvSpPr>
            <p:nvPr/>
          </p:nvSpPr>
          <p:spPr bwMode="auto">
            <a:xfrm>
              <a:off x="1776" y="168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9279" name="Text Box 14"/>
            <p:cNvSpPr txBox="1">
              <a:spLocks noChangeArrowheads="1"/>
            </p:cNvSpPr>
            <p:nvPr/>
          </p:nvSpPr>
          <p:spPr bwMode="auto">
            <a:xfrm>
              <a:off x="144" y="168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9280" name="Text Box 15"/>
            <p:cNvSpPr txBox="1">
              <a:spLocks noChangeArrowheads="1"/>
            </p:cNvSpPr>
            <p:nvPr/>
          </p:nvSpPr>
          <p:spPr bwMode="auto">
            <a:xfrm>
              <a:off x="876" y="1296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</a:t>
              </a:r>
            </a:p>
          </p:txBody>
        </p:sp>
        <p:sp>
          <p:nvSpPr>
            <p:cNvPr id="9281" name="Text Box 16"/>
            <p:cNvSpPr txBox="1">
              <a:spLocks noChangeArrowheads="1"/>
            </p:cNvSpPr>
            <p:nvPr/>
          </p:nvSpPr>
          <p:spPr bwMode="auto">
            <a:xfrm>
              <a:off x="1116" y="984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9282" name="Text Box 17"/>
            <p:cNvSpPr txBox="1">
              <a:spLocks noChangeArrowheads="1"/>
            </p:cNvSpPr>
            <p:nvPr/>
          </p:nvSpPr>
          <p:spPr bwMode="auto">
            <a:xfrm>
              <a:off x="1740" y="816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9283" name="Text Box 18"/>
            <p:cNvSpPr txBox="1">
              <a:spLocks noChangeArrowheads="1"/>
            </p:cNvSpPr>
            <p:nvPr/>
          </p:nvSpPr>
          <p:spPr bwMode="auto">
            <a:xfrm>
              <a:off x="24" y="1020"/>
              <a:ext cx="33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Q</a:t>
              </a:r>
            </a:p>
          </p:txBody>
        </p:sp>
      </p:grp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3352800" y="731520"/>
            <a:ext cx="67056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a) Hai </a:t>
            </a:r>
            <a:r>
              <a:rPr lang="en-US" b="1" i="1"/>
              <a:t>đỉnh kề nhau</a:t>
            </a:r>
            <a:r>
              <a:rPr lang="en-US"/>
              <a:t>: A và B,….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3779520" y="1377316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Hai </a:t>
            </a:r>
            <a:r>
              <a:rPr lang="en-US" b="1" i="1"/>
              <a:t>đỉnh đối nhau</a:t>
            </a:r>
            <a:r>
              <a:rPr lang="en-US"/>
              <a:t>: A và C,….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486400" y="2194560"/>
            <a:ext cx="51816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b) </a:t>
            </a:r>
            <a:r>
              <a:rPr lang="en-US" b="1" i="1"/>
              <a:t>Đường chéo</a:t>
            </a:r>
            <a:r>
              <a:rPr lang="en-US"/>
              <a:t>: AC,….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5547360" y="2926080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c) Hai </a:t>
            </a:r>
            <a:r>
              <a:rPr lang="en-US" b="1" i="1"/>
              <a:t>cạnh kề nhau</a:t>
            </a:r>
            <a:r>
              <a:rPr lang="en-US"/>
              <a:t>: AB và BC,….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6035040" y="4389120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Hai </a:t>
            </a:r>
            <a:r>
              <a:rPr lang="en-US" b="1" i="1"/>
              <a:t>cạnh đối nhau</a:t>
            </a:r>
            <a:r>
              <a:rPr lang="en-US"/>
              <a:t>: AB và CD,….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5547360" y="6600826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e) </a:t>
            </a:r>
            <a:r>
              <a:rPr lang="en-US" b="1" i="1"/>
              <a:t>Điểm nằm trong </a:t>
            </a:r>
            <a:r>
              <a:rPr lang="en-US"/>
              <a:t>tứ giác: M,…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5913120" y="7223760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b="1" i="1"/>
              <a:t>Điểm nằm ngoài </a:t>
            </a:r>
            <a:r>
              <a:rPr lang="en-US"/>
              <a:t>tứ giác: N,…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9144001" y="725806"/>
            <a:ext cx="5410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 và C, C và D, D và A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9326880" y="1371600"/>
            <a:ext cx="188976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 và D 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9692640" y="2194560"/>
            <a:ext cx="97536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BD 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5974080" y="3703320"/>
            <a:ext cx="2743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BC và CD,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8351520" y="3703320"/>
            <a:ext cx="57302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CD và DA, DA và AB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12222480" y="4389120"/>
            <a:ext cx="26822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BC và AD</a:t>
            </a:r>
          </a:p>
        </p:txBody>
      </p:sp>
      <p:grpSp>
        <p:nvGrpSpPr>
          <p:cNvPr id="34865" name="Group 49"/>
          <p:cNvGrpSpPr>
            <a:grpSpLocks/>
          </p:cNvGrpSpPr>
          <p:nvPr/>
        </p:nvGrpSpPr>
        <p:grpSpPr bwMode="auto">
          <a:xfrm>
            <a:off x="5547360" y="5210177"/>
            <a:ext cx="7559040" cy="617219"/>
            <a:chOff x="2256" y="2543"/>
            <a:chExt cx="2976" cy="324"/>
          </a:xfrm>
        </p:grpSpPr>
        <p:sp>
          <p:nvSpPr>
            <p:cNvPr id="9267" name="Text Box 25"/>
            <p:cNvSpPr txBox="1">
              <a:spLocks noChangeArrowheads="1"/>
            </p:cNvSpPr>
            <p:nvPr/>
          </p:nvSpPr>
          <p:spPr bwMode="auto">
            <a:xfrm>
              <a:off x="2256" y="2544"/>
              <a:ext cx="297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d) </a:t>
              </a:r>
              <a:r>
                <a:rPr lang="en-US" b="1" i="1" dirty="0" err="1"/>
                <a:t>Góc</a:t>
              </a:r>
              <a:r>
                <a:rPr lang="en-US" dirty="0"/>
                <a:t>: </a:t>
              </a:r>
              <a:r>
                <a:rPr lang="en-US" dirty="0" smtClean="0"/>
                <a:t>  A, ….</a:t>
              </a:r>
              <a:endParaRPr lang="en-US" dirty="0"/>
            </a:p>
          </p:txBody>
        </p:sp>
        <p:grpSp>
          <p:nvGrpSpPr>
            <p:cNvPr id="9268" name="Group 38"/>
            <p:cNvGrpSpPr>
              <a:grpSpLocks/>
            </p:cNvGrpSpPr>
            <p:nvPr/>
          </p:nvGrpSpPr>
          <p:grpSpPr bwMode="auto">
            <a:xfrm>
              <a:off x="2945" y="2543"/>
              <a:ext cx="114" cy="80"/>
              <a:chOff x="4262" y="2575"/>
              <a:chExt cx="192" cy="49"/>
            </a:xfrm>
          </p:grpSpPr>
          <p:sp>
            <p:nvSpPr>
              <p:cNvPr id="9269" name="Line 36"/>
              <p:cNvSpPr>
                <a:spLocks noChangeShapeType="1"/>
              </p:cNvSpPr>
              <p:nvPr/>
            </p:nvSpPr>
            <p:spPr bwMode="auto">
              <a:xfrm flipV="1">
                <a:off x="4262" y="2576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Line 37"/>
              <p:cNvSpPr>
                <a:spLocks noChangeShapeType="1"/>
              </p:cNvSpPr>
              <p:nvPr/>
            </p:nvSpPr>
            <p:spPr bwMode="auto">
              <a:xfrm>
                <a:off x="4358" y="2575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741920" y="5166358"/>
            <a:ext cx="2682240" cy="661273"/>
            <a:chOff x="4838700" y="4305300"/>
            <a:chExt cx="1676400" cy="551061"/>
          </a:xfrm>
        </p:grpSpPr>
        <p:sp>
          <p:nvSpPr>
            <p:cNvPr id="9257" name="Text Box 35"/>
            <p:cNvSpPr txBox="1">
              <a:spLocks noChangeArrowheads="1"/>
            </p:cNvSpPr>
            <p:nvPr/>
          </p:nvSpPr>
          <p:spPr bwMode="auto">
            <a:xfrm>
              <a:off x="4838700" y="4343400"/>
              <a:ext cx="1676400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FF"/>
                  </a:solidFill>
                </a:rPr>
                <a:t> B</a:t>
              </a:r>
              <a:r>
                <a:rPr lang="en-US" b="1" dirty="0">
                  <a:solidFill>
                    <a:srgbClr val="0000FF"/>
                  </a:solidFill>
                </a:rPr>
                <a:t>, C, D</a:t>
              </a:r>
            </a:p>
          </p:txBody>
        </p:sp>
        <p:grpSp>
          <p:nvGrpSpPr>
            <p:cNvPr id="9258" name="Group 39"/>
            <p:cNvGrpSpPr>
              <a:grpSpLocks/>
            </p:cNvGrpSpPr>
            <p:nvPr/>
          </p:nvGrpSpPr>
          <p:grpSpPr bwMode="auto">
            <a:xfrm>
              <a:off x="4953000" y="4305300"/>
              <a:ext cx="180975" cy="123825"/>
              <a:chOff x="960" y="2688"/>
              <a:chExt cx="192" cy="48"/>
            </a:xfrm>
          </p:grpSpPr>
          <p:sp>
            <p:nvSpPr>
              <p:cNvPr id="9265" name="Line 40"/>
              <p:cNvSpPr>
                <a:spLocks noChangeShapeType="1"/>
              </p:cNvSpPr>
              <p:nvPr/>
            </p:nvSpPr>
            <p:spPr bwMode="auto">
              <a:xfrm flipV="1">
                <a:off x="960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6" name="Line 41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59" name="Group 42"/>
            <p:cNvGrpSpPr>
              <a:grpSpLocks/>
            </p:cNvGrpSpPr>
            <p:nvPr/>
          </p:nvGrpSpPr>
          <p:grpSpPr bwMode="auto">
            <a:xfrm>
              <a:off x="5310188" y="4305300"/>
              <a:ext cx="180975" cy="123825"/>
              <a:chOff x="960" y="2688"/>
              <a:chExt cx="192" cy="48"/>
            </a:xfrm>
          </p:grpSpPr>
          <p:sp>
            <p:nvSpPr>
              <p:cNvPr id="9263" name="Line 43"/>
              <p:cNvSpPr>
                <a:spLocks noChangeShapeType="1"/>
              </p:cNvSpPr>
              <p:nvPr/>
            </p:nvSpPr>
            <p:spPr bwMode="auto">
              <a:xfrm flipV="1">
                <a:off x="960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Line 44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60" name="Group 45"/>
            <p:cNvGrpSpPr>
              <a:grpSpLocks/>
            </p:cNvGrpSpPr>
            <p:nvPr/>
          </p:nvGrpSpPr>
          <p:grpSpPr bwMode="auto">
            <a:xfrm>
              <a:off x="5672138" y="4314825"/>
              <a:ext cx="180975" cy="123825"/>
              <a:chOff x="960" y="2688"/>
              <a:chExt cx="192" cy="48"/>
            </a:xfrm>
          </p:grpSpPr>
          <p:sp>
            <p:nvSpPr>
              <p:cNvPr id="9261" name="Line 46"/>
              <p:cNvSpPr>
                <a:spLocks noChangeShapeType="1"/>
              </p:cNvSpPr>
              <p:nvPr/>
            </p:nvSpPr>
            <p:spPr bwMode="auto">
              <a:xfrm flipV="1">
                <a:off x="960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2" name="Line 47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6" name="Text Box 26"/>
          <p:cNvSpPr txBox="1">
            <a:spLocks noChangeArrowheads="1"/>
          </p:cNvSpPr>
          <p:nvPr/>
        </p:nvSpPr>
        <p:spPr bwMode="auto">
          <a:xfrm>
            <a:off x="6080760" y="5943600"/>
            <a:ext cx="755904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b="1" i="1" dirty="0" err="1"/>
              <a:t>góc</a:t>
            </a:r>
            <a:r>
              <a:rPr lang="en-US" b="1" i="1" dirty="0"/>
              <a:t> </a:t>
            </a:r>
            <a:r>
              <a:rPr lang="en-US" b="1" i="1" dirty="0" err="1"/>
              <a:t>đối</a:t>
            </a:r>
            <a:r>
              <a:rPr lang="en-US" b="1" i="1" dirty="0"/>
              <a:t> </a:t>
            </a:r>
            <a:r>
              <a:rPr lang="en-US" b="1" i="1" dirty="0" err="1"/>
              <a:t>nhau</a:t>
            </a:r>
            <a:r>
              <a:rPr lang="en-US" dirty="0"/>
              <a:t>: </a:t>
            </a:r>
            <a:r>
              <a:rPr lang="en-US" dirty="0" smtClean="0"/>
              <a:t>    A </a:t>
            </a:r>
            <a:r>
              <a:rPr lang="en-US" dirty="0" err="1"/>
              <a:t>và</a:t>
            </a:r>
            <a:r>
              <a:rPr lang="en-US" dirty="0"/>
              <a:t> C,….</a:t>
            </a:r>
          </a:p>
        </p:txBody>
      </p:sp>
      <p:grpSp>
        <p:nvGrpSpPr>
          <p:cNvPr id="9237" name="Group 57"/>
          <p:cNvGrpSpPr>
            <a:grpSpLocks/>
          </p:cNvGrpSpPr>
          <p:nvPr/>
        </p:nvGrpSpPr>
        <p:grpSpPr bwMode="auto">
          <a:xfrm>
            <a:off x="9761222" y="5977890"/>
            <a:ext cx="1508760" cy="91440"/>
            <a:chOff x="1929" y="2946"/>
            <a:chExt cx="594" cy="48"/>
          </a:xfrm>
        </p:grpSpPr>
        <p:grpSp>
          <p:nvGrpSpPr>
            <p:cNvPr id="9251" name="Group 53"/>
            <p:cNvGrpSpPr>
              <a:grpSpLocks/>
            </p:cNvGrpSpPr>
            <p:nvPr/>
          </p:nvGrpSpPr>
          <p:grpSpPr bwMode="auto">
            <a:xfrm>
              <a:off x="1929" y="2946"/>
              <a:ext cx="192" cy="48"/>
              <a:chOff x="1920" y="2928"/>
              <a:chExt cx="192" cy="48"/>
            </a:xfrm>
          </p:grpSpPr>
          <p:sp>
            <p:nvSpPr>
              <p:cNvPr id="9255" name="Line 51"/>
              <p:cNvSpPr>
                <a:spLocks noChangeShapeType="1"/>
              </p:cNvSpPr>
              <p:nvPr/>
            </p:nvSpPr>
            <p:spPr bwMode="auto">
              <a:xfrm flipV="1">
                <a:off x="1920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52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52" name="Group 54"/>
            <p:cNvGrpSpPr>
              <a:grpSpLocks/>
            </p:cNvGrpSpPr>
            <p:nvPr/>
          </p:nvGrpSpPr>
          <p:grpSpPr bwMode="auto">
            <a:xfrm>
              <a:off x="2331" y="2946"/>
              <a:ext cx="192" cy="48"/>
              <a:chOff x="1920" y="2928"/>
              <a:chExt cx="192" cy="48"/>
            </a:xfrm>
          </p:grpSpPr>
          <p:sp>
            <p:nvSpPr>
              <p:cNvPr id="9253" name="Line 55"/>
              <p:cNvSpPr>
                <a:spLocks noChangeShapeType="1"/>
              </p:cNvSpPr>
              <p:nvPr/>
            </p:nvSpPr>
            <p:spPr bwMode="auto">
              <a:xfrm flipV="1">
                <a:off x="1920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Line 56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265" name="Group 1"/>
          <p:cNvGrpSpPr>
            <a:grpSpLocks/>
          </p:cNvGrpSpPr>
          <p:nvPr/>
        </p:nvGrpSpPr>
        <p:grpSpPr bwMode="auto">
          <a:xfrm>
            <a:off x="11369040" y="5943598"/>
            <a:ext cx="2560320" cy="615553"/>
            <a:chOff x="7219950" y="5619750"/>
            <a:chExt cx="1600200" cy="512961"/>
          </a:xfrm>
        </p:grpSpPr>
        <p:grpSp>
          <p:nvGrpSpPr>
            <p:cNvPr id="9244" name="Group 60"/>
            <p:cNvGrpSpPr>
              <a:grpSpLocks/>
            </p:cNvGrpSpPr>
            <p:nvPr/>
          </p:nvGrpSpPr>
          <p:grpSpPr bwMode="auto">
            <a:xfrm>
              <a:off x="7253287" y="5624513"/>
              <a:ext cx="304800" cy="76200"/>
              <a:chOff x="1920" y="2928"/>
              <a:chExt cx="192" cy="48"/>
            </a:xfrm>
          </p:grpSpPr>
          <p:sp>
            <p:nvSpPr>
              <p:cNvPr id="9249" name="Line 61"/>
              <p:cNvSpPr>
                <a:spLocks noChangeShapeType="1"/>
              </p:cNvSpPr>
              <p:nvPr/>
            </p:nvSpPr>
            <p:spPr bwMode="auto">
              <a:xfrm flipV="1">
                <a:off x="1920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Line 62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5" name="Group 63"/>
            <p:cNvGrpSpPr>
              <a:grpSpLocks/>
            </p:cNvGrpSpPr>
            <p:nvPr/>
          </p:nvGrpSpPr>
          <p:grpSpPr bwMode="auto">
            <a:xfrm>
              <a:off x="7924800" y="5624513"/>
              <a:ext cx="304800" cy="76200"/>
              <a:chOff x="1920" y="2928"/>
              <a:chExt cx="192" cy="48"/>
            </a:xfrm>
          </p:grpSpPr>
          <p:sp>
            <p:nvSpPr>
              <p:cNvPr id="9247" name="Line 64"/>
              <p:cNvSpPr>
                <a:spLocks noChangeShapeType="1"/>
              </p:cNvSpPr>
              <p:nvPr/>
            </p:nvSpPr>
            <p:spPr bwMode="auto">
              <a:xfrm flipV="1">
                <a:off x="1920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Line 65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6" name="Text Box 67"/>
            <p:cNvSpPr txBox="1">
              <a:spLocks noChangeArrowheads="1"/>
            </p:cNvSpPr>
            <p:nvPr/>
          </p:nvSpPr>
          <p:spPr bwMode="auto">
            <a:xfrm>
              <a:off x="7219950" y="5619750"/>
              <a:ext cx="1600200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0000FF"/>
                  </a:solidFill>
                </a:rPr>
                <a:t>B </a:t>
              </a:r>
              <a:r>
                <a:rPr lang="en-US" b="1" dirty="0" smtClean="0">
                  <a:solidFill>
                    <a:srgbClr val="0000FF"/>
                  </a:solidFill>
                </a:rPr>
                <a:t>  </a:t>
              </a:r>
              <a:r>
                <a:rPr lang="en-US" b="1" dirty="0" err="1" smtClean="0">
                  <a:solidFill>
                    <a:srgbClr val="0000FF"/>
                  </a:solidFill>
                </a:rPr>
                <a:t>và</a:t>
              </a:r>
              <a:r>
                <a:rPr lang="en-US" b="1" dirty="0" smtClean="0">
                  <a:solidFill>
                    <a:srgbClr val="0000FF"/>
                  </a:solidFill>
                </a:rPr>
                <a:t> </a:t>
              </a:r>
              <a:r>
                <a:rPr lang="en-US" b="1" dirty="0">
                  <a:solidFill>
                    <a:srgbClr val="0000FF"/>
                  </a:solidFill>
                </a:rPr>
                <a:t>D</a:t>
              </a:r>
            </a:p>
          </p:txBody>
        </p:sp>
      </p:grpSp>
      <p:sp>
        <p:nvSpPr>
          <p:cNvPr id="34884" name="Text Box 68"/>
          <p:cNvSpPr txBox="1">
            <a:spLocks noChangeArrowheads="1"/>
          </p:cNvSpPr>
          <p:nvPr/>
        </p:nvSpPr>
        <p:spPr bwMode="auto">
          <a:xfrm>
            <a:off x="11597640" y="6583680"/>
            <a:ext cx="97536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P</a:t>
            </a:r>
          </a:p>
        </p:txBody>
      </p:sp>
      <p:sp>
        <p:nvSpPr>
          <p:cNvPr id="34885" name="Text Box 69"/>
          <p:cNvSpPr txBox="1">
            <a:spLocks noChangeArrowheads="1"/>
          </p:cNvSpPr>
          <p:nvPr/>
        </p:nvSpPr>
        <p:spPr bwMode="auto">
          <a:xfrm>
            <a:off x="11574781" y="7183756"/>
            <a:ext cx="97536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Q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03520" y="2194560"/>
            <a:ext cx="0" cy="55778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2" name="Text Box 85"/>
          <p:cNvSpPr txBox="1">
            <a:spLocks noChangeArrowheads="1"/>
          </p:cNvSpPr>
          <p:nvPr/>
        </p:nvSpPr>
        <p:spPr bwMode="auto">
          <a:xfrm>
            <a:off x="1828800" y="5657851"/>
            <a:ext cx="1828800" cy="6551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Hình 3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/>
      <p:bldP spid="34836" grpId="0"/>
      <p:bldP spid="34837" grpId="0"/>
      <p:bldP spid="34838" grpId="0"/>
      <p:bldP spid="34839" grpId="0"/>
      <p:bldP spid="34840" grpId="0"/>
      <p:bldP spid="34843" grpId="0"/>
      <p:bldP spid="34844" grpId="0"/>
      <p:bldP spid="34845" grpId="0"/>
      <p:bldP spid="34846" grpId="0"/>
      <p:bldP spid="34847" grpId="0"/>
      <p:bldP spid="34848" grpId="0"/>
      <p:bldP spid="34849" grpId="0"/>
      <p:bldP spid="34850" grpId="0"/>
      <p:bldP spid="34884" grpId="0"/>
      <p:bldP spid="348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28800" y="365761"/>
            <a:ext cx="1207008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00CC"/>
                </a:solidFill>
              </a:rPr>
              <a:t>a) </a:t>
            </a:r>
            <a:r>
              <a:rPr lang="en-US" sz="4000" dirty="0" err="1">
                <a:solidFill>
                  <a:srgbClr val="0000CC"/>
                </a:solidFill>
              </a:rPr>
              <a:t>Nhắc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lại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định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lí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về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tổng</a:t>
            </a:r>
            <a:r>
              <a:rPr lang="en-US" sz="4000" dirty="0">
                <a:solidFill>
                  <a:srgbClr val="0000CC"/>
                </a:solidFill>
              </a:rPr>
              <a:t> 3 </a:t>
            </a:r>
            <a:r>
              <a:rPr lang="en-US" sz="4000" dirty="0" err="1">
                <a:solidFill>
                  <a:srgbClr val="0000CC"/>
                </a:solidFill>
              </a:rPr>
              <a:t>góc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của</a:t>
            </a:r>
            <a:r>
              <a:rPr lang="en-US" sz="4000" dirty="0">
                <a:solidFill>
                  <a:srgbClr val="0000CC"/>
                </a:solidFill>
              </a:rPr>
              <a:t> </a:t>
            </a:r>
            <a:r>
              <a:rPr lang="en-US" sz="4000" dirty="0" err="1">
                <a:solidFill>
                  <a:srgbClr val="0000CC"/>
                </a:solidFill>
              </a:rPr>
              <a:t>một</a:t>
            </a:r>
            <a:r>
              <a:rPr lang="en-US" sz="4000" dirty="0">
                <a:solidFill>
                  <a:srgbClr val="0000CC"/>
                </a:solidFill>
              </a:rPr>
              <a:t> tam </a:t>
            </a:r>
            <a:r>
              <a:rPr lang="en-US" sz="4000" dirty="0" err="1">
                <a:solidFill>
                  <a:srgbClr val="0000CC"/>
                </a:solidFill>
              </a:rPr>
              <a:t>giác</a:t>
            </a:r>
            <a:endParaRPr lang="en-US" sz="4000" dirty="0">
              <a:solidFill>
                <a:srgbClr val="0000CC"/>
              </a:solidFill>
            </a:endParaRPr>
          </a:p>
        </p:txBody>
      </p:sp>
      <p:grpSp>
        <p:nvGrpSpPr>
          <p:cNvPr id="11268" name="Group 8"/>
          <p:cNvGrpSpPr>
            <a:grpSpLocks/>
          </p:cNvGrpSpPr>
          <p:nvPr/>
        </p:nvGrpSpPr>
        <p:grpSpPr bwMode="auto">
          <a:xfrm>
            <a:off x="1219200" y="1878330"/>
            <a:ext cx="5364480" cy="2651760"/>
            <a:chOff x="1219200" y="1981200"/>
            <a:chExt cx="3352800" cy="2209800"/>
          </a:xfrm>
        </p:grpSpPr>
        <p:sp>
          <p:nvSpPr>
            <p:cNvPr id="8" name="Right Arrow 7"/>
            <p:cNvSpPr/>
            <p:nvPr/>
          </p:nvSpPr>
          <p:spPr>
            <a:xfrm>
              <a:off x="1219200" y="1981200"/>
              <a:ext cx="3352800" cy="2209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255" name="Text Box 7"/>
            <p:cNvSpPr txBox="1">
              <a:spLocks noChangeArrowheads="1"/>
            </p:cNvSpPr>
            <p:nvPr/>
          </p:nvSpPr>
          <p:spPr bwMode="auto">
            <a:xfrm>
              <a:off x="1371600" y="2670601"/>
              <a:ext cx="3200400" cy="948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FF0000"/>
                  </a:solidFill>
                </a:rPr>
                <a:t>Tổng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ba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góc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của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một</a:t>
              </a:r>
              <a:r>
                <a:rPr lang="en-US" b="1" dirty="0">
                  <a:solidFill>
                    <a:srgbClr val="FF0000"/>
                  </a:solidFill>
                </a:rPr>
                <a:t> tam </a:t>
              </a:r>
              <a:r>
                <a:rPr lang="en-US" b="1" dirty="0" err="1">
                  <a:solidFill>
                    <a:srgbClr val="FF0000"/>
                  </a:solidFill>
                </a:rPr>
                <a:t>giác</a:t>
              </a:r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</a:rPr>
                <a:t>bằng</a:t>
              </a:r>
              <a:r>
                <a:rPr lang="en-US" b="1" dirty="0">
                  <a:solidFill>
                    <a:srgbClr val="FF0000"/>
                  </a:solidFill>
                </a:rPr>
                <a:t> 180</a:t>
              </a:r>
              <a:r>
                <a:rPr lang="en-US" b="1" baseline="30000" dirty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244" name="Group 18"/>
          <p:cNvGrpSpPr>
            <a:grpSpLocks/>
          </p:cNvGrpSpPr>
          <p:nvPr/>
        </p:nvGrpSpPr>
        <p:grpSpPr bwMode="auto">
          <a:xfrm>
            <a:off x="7193280" y="1280160"/>
            <a:ext cx="5852160" cy="3359051"/>
            <a:chOff x="5334000" y="1143000"/>
            <a:chExt cx="3657600" cy="2798905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5486400" y="1565229"/>
              <a:ext cx="762000" cy="18635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486400" y="3428752"/>
              <a:ext cx="3200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6248400" y="1565229"/>
              <a:ext cx="2438400" cy="18635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1" name="TextBox 15"/>
            <p:cNvSpPr txBox="1">
              <a:spLocks noChangeArrowheads="1"/>
            </p:cNvSpPr>
            <p:nvPr/>
          </p:nvSpPr>
          <p:spPr bwMode="auto">
            <a:xfrm>
              <a:off x="6096000" y="1143000"/>
              <a:ext cx="533400" cy="512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0252" name="TextBox 16"/>
            <p:cNvSpPr txBox="1">
              <a:spLocks noChangeArrowheads="1"/>
            </p:cNvSpPr>
            <p:nvPr/>
          </p:nvSpPr>
          <p:spPr bwMode="auto">
            <a:xfrm>
              <a:off x="5334000" y="3429000"/>
              <a:ext cx="533400" cy="512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0253" name="TextBox 17"/>
            <p:cNvSpPr txBox="1">
              <a:spLocks noChangeArrowheads="1"/>
            </p:cNvSpPr>
            <p:nvPr/>
          </p:nvSpPr>
          <p:spPr bwMode="auto">
            <a:xfrm>
              <a:off x="8458200" y="3429000"/>
              <a:ext cx="533400" cy="512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6705600" y="4954906"/>
            <a:ext cx="694944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ym typeface="Lamsymbol" pitchFamily="2" charset="2"/>
              </a:rPr>
              <a:t>Δ </a:t>
            </a:r>
            <a:r>
              <a:rPr lang="en-US" sz="4000" dirty="0"/>
              <a:t>ABC </a:t>
            </a:r>
            <a:r>
              <a:rPr lang="en-US" sz="4000" dirty="0" err="1"/>
              <a:t>có</a:t>
            </a:r>
            <a:r>
              <a:rPr lang="en-US" sz="4000" dirty="0"/>
              <a:t>:</a:t>
            </a:r>
          </a:p>
        </p:txBody>
      </p:sp>
      <p:graphicFrame>
        <p:nvGraphicFramePr>
          <p:cNvPr id="21" name="Object 31"/>
          <p:cNvGraphicFramePr>
            <a:graphicFrameLocks noChangeAspect="1"/>
          </p:cNvGraphicFramePr>
          <p:nvPr/>
        </p:nvGraphicFramePr>
        <p:xfrm>
          <a:off x="9220200" y="4993004"/>
          <a:ext cx="3446781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3" imgW="990170" imgH="215806" progId="Equation.DSMT4">
                  <p:embed/>
                </p:oleObj>
              </mc:Choice>
              <mc:Fallback>
                <p:oleObj name="Equation" r:id="rId3" imgW="990170" imgH="215806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0200" y="4993004"/>
                        <a:ext cx="3446781" cy="569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31520" y="365761"/>
            <a:ext cx="853440" cy="74745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?3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1091</Words>
  <Application>Microsoft Office PowerPoint</Application>
  <PresentationFormat>Custom</PresentationFormat>
  <Paragraphs>298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.VnTime</vt:lpstr>
      <vt:lpstr>Arial</vt:lpstr>
      <vt:lpstr>Calibri</vt:lpstr>
      <vt:lpstr>Lamsymbol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1234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Nien</dc:creator>
  <cp:lastModifiedBy>Admin</cp:lastModifiedBy>
  <cp:revision>235</cp:revision>
  <dcterms:created xsi:type="dcterms:W3CDTF">2008-10-23T00:57:35Z</dcterms:created>
  <dcterms:modified xsi:type="dcterms:W3CDTF">2021-08-29T12:42:20Z</dcterms:modified>
</cp:coreProperties>
</file>