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1" r:id="rId2"/>
    <p:sldId id="274" r:id="rId3"/>
    <p:sldId id="324" r:id="rId4"/>
    <p:sldId id="273" r:id="rId5"/>
    <p:sldId id="357" r:id="rId6"/>
    <p:sldId id="377" r:id="rId7"/>
    <p:sldId id="373" r:id="rId8"/>
    <p:sldId id="378" r:id="rId9"/>
    <p:sldId id="379" r:id="rId10"/>
    <p:sldId id="382" r:id="rId11"/>
    <p:sldId id="383" r:id="rId12"/>
    <p:sldId id="369" r:id="rId13"/>
    <p:sldId id="380" r:id="rId14"/>
    <p:sldId id="381" r:id="rId15"/>
    <p:sldId id="384" r:id="rId16"/>
    <p:sldId id="334" r:id="rId17"/>
    <p:sldId id="325" r:id="rId18"/>
    <p:sldId id="317" r:id="rId19"/>
    <p:sldId id="272"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48"/>
    <a:srgbClr val="E874BC"/>
    <a:srgbClr val="E86399"/>
    <a:srgbClr val="E45983"/>
    <a:srgbClr val="FFCCFF"/>
    <a:srgbClr val="F7DADE"/>
    <a:srgbClr val="01AEEF"/>
    <a:srgbClr val="D0DEEC"/>
    <a:srgbClr val="FF9801"/>
    <a:srgbClr val="EE8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6" autoAdjust="0"/>
    <p:restoredTop sz="93972" autoAdjust="0"/>
  </p:normalViewPr>
  <p:slideViewPr>
    <p:cSldViewPr snapToGrid="0" showGuides="1">
      <p:cViewPr varScale="1">
        <p:scale>
          <a:sx n="63" d="100"/>
          <a:sy n="63" d="100"/>
        </p:scale>
        <p:origin x="84" y="906"/>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12925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82876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6/10/2024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94294" y="720194"/>
            <a:ext cx="8165189" cy="1015663"/>
          </a:xfrm>
          <a:prstGeom prst="rect">
            <a:avLst/>
          </a:prstGeom>
        </p:spPr>
        <p:txBody>
          <a:bodyPr wrap="square">
            <a:spAutoFit/>
          </a:bodyPr>
          <a:lstStyle/>
          <a:p>
            <a:r>
              <a:rPr lang="en-US" sz="2000" b="1" dirty="0">
                <a:effectLst/>
                <a:latin typeface="UTMAvoBold"/>
              </a:rPr>
              <a:t>Work in pairs. </a:t>
            </a:r>
            <a:r>
              <a:rPr lang="en-US" sz="2000" b="1" dirty="0">
                <a:latin typeface="UTMAvoBold"/>
              </a:rPr>
              <a:t>U</a:t>
            </a:r>
            <a:r>
              <a:rPr lang="en-US" sz="2000" b="1" dirty="0">
                <a:effectLst/>
                <a:latin typeface="UTMAvoBold"/>
              </a:rPr>
              <a:t>se the models in </a:t>
            </a:r>
            <a:r>
              <a:rPr lang="en-US" sz="2000" b="1" dirty="0">
                <a:solidFill>
                  <a:srgbClr val="7760A8"/>
                </a:solidFill>
                <a:effectLst/>
                <a:latin typeface="MyriadPro"/>
              </a:rPr>
              <a:t>1. </a:t>
            </a:r>
            <a:r>
              <a:rPr lang="en-US" sz="2000" b="1" dirty="0">
                <a:effectLst/>
                <a:latin typeface="UTMAvoBold"/>
              </a:rPr>
              <a:t>to make similar conversations for the situations. One of you is A, the other is B. Use the tips and expressions below to help you. </a:t>
            </a:r>
            <a:endParaRPr lang="en-US" sz="2000" b="1" dirty="0"/>
          </a:p>
        </p:txBody>
      </p:sp>
      <p:sp>
        <p:nvSpPr>
          <p:cNvPr id="8" name="TextBox 7">
            <a:extLst>
              <a:ext uri="{FF2B5EF4-FFF2-40B4-BE49-F238E27FC236}">
                <a16:creationId xmlns:a16="http://schemas.microsoft.com/office/drawing/2014/main" id="{AFC0A5F8-42B2-354A-ADF2-90055B3F3A9F}"/>
              </a:ext>
            </a:extLst>
          </p:cNvPr>
          <p:cNvSpPr txBox="1"/>
          <p:nvPr/>
        </p:nvSpPr>
        <p:spPr>
          <a:xfrm>
            <a:off x="894294" y="2462000"/>
            <a:ext cx="7955238" cy="2251065"/>
          </a:xfrm>
          <a:prstGeom prst="rect">
            <a:avLst/>
          </a:prstGeom>
          <a:noFill/>
        </p:spPr>
        <p:txBody>
          <a:bodyPr wrap="square" rtlCol="0">
            <a:spAutoFit/>
          </a:bodyPr>
          <a:lstStyle/>
          <a:p>
            <a:pPr algn="just">
              <a:lnSpc>
                <a:spcPct val="150000"/>
              </a:lnSpc>
            </a:pPr>
            <a:r>
              <a:rPr lang="en-VN" sz="2400" dirty="0">
                <a:solidFill>
                  <a:srgbClr val="7030A0"/>
                </a:solidFill>
                <a:effectLst/>
                <a:ea typeface="Times New Roman" panose="02020603050405020304" pitchFamily="18" charset="0"/>
              </a:rPr>
              <a:t>A: Nice party, isn’t it? </a:t>
            </a:r>
          </a:p>
          <a:p>
            <a:pPr algn="just">
              <a:lnSpc>
                <a:spcPct val="150000"/>
              </a:lnSpc>
            </a:pPr>
            <a:r>
              <a:rPr lang="en-VN" sz="2400" dirty="0">
                <a:solidFill>
                  <a:srgbClr val="7030A0"/>
                </a:solidFill>
                <a:effectLst/>
                <a:ea typeface="Times New Roman" panose="02020603050405020304" pitchFamily="18" charset="0"/>
              </a:rPr>
              <a:t>B: Yes, the food is really delicious and Mai is an excellent host. By the way, my name is Duong. I’m her classmate. And you? … </a:t>
            </a:r>
          </a:p>
          <a:p>
            <a:pPr>
              <a:lnSpc>
                <a:spcPct val="150000"/>
              </a:lnSpc>
            </a:pPr>
            <a:endParaRPr lang="en-VN" sz="2400" dirty="0">
              <a:solidFill>
                <a:srgbClr val="7030A0"/>
              </a:solidFill>
            </a:endParaRPr>
          </a:p>
        </p:txBody>
      </p:sp>
      <p:sp>
        <p:nvSpPr>
          <p:cNvPr id="12" name="TextBox 11">
            <a:extLst>
              <a:ext uri="{FF2B5EF4-FFF2-40B4-BE49-F238E27FC236}">
                <a16:creationId xmlns:a16="http://schemas.microsoft.com/office/drawing/2014/main" id="{85740A91-9B52-0245-8E82-BC4ED0F2B5CB}"/>
              </a:ext>
            </a:extLst>
          </p:cNvPr>
          <p:cNvSpPr txBox="1"/>
          <p:nvPr/>
        </p:nvSpPr>
        <p:spPr>
          <a:xfrm>
            <a:off x="728420" y="1921790"/>
            <a:ext cx="3064300" cy="461665"/>
          </a:xfrm>
          <a:prstGeom prst="rect">
            <a:avLst/>
          </a:prstGeom>
          <a:noFill/>
        </p:spPr>
        <p:txBody>
          <a:bodyPr wrap="none" rtlCol="0">
            <a:spAutoFit/>
          </a:bodyPr>
          <a:lstStyle/>
          <a:p>
            <a:r>
              <a:rPr lang="en-VN" sz="2400" b="1" dirty="0">
                <a:solidFill>
                  <a:srgbClr val="7030A0"/>
                </a:solidFill>
              </a:rPr>
              <a:t>Sample conversation 1</a:t>
            </a:r>
          </a:p>
        </p:txBody>
      </p:sp>
    </p:spTree>
    <p:extLst>
      <p:ext uri="{BB962C8B-B14F-4D97-AF65-F5344CB8AC3E}">
        <p14:creationId xmlns:p14="http://schemas.microsoft.com/office/powerpoint/2010/main" val="770097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94294" y="720194"/>
            <a:ext cx="8165189" cy="1015663"/>
          </a:xfrm>
          <a:prstGeom prst="rect">
            <a:avLst/>
          </a:prstGeom>
        </p:spPr>
        <p:txBody>
          <a:bodyPr wrap="square">
            <a:spAutoFit/>
          </a:bodyPr>
          <a:lstStyle/>
          <a:p>
            <a:r>
              <a:rPr lang="en-US" sz="2000" b="1" dirty="0">
                <a:effectLst/>
                <a:latin typeface="UTMAvoBold"/>
              </a:rPr>
              <a:t>Work in pairs. </a:t>
            </a:r>
            <a:r>
              <a:rPr lang="en-US" sz="2000" b="1" dirty="0">
                <a:latin typeface="UTMAvoBold"/>
              </a:rPr>
              <a:t>U</a:t>
            </a:r>
            <a:r>
              <a:rPr lang="en-US" sz="2000" b="1" dirty="0">
                <a:effectLst/>
                <a:latin typeface="UTMAvoBold"/>
              </a:rPr>
              <a:t>se the models in </a:t>
            </a:r>
            <a:r>
              <a:rPr lang="en-US" sz="2000" b="1" dirty="0">
                <a:solidFill>
                  <a:srgbClr val="7760A8"/>
                </a:solidFill>
                <a:effectLst/>
                <a:latin typeface="MyriadPro"/>
              </a:rPr>
              <a:t>1. </a:t>
            </a:r>
            <a:r>
              <a:rPr lang="en-US" sz="2000" b="1" dirty="0">
                <a:effectLst/>
                <a:latin typeface="UTMAvoBold"/>
              </a:rPr>
              <a:t>to make similar conversations for the situations. One of you is A, the other is B. Use the tips and expressions below to help you. </a:t>
            </a:r>
            <a:endParaRPr lang="en-US" sz="2000" b="1" dirty="0"/>
          </a:p>
        </p:txBody>
      </p:sp>
      <p:sp>
        <p:nvSpPr>
          <p:cNvPr id="8" name="TextBox 7">
            <a:extLst>
              <a:ext uri="{FF2B5EF4-FFF2-40B4-BE49-F238E27FC236}">
                <a16:creationId xmlns:a16="http://schemas.microsoft.com/office/drawing/2014/main" id="{AFC0A5F8-42B2-354A-ADF2-90055B3F3A9F}"/>
              </a:ext>
            </a:extLst>
          </p:cNvPr>
          <p:cNvSpPr txBox="1"/>
          <p:nvPr/>
        </p:nvSpPr>
        <p:spPr>
          <a:xfrm>
            <a:off x="894294" y="2462000"/>
            <a:ext cx="7955238" cy="1872179"/>
          </a:xfrm>
          <a:prstGeom prst="rect">
            <a:avLst/>
          </a:prstGeom>
          <a:noFill/>
        </p:spPr>
        <p:txBody>
          <a:bodyPr wrap="square" rtlCol="0">
            <a:spAutoFit/>
          </a:bodyPr>
          <a:lstStyle/>
          <a:p>
            <a:pPr algn="just">
              <a:lnSpc>
                <a:spcPct val="150000"/>
              </a:lnSpc>
            </a:pPr>
            <a:r>
              <a:rPr lang="en-VN" sz="2800" dirty="0">
                <a:solidFill>
                  <a:srgbClr val="7030A0"/>
                </a:solidFill>
                <a:effectLst/>
                <a:ea typeface="Times New Roman" panose="02020603050405020304" pitchFamily="18" charset="0"/>
              </a:rPr>
              <a:t>A: </a:t>
            </a:r>
            <a:r>
              <a:rPr lang="en-VN" sz="2400" kern="0" dirty="0">
                <a:solidFill>
                  <a:srgbClr val="7030A0"/>
                </a:solidFill>
                <a:effectLst/>
                <a:ea typeface="Times New Roman" panose="02020603050405020304" pitchFamily="18" charset="0"/>
              </a:rPr>
              <a:t>Hi, have you heard about the new campaign our club is starting yet? </a:t>
            </a:r>
          </a:p>
          <a:p>
            <a:pPr algn="just">
              <a:lnSpc>
                <a:spcPct val="150000"/>
              </a:lnSpc>
            </a:pPr>
            <a:r>
              <a:rPr lang="en-VN" sz="2800" dirty="0">
                <a:solidFill>
                  <a:srgbClr val="7030A0"/>
                </a:solidFill>
                <a:effectLst/>
                <a:ea typeface="Times New Roman" panose="02020603050405020304" pitchFamily="18" charset="0"/>
              </a:rPr>
              <a:t>B: </a:t>
            </a:r>
            <a:r>
              <a:rPr lang="en-VN" sz="2400" kern="0" dirty="0">
                <a:solidFill>
                  <a:srgbClr val="7030A0"/>
                </a:solidFill>
                <a:effectLst/>
                <a:ea typeface="Times New Roman" panose="02020603050405020304" pitchFamily="18" charset="0"/>
              </a:rPr>
              <a:t>Yes, I have. It sounds really exciting. Are you joining? …</a:t>
            </a:r>
            <a:r>
              <a:rPr lang="en-VN" sz="2400" kern="0" dirty="0">
                <a:solidFill>
                  <a:srgbClr val="7030A0"/>
                </a:solidFill>
                <a:effectLst/>
                <a:ea typeface="Times New Roman" panose="02020603050405020304" pitchFamily="18" charset="0"/>
                <a:cs typeface="Times New Roman" panose="02020603050405020304" pitchFamily="18" charset="0"/>
              </a:rPr>
              <a:t> </a:t>
            </a:r>
            <a:endParaRPr lang="en-VN" sz="2800" dirty="0">
              <a:solidFill>
                <a:srgbClr val="7030A0"/>
              </a:solidFill>
            </a:endParaRPr>
          </a:p>
        </p:txBody>
      </p:sp>
      <p:sp>
        <p:nvSpPr>
          <p:cNvPr id="12" name="TextBox 11">
            <a:extLst>
              <a:ext uri="{FF2B5EF4-FFF2-40B4-BE49-F238E27FC236}">
                <a16:creationId xmlns:a16="http://schemas.microsoft.com/office/drawing/2014/main" id="{85740A91-9B52-0245-8E82-BC4ED0F2B5CB}"/>
              </a:ext>
            </a:extLst>
          </p:cNvPr>
          <p:cNvSpPr txBox="1"/>
          <p:nvPr/>
        </p:nvSpPr>
        <p:spPr>
          <a:xfrm>
            <a:off x="728420" y="1921790"/>
            <a:ext cx="3064300" cy="461665"/>
          </a:xfrm>
          <a:prstGeom prst="rect">
            <a:avLst/>
          </a:prstGeom>
          <a:noFill/>
        </p:spPr>
        <p:txBody>
          <a:bodyPr wrap="none" rtlCol="0">
            <a:spAutoFit/>
          </a:bodyPr>
          <a:lstStyle/>
          <a:p>
            <a:r>
              <a:rPr lang="en-VN" sz="2400" b="1" dirty="0">
                <a:solidFill>
                  <a:srgbClr val="7030A0"/>
                </a:solidFill>
              </a:rPr>
              <a:t>Sample conversation 2</a:t>
            </a:r>
          </a:p>
        </p:txBody>
      </p:sp>
    </p:spTree>
    <p:extLst>
      <p:ext uri="{BB962C8B-B14F-4D97-AF65-F5344CB8AC3E}">
        <p14:creationId xmlns:p14="http://schemas.microsoft.com/office/powerpoint/2010/main" val="1347191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582471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CULTURE</a:t>
            </a:r>
          </a:p>
        </p:txBody>
      </p:sp>
      <p:grpSp>
        <p:nvGrpSpPr>
          <p:cNvPr id="7" name="Group 6">
            <a:extLst>
              <a:ext uri="{FF2B5EF4-FFF2-40B4-BE49-F238E27FC236}">
                <a16:creationId xmlns:a16="http://schemas.microsoft.com/office/drawing/2014/main" id="{2159CA8F-CAEC-2332-251B-F7A2810E204B}"/>
              </a:ext>
            </a:extLst>
          </p:cNvPr>
          <p:cNvGrpSpPr/>
          <p:nvPr/>
        </p:nvGrpSpPr>
        <p:grpSpPr>
          <a:xfrm>
            <a:off x="403741" y="582791"/>
            <a:ext cx="376955" cy="553998"/>
            <a:chOff x="403741" y="808238"/>
            <a:chExt cx="376955" cy="553998"/>
          </a:xfrm>
        </p:grpSpPr>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1</a:t>
              </a:r>
            </a:p>
          </p:txBody>
        </p:sp>
      </p:grpSp>
      <p:sp>
        <p:nvSpPr>
          <p:cNvPr id="4" name="Rectangle 3">
            <a:extLst>
              <a:ext uri="{FF2B5EF4-FFF2-40B4-BE49-F238E27FC236}">
                <a16:creationId xmlns:a16="http://schemas.microsoft.com/office/drawing/2014/main" id="{4A7BFE80-4B77-698E-BE4F-34EAF1232090}"/>
              </a:ext>
            </a:extLst>
          </p:cNvPr>
          <p:cNvSpPr/>
          <p:nvPr/>
        </p:nvSpPr>
        <p:spPr>
          <a:xfrm>
            <a:off x="895161" y="654526"/>
            <a:ext cx="8120888" cy="400110"/>
          </a:xfrm>
          <a:prstGeom prst="rect">
            <a:avLst/>
          </a:prstGeom>
        </p:spPr>
        <p:txBody>
          <a:bodyPr wrap="square">
            <a:spAutoFit/>
          </a:bodyPr>
          <a:lstStyle/>
          <a:p>
            <a:r>
              <a:rPr lang="en-US" sz="2000" b="1" dirty="0">
                <a:effectLst/>
                <a:latin typeface="UTMAvoBold"/>
              </a:rPr>
              <a:t>Read the following text and complete the table below. </a:t>
            </a:r>
            <a:endParaRPr lang="en-US" sz="2000" b="1" dirty="0"/>
          </a:p>
        </p:txBody>
      </p:sp>
      <p:sp>
        <p:nvSpPr>
          <p:cNvPr id="10" name="Rectangle 1">
            <a:extLst>
              <a:ext uri="{FF2B5EF4-FFF2-40B4-BE49-F238E27FC236}">
                <a16:creationId xmlns:a16="http://schemas.microsoft.com/office/drawing/2014/main" id="{29AF0A3B-53CB-25BB-F950-597F3B7EBD5B}"/>
              </a:ext>
            </a:extLst>
          </p:cNvPr>
          <p:cNvSpPr>
            <a:spLocks noChangeArrowheads="1"/>
          </p:cNvSpPr>
          <p:nvPr/>
        </p:nvSpPr>
        <p:spPr bwMode="auto">
          <a:xfrm>
            <a:off x="1187450" y="193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5" name="Group 14">
            <a:extLst>
              <a:ext uri="{FF2B5EF4-FFF2-40B4-BE49-F238E27FC236}">
                <a16:creationId xmlns:a16="http://schemas.microsoft.com/office/drawing/2014/main" id="{E0FE9D1F-ECFE-CE61-0BED-41A7C34ABE63}"/>
              </a:ext>
            </a:extLst>
          </p:cNvPr>
          <p:cNvGrpSpPr/>
          <p:nvPr/>
        </p:nvGrpSpPr>
        <p:grpSpPr>
          <a:xfrm>
            <a:off x="254833" y="963898"/>
            <a:ext cx="8761216" cy="4179602"/>
            <a:chOff x="277464" y="1018910"/>
            <a:chExt cx="8761216" cy="4430764"/>
          </a:xfrm>
        </p:grpSpPr>
        <p:sp>
          <p:nvSpPr>
            <p:cNvPr id="12" name="TextBox 11">
              <a:extLst>
                <a:ext uri="{FF2B5EF4-FFF2-40B4-BE49-F238E27FC236}">
                  <a16:creationId xmlns:a16="http://schemas.microsoft.com/office/drawing/2014/main" id="{2B3A0876-ABDD-F594-DBCC-963A65EFC738}"/>
                </a:ext>
              </a:extLst>
            </p:cNvPr>
            <p:cNvSpPr txBox="1"/>
            <p:nvPr/>
          </p:nvSpPr>
          <p:spPr>
            <a:xfrm>
              <a:off x="277464" y="1056982"/>
              <a:ext cx="8761216" cy="4392692"/>
            </a:xfrm>
            <a:prstGeom prst="roundRect">
              <a:avLst/>
            </a:prstGeom>
            <a:noFill/>
            <a:ln w="19050">
              <a:solidFill>
                <a:schemeClr val="accent1">
                  <a:shade val="15000"/>
                </a:schemeClr>
              </a:solidFill>
              <a:prstDash val="sysDash"/>
            </a:ln>
          </p:spPr>
          <p:txBody>
            <a:bodyPr wrap="square">
              <a:spAutoFit/>
            </a:bodyPr>
            <a:lstStyle/>
            <a:p>
              <a:pPr algn="just"/>
              <a:r>
                <a:rPr lang="en-US" sz="1800" dirty="0">
                  <a:effectLst/>
                </a:rPr>
                <a:t>There are different types of mass media and some work better than others in different situations. They could be as advanced as digital billboards, or as simple as public loudspeakers. </a:t>
              </a:r>
            </a:p>
            <a:p>
              <a:pPr algn="just"/>
              <a:r>
                <a:rPr lang="en-US" sz="1800" b="1" dirty="0">
                  <a:effectLst/>
                </a:rPr>
                <a:t>Digital billboards</a:t>
              </a:r>
            </a:p>
            <a:p>
              <a:pPr marL="6350" algn="just"/>
              <a:r>
                <a:rPr lang="en-US" sz="1800" dirty="0">
                  <a:effectLst/>
                </a:rPr>
                <a:t>Unlike a traditional billboard which can only show one printed image, a digital billboard can change between different messages. Digital billboards are also considered more attractive than traditional ones, and people are more likely to notice them. Moreover, they can also be updated in real time. Nowadays, digital billboards are common in many big cities around the world. It is hard to imagine places like Times Square in New York, Piccadilly Circus in London, or Shibuya in Tokyo without bright light adverts. Although they are growing in popularity, there have been concerns about their impact on the surrounding environment. Global light pollution is increasing each year. The constant light emitted by digital billboards often confuses birds, harms insects, and causes health problems in humans, too.</a:t>
              </a:r>
            </a:p>
          </p:txBody>
        </p:sp>
        <p:sp>
          <p:nvSpPr>
            <p:cNvPr id="13" name="Rectangular Callout 12">
              <a:extLst>
                <a:ext uri="{FF2B5EF4-FFF2-40B4-BE49-F238E27FC236}">
                  <a16:creationId xmlns:a16="http://schemas.microsoft.com/office/drawing/2014/main" id="{17208510-EF5C-9910-BA62-7C9831F13265}"/>
                </a:ext>
              </a:extLst>
            </p:cNvPr>
            <p:cNvSpPr/>
            <p:nvPr/>
          </p:nvSpPr>
          <p:spPr>
            <a:xfrm>
              <a:off x="5182460" y="1018910"/>
              <a:ext cx="3856220" cy="287779"/>
            </a:xfrm>
            <a:prstGeom prst="wedgeRectCallout">
              <a:avLst>
                <a:gd name="adj1" fmla="val 7738"/>
                <a:gd name="adj2" fmla="val 86399"/>
              </a:avLst>
            </a:prstGeom>
            <a:solidFill>
              <a:srgbClr val="FFE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b="1" dirty="0">
                  <a:solidFill>
                    <a:schemeClr val="accent5"/>
                  </a:solidFill>
                </a:rPr>
                <a:t>MASS MEDIA AROUND THE WORLD</a:t>
              </a:r>
            </a:p>
          </p:txBody>
        </p:sp>
      </p:grpSp>
    </p:spTree>
    <p:extLst>
      <p:ext uri="{BB962C8B-B14F-4D97-AF65-F5344CB8AC3E}">
        <p14:creationId xmlns:p14="http://schemas.microsoft.com/office/powerpoint/2010/main" val="1532060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582471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CULTURE</a:t>
            </a:r>
          </a:p>
        </p:txBody>
      </p:sp>
      <p:grpSp>
        <p:nvGrpSpPr>
          <p:cNvPr id="7" name="Group 6">
            <a:extLst>
              <a:ext uri="{FF2B5EF4-FFF2-40B4-BE49-F238E27FC236}">
                <a16:creationId xmlns:a16="http://schemas.microsoft.com/office/drawing/2014/main" id="{2159CA8F-CAEC-2332-251B-F7A2810E204B}"/>
              </a:ext>
            </a:extLst>
          </p:cNvPr>
          <p:cNvGrpSpPr/>
          <p:nvPr/>
        </p:nvGrpSpPr>
        <p:grpSpPr>
          <a:xfrm>
            <a:off x="403741" y="658338"/>
            <a:ext cx="376955" cy="553998"/>
            <a:chOff x="403741" y="808238"/>
            <a:chExt cx="376955" cy="553998"/>
          </a:xfrm>
        </p:grpSpPr>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1</a:t>
              </a:r>
            </a:p>
          </p:txBody>
        </p:sp>
      </p:grpSp>
      <p:sp>
        <p:nvSpPr>
          <p:cNvPr id="4" name="Rectangle 3">
            <a:extLst>
              <a:ext uri="{FF2B5EF4-FFF2-40B4-BE49-F238E27FC236}">
                <a16:creationId xmlns:a16="http://schemas.microsoft.com/office/drawing/2014/main" id="{4A7BFE80-4B77-698E-BE4F-34EAF1232090}"/>
              </a:ext>
            </a:extLst>
          </p:cNvPr>
          <p:cNvSpPr/>
          <p:nvPr/>
        </p:nvSpPr>
        <p:spPr>
          <a:xfrm>
            <a:off x="895161" y="730073"/>
            <a:ext cx="8120888" cy="400110"/>
          </a:xfrm>
          <a:prstGeom prst="rect">
            <a:avLst/>
          </a:prstGeom>
        </p:spPr>
        <p:txBody>
          <a:bodyPr wrap="square">
            <a:spAutoFit/>
          </a:bodyPr>
          <a:lstStyle/>
          <a:p>
            <a:r>
              <a:rPr lang="en-US" sz="2000" b="1" dirty="0">
                <a:effectLst/>
                <a:latin typeface="UTMAvoBold"/>
              </a:rPr>
              <a:t>Read the following text and complete the table below. </a:t>
            </a:r>
            <a:endParaRPr lang="en-US" sz="2000" b="1" dirty="0"/>
          </a:p>
        </p:txBody>
      </p:sp>
      <p:sp>
        <p:nvSpPr>
          <p:cNvPr id="10" name="Rectangle 1">
            <a:extLst>
              <a:ext uri="{FF2B5EF4-FFF2-40B4-BE49-F238E27FC236}">
                <a16:creationId xmlns:a16="http://schemas.microsoft.com/office/drawing/2014/main" id="{29AF0A3B-53CB-25BB-F950-597F3B7EBD5B}"/>
              </a:ext>
            </a:extLst>
          </p:cNvPr>
          <p:cNvSpPr>
            <a:spLocks noChangeArrowheads="1"/>
          </p:cNvSpPr>
          <p:nvPr/>
        </p:nvSpPr>
        <p:spPr bwMode="auto">
          <a:xfrm>
            <a:off x="1187450" y="193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18350C45-B7E6-7C7C-56CE-08B7F963748A}"/>
              </a:ext>
            </a:extLst>
          </p:cNvPr>
          <p:cNvGrpSpPr/>
          <p:nvPr/>
        </p:nvGrpSpPr>
        <p:grpSpPr>
          <a:xfrm>
            <a:off x="678062" y="1141666"/>
            <a:ext cx="8039567" cy="2247424"/>
            <a:chOff x="763738" y="1779746"/>
            <a:chExt cx="8039567" cy="2247424"/>
          </a:xfrm>
        </p:grpSpPr>
        <p:sp>
          <p:nvSpPr>
            <p:cNvPr id="12" name="TextBox 11">
              <a:extLst>
                <a:ext uri="{FF2B5EF4-FFF2-40B4-BE49-F238E27FC236}">
                  <a16:creationId xmlns:a16="http://schemas.microsoft.com/office/drawing/2014/main" id="{2B3A0876-ABDD-F594-DBCC-963A65EFC738}"/>
                </a:ext>
              </a:extLst>
            </p:cNvPr>
            <p:cNvSpPr txBox="1"/>
            <p:nvPr/>
          </p:nvSpPr>
          <p:spPr>
            <a:xfrm>
              <a:off x="763738" y="1779746"/>
              <a:ext cx="8039567" cy="2247424"/>
            </a:xfrm>
            <a:prstGeom prst="roundRect">
              <a:avLst/>
            </a:prstGeom>
            <a:noFill/>
            <a:ln w="19050">
              <a:solidFill>
                <a:schemeClr val="accent1">
                  <a:shade val="15000"/>
                </a:schemeClr>
              </a:solidFill>
              <a:prstDash val="sysDash"/>
            </a:ln>
          </p:spPr>
          <p:txBody>
            <a:bodyPr wrap="square">
              <a:spAutoFit/>
            </a:bodyPr>
            <a:lstStyle/>
            <a:p>
              <a:r>
                <a:rPr lang="en-US" b="1" dirty="0">
                  <a:effectLst/>
                </a:rPr>
                <a:t>Public loudspeakers </a:t>
              </a:r>
              <a:endParaRPr lang="en-US" b="1" dirty="0"/>
            </a:p>
            <a:p>
              <a:r>
                <a:rPr lang="en-US" dirty="0">
                  <a:effectLst/>
                </a:rPr>
                <a:t>In the past, public loudspeakers were used during the war to warn </a:t>
              </a:r>
            </a:p>
            <a:p>
              <a:r>
                <a:rPr lang="en-US" dirty="0">
                  <a:effectLst/>
                </a:rPr>
                <a:t>people of air attacks. Nowadays, they are still used in parts of Japan,</a:t>
              </a:r>
            </a:p>
            <a:p>
              <a:r>
                <a:rPr lang="en-US" dirty="0">
                  <a:effectLst/>
                </a:rPr>
                <a:t>the Philippines, and the US to alert people to natural disasters such</a:t>
              </a:r>
            </a:p>
            <a:p>
              <a:r>
                <a:rPr lang="en-US" dirty="0">
                  <a:effectLst/>
                </a:rPr>
                <a:t>as storms, earthquakes, and tornadoes. In Viet Nam, they are used to</a:t>
              </a:r>
            </a:p>
            <a:p>
              <a:r>
                <a:rPr lang="en-US" dirty="0">
                  <a:effectLst/>
                </a:rPr>
                <a:t>communicate important public announcements to residents. However, the noise from a city-wide loudspeaker system can be a problem to some people. </a:t>
              </a:r>
              <a:endParaRPr lang="en-US" dirty="0"/>
            </a:p>
          </p:txBody>
        </p:sp>
        <p:pic>
          <p:nvPicPr>
            <p:cNvPr id="8" name="Picture 7">
              <a:extLst>
                <a:ext uri="{FF2B5EF4-FFF2-40B4-BE49-F238E27FC236}">
                  <a16:creationId xmlns:a16="http://schemas.microsoft.com/office/drawing/2014/main" id="{E461734F-BC4F-A2B6-142B-AB99D8F61A09}"/>
                </a:ext>
              </a:extLst>
            </p:cNvPr>
            <p:cNvPicPr>
              <a:picLocks noChangeAspect="1"/>
            </p:cNvPicPr>
            <p:nvPr/>
          </p:nvPicPr>
          <p:blipFill>
            <a:blip r:embed="rId2"/>
            <a:stretch>
              <a:fillRect/>
            </a:stretch>
          </p:blipFill>
          <p:spPr>
            <a:xfrm>
              <a:off x="7408372" y="1893768"/>
              <a:ext cx="1080055" cy="1430723"/>
            </a:xfrm>
            <a:prstGeom prst="rect">
              <a:avLst/>
            </a:prstGeom>
          </p:spPr>
        </p:pic>
      </p:grpSp>
    </p:spTree>
    <p:extLst>
      <p:ext uri="{BB962C8B-B14F-4D97-AF65-F5344CB8AC3E}">
        <p14:creationId xmlns:p14="http://schemas.microsoft.com/office/powerpoint/2010/main" val="2665859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582471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CULTURE</a:t>
            </a:r>
          </a:p>
        </p:txBody>
      </p:sp>
      <p:grpSp>
        <p:nvGrpSpPr>
          <p:cNvPr id="7" name="Group 6">
            <a:extLst>
              <a:ext uri="{FF2B5EF4-FFF2-40B4-BE49-F238E27FC236}">
                <a16:creationId xmlns:a16="http://schemas.microsoft.com/office/drawing/2014/main" id="{2159CA8F-CAEC-2332-251B-F7A2810E204B}"/>
              </a:ext>
            </a:extLst>
          </p:cNvPr>
          <p:cNvGrpSpPr/>
          <p:nvPr/>
        </p:nvGrpSpPr>
        <p:grpSpPr>
          <a:xfrm>
            <a:off x="403741" y="658338"/>
            <a:ext cx="376955" cy="553998"/>
            <a:chOff x="403741" y="808238"/>
            <a:chExt cx="376955" cy="553998"/>
          </a:xfrm>
        </p:grpSpPr>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1</a:t>
              </a:r>
            </a:p>
          </p:txBody>
        </p:sp>
      </p:grpSp>
      <p:sp>
        <p:nvSpPr>
          <p:cNvPr id="4" name="Rectangle 3">
            <a:extLst>
              <a:ext uri="{FF2B5EF4-FFF2-40B4-BE49-F238E27FC236}">
                <a16:creationId xmlns:a16="http://schemas.microsoft.com/office/drawing/2014/main" id="{4A7BFE80-4B77-698E-BE4F-34EAF1232090}"/>
              </a:ext>
            </a:extLst>
          </p:cNvPr>
          <p:cNvSpPr/>
          <p:nvPr/>
        </p:nvSpPr>
        <p:spPr>
          <a:xfrm>
            <a:off x="895161" y="730073"/>
            <a:ext cx="8120888" cy="400110"/>
          </a:xfrm>
          <a:prstGeom prst="rect">
            <a:avLst/>
          </a:prstGeom>
        </p:spPr>
        <p:txBody>
          <a:bodyPr wrap="square">
            <a:spAutoFit/>
          </a:bodyPr>
          <a:lstStyle/>
          <a:p>
            <a:r>
              <a:rPr lang="en-US" sz="2000" b="1" dirty="0">
                <a:effectLst/>
                <a:latin typeface="UTMAvoBold"/>
              </a:rPr>
              <a:t>Read the following text and complete the table below. </a:t>
            </a:r>
            <a:endParaRPr lang="en-US" sz="2000" b="1" dirty="0"/>
          </a:p>
        </p:txBody>
      </p:sp>
      <p:sp>
        <p:nvSpPr>
          <p:cNvPr id="10" name="Rectangle 1">
            <a:extLst>
              <a:ext uri="{FF2B5EF4-FFF2-40B4-BE49-F238E27FC236}">
                <a16:creationId xmlns:a16="http://schemas.microsoft.com/office/drawing/2014/main" id="{29AF0A3B-53CB-25BB-F950-597F3B7EBD5B}"/>
              </a:ext>
            </a:extLst>
          </p:cNvPr>
          <p:cNvSpPr>
            <a:spLocks noChangeArrowheads="1"/>
          </p:cNvSpPr>
          <p:nvPr/>
        </p:nvSpPr>
        <p:spPr bwMode="auto">
          <a:xfrm>
            <a:off x="1187450" y="193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589B15E2-AD7F-5240-BE66-0A37570B2371}"/>
              </a:ext>
            </a:extLst>
          </p:cNvPr>
          <p:cNvGraphicFramePr>
            <a:graphicFrameLocks noGrp="1"/>
          </p:cNvGraphicFramePr>
          <p:nvPr>
            <p:extLst>
              <p:ext uri="{D42A27DB-BD31-4B8C-83A1-F6EECF244321}">
                <p14:modId xmlns:p14="http://schemas.microsoft.com/office/powerpoint/2010/main" val="3096547239"/>
              </p:ext>
            </p:extLst>
          </p:nvPr>
        </p:nvGraphicFramePr>
        <p:xfrm>
          <a:off x="149217" y="1223931"/>
          <a:ext cx="8845566" cy="3797447"/>
        </p:xfrm>
        <a:graphic>
          <a:graphicData uri="http://schemas.openxmlformats.org/drawingml/2006/table">
            <a:tbl>
              <a:tblPr firstRow="1" firstCol="1" bandRow="1">
                <a:tableStyleId>{5C22544A-7EE6-4342-B048-85BDC9FD1C3A}</a:tableStyleId>
              </a:tblPr>
              <a:tblGrid>
                <a:gridCol w="2244770">
                  <a:extLst>
                    <a:ext uri="{9D8B030D-6E8A-4147-A177-3AD203B41FA5}">
                      <a16:colId xmlns:a16="http://schemas.microsoft.com/office/drawing/2014/main" val="2184483614"/>
                    </a:ext>
                  </a:extLst>
                </a:gridCol>
                <a:gridCol w="3196660">
                  <a:extLst>
                    <a:ext uri="{9D8B030D-6E8A-4147-A177-3AD203B41FA5}">
                      <a16:colId xmlns:a16="http://schemas.microsoft.com/office/drawing/2014/main" val="672479386"/>
                    </a:ext>
                  </a:extLst>
                </a:gridCol>
                <a:gridCol w="3404136">
                  <a:extLst>
                    <a:ext uri="{9D8B030D-6E8A-4147-A177-3AD203B41FA5}">
                      <a16:colId xmlns:a16="http://schemas.microsoft.com/office/drawing/2014/main" val="935184068"/>
                    </a:ext>
                  </a:extLst>
                </a:gridCol>
              </a:tblGrid>
              <a:tr h="380348">
                <a:tc>
                  <a:txBody>
                    <a:bodyPr/>
                    <a:lstStyle/>
                    <a:p>
                      <a:pPr indent="-635">
                        <a:lnSpc>
                          <a:spcPct val="115000"/>
                        </a:lnSpc>
                        <a:spcAft>
                          <a:spcPts val="1000"/>
                        </a:spcAft>
                      </a:pPr>
                      <a:r>
                        <a:rPr lang="en-VN" sz="2000" spc="10">
                          <a:effectLst/>
                        </a:rPr>
                        <a:t> </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gn="ctr">
                        <a:lnSpc>
                          <a:spcPct val="115000"/>
                        </a:lnSpc>
                        <a:spcAft>
                          <a:spcPts val="1000"/>
                        </a:spcAft>
                      </a:pPr>
                      <a:r>
                        <a:rPr lang="en-VN" sz="2000" spc="10">
                          <a:effectLst/>
                        </a:rPr>
                        <a:t>Digital billboards</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gn="ctr">
                        <a:lnSpc>
                          <a:spcPct val="115000"/>
                        </a:lnSpc>
                        <a:spcAft>
                          <a:spcPts val="1000"/>
                        </a:spcAft>
                      </a:pPr>
                      <a:r>
                        <a:rPr lang="en-VN" sz="2000" spc="10">
                          <a:effectLst/>
                        </a:rPr>
                        <a:t>Loudspeakers </a:t>
                      </a:r>
                      <a:endParaRPr lang="en-VN"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34310354"/>
                  </a:ext>
                </a:extLst>
              </a:tr>
              <a:tr h="2250306">
                <a:tc>
                  <a:txBody>
                    <a:bodyPr/>
                    <a:lstStyle/>
                    <a:p>
                      <a:pPr indent="-635">
                        <a:lnSpc>
                          <a:spcPct val="115000"/>
                        </a:lnSpc>
                        <a:spcAft>
                          <a:spcPts val="1000"/>
                        </a:spcAft>
                      </a:pPr>
                      <a:r>
                        <a:rPr lang="en-VN" sz="2000" spc="10">
                          <a:effectLst/>
                        </a:rPr>
                        <a:t>Uses and advantages</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dirty="0"/>
                    </a:p>
                  </a:txBody>
                  <a:tcPr marL="68580" marR="68580" marT="0" marB="0"/>
                </a:tc>
                <a:tc>
                  <a:txBody>
                    <a:bodyPr/>
                    <a:lstStyle/>
                    <a:p>
                      <a:endParaRPr lang="en-US"/>
                    </a:p>
                  </a:txBody>
                  <a:tcPr marL="68580" marR="68580" marT="0" marB="0"/>
                </a:tc>
                <a:extLst>
                  <a:ext uri="{0D108BD9-81ED-4DB2-BD59-A6C34878D82A}">
                    <a16:rowId xmlns:a16="http://schemas.microsoft.com/office/drawing/2014/main" val="2399132605"/>
                  </a:ext>
                </a:extLst>
              </a:tr>
              <a:tr h="380348">
                <a:tc>
                  <a:txBody>
                    <a:bodyPr/>
                    <a:lstStyle/>
                    <a:p>
                      <a:pPr indent="-635">
                        <a:lnSpc>
                          <a:spcPct val="115000"/>
                        </a:lnSpc>
                        <a:spcAft>
                          <a:spcPts val="1000"/>
                        </a:spcAft>
                      </a:pPr>
                      <a:r>
                        <a:rPr lang="en-VN" sz="2000" spc="10">
                          <a:effectLst/>
                        </a:rPr>
                        <a:t>Problems </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marL="68580" marR="68580" marT="0" marB="0"/>
                </a:tc>
                <a:tc>
                  <a:txBody>
                    <a:bodyPr/>
                    <a:lstStyle/>
                    <a:p>
                      <a:endParaRPr lang="en-US"/>
                    </a:p>
                  </a:txBody>
                  <a:tcPr marL="68580" marR="68580" marT="0" marB="0"/>
                </a:tc>
                <a:extLst>
                  <a:ext uri="{0D108BD9-81ED-4DB2-BD59-A6C34878D82A}">
                    <a16:rowId xmlns:a16="http://schemas.microsoft.com/office/drawing/2014/main" val="1787838597"/>
                  </a:ext>
                </a:extLst>
              </a:tr>
              <a:tr h="786445">
                <a:tc>
                  <a:txBody>
                    <a:bodyPr/>
                    <a:lstStyle/>
                    <a:p>
                      <a:pPr indent="-635">
                        <a:lnSpc>
                          <a:spcPct val="115000"/>
                        </a:lnSpc>
                        <a:spcAft>
                          <a:spcPts val="1000"/>
                        </a:spcAft>
                      </a:pPr>
                      <a:r>
                        <a:rPr lang="en-VN" sz="2000" spc="10">
                          <a:effectLst/>
                        </a:rPr>
                        <a:t>Countries where they are used</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3324155323"/>
                  </a:ext>
                </a:extLst>
              </a:tr>
            </a:tbl>
          </a:graphicData>
        </a:graphic>
      </p:graphicFrame>
    </p:spTree>
    <p:extLst>
      <p:ext uri="{BB962C8B-B14F-4D97-AF65-F5344CB8AC3E}">
        <p14:creationId xmlns:p14="http://schemas.microsoft.com/office/powerpoint/2010/main" val="4243651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582471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CULTURE</a:t>
            </a:r>
          </a:p>
        </p:txBody>
      </p:sp>
      <p:grpSp>
        <p:nvGrpSpPr>
          <p:cNvPr id="7" name="Group 6">
            <a:extLst>
              <a:ext uri="{FF2B5EF4-FFF2-40B4-BE49-F238E27FC236}">
                <a16:creationId xmlns:a16="http://schemas.microsoft.com/office/drawing/2014/main" id="{2159CA8F-CAEC-2332-251B-F7A2810E204B}"/>
              </a:ext>
            </a:extLst>
          </p:cNvPr>
          <p:cNvGrpSpPr/>
          <p:nvPr/>
        </p:nvGrpSpPr>
        <p:grpSpPr>
          <a:xfrm>
            <a:off x="403741" y="658338"/>
            <a:ext cx="376955" cy="553998"/>
            <a:chOff x="403741" y="808238"/>
            <a:chExt cx="376955" cy="553998"/>
          </a:xfrm>
        </p:grpSpPr>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1</a:t>
              </a:r>
            </a:p>
          </p:txBody>
        </p:sp>
      </p:grpSp>
      <p:sp>
        <p:nvSpPr>
          <p:cNvPr id="4" name="Rectangle 3">
            <a:extLst>
              <a:ext uri="{FF2B5EF4-FFF2-40B4-BE49-F238E27FC236}">
                <a16:creationId xmlns:a16="http://schemas.microsoft.com/office/drawing/2014/main" id="{4A7BFE80-4B77-698E-BE4F-34EAF1232090}"/>
              </a:ext>
            </a:extLst>
          </p:cNvPr>
          <p:cNvSpPr/>
          <p:nvPr/>
        </p:nvSpPr>
        <p:spPr>
          <a:xfrm>
            <a:off x="895161" y="730073"/>
            <a:ext cx="8120888" cy="400110"/>
          </a:xfrm>
          <a:prstGeom prst="rect">
            <a:avLst/>
          </a:prstGeom>
        </p:spPr>
        <p:txBody>
          <a:bodyPr wrap="square">
            <a:spAutoFit/>
          </a:bodyPr>
          <a:lstStyle/>
          <a:p>
            <a:r>
              <a:rPr lang="en-US" sz="2000" b="1" dirty="0">
                <a:effectLst/>
                <a:latin typeface="UTMAvoBold"/>
              </a:rPr>
              <a:t>Read the following text and complete the table below. </a:t>
            </a:r>
            <a:endParaRPr lang="en-US" sz="2000" b="1" dirty="0"/>
          </a:p>
        </p:txBody>
      </p:sp>
      <p:sp>
        <p:nvSpPr>
          <p:cNvPr id="10" name="Rectangle 1">
            <a:extLst>
              <a:ext uri="{FF2B5EF4-FFF2-40B4-BE49-F238E27FC236}">
                <a16:creationId xmlns:a16="http://schemas.microsoft.com/office/drawing/2014/main" id="{29AF0A3B-53CB-25BB-F950-597F3B7EBD5B}"/>
              </a:ext>
            </a:extLst>
          </p:cNvPr>
          <p:cNvSpPr>
            <a:spLocks noChangeArrowheads="1"/>
          </p:cNvSpPr>
          <p:nvPr/>
        </p:nvSpPr>
        <p:spPr bwMode="auto">
          <a:xfrm>
            <a:off x="1187450" y="193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589B15E2-AD7F-5240-BE66-0A37570B2371}"/>
              </a:ext>
            </a:extLst>
          </p:cNvPr>
          <p:cNvGraphicFramePr>
            <a:graphicFrameLocks noGrp="1"/>
          </p:cNvGraphicFramePr>
          <p:nvPr>
            <p:extLst>
              <p:ext uri="{D42A27DB-BD31-4B8C-83A1-F6EECF244321}">
                <p14:modId xmlns:p14="http://schemas.microsoft.com/office/powerpoint/2010/main" val="114441326"/>
              </p:ext>
            </p:extLst>
          </p:nvPr>
        </p:nvGraphicFramePr>
        <p:xfrm>
          <a:off x="149217" y="1223931"/>
          <a:ext cx="8845566" cy="3797447"/>
        </p:xfrm>
        <a:graphic>
          <a:graphicData uri="http://schemas.openxmlformats.org/drawingml/2006/table">
            <a:tbl>
              <a:tblPr firstRow="1" firstCol="1" bandRow="1">
                <a:tableStyleId>{5C22544A-7EE6-4342-B048-85BDC9FD1C3A}</a:tableStyleId>
              </a:tblPr>
              <a:tblGrid>
                <a:gridCol w="2244770">
                  <a:extLst>
                    <a:ext uri="{9D8B030D-6E8A-4147-A177-3AD203B41FA5}">
                      <a16:colId xmlns:a16="http://schemas.microsoft.com/office/drawing/2014/main" val="2184483614"/>
                    </a:ext>
                  </a:extLst>
                </a:gridCol>
                <a:gridCol w="3196660">
                  <a:extLst>
                    <a:ext uri="{9D8B030D-6E8A-4147-A177-3AD203B41FA5}">
                      <a16:colId xmlns:a16="http://schemas.microsoft.com/office/drawing/2014/main" val="672479386"/>
                    </a:ext>
                  </a:extLst>
                </a:gridCol>
                <a:gridCol w="3404136">
                  <a:extLst>
                    <a:ext uri="{9D8B030D-6E8A-4147-A177-3AD203B41FA5}">
                      <a16:colId xmlns:a16="http://schemas.microsoft.com/office/drawing/2014/main" val="935184068"/>
                    </a:ext>
                  </a:extLst>
                </a:gridCol>
              </a:tblGrid>
              <a:tr h="380348">
                <a:tc>
                  <a:txBody>
                    <a:bodyPr/>
                    <a:lstStyle/>
                    <a:p>
                      <a:pPr indent="-635">
                        <a:lnSpc>
                          <a:spcPct val="115000"/>
                        </a:lnSpc>
                        <a:spcAft>
                          <a:spcPts val="1000"/>
                        </a:spcAft>
                      </a:pPr>
                      <a:r>
                        <a:rPr lang="en-VN" sz="2000" spc="10">
                          <a:effectLst/>
                        </a:rPr>
                        <a:t> </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gn="ctr">
                        <a:lnSpc>
                          <a:spcPct val="115000"/>
                        </a:lnSpc>
                        <a:spcAft>
                          <a:spcPts val="1000"/>
                        </a:spcAft>
                      </a:pPr>
                      <a:r>
                        <a:rPr lang="en-VN" sz="2000" spc="10">
                          <a:effectLst/>
                        </a:rPr>
                        <a:t>Digital billboards</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gn="ctr">
                        <a:lnSpc>
                          <a:spcPct val="115000"/>
                        </a:lnSpc>
                        <a:spcAft>
                          <a:spcPts val="1000"/>
                        </a:spcAft>
                      </a:pPr>
                      <a:r>
                        <a:rPr lang="en-VN" sz="2000" spc="10">
                          <a:effectLst/>
                        </a:rPr>
                        <a:t>Loudspeakers </a:t>
                      </a:r>
                      <a:endParaRPr lang="en-VN"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34310354"/>
                  </a:ext>
                </a:extLst>
              </a:tr>
              <a:tr h="2250306">
                <a:tc>
                  <a:txBody>
                    <a:bodyPr/>
                    <a:lstStyle/>
                    <a:p>
                      <a:pPr indent="-635">
                        <a:lnSpc>
                          <a:spcPct val="115000"/>
                        </a:lnSpc>
                        <a:spcAft>
                          <a:spcPts val="1000"/>
                        </a:spcAft>
                      </a:pPr>
                      <a:r>
                        <a:rPr lang="en-VN" sz="2000" spc="10">
                          <a:effectLst/>
                        </a:rPr>
                        <a:t>Uses and advantages</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just">
                        <a:lnSpc>
                          <a:spcPct val="107000"/>
                        </a:lnSpc>
                        <a:buFont typeface="Symbol" pitchFamily="2" charset="2"/>
                        <a:buChar char=""/>
                      </a:pPr>
                      <a:r>
                        <a:rPr lang="en-VN" sz="2000" kern="100" spc="10" dirty="0">
                          <a:effectLst/>
                        </a:rPr>
                        <a:t>can change between different messages</a:t>
                      </a:r>
                      <a:endParaRPr lang="en-VN" sz="1800" kern="100" dirty="0">
                        <a:effectLst/>
                      </a:endParaRPr>
                    </a:p>
                    <a:p>
                      <a:pPr marL="342900" lvl="0" indent="-342900" algn="just">
                        <a:lnSpc>
                          <a:spcPct val="107000"/>
                        </a:lnSpc>
                        <a:buFont typeface="Symbol" pitchFamily="2" charset="2"/>
                        <a:buChar char=""/>
                      </a:pPr>
                      <a:r>
                        <a:rPr lang="en-VN" sz="2000" kern="100" spc="10" dirty="0">
                          <a:effectLst/>
                        </a:rPr>
                        <a:t>attractive </a:t>
                      </a:r>
                      <a:endParaRPr lang="en-VN" sz="1800" kern="100" dirty="0">
                        <a:effectLst/>
                      </a:endParaRPr>
                    </a:p>
                    <a:p>
                      <a:pPr marL="342900" lvl="0" indent="-342900" algn="just">
                        <a:lnSpc>
                          <a:spcPct val="107000"/>
                        </a:lnSpc>
                        <a:buFont typeface="Symbol" pitchFamily="2" charset="2"/>
                        <a:buChar char=""/>
                      </a:pPr>
                      <a:r>
                        <a:rPr lang="en-VN" sz="2000" kern="100" spc="10" dirty="0">
                          <a:effectLst/>
                        </a:rPr>
                        <a:t>can be updated in real-time</a:t>
                      </a:r>
                      <a:endParaRPr lang="en-V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buFont typeface="Symbol" pitchFamily="2" charset="2"/>
                        <a:buChar char=""/>
                      </a:pPr>
                      <a:r>
                        <a:rPr lang="en-VN" sz="2000" kern="100" spc="10">
                          <a:effectLst/>
                        </a:rPr>
                        <a:t>warn people of air attacks (in the past) </a:t>
                      </a:r>
                      <a:endParaRPr lang="en-VN" sz="1800" kern="100">
                        <a:effectLst/>
                      </a:endParaRPr>
                    </a:p>
                    <a:p>
                      <a:pPr marL="342900" lvl="0" indent="-342900" algn="just">
                        <a:lnSpc>
                          <a:spcPct val="107000"/>
                        </a:lnSpc>
                        <a:buFont typeface="Symbol" pitchFamily="2" charset="2"/>
                        <a:buChar char=""/>
                      </a:pPr>
                      <a:r>
                        <a:rPr lang="en-VN" sz="2000" kern="100" spc="10">
                          <a:effectLst/>
                        </a:rPr>
                        <a:t>alert people to natural disasters</a:t>
                      </a:r>
                      <a:endParaRPr lang="en-VN" sz="1800" kern="100">
                        <a:effectLst/>
                      </a:endParaRPr>
                    </a:p>
                    <a:p>
                      <a:pPr marL="342900" lvl="0" indent="-342900" algn="just">
                        <a:lnSpc>
                          <a:spcPct val="107000"/>
                        </a:lnSpc>
                        <a:spcAft>
                          <a:spcPts val="800"/>
                        </a:spcAft>
                        <a:buFont typeface="Symbol" pitchFamily="2" charset="2"/>
                        <a:buChar char=""/>
                      </a:pPr>
                      <a:r>
                        <a:rPr lang="en-VN" sz="2000" kern="100" spc="10">
                          <a:effectLst/>
                        </a:rPr>
                        <a:t>communicate  public messages </a:t>
                      </a:r>
                      <a:endParaRPr lang="en-V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9132605"/>
                  </a:ext>
                </a:extLst>
              </a:tr>
              <a:tr h="380348">
                <a:tc>
                  <a:txBody>
                    <a:bodyPr/>
                    <a:lstStyle/>
                    <a:p>
                      <a:pPr indent="-635">
                        <a:lnSpc>
                          <a:spcPct val="115000"/>
                        </a:lnSpc>
                        <a:spcAft>
                          <a:spcPts val="1000"/>
                        </a:spcAft>
                      </a:pPr>
                      <a:r>
                        <a:rPr lang="en-VN" sz="2000" spc="10">
                          <a:effectLst/>
                        </a:rPr>
                        <a:t>Problems </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gn="just"/>
                      <a:r>
                        <a:rPr lang="en-VN" sz="2000" spc="10">
                          <a:effectLst/>
                        </a:rPr>
                        <a:t>Light pollution </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gn="just">
                        <a:lnSpc>
                          <a:spcPct val="115000"/>
                        </a:lnSpc>
                        <a:spcAft>
                          <a:spcPts val="1000"/>
                        </a:spcAft>
                      </a:pPr>
                      <a:r>
                        <a:rPr lang="en-VN" sz="2000" spc="10">
                          <a:effectLst/>
                        </a:rPr>
                        <a:t>Noise pollution</a:t>
                      </a:r>
                      <a:endParaRPr lang="en-VN"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87838597"/>
                  </a:ext>
                </a:extLst>
              </a:tr>
              <a:tr h="786445">
                <a:tc>
                  <a:txBody>
                    <a:bodyPr/>
                    <a:lstStyle/>
                    <a:p>
                      <a:pPr indent="-635">
                        <a:lnSpc>
                          <a:spcPct val="115000"/>
                        </a:lnSpc>
                        <a:spcAft>
                          <a:spcPts val="1000"/>
                        </a:spcAft>
                      </a:pPr>
                      <a:r>
                        <a:rPr lang="en-VN" sz="2000" spc="10">
                          <a:effectLst/>
                        </a:rPr>
                        <a:t>Countries where they are used</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gn="just"/>
                      <a:r>
                        <a:rPr lang="en-VN" sz="2000" spc="10">
                          <a:effectLst/>
                        </a:rPr>
                        <a:t>The USA, the UK, Japan, and big cities around the world</a:t>
                      </a:r>
                      <a:endParaRPr lang="en-VN"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 algn="just">
                        <a:lnSpc>
                          <a:spcPct val="115000"/>
                        </a:lnSpc>
                        <a:spcAft>
                          <a:spcPts val="1000"/>
                        </a:spcAft>
                      </a:pPr>
                      <a:r>
                        <a:rPr lang="en-VN" sz="2000" spc="10" dirty="0">
                          <a:effectLst/>
                        </a:rPr>
                        <a:t>Japan, Philippines, the USA, Viet Nam</a:t>
                      </a:r>
                      <a:endParaRPr lang="en-VN"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4155323"/>
                  </a:ext>
                </a:extLst>
              </a:tr>
            </a:tbl>
          </a:graphicData>
        </a:graphic>
      </p:graphicFrame>
    </p:spTree>
    <p:extLst>
      <p:ext uri="{BB962C8B-B14F-4D97-AF65-F5344CB8AC3E}">
        <p14:creationId xmlns:p14="http://schemas.microsoft.com/office/powerpoint/2010/main" val="315798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582471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CULTURE</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79247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944282" y="856064"/>
            <a:ext cx="8120888" cy="461665"/>
          </a:xfrm>
          <a:prstGeom prst="rect">
            <a:avLst/>
          </a:prstGeom>
        </p:spPr>
        <p:txBody>
          <a:bodyPr wrap="square">
            <a:spAutoFit/>
          </a:bodyPr>
          <a:lstStyle/>
          <a:p>
            <a:pPr marL="0" marR="0" indent="0" fontAlgn="auto">
              <a:spcBef>
                <a:spcPts val="0"/>
              </a:spcBef>
              <a:spcAft>
                <a:spcPts val="0"/>
              </a:spcAft>
            </a:pPr>
            <a:r>
              <a:rPr lang="en-US" sz="2400" b="1" kern="0" dirty="0">
                <a:solidFill>
                  <a:srgbClr val="000000"/>
                </a:solidFill>
                <a:effectLst/>
                <a:ea typeface="Times New Roman" panose="02020603050405020304" pitchFamily="18" charset="0"/>
                <a:cs typeface="Times New Roman" panose="02020603050405020304" pitchFamily="18" charset="0"/>
              </a:rPr>
              <a:t>Work in groups. Discuss the questions. </a:t>
            </a:r>
            <a:endParaRPr lang="en-US" sz="2400" b="1" dirty="0">
              <a:cs typeface="Times New Roman" panose="02020603050405020304" pitchFamily="18" charset="0"/>
            </a:endParaRPr>
          </a:p>
        </p:txBody>
      </p:sp>
      <p:sp>
        <p:nvSpPr>
          <p:cNvPr id="9" name="TextBox 8">
            <a:extLst>
              <a:ext uri="{FF2B5EF4-FFF2-40B4-BE49-F238E27FC236}">
                <a16:creationId xmlns:a16="http://schemas.microsoft.com/office/drawing/2014/main" id="{9B1316ED-2516-4D68-B014-76F810EC007B}"/>
              </a:ext>
            </a:extLst>
          </p:cNvPr>
          <p:cNvSpPr txBox="1"/>
          <p:nvPr/>
        </p:nvSpPr>
        <p:spPr>
          <a:xfrm>
            <a:off x="694526" y="1280519"/>
            <a:ext cx="8053233" cy="707886"/>
          </a:xfrm>
          <a:prstGeom prst="rect">
            <a:avLst/>
          </a:prstGeom>
          <a:noFill/>
        </p:spPr>
        <p:txBody>
          <a:bodyPr wrap="square">
            <a:spAutoFit/>
          </a:bodyPr>
          <a:lstStyle/>
          <a:p>
            <a:r>
              <a:rPr lang="en-US" sz="2000" b="1" i="1" dirty="0">
                <a:solidFill>
                  <a:srgbClr val="E25982"/>
                </a:solidFill>
                <a:effectLst/>
                <a:latin typeface="UTMAvo"/>
              </a:rPr>
              <a:t>How effective do you think these types of mass media are? Will they become more or less popular in the future? Why/Why not? </a:t>
            </a:r>
            <a:endParaRPr lang="en-US" sz="2000" dirty="0"/>
          </a:p>
        </p:txBody>
      </p:sp>
      <p:sp>
        <p:nvSpPr>
          <p:cNvPr id="7" name="TextBox 6">
            <a:extLst>
              <a:ext uri="{FF2B5EF4-FFF2-40B4-BE49-F238E27FC236}">
                <a16:creationId xmlns:a16="http://schemas.microsoft.com/office/drawing/2014/main" id="{88D362EE-4F7B-C645-BD25-22E75EC02C7C}"/>
              </a:ext>
            </a:extLst>
          </p:cNvPr>
          <p:cNvSpPr txBox="1"/>
          <p:nvPr/>
        </p:nvSpPr>
        <p:spPr>
          <a:xfrm>
            <a:off x="426371" y="2011996"/>
            <a:ext cx="8469656" cy="3016210"/>
          </a:xfrm>
          <a:prstGeom prst="rect">
            <a:avLst/>
          </a:prstGeom>
          <a:noFill/>
        </p:spPr>
        <p:txBody>
          <a:bodyPr wrap="square" rtlCol="0">
            <a:spAutoFit/>
          </a:bodyPr>
          <a:lstStyle/>
          <a:p>
            <a:pPr indent="-1270" algn="just"/>
            <a:r>
              <a:rPr lang="en-VN" sz="1900" b="1" i="1" dirty="0">
                <a:solidFill>
                  <a:srgbClr val="7030A0"/>
                </a:solidFill>
                <a:effectLst/>
                <a:ea typeface="Times New Roman" panose="02020603050405020304" pitchFamily="18" charset="0"/>
              </a:rPr>
              <a:t>Suggested answers: </a:t>
            </a:r>
            <a:endParaRPr lang="en-VN" sz="1900" dirty="0">
              <a:solidFill>
                <a:srgbClr val="7030A0"/>
              </a:solidFill>
              <a:effectLst/>
              <a:ea typeface="Times New Roman" panose="02020603050405020304" pitchFamily="18" charset="0"/>
            </a:endParaRPr>
          </a:p>
          <a:p>
            <a:pPr algn="just"/>
            <a:r>
              <a:rPr lang="en-VN" sz="1900" kern="0" dirty="0">
                <a:solidFill>
                  <a:srgbClr val="7030A0"/>
                </a:solidFill>
                <a:effectLst/>
                <a:ea typeface="Calibri" panose="020F0502020204030204" pitchFamily="34" charset="0"/>
              </a:rPr>
              <a:t>We find both the digital billboards and the loudspeakers effective, because the former may work really well in big cities for their attractiveness, while the latter may work better in certain cities or remote areas for their simplicity.</a:t>
            </a:r>
            <a:r>
              <a:rPr lang="en-VN" sz="1900" dirty="0">
                <a:solidFill>
                  <a:srgbClr val="7030A0"/>
                </a:solidFill>
                <a:effectLst/>
              </a:rPr>
              <a:t> </a:t>
            </a:r>
            <a:r>
              <a:rPr lang="en-VN" sz="1900" kern="0" dirty="0">
                <a:solidFill>
                  <a:srgbClr val="7030A0"/>
                </a:solidFill>
                <a:effectLst/>
                <a:ea typeface="Calibri" panose="020F0502020204030204" pitchFamily="34" charset="0"/>
              </a:rPr>
              <a:t>However, we suppose digital billboards will become more popular in the future because they are modern and attractive, while the popularity of loudspeakers will decline because more and more people are complaining about the noise they make. Besides, thanks to the advancement in technology, more and more people believe that there are more advanced and convenient ways of communicating information and news than using loudspeakers</a:t>
            </a:r>
            <a:r>
              <a:rPr lang="en-VN" sz="1900" kern="0" dirty="0">
                <a:solidFill>
                  <a:srgbClr val="7030A0"/>
                </a:solidFill>
                <a:effectLst/>
                <a:ea typeface="Calibri" panose="020F0502020204030204" pitchFamily="34" charset="0"/>
                <a:cs typeface="Arial" panose="020B0604020202020204" pitchFamily="34" charset="0"/>
              </a:rPr>
              <a:t>. </a:t>
            </a:r>
            <a:r>
              <a:rPr lang="en-VN" sz="1900" kern="0" dirty="0">
                <a:solidFill>
                  <a:srgbClr val="7030A0"/>
                </a:solidFill>
                <a:effectLst/>
                <a:ea typeface="Times New Roman" panose="02020603050405020304" pitchFamily="18" charset="0"/>
                <a:cs typeface="Poppins" pitchFamily="2" charset="77"/>
              </a:rPr>
              <a:t> </a:t>
            </a:r>
            <a:r>
              <a:rPr lang="en-VN" sz="1900" dirty="0">
                <a:solidFill>
                  <a:srgbClr val="7030A0"/>
                </a:solidFill>
                <a:effectLst/>
              </a:rPr>
              <a:t> </a:t>
            </a:r>
            <a:endParaRPr lang="en-VN" sz="1900" dirty="0">
              <a:solidFill>
                <a:srgbClr val="7030A0"/>
              </a:solidFill>
            </a:endParaRPr>
          </a:p>
        </p:txBody>
      </p:sp>
    </p:spTree>
    <p:extLst>
      <p:ext uri="{BB962C8B-B14F-4D97-AF65-F5344CB8AC3E}">
        <p14:creationId xmlns:p14="http://schemas.microsoft.com/office/powerpoint/2010/main" val="42898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819688" y="1436595"/>
            <a:ext cx="7916098" cy="3323987"/>
          </a:xfrm>
          <a:prstGeom prst="rect">
            <a:avLst/>
          </a:prstGeom>
          <a:noFill/>
        </p:spPr>
        <p:txBody>
          <a:bodyPr wrap="square" rtlCol="0">
            <a:spAutoFit/>
          </a:bodyPr>
          <a:lstStyle/>
          <a:p>
            <a:pPr indent="-1270" algn="just">
              <a:lnSpc>
                <a:spcPct val="150000"/>
              </a:lnSpc>
            </a:pPr>
            <a:r>
              <a:rPr lang="en-US" sz="2800" dirty="0" smtClean="0">
                <a:ea typeface="Times New Roman" panose="02020603050405020304" pitchFamily="18" charset="0"/>
                <a:cs typeface="Times New Roman" panose="02020603050405020304" pitchFamily="18" charset="0"/>
                <a:sym typeface="Montserrat Medium"/>
              </a:rPr>
              <a:t>What have you learnt today?</a:t>
            </a:r>
            <a:endParaRPr lang="en-US" sz="2800" dirty="0">
              <a:ea typeface="Times New Roman" panose="02020603050405020304" pitchFamily="18" charset="0"/>
              <a:cs typeface="Times New Roman" panose="02020603050405020304" pitchFamily="18" charset="0"/>
              <a:sym typeface="Montserrat Medium"/>
            </a:endParaRPr>
          </a:p>
          <a:p>
            <a:pPr indent="-1270" algn="just">
              <a:lnSpc>
                <a:spcPct val="150000"/>
              </a:lnSpc>
            </a:pPr>
            <a:r>
              <a:rPr lang="en-US" sz="2800" dirty="0" smtClean="0">
                <a:ea typeface="Times New Roman" panose="02020603050405020304" pitchFamily="18" charset="0"/>
                <a:cs typeface="Times New Roman" panose="02020603050405020304" pitchFamily="18" charset="0"/>
                <a:sym typeface="Montserrat Medium"/>
              </a:rPr>
              <a:t>- Gain </a:t>
            </a:r>
            <a:r>
              <a:rPr lang="en-US" sz="2800" dirty="0">
                <a:ea typeface="Times New Roman" panose="02020603050405020304" pitchFamily="18" charset="0"/>
                <a:cs typeface="Times New Roman" panose="02020603050405020304" pitchFamily="18" charset="0"/>
                <a:sym typeface="Montserrat Medium"/>
              </a:rPr>
              <a:t>knowledge about mass media around the world;</a:t>
            </a:r>
          </a:p>
          <a:p>
            <a:pPr indent="-1270" algn="just">
              <a:lnSpc>
                <a:spcPct val="150000"/>
              </a:lnSpc>
            </a:pPr>
            <a:r>
              <a:rPr lang="en-US" sz="2800" dirty="0" smtClean="0">
                <a:ea typeface="Times New Roman" panose="02020603050405020304" pitchFamily="18" charset="0"/>
                <a:cs typeface="Times New Roman" panose="02020603050405020304" pitchFamily="18" charset="0"/>
                <a:sym typeface="Montserrat Medium"/>
              </a:rPr>
              <a:t>- Review </a:t>
            </a:r>
            <a:r>
              <a:rPr lang="en-US" sz="2800" dirty="0">
                <a:ea typeface="Times New Roman" panose="02020603050405020304" pitchFamily="18" charset="0"/>
                <a:cs typeface="Times New Roman" panose="02020603050405020304" pitchFamily="18" charset="0"/>
                <a:sym typeface="Montserrat Medium"/>
              </a:rPr>
              <a:t>expressions for making small talk;</a:t>
            </a:r>
          </a:p>
          <a:p>
            <a:pPr indent="-1270" algn="just">
              <a:lnSpc>
                <a:spcPct val="150000"/>
              </a:lnSpc>
            </a:pPr>
            <a:r>
              <a:rPr lang="en-US" sz="2800" dirty="0" smtClean="0">
                <a:ea typeface="Times New Roman" panose="02020603050405020304" pitchFamily="18" charset="0"/>
                <a:cs typeface="Times New Roman" panose="02020603050405020304" pitchFamily="18" charset="0"/>
                <a:sym typeface="Montserrat Medium"/>
              </a:rPr>
              <a:t>- Talk </a:t>
            </a:r>
            <a:r>
              <a:rPr lang="en-US" sz="2800" dirty="0">
                <a:ea typeface="Times New Roman" panose="02020603050405020304" pitchFamily="18" charset="0"/>
                <a:cs typeface="Times New Roman" panose="02020603050405020304" pitchFamily="18" charset="0"/>
                <a:sym typeface="Montserrat Medium"/>
              </a:rPr>
              <a:t>about the effectiveness of mass media</a:t>
            </a:r>
            <a:r>
              <a:rPr lang="en-US" sz="24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422234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898072" y="1820821"/>
            <a:ext cx="7203621" cy="2153228"/>
          </a:xfrm>
          <a:noFill/>
        </p:spPr>
        <p:txBody>
          <a:bodyPr anchor="t"/>
          <a:lstStyle/>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Do exercises in the workbook.</a:t>
            </a:r>
          </a:p>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Prepare for the next lesson – Looking back and Project.</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405291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7</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246243" y="418267"/>
            <a:ext cx="6937513" cy="769441"/>
          </a:xfrm>
          <a:prstGeom prst="rect">
            <a:avLst/>
          </a:prstGeom>
          <a:noFill/>
        </p:spPr>
        <p:txBody>
          <a:bodyPr wrap="square" rtlCol="0">
            <a:spAutoFit/>
          </a:bodyPr>
          <a:lstStyle/>
          <a:p>
            <a:r>
              <a:rPr lang="en-US" sz="4400" b="1" dirty="0">
                <a:solidFill>
                  <a:srgbClr val="FFFFFF"/>
                </a:solidFill>
                <a:latin typeface="UTMFacebookK&amp;TBold"/>
              </a:rPr>
              <a:t>The world of mass media</a:t>
            </a:r>
            <a:endParaRPr lang="en-US" sz="4400" b="1" i="0" dirty="0">
              <a:solidFill>
                <a:srgbClr val="FFFFFF"/>
              </a:solidFill>
              <a:effectLst/>
              <a:latin typeface="UTMFacebookK&amp;TBold"/>
            </a:endParaRPr>
          </a:p>
        </p:txBody>
      </p:sp>
      <p:sp>
        <p:nvSpPr>
          <p:cNvPr id="10" name="Rectangle 9">
            <a:extLst>
              <a:ext uri="{FF2B5EF4-FFF2-40B4-BE49-F238E27FC236}">
                <a16:creationId xmlns:a16="http://schemas.microsoft.com/office/drawing/2014/main" id="{F92A0F45-146A-8BFF-6553-20D992E76B42}"/>
              </a:ext>
            </a:extLst>
          </p:cNvPr>
          <p:cNvSpPr/>
          <p:nvPr/>
        </p:nvSpPr>
        <p:spPr>
          <a:xfrm>
            <a:off x="2657380" y="1878497"/>
            <a:ext cx="6330639" cy="1126620"/>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COMMUNICATION &amp; CULTURE / CLIL</a:t>
            </a:r>
          </a:p>
        </p:txBody>
      </p:sp>
      <p:sp>
        <p:nvSpPr>
          <p:cNvPr id="11" name="Rectangle 10">
            <a:extLst>
              <a:ext uri="{FF2B5EF4-FFF2-40B4-BE49-F238E27FC236}">
                <a16:creationId xmlns:a16="http://schemas.microsoft.com/office/drawing/2014/main" id="{2CE5C951-EDAC-510B-E774-D91A675B9038}"/>
              </a:ext>
            </a:extLst>
          </p:cNvPr>
          <p:cNvSpPr/>
          <p:nvPr/>
        </p:nvSpPr>
        <p:spPr>
          <a:xfrm>
            <a:off x="575126"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7</a:t>
            </a:r>
          </a:p>
        </p:txBody>
      </p:sp>
      <p:sp>
        <p:nvSpPr>
          <p:cNvPr id="5" name="TextBox 4">
            <a:extLst>
              <a:ext uri="{FF2B5EF4-FFF2-40B4-BE49-F238E27FC236}">
                <a16:creationId xmlns:a16="http://schemas.microsoft.com/office/drawing/2014/main" id="{427934B1-F35C-2951-FF8A-3DEF769E9080}"/>
              </a:ext>
            </a:extLst>
          </p:cNvPr>
          <p:cNvSpPr txBox="1"/>
          <p:nvPr/>
        </p:nvSpPr>
        <p:spPr>
          <a:xfrm>
            <a:off x="575126" y="3524852"/>
            <a:ext cx="2857449" cy="523220"/>
          </a:xfrm>
          <a:prstGeom prst="rect">
            <a:avLst/>
          </a:prstGeom>
          <a:noFill/>
        </p:spPr>
        <p:txBody>
          <a:bodyPr wrap="none" rtlCol="0">
            <a:spAutoFit/>
          </a:bodyPr>
          <a:lstStyle/>
          <a:p>
            <a:r>
              <a:rPr lang="en-US" sz="2800" b="1" i="1" dirty="0">
                <a:solidFill>
                  <a:srgbClr val="EF6330"/>
                </a:solidFill>
                <a:effectLst/>
              </a:rPr>
              <a:t>Making small talk</a:t>
            </a:r>
            <a:endParaRPr lang="en-US" sz="2800" dirty="0"/>
          </a:p>
        </p:txBody>
      </p:sp>
      <p:sp>
        <p:nvSpPr>
          <p:cNvPr id="6" name="Rounded Rectangle 5">
            <a:extLst>
              <a:ext uri="{FF2B5EF4-FFF2-40B4-BE49-F238E27FC236}">
                <a16:creationId xmlns:a16="http://schemas.microsoft.com/office/drawing/2014/main" id="{A3DA2A9C-4A39-2721-E6B0-B0128893C7A3}"/>
              </a:ext>
            </a:extLst>
          </p:cNvPr>
          <p:cNvSpPr/>
          <p:nvPr/>
        </p:nvSpPr>
        <p:spPr>
          <a:xfrm>
            <a:off x="566817" y="3005117"/>
            <a:ext cx="2525522" cy="340822"/>
          </a:xfrm>
          <a:prstGeom prst="roundRect">
            <a:avLst/>
          </a:prstGeom>
          <a:solidFill>
            <a:srgbClr val="01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t>Everyday English</a:t>
            </a:r>
          </a:p>
        </p:txBody>
      </p:sp>
    </p:spTree>
    <p:extLst>
      <p:ext uri="{BB962C8B-B14F-4D97-AF65-F5344CB8AC3E}">
        <p14:creationId xmlns:p14="http://schemas.microsoft.com/office/powerpoint/2010/main" val="167144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82823" y="867955"/>
            <a:ext cx="1715930"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2039211" y="2036009"/>
            <a:ext cx="1985782"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EVERYDAY ENGLISH</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782822" y="3040498"/>
            <a:ext cx="1909235" cy="532654"/>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CLIL</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1" y="860863"/>
            <a:ext cx="3659537"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lgn="just">
              <a:spcBef>
                <a:spcPts val="0"/>
              </a:spcBef>
              <a:spcAft>
                <a:spcPts val="0"/>
              </a:spcAft>
            </a:pPr>
            <a:r>
              <a:rPr lang="en-US" sz="1350" dirty="0">
                <a:solidFill>
                  <a:schemeClr val="tx1"/>
                </a:solidFill>
                <a:ea typeface="Times New Roman" panose="02020603050405020304" pitchFamily="18" charset="0"/>
              </a:rPr>
              <a:t>Mind-mapping</a:t>
            </a:r>
            <a:endParaRPr lang="en-US" sz="1350" dirty="0">
              <a:solidFill>
                <a:schemeClr val="tx1"/>
              </a:solidFill>
              <a:effectLst/>
              <a:ea typeface="Times New Roman" panose="02020603050405020304" pitchFamily="18" charset="0"/>
            </a:endParaRPr>
          </a:p>
        </p:txBody>
      </p:sp>
      <p:sp>
        <p:nvSpPr>
          <p:cNvPr id="26" name="Rectangle 25"/>
          <p:cNvSpPr/>
          <p:nvPr/>
        </p:nvSpPr>
        <p:spPr>
          <a:xfrm>
            <a:off x="4505769" y="1747157"/>
            <a:ext cx="3659538" cy="1085850"/>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kern="0" dirty="0">
                <a:solidFill>
                  <a:schemeClr val="tx1"/>
                </a:solidFill>
                <a:effectLst/>
                <a:ea typeface="Times New Roman" panose="02020603050405020304" pitchFamily="18" charset="0"/>
                <a:cs typeface="Times New Roman" panose="02020603050405020304" pitchFamily="18" charset="0"/>
              </a:rPr>
              <a:t>- Task 1: </a:t>
            </a:r>
            <a:r>
              <a:rPr lang="en-US" sz="1350" kern="0" dirty="0">
                <a:solidFill>
                  <a:srgbClr val="000000"/>
                </a:solidFill>
                <a:effectLst/>
                <a:ea typeface="Times New Roman" panose="02020603050405020304" pitchFamily="18" charset="0"/>
              </a:rPr>
              <a:t>Listen and complete the conversations. </a:t>
            </a:r>
            <a:r>
              <a:rPr lang="en-US" sz="1350" dirty="0">
                <a:solidFill>
                  <a:schemeClr val="tx1"/>
                </a:solidFill>
                <a:effectLst/>
                <a:ea typeface="Times New Roman" panose="02020603050405020304" pitchFamily="18" charset="0"/>
              </a:rPr>
              <a:t>- - Task 2: </a:t>
            </a:r>
            <a:r>
              <a:rPr lang="en-US" sz="1350" kern="0" dirty="0">
                <a:solidFill>
                  <a:srgbClr val="000000"/>
                </a:solidFill>
                <a:effectLst/>
                <a:ea typeface="Times New Roman" panose="02020603050405020304" pitchFamily="18" charset="0"/>
              </a:rPr>
              <a:t>Work in pairs. Use the models in Task 1 to make similar conversations.</a:t>
            </a:r>
            <a:endParaRPr lang="en-US" sz="1350" dirty="0">
              <a:solidFill>
                <a:schemeClr val="tx1"/>
              </a:solidFill>
            </a:endParaRPr>
          </a:p>
        </p:txBody>
      </p:sp>
      <p:sp>
        <p:nvSpPr>
          <p:cNvPr id="27" name="Rectangle 26"/>
          <p:cNvSpPr/>
          <p:nvPr/>
        </p:nvSpPr>
        <p:spPr>
          <a:xfrm>
            <a:off x="4505770" y="3166164"/>
            <a:ext cx="3659539" cy="844565"/>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fontAlgn="auto">
              <a:spcBef>
                <a:spcPts val="0"/>
              </a:spcBef>
              <a:spcAft>
                <a:spcPts val="0"/>
              </a:spcAft>
            </a:pPr>
            <a:r>
              <a:rPr lang="en-US" sz="1350" dirty="0">
                <a:solidFill>
                  <a:srgbClr val="000000"/>
                </a:solidFill>
                <a:effectLst/>
                <a:ea typeface="Times New Roman" panose="02020603050405020304" pitchFamily="18" charset="0"/>
              </a:rPr>
              <a:t>- Task 1: </a:t>
            </a:r>
            <a:r>
              <a:rPr lang="en-US" sz="1350" kern="0" dirty="0">
                <a:solidFill>
                  <a:srgbClr val="000000"/>
                </a:solidFill>
                <a:effectLst/>
                <a:ea typeface="Times New Roman" panose="02020603050405020304" pitchFamily="18" charset="0"/>
              </a:rPr>
              <a:t>Read the following text and complete the table </a:t>
            </a:r>
          </a:p>
          <a:p>
            <a:pPr marL="0" marR="0" indent="0" fontAlgn="auto">
              <a:spcBef>
                <a:spcPts val="0"/>
              </a:spcBef>
              <a:spcAft>
                <a:spcPts val="0"/>
              </a:spcAft>
            </a:pPr>
            <a:r>
              <a:rPr lang="en-US" sz="1350" kern="0" dirty="0">
                <a:solidFill>
                  <a:srgbClr val="000000"/>
                </a:solidFill>
              </a:rPr>
              <a:t>- </a:t>
            </a:r>
            <a:r>
              <a:rPr lang="en-US" sz="1350" kern="0" dirty="0">
                <a:solidFill>
                  <a:srgbClr val="000000"/>
                </a:solidFill>
                <a:effectLst/>
                <a:ea typeface="Times New Roman" panose="02020603050405020304" pitchFamily="18" charset="0"/>
              </a:rPr>
              <a:t>Task 2: Work in groups. Discuss the questions. </a:t>
            </a:r>
            <a:endParaRPr lang="en-US" sz="1350" dirty="0">
              <a:solidFill>
                <a:schemeClr val="tx1"/>
              </a:solidFill>
            </a:endParaRPr>
          </a:p>
        </p:txBody>
      </p:sp>
      <p:cxnSp>
        <p:nvCxnSpPr>
          <p:cNvPr id="28" name="Curved Connector 27"/>
          <p:cNvCxnSpPr>
            <a:cxnSpLocks/>
            <a:stCxn id="22" idx="3"/>
            <a:endCxn id="23" idx="0"/>
          </p:cNvCxnSpPr>
          <p:nvPr/>
        </p:nvCxnSpPr>
        <p:spPr>
          <a:xfrm>
            <a:off x="2498753" y="1113731"/>
            <a:ext cx="533349" cy="922278"/>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737441" y="2281784"/>
            <a:ext cx="301771" cy="758713"/>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4505770" y="4330718"/>
            <a:ext cx="3659537" cy="51372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 Wrap-up</a:t>
            </a:r>
          </a:p>
          <a:p>
            <a:r>
              <a:rPr lang="en-US" sz="1350" dirty="0">
                <a:solidFill>
                  <a:schemeClr val="tx1"/>
                </a:solidFill>
              </a:rPr>
              <a:t>- Homework</a:t>
            </a:r>
            <a:endParaRPr lang="en-GB" sz="1350" dirty="0">
              <a:solidFill>
                <a:schemeClr val="tx1"/>
              </a:solidFill>
            </a:endParaRPr>
          </a:p>
        </p:txBody>
      </p:sp>
      <p:sp>
        <p:nvSpPr>
          <p:cNvPr id="34" name="Rounded Rectangle 33"/>
          <p:cNvSpPr/>
          <p:nvPr/>
        </p:nvSpPr>
        <p:spPr>
          <a:xfrm>
            <a:off x="1640788" y="4275545"/>
            <a:ext cx="1637250"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44" name="Rectangle 43"/>
          <p:cNvSpPr/>
          <p:nvPr/>
        </p:nvSpPr>
        <p:spPr>
          <a:xfrm>
            <a:off x="4233063" y="119270"/>
            <a:ext cx="3932243" cy="55659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latin typeface="UTM Facebook K&amp;T" panose="02040603050506020204" pitchFamily="18" charset="0"/>
              </a:rPr>
              <a:t>COMMUNICATION &amp; CULTURE / CLIL</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E45983"/>
                </a:solidFill>
                <a:latin typeface="Bookman Old Style" pitchFamily="18" charset="0"/>
              </a:rPr>
              <a:t>LESSON 7</a:t>
            </a:r>
          </a:p>
        </p:txBody>
      </p:sp>
      <p:cxnSp>
        <p:nvCxnSpPr>
          <p:cNvPr id="10" name="Curved Connector 27">
            <a:extLst>
              <a:ext uri="{FF2B5EF4-FFF2-40B4-BE49-F238E27FC236}">
                <a16:creationId xmlns:a16="http://schemas.microsoft.com/office/drawing/2014/main" id="{7E6FDC0B-508C-D0F3-D01F-2BC49ED579F9}"/>
              </a:ext>
            </a:extLst>
          </p:cNvPr>
          <p:cNvCxnSpPr>
            <a:cxnSpLocks/>
          </p:cNvCxnSpPr>
          <p:nvPr/>
        </p:nvCxnSpPr>
        <p:spPr>
          <a:xfrm rot="16200000" flipH="1">
            <a:off x="1811932" y="3663798"/>
            <a:ext cx="698230" cy="545441"/>
          </a:xfrm>
          <a:prstGeom prst="curvedConnector3">
            <a:avLst>
              <a:gd name="adj1" fmla="val 50000"/>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228851" y="708710"/>
            <a:ext cx="4792435" cy="769441"/>
          </a:xfrm>
          <a:prstGeom prst="rect">
            <a:avLst/>
          </a:prstGeom>
          <a:noFill/>
        </p:spPr>
        <p:txBody>
          <a:bodyPr wrap="square">
            <a:spAutoFit/>
          </a:bodyPr>
          <a:lstStyle/>
          <a:p>
            <a:pPr algn="ctr"/>
            <a:r>
              <a:rPr lang="en-US" sz="4400" b="1" kern="0">
                <a:cs typeface="Times New Roman" panose="02020603050405020304" pitchFamily="18" charset="0"/>
              </a:rPr>
              <a:t>Mind-mapping</a:t>
            </a:r>
            <a:endParaRPr lang="en-US" sz="4400" dirty="0">
              <a:cs typeface="Times New Roman" panose="02020603050405020304" pitchFamily="18" charset="0"/>
            </a:endParaRPr>
          </a:p>
        </p:txBody>
      </p:sp>
      <p:sp>
        <p:nvSpPr>
          <p:cNvPr id="4" name="Oval 3">
            <a:extLst>
              <a:ext uri="{FF2B5EF4-FFF2-40B4-BE49-F238E27FC236}">
                <a16:creationId xmlns:a16="http://schemas.microsoft.com/office/drawing/2014/main" id="{96CBD082-F624-C945-BDDE-5A03D7AFED42}"/>
              </a:ext>
            </a:extLst>
          </p:cNvPr>
          <p:cNvSpPr/>
          <p:nvPr/>
        </p:nvSpPr>
        <p:spPr>
          <a:xfrm>
            <a:off x="3119718" y="2302714"/>
            <a:ext cx="3496235" cy="13626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t>Types of mass media</a:t>
            </a:r>
          </a:p>
        </p:txBody>
      </p:sp>
      <p:cxnSp>
        <p:nvCxnSpPr>
          <p:cNvPr id="10" name="Straight Arrow Connector 9">
            <a:extLst>
              <a:ext uri="{FF2B5EF4-FFF2-40B4-BE49-F238E27FC236}">
                <a16:creationId xmlns:a16="http://schemas.microsoft.com/office/drawing/2014/main" id="{AB2C0C49-5E18-8047-85B2-7F0FCF60F953}"/>
              </a:ext>
            </a:extLst>
          </p:cNvPr>
          <p:cNvCxnSpPr>
            <a:stCxn id="4" idx="2"/>
          </p:cNvCxnSpPr>
          <p:nvPr/>
        </p:nvCxnSpPr>
        <p:spPr>
          <a:xfrm flipH="1">
            <a:off x="2228851" y="2984032"/>
            <a:ext cx="890867" cy="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4928372-840D-C940-85AC-1A31071883D2}"/>
              </a:ext>
            </a:extLst>
          </p:cNvPr>
          <p:cNvCxnSpPr>
            <a:cxnSpLocks/>
          </p:cNvCxnSpPr>
          <p:nvPr/>
        </p:nvCxnSpPr>
        <p:spPr>
          <a:xfrm flipH="1">
            <a:off x="4867835" y="3665350"/>
            <a:ext cx="1" cy="924579"/>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8F37FC0-C5E1-9F47-90D7-78668612FF82}"/>
              </a:ext>
            </a:extLst>
          </p:cNvPr>
          <p:cNvCxnSpPr>
            <a:cxnSpLocks/>
          </p:cNvCxnSpPr>
          <p:nvPr/>
        </p:nvCxnSpPr>
        <p:spPr>
          <a:xfrm>
            <a:off x="6615953" y="2984032"/>
            <a:ext cx="905434" cy="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668CF2C-BC72-9847-9D6E-10F79ED8476E}"/>
              </a:ext>
            </a:extLst>
          </p:cNvPr>
          <p:cNvCxnSpPr>
            <a:cxnSpLocks/>
          </p:cNvCxnSpPr>
          <p:nvPr/>
        </p:nvCxnSpPr>
        <p:spPr>
          <a:xfrm flipH="1" flipV="1">
            <a:off x="4867835" y="1582365"/>
            <a:ext cx="1" cy="720349"/>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39F6891-D812-EA48-84C5-EBE9F052942E}"/>
              </a:ext>
            </a:extLst>
          </p:cNvPr>
          <p:cNvSpPr/>
          <p:nvPr/>
        </p:nvSpPr>
        <p:spPr>
          <a:xfrm>
            <a:off x="0" y="2512824"/>
            <a:ext cx="2228851" cy="9424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t>leaflets</a:t>
            </a:r>
          </a:p>
        </p:txBody>
      </p:sp>
      <p:cxnSp>
        <p:nvCxnSpPr>
          <p:cNvPr id="18" name="Straight Arrow Connector 17">
            <a:extLst>
              <a:ext uri="{FF2B5EF4-FFF2-40B4-BE49-F238E27FC236}">
                <a16:creationId xmlns:a16="http://schemas.microsoft.com/office/drawing/2014/main" id="{89C3B5D5-8FFC-9F42-B9F4-AA74C84A82BA}"/>
              </a:ext>
            </a:extLst>
          </p:cNvPr>
          <p:cNvCxnSpPr>
            <a:cxnSpLocks/>
            <a:stCxn id="4" idx="5"/>
          </p:cNvCxnSpPr>
          <p:nvPr/>
        </p:nvCxnSpPr>
        <p:spPr>
          <a:xfrm>
            <a:off x="6103941" y="3465797"/>
            <a:ext cx="673377" cy="89105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F660121-F50B-2942-8305-74C6BE9BC6FC}"/>
              </a:ext>
            </a:extLst>
          </p:cNvPr>
          <p:cNvCxnSpPr>
            <a:cxnSpLocks/>
          </p:cNvCxnSpPr>
          <p:nvPr/>
        </p:nvCxnSpPr>
        <p:spPr>
          <a:xfrm flipV="1">
            <a:off x="5986375" y="1809826"/>
            <a:ext cx="454254" cy="668267"/>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798060C-C311-C44B-8CE7-16ED7DAA4380}"/>
              </a:ext>
            </a:extLst>
          </p:cNvPr>
          <p:cNvCxnSpPr>
            <a:cxnSpLocks/>
          </p:cNvCxnSpPr>
          <p:nvPr/>
        </p:nvCxnSpPr>
        <p:spPr>
          <a:xfrm flipH="1">
            <a:off x="3119718" y="3541118"/>
            <a:ext cx="689420" cy="710641"/>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0941DA7-051C-BF4A-AAD0-FC3E722B44E2}"/>
              </a:ext>
            </a:extLst>
          </p:cNvPr>
          <p:cNvCxnSpPr>
            <a:cxnSpLocks/>
          </p:cNvCxnSpPr>
          <p:nvPr/>
        </p:nvCxnSpPr>
        <p:spPr>
          <a:xfrm flipH="1" flipV="1">
            <a:off x="3154574" y="1845471"/>
            <a:ext cx="654565" cy="575386"/>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985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73119"/>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403741" y="191860"/>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70165" y="771083"/>
            <a:ext cx="7776160" cy="707886"/>
          </a:xfrm>
          <a:prstGeom prst="rect">
            <a:avLst/>
          </a:prstGeom>
        </p:spPr>
        <p:txBody>
          <a:bodyPr wrap="square">
            <a:spAutoFit/>
          </a:bodyPr>
          <a:lstStyle/>
          <a:p>
            <a:r>
              <a:rPr lang="en-US" sz="2000" b="1" dirty="0">
                <a:effectLst/>
              </a:rPr>
              <a:t>Listen and complete the conversations with the expressions in the box. Then </a:t>
            </a:r>
            <a:r>
              <a:rPr lang="en-US" sz="2000" b="1" dirty="0" err="1">
                <a:effectLst/>
              </a:rPr>
              <a:t>practise</a:t>
            </a:r>
            <a:r>
              <a:rPr lang="en-US" sz="2000" b="1" dirty="0">
                <a:effectLst/>
              </a:rPr>
              <a:t> them in pairs. </a:t>
            </a:r>
            <a:endParaRPr lang="en-US" sz="2000" b="1" dirty="0"/>
          </a:p>
        </p:txBody>
      </p:sp>
      <p:graphicFrame>
        <p:nvGraphicFramePr>
          <p:cNvPr id="7" name="Table 6">
            <a:extLst>
              <a:ext uri="{FF2B5EF4-FFF2-40B4-BE49-F238E27FC236}">
                <a16:creationId xmlns:a16="http://schemas.microsoft.com/office/drawing/2014/main" id="{E630B010-2D2D-799F-98B6-5E034F79D341}"/>
              </a:ext>
            </a:extLst>
          </p:cNvPr>
          <p:cNvGraphicFramePr>
            <a:graphicFrameLocks noGrp="1"/>
          </p:cNvGraphicFramePr>
          <p:nvPr>
            <p:extLst>
              <p:ext uri="{D42A27DB-BD31-4B8C-83A1-F6EECF244321}">
                <p14:modId xmlns:p14="http://schemas.microsoft.com/office/powerpoint/2010/main" val="2115527242"/>
              </p:ext>
            </p:extLst>
          </p:nvPr>
        </p:nvGraphicFramePr>
        <p:xfrm>
          <a:off x="503525" y="1820491"/>
          <a:ext cx="8384771" cy="3129280"/>
        </p:xfrm>
        <a:graphic>
          <a:graphicData uri="http://schemas.openxmlformats.org/drawingml/2006/table">
            <a:tbl>
              <a:tblPr firstRow="1" bandRow="1">
                <a:tableStyleId>{5C22544A-7EE6-4342-B048-85BDC9FD1C3A}</a:tableStyleId>
              </a:tblPr>
              <a:tblGrid>
                <a:gridCol w="1064310">
                  <a:extLst>
                    <a:ext uri="{9D8B030D-6E8A-4147-A177-3AD203B41FA5}">
                      <a16:colId xmlns:a16="http://schemas.microsoft.com/office/drawing/2014/main" val="1023931831"/>
                    </a:ext>
                  </a:extLst>
                </a:gridCol>
                <a:gridCol w="7320461">
                  <a:extLst>
                    <a:ext uri="{9D8B030D-6E8A-4147-A177-3AD203B41FA5}">
                      <a16:colId xmlns:a16="http://schemas.microsoft.com/office/drawing/2014/main" val="1461319524"/>
                    </a:ext>
                  </a:extLst>
                </a:gridCol>
              </a:tblGrid>
              <a:tr h="189378">
                <a:tc gridSpan="2">
                  <a:txBody>
                    <a:bodyPr/>
                    <a:lstStyle/>
                    <a:p>
                      <a:r>
                        <a:rPr lang="en-US" b="1" dirty="0">
                          <a:solidFill>
                            <a:srgbClr val="E45983"/>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7DADE"/>
                    </a:solidFill>
                  </a:tcPr>
                </a:tc>
                <a:tc hMerge="1">
                  <a:txBody>
                    <a:bodyPr/>
                    <a:lstStyle/>
                    <a:p>
                      <a:endParaRPr lang="en-US"/>
                    </a:p>
                  </a:txBody>
                  <a:tcPr/>
                </a:tc>
                <a:extLst>
                  <a:ext uri="{0D108BD9-81ED-4DB2-BD59-A6C34878D82A}">
                    <a16:rowId xmlns:a16="http://schemas.microsoft.com/office/drawing/2014/main" val="4794903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mn-ea"/>
                          <a:cs typeface="+mn-cs"/>
                        </a:rPr>
                        <a:t>Julie: </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7DA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_________ the flower festival is going to be held in our city.</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1031519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mn-ea"/>
                          <a:cs typeface="+mn-cs"/>
                        </a:rPr>
                        <a:t>Mai: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tc>
                  <a:txBody>
                    <a:bodyPr/>
                    <a:lstStyle/>
                    <a:p>
                      <a:r>
                        <a:rPr lang="en-US" sz="1800" kern="1200" dirty="0">
                          <a:solidFill>
                            <a:schemeClr val="dk1"/>
                          </a:solidFill>
                          <a:effectLst/>
                          <a:latin typeface="+mn-lt"/>
                          <a:ea typeface="+mn-ea"/>
                          <a:cs typeface="+mn-cs"/>
                        </a:rPr>
                        <a:t>Really? I love flowers. I went to a flower festival in Da Lat once. It was amazing!</a:t>
                      </a:r>
                      <a:endParaRPr lang="en-US"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1528169298"/>
                  </a:ext>
                </a:extLst>
              </a:tr>
              <a:tr h="370840">
                <a:tc gridSpan="2">
                  <a:txBody>
                    <a:bodyPr/>
                    <a:lstStyle/>
                    <a:p>
                      <a:r>
                        <a:rPr lang="en-US" b="1" dirty="0">
                          <a:solidFill>
                            <a:srgbClr val="E45983"/>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tc hMerge="1">
                  <a:txBody>
                    <a:bodyPr/>
                    <a:lstStyle/>
                    <a:p>
                      <a:endParaRPr lang="en-US"/>
                    </a:p>
                  </a:txBody>
                  <a:tcPr/>
                </a:tc>
                <a:extLst>
                  <a:ext uri="{0D108BD9-81ED-4DB2-BD59-A6C34878D82A}">
                    <a16:rowId xmlns:a16="http://schemas.microsoft.com/office/drawing/2014/main" val="6074042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mn-ea"/>
                          <a:cs typeface="+mn-cs"/>
                        </a:rPr>
                        <a:t> Mai: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tc>
                  <a:txBody>
                    <a:bodyPr/>
                    <a:lstStyle/>
                    <a:p>
                      <a:r>
                        <a:rPr lang="en-US" sz="1800" kern="1200" dirty="0">
                          <a:solidFill>
                            <a:schemeClr val="dk1"/>
                          </a:solidFill>
                          <a:effectLst/>
                          <a:latin typeface="+mn-lt"/>
                          <a:ea typeface="+mn-ea"/>
                          <a:cs typeface="+mn-cs"/>
                        </a:rPr>
                        <a:t>Hi, _________ so far?</a:t>
                      </a:r>
                      <a:endParaRPr lang="en-US"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4147397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mn-ea"/>
                          <a:cs typeface="+mn-cs"/>
                        </a:rPr>
                        <a:t> Mark:</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tc>
                  <a:txBody>
                    <a:bodyPr/>
                    <a:lstStyle/>
                    <a:p>
                      <a:r>
                        <a:rPr lang="en-US" sz="1800" kern="1200" dirty="0">
                          <a:solidFill>
                            <a:schemeClr val="dk1"/>
                          </a:solidFill>
                          <a:effectLst/>
                          <a:latin typeface="+mn-lt"/>
                          <a:ea typeface="+mn-ea"/>
                          <a:cs typeface="+mn-cs"/>
                        </a:rPr>
                        <a:t>I’ve been very busy! I’m working on promoting a charity event. It’s a lot of work!</a:t>
                      </a:r>
                      <a:endParaRPr lang="en-US"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27105546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mn-ea"/>
                          <a:cs typeface="+mn-cs"/>
                        </a:rPr>
                        <a:t> Mai: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tc>
                  <a:txBody>
                    <a:bodyPr/>
                    <a:lstStyle/>
                    <a:p>
                      <a:r>
                        <a:rPr lang="en-US" sz="1800" kern="1200" dirty="0">
                          <a:solidFill>
                            <a:schemeClr val="dk1"/>
                          </a:solidFill>
                          <a:effectLst/>
                          <a:latin typeface="+mn-lt"/>
                          <a:ea typeface="+mn-ea"/>
                          <a:cs typeface="+mn-cs"/>
                        </a:rPr>
                        <a:t>Sounds very stressful! Have you thought of inviting a famous celebrity? </a:t>
                      </a:r>
                      <a:endParaRPr lang="en-US"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1324132573"/>
                  </a:ext>
                </a:extLst>
              </a:tr>
            </a:tbl>
          </a:graphicData>
        </a:graphic>
      </p:graphicFrame>
      <p:sp>
        <p:nvSpPr>
          <p:cNvPr id="9" name="Rounded Rectangle 8">
            <a:extLst>
              <a:ext uri="{FF2B5EF4-FFF2-40B4-BE49-F238E27FC236}">
                <a16:creationId xmlns:a16="http://schemas.microsoft.com/office/drawing/2014/main" id="{CA4C58EC-F5FB-CB79-1031-1C4187ADE957}"/>
              </a:ext>
            </a:extLst>
          </p:cNvPr>
          <p:cNvSpPr/>
          <p:nvPr/>
        </p:nvSpPr>
        <p:spPr>
          <a:xfrm>
            <a:off x="1057540" y="1478969"/>
            <a:ext cx="7293980" cy="679615"/>
          </a:xfrm>
          <a:prstGeom prst="roundRect">
            <a:avLst/>
          </a:prstGeom>
          <a:solidFill>
            <a:schemeClr val="accent4">
              <a:lumMod val="40000"/>
              <a:lumOff val="60000"/>
            </a:schemeClr>
          </a:solidFill>
          <a:ln>
            <a:solidFill>
              <a:srgbClr val="E4598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7800">
              <a:tabLst>
                <a:tab pos="3636963" algn="l"/>
              </a:tabLst>
            </a:pPr>
            <a:r>
              <a:rPr lang="en-US" sz="1800" b="1" dirty="0">
                <a:solidFill>
                  <a:srgbClr val="E45983"/>
                </a:solidFill>
                <a:effectLst/>
                <a:latin typeface="UTM"/>
              </a:rPr>
              <a:t>A.</a:t>
            </a:r>
            <a:r>
              <a:rPr lang="en-US" sz="1800" dirty="0">
                <a:solidFill>
                  <a:srgbClr val="E45983"/>
                </a:solidFill>
                <a:effectLst/>
                <a:latin typeface="UTM"/>
              </a:rPr>
              <a:t> </a:t>
            </a:r>
            <a:r>
              <a:rPr lang="en-US" sz="1800" dirty="0">
                <a:solidFill>
                  <a:schemeClr val="tx1"/>
                </a:solidFill>
                <a:effectLst/>
                <a:latin typeface="UTM"/>
              </a:rPr>
              <a:t>How has your day been</a:t>
            </a:r>
            <a:r>
              <a:rPr lang="en-US" sz="1800" dirty="0">
                <a:effectLst/>
                <a:latin typeface="UTM"/>
              </a:rPr>
              <a:t>	</a:t>
            </a:r>
            <a:r>
              <a:rPr lang="en-US" sz="1800" b="1" dirty="0">
                <a:solidFill>
                  <a:srgbClr val="E45983"/>
                </a:solidFill>
                <a:effectLst/>
                <a:latin typeface="UTM"/>
              </a:rPr>
              <a:t>B.</a:t>
            </a:r>
            <a:r>
              <a:rPr lang="en-US" sz="1800" b="1" dirty="0">
                <a:effectLst/>
                <a:latin typeface="UTM"/>
              </a:rPr>
              <a:t> </a:t>
            </a:r>
            <a:r>
              <a:rPr lang="en-US" sz="1800" dirty="0">
                <a:solidFill>
                  <a:schemeClr val="tx1"/>
                </a:solidFill>
                <a:effectLst/>
                <a:latin typeface="UTM"/>
              </a:rPr>
              <a:t>It’s a lovely day, isn’t it</a:t>
            </a:r>
          </a:p>
          <a:p>
            <a:pPr marL="177800">
              <a:tabLst>
                <a:tab pos="3636963" algn="l"/>
              </a:tabLst>
            </a:pPr>
            <a:r>
              <a:rPr lang="en-US" sz="1800" b="1" dirty="0">
                <a:solidFill>
                  <a:srgbClr val="E25982"/>
                </a:solidFill>
                <a:effectLst/>
                <a:latin typeface="UTMAvoBold"/>
              </a:rPr>
              <a:t>C. </a:t>
            </a:r>
            <a:r>
              <a:rPr lang="en-US" sz="1800" dirty="0">
                <a:solidFill>
                  <a:schemeClr val="tx1"/>
                </a:solidFill>
                <a:effectLst/>
                <a:latin typeface="UTM"/>
              </a:rPr>
              <a:t>I like your shoes</a:t>
            </a:r>
            <a:r>
              <a:rPr lang="en-US" sz="1800" dirty="0">
                <a:effectLst/>
                <a:latin typeface="UTM"/>
              </a:rPr>
              <a:t>	</a:t>
            </a:r>
            <a:r>
              <a:rPr lang="en-US" b="1" dirty="0">
                <a:solidFill>
                  <a:srgbClr val="E25982"/>
                </a:solidFill>
                <a:latin typeface="UTMAvoBold"/>
              </a:rPr>
              <a:t>D</a:t>
            </a:r>
            <a:r>
              <a:rPr lang="en-US" sz="1800" b="1" dirty="0">
                <a:solidFill>
                  <a:srgbClr val="E25982"/>
                </a:solidFill>
                <a:effectLst/>
                <a:latin typeface="UTMAvoBold"/>
              </a:rPr>
              <a:t>.</a:t>
            </a:r>
            <a:r>
              <a:rPr lang="en-US" sz="1800" dirty="0">
                <a:solidFill>
                  <a:srgbClr val="E25982"/>
                </a:solidFill>
                <a:effectLst/>
                <a:latin typeface="UTMAvoBold"/>
              </a:rPr>
              <a:t> </a:t>
            </a:r>
            <a:r>
              <a:rPr lang="en-US" sz="1800" dirty="0">
                <a:solidFill>
                  <a:schemeClr val="tx1"/>
                </a:solidFill>
                <a:effectLst/>
                <a:latin typeface="UTM"/>
              </a:rPr>
              <a:t>I heard on the radio today that </a:t>
            </a:r>
            <a:endParaRPr lang="en-US" dirty="0">
              <a:solidFill>
                <a:schemeClr val="tx1"/>
              </a:solidFill>
            </a:endParaRPr>
          </a:p>
          <a:p>
            <a:pPr>
              <a:tabLst>
                <a:tab pos="3636963" algn="l"/>
              </a:tabLst>
            </a:pPr>
            <a:r>
              <a:rPr lang="en-US" sz="1800" dirty="0">
                <a:effectLst/>
                <a:latin typeface="UTM"/>
              </a:rPr>
              <a:t> </a:t>
            </a:r>
            <a:endParaRPr lang="en-US" dirty="0"/>
          </a:p>
          <a:p>
            <a:endParaRPr lang="en-VN" dirty="0"/>
          </a:p>
        </p:txBody>
      </p:sp>
      <p:sp>
        <p:nvSpPr>
          <p:cNvPr id="8" name="TextBox 7">
            <a:extLst>
              <a:ext uri="{FF2B5EF4-FFF2-40B4-BE49-F238E27FC236}">
                <a16:creationId xmlns:a16="http://schemas.microsoft.com/office/drawing/2014/main" id="{72DB1EF6-C035-5142-A1DD-233BCE04D66B}"/>
              </a:ext>
            </a:extLst>
          </p:cNvPr>
          <p:cNvSpPr txBox="1"/>
          <p:nvPr/>
        </p:nvSpPr>
        <p:spPr>
          <a:xfrm>
            <a:off x="1921532" y="2107597"/>
            <a:ext cx="373820" cy="461665"/>
          </a:xfrm>
          <a:prstGeom prst="rect">
            <a:avLst/>
          </a:prstGeom>
          <a:noFill/>
        </p:spPr>
        <p:txBody>
          <a:bodyPr wrap="none" rtlCol="0">
            <a:spAutoFit/>
          </a:bodyPr>
          <a:lstStyle/>
          <a:p>
            <a:r>
              <a:rPr lang="en-VN" sz="2400" dirty="0">
                <a:solidFill>
                  <a:srgbClr val="FF0000"/>
                </a:solidFill>
              </a:rPr>
              <a:t>D</a:t>
            </a:r>
          </a:p>
        </p:txBody>
      </p:sp>
      <p:sp>
        <p:nvSpPr>
          <p:cNvPr id="10" name="TextBox 9">
            <a:extLst>
              <a:ext uri="{FF2B5EF4-FFF2-40B4-BE49-F238E27FC236}">
                <a16:creationId xmlns:a16="http://schemas.microsoft.com/office/drawing/2014/main" id="{581F1CA0-3BFD-6D46-9524-97950383B5E6}"/>
              </a:ext>
            </a:extLst>
          </p:cNvPr>
          <p:cNvSpPr txBox="1"/>
          <p:nvPr/>
        </p:nvSpPr>
        <p:spPr>
          <a:xfrm>
            <a:off x="2173485" y="3467724"/>
            <a:ext cx="362600" cy="461665"/>
          </a:xfrm>
          <a:prstGeom prst="rect">
            <a:avLst/>
          </a:prstGeom>
          <a:noFill/>
        </p:spPr>
        <p:txBody>
          <a:bodyPr wrap="none" rtlCol="0">
            <a:spAutoFit/>
          </a:bodyPr>
          <a:lstStyle/>
          <a:p>
            <a:r>
              <a:rPr lang="en-VN" sz="2400" dirty="0">
                <a:solidFill>
                  <a:srgbClr val="FF0000"/>
                </a:solidFill>
              </a:rPr>
              <a:t>A</a:t>
            </a:r>
          </a:p>
        </p:txBody>
      </p:sp>
      <p:pic>
        <p:nvPicPr>
          <p:cNvPr id="11" name="Track 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46817" y="179447"/>
            <a:ext cx="609600" cy="609600"/>
          </a:xfrm>
          <a:prstGeom prst="rect">
            <a:avLst/>
          </a:prstGeom>
        </p:spPr>
      </p:pic>
    </p:spTree>
    <p:extLst>
      <p:ext uri="{BB962C8B-B14F-4D97-AF65-F5344CB8AC3E}">
        <p14:creationId xmlns:p14="http://schemas.microsoft.com/office/powerpoint/2010/main" val="63806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0340" fill="hold"/>
                                        <p:tgtEl>
                                          <p:spTgt spid="11"/>
                                        </p:tgtEl>
                                      </p:cBhvr>
                                    </p:cmd>
                                  </p:childTnLst>
                                </p:cTn>
                              </p:par>
                            </p:childTnLst>
                          </p:cTn>
                        </p:par>
                      </p:childTnLst>
                    </p:cTn>
                  </p:par>
                </p:childTnLst>
              </p:cTn>
              <p:nextCondLst>
                <p:cond evt="onClick" delay="0">
                  <p:tgtEl>
                    <p:spTgt spid="11"/>
                  </p:tgtEl>
                </p:cond>
              </p:nextCondLst>
            </p:seq>
            <p:audio>
              <p:cMediaNode vol="80000">
                <p:cTn id="18" fill="hold" display="0">
                  <p:stCondLst>
                    <p:cond delay="indefinite"/>
                  </p:stCondLst>
                  <p:endCondLst>
                    <p:cond evt="onStopAudio" delay="0">
                      <p:tgtEl>
                        <p:sldTgt/>
                      </p:tgtEl>
                    </p:cond>
                  </p:endCondLst>
                </p:cTn>
                <p:tgtEl>
                  <p:spTgt spid="11"/>
                </p:tgtEl>
              </p:cMediaNode>
            </p:audio>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73119"/>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403741" y="191860"/>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70165" y="771083"/>
            <a:ext cx="7776160" cy="707886"/>
          </a:xfrm>
          <a:prstGeom prst="rect">
            <a:avLst/>
          </a:prstGeom>
        </p:spPr>
        <p:txBody>
          <a:bodyPr wrap="square">
            <a:spAutoFit/>
          </a:bodyPr>
          <a:lstStyle/>
          <a:p>
            <a:r>
              <a:rPr lang="en-US" sz="2000" b="1" dirty="0">
                <a:effectLst/>
              </a:rPr>
              <a:t>Listen and complete the conversations with the expressions in the box. Then </a:t>
            </a:r>
            <a:r>
              <a:rPr lang="en-US" sz="2000" b="1" dirty="0" err="1">
                <a:effectLst/>
              </a:rPr>
              <a:t>practise</a:t>
            </a:r>
            <a:r>
              <a:rPr lang="en-US" sz="2000" b="1" dirty="0">
                <a:effectLst/>
              </a:rPr>
              <a:t> them in pairs. </a:t>
            </a:r>
            <a:endParaRPr lang="en-US" sz="2000" b="1" dirty="0"/>
          </a:p>
        </p:txBody>
      </p:sp>
      <p:graphicFrame>
        <p:nvGraphicFramePr>
          <p:cNvPr id="7" name="Table 6">
            <a:extLst>
              <a:ext uri="{FF2B5EF4-FFF2-40B4-BE49-F238E27FC236}">
                <a16:creationId xmlns:a16="http://schemas.microsoft.com/office/drawing/2014/main" id="{E630B010-2D2D-799F-98B6-5E034F79D341}"/>
              </a:ext>
            </a:extLst>
          </p:cNvPr>
          <p:cNvGraphicFramePr>
            <a:graphicFrameLocks noGrp="1"/>
          </p:cNvGraphicFramePr>
          <p:nvPr>
            <p:extLst>
              <p:ext uri="{D42A27DB-BD31-4B8C-83A1-F6EECF244321}">
                <p14:modId xmlns:p14="http://schemas.microsoft.com/office/powerpoint/2010/main" val="2686063981"/>
              </p:ext>
            </p:extLst>
          </p:nvPr>
        </p:nvGraphicFramePr>
        <p:xfrm>
          <a:off x="503525" y="1820491"/>
          <a:ext cx="8384771" cy="3230880"/>
        </p:xfrm>
        <a:graphic>
          <a:graphicData uri="http://schemas.openxmlformats.org/drawingml/2006/table">
            <a:tbl>
              <a:tblPr firstRow="1" bandRow="1">
                <a:tableStyleId>{5C22544A-7EE6-4342-B048-85BDC9FD1C3A}</a:tableStyleId>
              </a:tblPr>
              <a:tblGrid>
                <a:gridCol w="1064310">
                  <a:extLst>
                    <a:ext uri="{9D8B030D-6E8A-4147-A177-3AD203B41FA5}">
                      <a16:colId xmlns:a16="http://schemas.microsoft.com/office/drawing/2014/main" val="1023931831"/>
                    </a:ext>
                  </a:extLst>
                </a:gridCol>
                <a:gridCol w="7320461">
                  <a:extLst>
                    <a:ext uri="{9D8B030D-6E8A-4147-A177-3AD203B41FA5}">
                      <a16:colId xmlns:a16="http://schemas.microsoft.com/office/drawing/2014/main" val="1461319524"/>
                    </a:ext>
                  </a:extLst>
                </a:gridCol>
              </a:tblGrid>
              <a:tr h="189378">
                <a:tc gridSpan="2">
                  <a:txBody>
                    <a:bodyPr/>
                    <a:lstStyle/>
                    <a:p>
                      <a:r>
                        <a:rPr lang="en-US" b="1" dirty="0">
                          <a:solidFill>
                            <a:srgbClr val="E45983"/>
                          </a:solidFill>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7DADE"/>
                    </a:solidFill>
                  </a:tcPr>
                </a:tc>
                <a:tc hMerge="1">
                  <a:txBody>
                    <a:bodyPr/>
                    <a:lstStyle/>
                    <a:p>
                      <a:endParaRPr lang="en-US"/>
                    </a:p>
                  </a:txBody>
                  <a:tcPr/>
                </a:tc>
                <a:extLst>
                  <a:ext uri="{0D108BD9-81ED-4DB2-BD59-A6C34878D82A}">
                    <a16:rowId xmlns:a16="http://schemas.microsoft.com/office/drawing/2014/main" val="4794903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mn-ea"/>
                          <a:cs typeface="+mn-cs"/>
                        </a:rPr>
                        <a:t>Linda: </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7DA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_________! They look very stylish. Where did you get them?</a:t>
                      </a:r>
                      <a:endParaRPr lang="en-US" dirty="0">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1031519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mn-ea"/>
                          <a:cs typeface="+mn-cs"/>
                        </a:rPr>
                        <a:t>Mai: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tc>
                  <a:txBody>
                    <a:bodyPr/>
                    <a:lstStyle/>
                    <a:p>
                      <a:r>
                        <a:rPr lang="en-US" sz="1800" kern="1200" dirty="0">
                          <a:solidFill>
                            <a:schemeClr val="dk1"/>
                          </a:solidFill>
                          <a:effectLst/>
                          <a:latin typeface="+mn-lt"/>
                          <a:ea typeface="+mn-ea"/>
                          <a:cs typeface="+mn-cs"/>
                        </a:rPr>
                        <a:t>Thank you. I saw them advertised on a fashion website and bought them online. I’ll send you the link.</a:t>
                      </a:r>
                      <a:endParaRPr lang="en-US"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15281692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Mai: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That’d be great. Thanks. </a:t>
                      </a:r>
                      <a:endParaRPr lang="en-US"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3123714259"/>
                  </a:ext>
                </a:extLst>
              </a:tr>
              <a:tr h="370840">
                <a:tc gridSpan="2">
                  <a:txBody>
                    <a:bodyPr/>
                    <a:lstStyle/>
                    <a:p>
                      <a:r>
                        <a:rPr lang="en-US" b="1" dirty="0">
                          <a:solidFill>
                            <a:srgbClr val="E45983"/>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tc hMerge="1">
                  <a:txBody>
                    <a:bodyPr/>
                    <a:lstStyle/>
                    <a:p>
                      <a:endParaRPr lang="en-US"/>
                    </a:p>
                  </a:txBody>
                  <a:tcPr/>
                </a:tc>
                <a:extLst>
                  <a:ext uri="{0D108BD9-81ED-4DB2-BD59-A6C34878D82A}">
                    <a16:rowId xmlns:a16="http://schemas.microsoft.com/office/drawing/2014/main" val="6074042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mn-ea"/>
                          <a:cs typeface="+mn-cs"/>
                        </a:rPr>
                        <a:t> Mai: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tc>
                  <a:txBody>
                    <a:bodyPr/>
                    <a:lstStyle/>
                    <a:p>
                      <a:r>
                        <a:rPr lang="en-VN" sz="1800" kern="1200" dirty="0">
                          <a:solidFill>
                            <a:schemeClr val="dk1"/>
                          </a:solidFill>
                          <a:effectLst/>
                          <a:latin typeface="+mn-lt"/>
                          <a:ea typeface="+mn-ea"/>
                          <a:cs typeface="+mn-cs"/>
                        </a:rPr>
                        <a:t>_________?</a:t>
                      </a:r>
                      <a:endParaRPr lang="en-VN"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4147397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mn-ea"/>
                          <a:cs typeface="+mn-cs"/>
                        </a:rPr>
                        <a:t> Mark:</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tc>
                  <a:txBody>
                    <a:bodyPr/>
                    <a:lstStyle/>
                    <a:p>
                      <a:r>
                        <a:rPr lang="en-US" sz="1800" kern="1200" dirty="0">
                          <a:solidFill>
                            <a:schemeClr val="dk1"/>
                          </a:solidFill>
                          <a:effectLst/>
                          <a:latin typeface="+mn-lt"/>
                          <a:ea typeface="+mn-ea"/>
                          <a:cs typeface="+mn-cs"/>
                        </a:rPr>
                        <a:t>Yeah, it’s so beautiful outside! Last week, the weather was awful.</a:t>
                      </a:r>
                      <a:endParaRPr lang="en-US"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27105546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mn-ea"/>
                          <a:cs typeface="+mn-cs"/>
                        </a:rPr>
                        <a:t> Mai: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tc>
                  <a:txBody>
                    <a:bodyPr/>
                    <a:lstStyle/>
                    <a:p>
                      <a:r>
                        <a:rPr lang="en-US" sz="1800" kern="1200" dirty="0">
                          <a:solidFill>
                            <a:schemeClr val="dk1"/>
                          </a:solidFill>
                          <a:effectLst/>
                          <a:latin typeface="+mn-lt"/>
                          <a:ea typeface="+mn-ea"/>
                          <a:cs typeface="+mn-cs"/>
                        </a:rPr>
                        <a:t>I know, it was raining all the time. Have you got any plans for the weekend?</a:t>
                      </a:r>
                      <a:endParaRPr lang="en-US"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1324132573"/>
                  </a:ext>
                </a:extLst>
              </a:tr>
            </a:tbl>
          </a:graphicData>
        </a:graphic>
      </p:graphicFrame>
      <p:sp>
        <p:nvSpPr>
          <p:cNvPr id="9" name="Rounded Rectangle 8">
            <a:extLst>
              <a:ext uri="{FF2B5EF4-FFF2-40B4-BE49-F238E27FC236}">
                <a16:creationId xmlns:a16="http://schemas.microsoft.com/office/drawing/2014/main" id="{CA4C58EC-F5FB-CB79-1031-1C4187ADE957}"/>
              </a:ext>
            </a:extLst>
          </p:cNvPr>
          <p:cNvSpPr/>
          <p:nvPr/>
        </p:nvSpPr>
        <p:spPr>
          <a:xfrm>
            <a:off x="1057540" y="1478969"/>
            <a:ext cx="7278740" cy="679615"/>
          </a:xfrm>
          <a:prstGeom prst="roundRect">
            <a:avLst/>
          </a:prstGeom>
          <a:solidFill>
            <a:schemeClr val="accent4">
              <a:lumMod val="40000"/>
              <a:lumOff val="60000"/>
            </a:schemeClr>
          </a:solidFill>
          <a:ln>
            <a:solidFill>
              <a:srgbClr val="E4598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7800">
              <a:tabLst>
                <a:tab pos="3636963" algn="l"/>
              </a:tabLst>
            </a:pPr>
            <a:r>
              <a:rPr lang="en-US" sz="1800" b="1" dirty="0">
                <a:solidFill>
                  <a:srgbClr val="E45983"/>
                </a:solidFill>
                <a:effectLst/>
                <a:latin typeface="UTM"/>
              </a:rPr>
              <a:t>A.</a:t>
            </a:r>
            <a:r>
              <a:rPr lang="en-US" sz="1800" dirty="0">
                <a:solidFill>
                  <a:srgbClr val="E45983"/>
                </a:solidFill>
                <a:effectLst/>
                <a:latin typeface="UTM"/>
              </a:rPr>
              <a:t> </a:t>
            </a:r>
            <a:r>
              <a:rPr lang="en-US" sz="1800" dirty="0">
                <a:solidFill>
                  <a:schemeClr val="tx1"/>
                </a:solidFill>
                <a:effectLst/>
                <a:latin typeface="UTM"/>
              </a:rPr>
              <a:t>How has your day been</a:t>
            </a:r>
            <a:r>
              <a:rPr lang="en-US" sz="1800" dirty="0">
                <a:effectLst/>
                <a:latin typeface="UTM"/>
              </a:rPr>
              <a:t>	</a:t>
            </a:r>
            <a:r>
              <a:rPr lang="en-US" sz="1800" b="1" dirty="0">
                <a:solidFill>
                  <a:srgbClr val="E45983"/>
                </a:solidFill>
                <a:effectLst/>
                <a:latin typeface="UTM"/>
              </a:rPr>
              <a:t>B.</a:t>
            </a:r>
            <a:r>
              <a:rPr lang="en-US" sz="1800" b="1" dirty="0">
                <a:effectLst/>
                <a:latin typeface="UTM"/>
              </a:rPr>
              <a:t> </a:t>
            </a:r>
            <a:r>
              <a:rPr lang="en-US" sz="1800" dirty="0">
                <a:solidFill>
                  <a:schemeClr val="tx1"/>
                </a:solidFill>
                <a:effectLst/>
                <a:latin typeface="UTM"/>
              </a:rPr>
              <a:t>It’s a lovely day, isn’t it</a:t>
            </a:r>
          </a:p>
          <a:p>
            <a:pPr marL="177800">
              <a:tabLst>
                <a:tab pos="3636963" algn="l"/>
              </a:tabLst>
            </a:pPr>
            <a:r>
              <a:rPr lang="en-US" sz="1800" b="1" dirty="0">
                <a:solidFill>
                  <a:srgbClr val="E25982"/>
                </a:solidFill>
                <a:effectLst/>
                <a:latin typeface="UTMAvoBold"/>
              </a:rPr>
              <a:t>C. </a:t>
            </a:r>
            <a:r>
              <a:rPr lang="en-US" sz="1800" dirty="0">
                <a:solidFill>
                  <a:schemeClr val="tx1"/>
                </a:solidFill>
                <a:effectLst/>
                <a:latin typeface="UTM"/>
              </a:rPr>
              <a:t>I like your shoes</a:t>
            </a:r>
            <a:r>
              <a:rPr lang="en-US" sz="1800" dirty="0">
                <a:effectLst/>
                <a:latin typeface="UTM"/>
              </a:rPr>
              <a:t>	</a:t>
            </a:r>
            <a:r>
              <a:rPr lang="en-US" b="1" dirty="0">
                <a:solidFill>
                  <a:srgbClr val="E25982"/>
                </a:solidFill>
                <a:latin typeface="UTMAvoBold"/>
              </a:rPr>
              <a:t>D</a:t>
            </a:r>
            <a:r>
              <a:rPr lang="en-US" sz="1800" b="1" dirty="0">
                <a:solidFill>
                  <a:srgbClr val="E25982"/>
                </a:solidFill>
                <a:effectLst/>
                <a:latin typeface="UTMAvoBold"/>
              </a:rPr>
              <a:t>.</a:t>
            </a:r>
            <a:r>
              <a:rPr lang="en-US" sz="1800" dirty="0">
                <a:solidFill>
                  <a:srgbClr val="E25982"/>
                </a:solidFill>
                <a:effectLst/>
                <a:latin typeface="UTMAvoBold"/>
              </a:rPr>
              <a:t> </a:t>
            </a:r>
            <a:r>
              <a:rPr lang="en-US" sz="1800" dirty="0">
                <a:solidFill>
                  <a:schemeClr val="tx1"/>
                </a:solidFill>
                <a:effectLst/>
                <a:latin typeface="UTM"/>
              </a:rPr>
              <a:t>I heard on the radio today that </a:t>
            </a:r>
            <a:endParaRPr lang="en-US" dirty="0">
              <a:solidFill>
                <a:schemeClr val="tx1"/>
              </a:solidFill>
            </a:endParaRPr>
          </a:p>
        </p:txBody>
      </p:sp>
      <p:sp>
        <p:nvSpPr>
          <p:cNvPr id="10" name="TextBox 9">
            <a:extLst>
              <a:ext uri="{FF2B5EF4-FFF2-40B4-BE49-F238E27FC236}">
                <a16:creationId xmlns:a16="http://schemas.microsoft.com/office/drawing/2014/main" id="{5E32E018-464D-8249-980C-50A0B7A746AD}"/>
              </a:ext>
            </a:extLst>
          </p:cNvPr>
          <p:cNvSpPr txBox="1"/>
          <p:nvPr/>
        </p:nvSpPr>
        <p:spPr>
          <a:xfrm>
            <a:off x="1906292" y="2138077"/>
            <a:ext cx="348172" cy="461665"/>
          </a:xfrm>
          <a:prstGeom prst="rect">
            <a:avLst/>
          </a:prstGeom>
          <a:noFill/>
        </p:spPr>
        <p:txBody>
          <a:bodyPr wrap="none" rtlCol="0">
            <a:spAutoFit/>
          </a:bodyPr>
          <a:lstStyle/>
          <a:p>
            <a:r>
              <a:rPr lang="en-VN" sz="2400" dirty="0">
                <a:solidFill>
                  <a:srgbClr val="FF0000"/>
                </a:solidFill>
              </a:rPr>
              <a:t>C</a:t>
            </a:r>
          </a:p>
        </p:txBody>
      </p:sp>
      <p:sp>
        <p:nvSpPr>
          <p:cNvPr id="11" name="TextBox 10">
            <a:extLst>
              <a:ext uri="{FF2B5EF4-FFF2-40B4-BE49-F238E27FC236}">
                <a16:creationId xmlns:a16="http://schemas.microsoft.com/office/drawing/2014/main" id="{81AC857D-62BE-CB4D-91FA-8D8A46F5BD24}"/>
              </a:ext>
            </a:extLst>
          </p:cNvPr>
          <p:cNvSpPr txBox="1"/>
          <p:nvPr/>
        </p:nvSpPr>
        <p:spPr>
          <a:xfrm>
            <a:off x="1906292" y="3834552"/>
            <a:ext cx="351378" cy="461665"/>
          </a:xfrm>
          <a:prstGeom prst="rect">
            <a:avLst/>
          </a:prstGeom>
          <a:noFill/>
        </p:spPr>
        <p:txBody>
          <a:bodyPr wrap="none" rtlCol="0">
            <a:spAutoFit/>
          </a:bodyPr>
          <a:lstStyle/>
          <a:p>
            <a:r>
              <a:rPr lang="en-VN" sz="2400" dirty="0">
                <a:solidFill>
                  <a:srgbClr val="FF0000"/>
                </a:solidFill>
              </a:rPr>
              <a:t>B</a:t>
            </a:r>
          </a:p>
        </p:txBody>
      </p:sp>
    </p:spTree>
    <p:extLst>
      <p:ext uri="{BB962C8B-B14F-4D97-AF65-F5344CB8AC3E}">
        <p14:creationId xmlns:p14="http://schemas.microsoft.com/office/powerpoint/2010/main" val="195178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94294" y="720194"/>
            <a:ext cx="8127786" cy="1015663"/>
          </a:xfrm>
          <a:prstGeom prst="rect">
            <a:avLst/>
          </a:prstGeom>
        </p:spPr>
        <p:txBody>
          <a:bodyPr wrap="square">
            <a:spAutoFit/>
          </a:bodyPr>
          <a:lstStyle/>
          <a:p>
            <a:r>
              <a:rPr lang="en-US" sz="2000" b="1" dirty="0">
                <a:effectLst/>
                <a:latin typeface="UTMAvoBold"/>
              </a:rPr>
              <a:t>Work in pairs. </a:t>
            </a:r>
            <a:r>
              <a:rPr lang="en-US" sz="2000" b="1" dirty="0">
                <a:latin typeface="UTMAvoBold"/>
              </a:rPr>
              <a:t>U</a:t>
            </a:r>
            <a:r>
              <a:rPr lang="en-US" sz="2000" b="1" dirty="0">
                <a:effectLst/>
                <a:latin typeface="UTMAvoBold"/>
              </a:rPr>
              <a:t>se the models in </a:t>
            </a:r>
            <a:r>
              <a:rPr lang="en-US" sz="2000" b="1" dirty="0">
                <a:solidFill>
                  <a:srgbClr val="7760A8"/>
                </a:solidFill>
                <a:effectLst/>
                <a:latin typeface="MyriadPro"/>
              </a:rPr>
              <a:t>1. </a:t>
            </a:r>
            <a:r>
              <a:rPr lang="en-US" sz="2000" b="1" dirty="0">
                <a:effectLst/>
                <a:latin typeface="UTMAvoBold"/>
              </a:rPr>
              <a:t>to make </a:t>
            </a:r>
            <a:r>
              <a:rPr lang="en-US" sz="2000" b="1" dirty="0" smtClean="0">
                <a:effectLst/>
                <a:latin typeface="UTMAvoBold"/>
              </a:rPr>
              <a:t>similar conversations </a:t>
            </a:r>
            <a:r>
              <a:rPr lang="en-US" sz="2000" b="1" dirty="0">
                <a:effectLst/>
                <a:latin typeface="UTMAvoBold"/>
              </a:rPr>
              <a:t>for the situations. One of you is A, the other is B. Use the tips and expressions below to help you. </a:t>
            </a:r>
            <a:endParaRPr lang="en-US" sz="2000" b="1" dirty="0"/>
          </a:p>
        </p:txBody>
      </p:sp>
      <p:sp>
        <p:nvSpPr>
          <p:cNvPr id="8" name="TextBox 7">
            <a:extLst>
              <a:ext uri="{FF2B5EF4-FFF2-40B4-BE49-F238E27FC236}">
                <a16:creationId xmlns:a16="http://schemas.microsoft.com/office/drawing/2014/main" id="{01BEF0ED-D00B-1351-81C9-415E6B474CEF}"/>
              </a:ext>
            </a:extLst>
          </p:cNvPr>
          <p:cNvSpPr txBox="1"/>
          <p:nvPr/>
        </p:nvSpPr>
        <p:spPr>
          <a:xfrm>
            <a:off x="472700" y="1715259"/>
            <a:ext cx="4668041" cy="3416320"/>
          </a:xfrm>
          <a:prstGeom prst="rect">
            <a:avLst/>
          </a:prstGeom>
          <a:noFill/>
        </p:spPr>
        <p:txBody>
          <a:bodyPr wrap="square">
            <a:spAutoFit/>
          </a:bodyPr>
          <a:lstStyle/>
          <a:p>
            <a:pPr marL="312738" indent="-306388" algn="just"/>
            <a:r>
              <a:rPr lang="en-US" sz="1800" b="1" dirty="0">
                <a:solidFill>
                  <a:srgbClr val="E45983"/>
                </a:solidFill>
                <a:effectLst/>
              </a:rPr>
              <a:t>1.</a:t>
            </a:r>
            <a:r>
              <a:rPr lang="en-US" sz="1800" dirty="0">
                <a:effectLst/>
              </a:rPr>
              <a:t>  A and B don't know each other. They are at a birthday party of a mutual friend. A starts a conversation with B. They make small talk and discover they are both interested in a career in the media industry. </a:t>
            </a:r>
          </a:p>
          <a:p>
            <a:pPr marL="342900" indent="-342900" algn="just">
              <a:buAutoNum type="arabicPeriod"/>
            </a:pPr>
            <a:endParaRPr lang="en-US" dirty="0">
              <a:solidFill>
                <a:srgbClr val="0070C0"/>
              </a:solidFill>
              <a:ea typeface="Times New Roman" panose="02020603050405020304" pitchFamily="18" charset="0"/>
              <a:cs typeface="Times New Roman" panose="02020603050405020304" pitchFamily="18" charset="0"/>
            </a:endParaRPr>
          </a:p>
          <a:p>
            <a:pPr marL="312738" indent="-306388" algn="just"/>
            <a:r>
              <a:rPr lang="en-US" b="1" dirty="0">
                <a:solidFill>
                  <a:srgbClr val="E45983"/>
                </a:solidFill>
                <a:effectLst/>
                <a:ea typeface="Times New Roman" panose="02020603050405020304" pitchFamily="18" charset="0"/>
                <a:cs typeface="Times New Roman" panose="02020603050405020304" pitchFamily="18" charset="0"/>
              </a:rPr>
              <a:t>2.  </a:t>
            </a:r>
            <a:r>
              <a:rPr lang="en-US" sz="1800" dirty="0">
                <a:effectLst/>
              </a:rPr>
              <a:t>A and B are both members of their school’s Media Club. They are not close friends. They meet in the local park by chance. B starts a conversation with A. They make small talk and find out they are both in charge of promoting a school event. </a:t>
            </a:r>
            <a:endParaRPr lang="en-US" dirty="0"/>
          </a:p>
        </p:txBody>
      </p:sp>
      <p:pic>
        <p:nvPicPr>
          <p:cNvPr id="2050" name="Picture 2" descr="How to start a conversation with a Vietnamese?">
            <a:extLst>
              <a:ext uri="{FF2B5EF4-FFF2-40B4-BE49-F238E27FC236}">
                <a16:creationId xmlns:a16="http://schemas.microsoft.com/office/drawing/2014/main" id="{99FAC3F2-9EEF-1E22-FBD9-F9566B68B7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3305" y="2112542"/>
            <a:ext cx="3647011" cy="187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2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94294" y="720194"/>
            <a:ext cx="8165189" cy="1015663"/>
          </a:xfrm>
          <a:prstGeom prst="rect">
            <a:avLst/>
          </a:prstGeom>
        </p:spPr>
        <p:txBody>
          <a:bodyPr wrap="square">
            <a:spAutoFit/>
          </a:bodyPr>
          <a:lstStyle/>
          <a:p>
            <a:r>
              <a:rPr lang="en-US" sz="2000" b="1" dirty="0">
                <a:effectLst/>
                <a:latin typeface="UTMAvoBold"/>
              </a:rPr>
              <a:t>Work in pairs. </a:t>
            </a:r>
            <a:r>
              <a:rPr lang="en-US" sz="2000" b="1" dirty="0">
                <a:latin typeface="UTMAvoBold"/>
              </a:rPr>
              <a:t>U</a:t>
            </a:r>
            <a:r>
              <a:rPr lang="en-US" sz="2000" b="1" dirty="0">
                <a:effectLst/>
                <a:latin typeface="UTMAvoBold"/>
              </a:rPr>
              <a:t>se the models in </a:t>
            </a:r>
            <a:r>
              <a:rPr lang="en-US" sz="2000" b="1" dirty="0">
                <a:solidFill>
                  <a:srgbClr val="7760A8"/>
                </a:solidFill>
                <a:effectLst/>
                <a:latin typeface="MyriadPro"/>
              </a:rPr>
              <a:t>1. </a:t>
            </a:r>
            <a:r>
              <a:rPr lang="en-US" sz="2000" b="1" dirty="0">
                <a:effectLst/>
                <a:latin typeface="UTMAvoBold"/>
              </a:rPr>
              <a:t>to make similar conversations for the situations. One of you is A, the other is B. Use the tips and expressions below to help you. </a:t>
            </a:r>
            <a:endParaRPr lang="en-US" sz="2000" b="1" dirty="0"/>
          </a:p>
        </p:txBody>
      </p:sp>
      <p:sp>
        <p:nvSpPr>
          <p:cNvPr id="7" name="Snip Single Corner Rectangle 6">
            <a:extLst>
              <a:ext uri="{FF2B5EF4-FFF2-40B4-BE49-F238E27FC236}">
                <a16:creationId xmlns:a16="http://schemas.microsoft.com/office/drawing/2014/main" id="{1F120DA8-A70E-11D5-1138-D63BB699B86A}"/>
              </a:ext>
            </a:extLst>
          </p:cNvPr>
          <p:cNvSpPr/>
          <p:nvPr/>
        </p:nvSpPr>
        <p:spPr>
          <a:xfrm>
            <a:off x="380136" y="1785928"/>
            <a:ext cx="8501535" cy="3295736"/>
          </a:xfrm>
          <a:prstGeom prst="snip1Rect">
            <a:avLst/>
          </a:prstGeom>
          <a:solidFill>
            <a:srgbClr val="F7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dirty="0"/>
          </a:p>
        </p:txBody>
      </p:sp>
      <p:graphicFrame>
        <p:nvGraphicFramePr>
          <p:cNvPr id="9" name="Table 8">
            <a:extLst>
              <a:ext uri="{FF2B5EF4-FFF2-40B4-BE49-F238E27FC236}">
                <a16:creationId xmlns:a16="http://schemas.microsoft.com/office/drawing/2014/main" id="{5EF0D98D-ACFC-9BDF-C93D-A5DC6731A791}"/>
              </a:ext>
            </a:extLst>
          </p:cNvPr>
          <p:cNvGraphicFramePr>
            <a:graphicFrameLocks noGrp="1"/>
          </p:cNvGraphicFramePr>
          <p:nvPr>
            <p:extLst>
              <p:ext uri="{D42A27DB-BD31-4B8C-83A1-F6EECF244321}">
                <p14:modId xmlns:p14="http://schemas.microsoft.com/office/powerpoint/2010/main" val="2674943680"/>
              </p:ext>
            </p:extLst>
          </p:nvPr>
        </p:nvGraphicFramePr>
        <p:xfrm>
          <a:off x="403741" y="2060333"/>
          <a:ext cx="8244084" cy="2987040"/>
        </p:xfrm>
        <a:graphic>
          <a:graphicData uri="http://schemas.openxmlformats.org/drawingml/2006/table">
            <a:tbl>
              <a:tblPr firstRow="1" bandRow="1">
                <a:tableStyleId>{5C22544A-7EE6-4342-B048-85BDC9FD1C3A}</a:tableStyleId>
              </a:tblPr>
              <a:tblGrid>
                <a:gridCol w="4268996">
                  <a:extLst>
                    <a:ext uri="{9D8B030D-6E8A-4147-A177-3AD203B41FA5}">
                      <a16:colId xmlns:a16="http://schemas.microsoft.com/office/drawing/2014/main" val="1069946073"/>
                    </a:ext>
                  </a:extLst>
                </a:gridCol>
                <a:gridCol w="3975088">
                  <a:extLst>
                    <a:ext uri="{9D8B030D-6E8A-4147-A177-3AD203B41FA5}">
                      <a16:colId xmlns:a16="http://schemas.microsoft.com/office/drawing/2014/main" val="4039217558"/>
                    </a:ext>
                  </a:extLst>
                </a:gridCol>
              </a:tblGrid>
              <a:tr h="2729332">
                <a:tc>
                  <a:txBody>
                    <a:bodyPr/>
                    <a:lstStyle/>
                    <a:p>
                      <a:r>
                        <a:rPr lang="en-US" sz="1900" b="0" dirty="0">
                          <a:solidFill>
                            <a:schemeClr val="tx1"/>
                          </a:solidFill>
                          <a:effectLst/>
                          <a:latin typeface="+mn-lt"/>
                        </a:rPr>
                        <a:t>Small talk is an informal, polite conversation with strangers, classmates, or friends. People make small talk to get conversations started and get to know each other. Below are some good small talk topics:</a:t>
                      </a:r>
                      <a:endParaRPr lang="en-US" sz="1900" b="0" dirty="0">
                        <a:solidFill>
                          <a:schemeClr val="tx1"/>
                        </a:solidFill>
                        <a:latin typeface="+mn-lt"/>
                      </a:endParaRPr>
                    </a:p>
                    <a:p>
                      <a:r>
                        <a:rPr lang="en-US" sz="1900" b="0" dirty="0">
                          <a:solidFill>
                            <a:schemeClr val="tx1"/>
                          </a:solidFill>
                          <a:effectLst/>
                          <a:latin typeface="+mn-lt"/>
                        </a:rPr>
                        <a:t>• The weather </a:t>
                      </a:r>
                      <a:endParaRPr lang="en-US" sz="1900" b="0" dirty="0">
                        <a:solidFill>
                          <a:schemeClr val="tx1"/>
                        </a:solidFill>
                        <a:latin typeface="+mn-lt"/>
                      </a:endParaRPr>
                    </a:p>
                    <a:p>
                      <a:pPr marL="177800" indent="0">
                        <a:tabLst/>
                      </a:pPr>
                      <a:r>
                        <a:rPr lang="en-US" sz="1900" b="0" i="1" dirty="0">
                          <a:solidFill>
                            <a:schemeClr val="tx1"/>
                          </a:solidFill>
                          <a:effectLst/>
                          <a:latin typeface="+mn-lt"/>
                        </a:rPr>
                        <a:t>What a beautiful day! Lovely day, don’t you think? It’s so hot today, isn’t it? It looks like it’s going to rain. </a:t>
                      </a:r>
                      <a:endParaRPr lang="en-US" sz="1900" b="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7DADE"/>
                    </a:solidFill>
                  </a:tcPr>
                </a:tc>
                <a:tc>
                  <a:txBody>
                    <a:bodyPr/>
                    <a:lstStyle/>
                    <a:p>
                      <a:r>
                        <a:rPr lang="en-US" sz="1900" b="0" i="0" kern="1200" dirty="0">
                          <a:solidFill>
                            <a:schemeClr val="tx1"/>
                          </a:solidFill>
                          <a:effectLst/>
                          <a:latin typeface="+mn-lt"/>
                          <a:ea typeface="+mn-ea"/>
                          <a:cs typeface="+mn-cs"/>
                        </a:rPr>
                        <a:t>• Films, TV shows, popular music, and books </a:t>
                      </a:r>
                      <a:endParaRPr lang="en-US" sz="1900" b="0" i="0" dirty="0">
                        <a:solidFill>
                          <a:schemeClr val="tx1"/>
                        </a:solidFill>
                        <a:latin typeface="+mn-lt"/>
                      </a:endParaRPr>
                    </a:p>
                    <a:p>
                      <a:pPr marL="357188" indent="0">
                        <a:tabLst/>
                      </a:pPr>
                      <a:r>
                        <a:rPr lang="en-US" sz="1900" b="0" i="1" kern="1200" dirty="0">
                          <a:solidFill>
                            <a:schemeClr val="tx1"/>
                          </a:solidFill>
                          <a:effectLst/>
                          <a:latin typeface="+mn-lt"/>
                          <a:ea typeface="+mn-ea"/>
                          <a:cs typeface="+mn-cs"/>
                        </a:rPr>
                        <a:t>Have you watched ...? Have you heard (about) ...? Are you reading ...?</a:t>
                      </a:r>
                    </a:p>
                    <a:p>
                      <a:r>
                        <a:rPr lang="en-US" sz="1900" b="0" kern="1200" dirty="0">
                          <a:solidFill>
                            <a:schemeClr val="tx1"/>
                          </a:solidFill>
                          <a:effectLst/>
                          <a:latin typeface="+mn-lt"/>
                          <a:ea typeface="+mn-ea"/>
                          <a:cs typeface="+mn-cs"/>
                        </a:rPr>
                        <a:t>• Current events </a:t>
                      </a:r>
                      <a:endParaRPr lang="en-US" sz="1900" b="0" dirty="0">
                        <a:solidFill>
                          <a:schemeClr val="tx1"/>
                        </a:solidFill>
                        <a:latin typeface="+mn-lt"/>
                      </a:endParaRPr>
                    </a:p>
                    <a:p>
                      <a:pPr marL="357188" indent="0">
                        <a:tabLst/>
                      </a:pPr>
                      <a:r>
                        <a:rPr lang="en-US" sz="1900" b="0" i="0" kern="1200" dirty="0">
                          <a:solidFill>
                            <a:schemeClr val="tx1"/>
                          </a:solidFill>
                          <a:effectLst/>
                          <a:latin typeface="+mn-lt"/>
                          <a:ea typeface="+mn-ea"/>
                          <a:cs typeface="+mn-cs"/>
                        </a:rPr>
                        <a:t>Did you hear about ...? Did you catch the news today? I read in the press today that ... I heard on the radio today that ... </a:t>
                      </a:r>
                      <a:endParaRPr lang="en-US" sz="1900" b="0" i="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2437843621"/>
                  </a:ext>
                </a:extLst>
              </a:tr>
            </a:tbl>
          </a:graphicData>
        </a:graphic>
      </p:graphicFrame>
      <p:grpSp>
        <p:nvGrpSpPr>
          <p:cNvPr id="13" name="Group 12">
            <a:extLst>
              <a:ext uri="{FF2B5EF4-FFF2-40B4-BE49-F238E27FC236}">
                <a16:creationId xmlns:a16="http://schemas.microsoft.com/office/drawing/2014/main" id="{349602E8-BC2C-6273-F5B0-3C35D72244A0}"/>
              </a:ext>
            </a:extLst>
          </p:cNvPr>
          <p:cNvGrpSpPr/>
          <p:nvPr/>
        </p:nvGrpSpPr>
        <p:grpSpPr>
          <a:xfrm>
            <a:off x="5933276" y="1519053"/>
            <a:ext cx="2247419" cy="452659"/>
            <a:chOff x="559302" y="1502077"/>
            <a:chExt cx="2247419" cy="452659"/>
          </a:xfrm>
        </p:grpSpPr>
        <p:sp>
          <p:nvSpPr>
            <p:cNvPr id="11" name="Rectangle 10">
              <a:extLst>
                <a:ext uri="{FF2B5EF4-FFF2-40B4-BE49-F238E27FC236}">
                  <a16:creationId xmlns:a16="http://schemas.microsoft.com/office/drawing/2014/main" id="{850A4AA1-E388-598D-6531-BFB6727013E9}"/>
                </a:ext>
              </a:extLst>
            </p:cNvPr>
            <p:cNvSpPr/>
            <p:nvPr/>
          </p:nvSpPr>
          <p:spPr>
            <a:xfrm rot="21123250">
              <a:off x="559302" y="1502077"/>
              <a:ext cx="2196058" cy="452659"/>
            </a:xfrm>
            <a:prstGeom prst="rect">
              <a:avLst/>
            </a:prstGeom>
            <a:solidFill>
              <a:srgbClr val="E874B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ectangle 9">
              <a:extLst>
                <a:ext uri="{FF2B5EF4-FFF2-40B4-BE49-F238E27FC236}">
                  <a16:creationId xmlns:a16="http://schemas.microsoft.com/office/drawing/2014/main" id="{497B3B2A-D40F-6C5D-6DF3-2F5B87B524FA}"/>
                </a:ext>
              </a:extLst>
            </p:cNvPr>
            <p:cNvSpPr/>
            <p:nvPr/>
          </p:nvSpPr>
          <p:spPr>
            <a:xfrm rot="21162871">
              <a:off x="657524" y="1507401"/>
              <a:ext cx="2149197" cy="398338"/>
            </a:xfrm>
            <a:prstGeom prst="rect">
              <a:avLst/>
            </a:prstGeom>
            <a:solidFill>
              <a:srgbClr val="E874B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t>Remember!</a:t>
              </a:r>
            </a:p>
          </p:txBody>
        </p:sp>
      </p:grpSp>
    </p:spTree>
    <p:extLst>
      <p:ext uri="{BB962C8B-B14F-4D97-AF65-F5344CB8AC3E}">
        <p14:creationId xmlns:p14="http://schemas.microsoft.com/office/powerpoint/2010/main" val="220546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94294" y="720194"/>
            <a:ext cx="8165189" cy="1015663"/>
          </a:xfrm>
          <a:prstGeom prst="rect">
            <a:avLst/>
          </a:prstGeom>
        </p:spPr>
        <p:txBody>
          <a:bodyPr wrap="square">
            <a:spAutoFit/>
          </a:bodyPr>
          <a:lstStyle/>
          <a:p>
            <a:r>
              <a:rPr lang="en-US" sz="2000" b="1" dirty="0">
                <a:effectLst/>
                <a:latin typeface="UTMAvoBold"/>
              </a:rPr>
              <a:t>Work in pairs. </a:t>
            </a:r>
            <a:r>
              <a:rPr lang="en-US" sz="2000" b="1" dirty="0">
                <a:latin typeface="UTMAvoBold"/>
              </a:rPr>
              <a:t>U</a:t>
            </a:r>
            <a:r>
              <a:rPr lang="en-US" sz="2000" b="1" dirty="0">
                <a:effectLst/>
                <a:latin typeface="UTMAvoBold"/>
              </a:rPr>
              <a:t>se the models in </a:t>
            </a:r>
            <a:r>
              <a:rPr lang="en-US" sz="2000" b="1" dirty="0">
                <a:solidFill>
                  <a:srgbClr val="7760A8"/>
                </a:solidFill>
                <a:effectLst/>
                <a:latin typeface="MyriadPro"/>
              </a:rPr>
              <a:t>1. </a:t>
            </a:r>
            <a:r>
              <a:rPr lang="en-US" sz="2000" b="1" dirty="0">
                <a:effectLst/>
                <a:latin typeface="UTMAvoBold"/>
              </a:rPr>
              <a:t>to make similar conversations for the situations. One of you is A, the other is B. Use the tips and expressions below to help you. </a:t>
            </a:r>
            <a:endParaRPr lang="en-US" sz="2000" b="1" dirty="0"/>
          </a:p>
        </p:txBody>
      </p:sp>
      <p:sp>
        <p:nvSpPr>
          <p:cNvPr id="7" name="Snip Single Corner Rectangle 6">
            <a:extLst>
              <a:ext uri="{FF2B5EF4-FFF2-40B4-BE49-F238E27FC236}">
                <a16:creationId xmlns:a16="http://schemas.microsoft.com/office/drawing/2014/main" id="{1F120DA8-A70E-11D5-1138-D63BB699B86A}"/>
              </a:ext>
            </a:extLst>
          </p:cNvPr>
          <p:cNvSpPr/>
          <p:nvPr/>
        </p:nvSpPr>
        <p:spPr>
          <a:xfrm>
            <a:off x="380136" y="1965808"/>
            <a:ext cx="8501535" cy="2133453"/>
          </a:xfrm>
          <a:prstGeom prst="snip1Rect">
            <a:avLst/>
          </a:prstGeom>
          <a:solidFill>
            <a:srgbClr val="F7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dirty="0"/>
          </a:p>
        </p:txBody>
      </p:sp>
      <p:graphicFrame>
        <p:nvGraphicFramePr>
          <p:cNvPr id="9" name="Table 8">
            <a:extLst>
              <a:ext uri="{FF2B5EF4-FFF2-40B4-BE49-F238E27FC236}">
                <a16:creationId xmlns:a16="http://schemas.microsoft.com/office/drawing/2014/main" id="{5EF0D98D-ACFC-9BDF-C93D-A5DC6731A791}"/>
              </a:ext>
            </a:extLst>
          </p:cNvPr>
          <p:cNvGraphicFramePr>
            <a:graphicFrameLocks noGrp="1"/>
          </p:cNvGraphicFramePr>
          <p:nvPr>
            <p:extLst>
              <p:ext uri="{D42A27DB-BD31-4B8C-83A1-F6EECF244321}">
                <p14:modId xmlns:p14="http://schemas.microsoft.com/office/powerpoint/2010/main" val="715343385"/>
              </p:ext>
            </p:extLst>
          </p:nvPr>
        </p:nvGraphicFramePr>
        <p:xfrm>
          <a:off x="403741" y="2422843"/>
          <a:ext cx="8244084" cy="1609508"/>
        </p:xfrm>
        <a:graphic>
          <a:graphicData uri="http://schemas.openxmlformats.org/drawingml/2006/table">
            <a:tbl>
              <a:tblPr firstRow="1" bandRow="1">
                <a:tableStyleId>{5C22544A-7EE6-4342-B048-85BDC9FD1C3A}</a:tableStyleId>
              </a:tblPr>
              <a:tblGrid>
                <a:gridCol w="4268996">
                  <a:extLst>
                    <a:ext uri="{9D8B030D-6E8A-4147-A177-3AD203B41FA5}">
                      <a16:colId xmlns:a16="http://schemas.microsoft.com/office/drawing/2014/main" val="1069946073"/>
                    </a:ext>
                  </a:extLst>
                </a:gridCol>
                <a:gridCol w="3975088">
                  <a:extLst>
                    <a:ext uri="{9D8B030D-6E8A-4147-A177-3AD203B41FA5}">
                      <a16:colId xmlns:a16="http://schemas.microsoft.com/office/drawing/2014/main" val="4039217558"/>
                    </a:ext>
                  </a:extLst>
                </a:gridCol>
              </a:tblGrid>
              <a:tr h="1609508">
                <a:tc>
                  <a:txBody>
                    <a:bodyPr/>
                    <a:lstStyle/>
                    <a:p>
                      <a:r>
                        <a:rPr lang="en-US" sz="1800" b="0" kern="1200" dirty="0">
                          <a:solidFill>
                            <a:schemeClr val="tx1"/>
                          </a:solidFill>
                          <a:effectLst/>
                          <a:latin typeface="+mn-lt"/>
                          <a:ea typeface="+mn-ea"/>
                          <a:cs typeface="+mn-cs"/>
                        </a:rPr>
                        <a:t>• The day or weekend </a:t>
                      </a:r>
                      <a:endParaRPr lang="en-US" b="0" dirty="0">
                        <a:solidFill>
                          <a:schemeClr val="tx1"/>
                        </a:solidFill>
                      </a:endParaRPr>
                    </a:p>
                    <a:p>
                      <a:pPr marL="177800" indent="0">
                        <a:tabLst/>
                      </a:pPr>
                      <a:r>
                        <a:rPr lang="en-US" sz="1800" b="0" i="1" kern="1200" dirty="0">
                          <a:solidFill>
                            <a:schemeClr val="tx1"/>
                          </a:solidFill>
                          <a:effectLst/>
                          <a:latin typeface="+mn-lt"/>
                          <a:ea typeface="+mn-ea"/>
                          <a:cs typeface="+mn-cs"/>
                        </a:rPr>
                        <a:t>How was your day/weekend? Has anything exciting happened today? Are you doing anything fun after school/at the weekend? </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7DADE"/>
                    </a:solidFill>
                  </a:tcPr>
                </a:tc>
                <a:tc>
                  <a:txBody>
                    <a:bodyPr/>
                    <a:lstStyle/>
                    <a:p>
                      <a:r>
                        <a:rPr lang="en-US" sz="1800" b="0" kern="1200" dirty="0">
                          <a:solidFill>
                            <a:schemeClr val="tx1"/>
                          </a:solidFill>
                          <a:effectLst/>
                          <a:latin typeface="+mn-lt"/>
                          <a:ea typeface="+mn-ea"/>
                          <a:cs typeface="+mn-cs"/>
                        </a:rPr>
                        <a:t>• Observations </a:t>
                      </a:r>
                      <a:endParaRPr lang="en-US" b="0" dirty="0">
                        <a:solidFill>
                          <a:schemeClr val="tx1"/>
                        </a:solidFill>
                      </a:endParaRPr>
                    </a:p>
                    <a:p>
                      <a:pPr marL="177800" indent="0">
                        <a:tabLst/>
                      </a:pPr>
                      <a:r>
                        <a:rPr lang="en-US" sz="1800" b="0" i="1" kern="1200" dirty="0">
                          <a:solidFill>
                            <a:schemeClr val="tx1"/>
                          </a:solidFill>
                          <a:effectLst/>
                          <a:latin typeface="+mn-lt"/>
                          <a:ea typeface="+mn-ea"/>
                          <a:cs typeface="+mn-cs"/>
                        </a:rPr>
                        <a:t>I like/love your (hat). Can I ask where you got it? Your (cakes) are delicious! Thanks for (making them for the party). Nice place, isn’t it?</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7DADE"/>
                    </a:solidFill>
                  </a:tcPr>
                </a:tc>
                <a:extLst>
                  <a:ext uri="{0D108BD9-81ED-4DB2-BD59-A6C34878D82A}">
                    <a16:rowId xmlns:a16="http://schemas.microsoft.com/office/drawing/2014/main" val="2437843621"/>
                  </a:ext>
                </a:extLst>
              </a:tr>
            </a:tbl>
          </a:graphicData>
        </a:graphic>
      </p:graphicFrame>
      <p:grpSp>
        <p:nvGrpSpPr>
          <p:cNvPr id="13" name="Group 12">
            <a:extLst>
              <a:ext uri="{FF2B5EF4-FFF2-40B4-BE49-F238E27FC236}">
                <a16:creationId xmlns:a16="http://schemas.microsoft.com/office/drawing/2014/main" id="{349602E8-BC2C-6273-F5B0-3C35D72244A0}"/>
              </a:ext>
            </a:extLst>
          </p:cNvPr>
          <p:cNvGrpSpPr/>
          <p:nvPr/>
        </p:nvGrpSpPr>
        <p:grpSpPr>
          <a:xfrm>
            <a:off x="559302" y="1824362"/>
            <a:ext cx="2247419" cy="452659"/>
            <a:chOff x="559302" y="1502077"/>
            <a:chExt cx="2247419" cy="452659"/>
          </a:xfrm>
        </p:grpSpPr>
        <p:sp>
          <p:nvSpPr>
            <p:cNvPr id="11" name="Rectangle 10">
              <a:extLst>
                <a:ext uri="{FF2B5EF4-FFF2-40B4-BE49-F238E27FC236}">
                  <a16:creationId xmlns:a16="http://schemas.microsoft.com/office/drawing/2014/main" id="{850A4AA1-E388-598D-6531-BFB6727013E9}"/>
                </a:ext>
              </a:extLst>
            </p:cNvPr>
            <p:cNvSpPr/>
            <p:nvPr/>
          </p:nvSpPr>
          <p:spPr>
            <a:xfrm rot="21123250">
              <a:off x="559302" y="1502077"/>
              <a:ext cx="2196058" cy="452659"/>
            </a:xfrm>
            <a:prstGeom prst="rect">
              <a:avLst/>
            </a:prstGeom>
            <a:solidFill>
              <a:srgbClr val="E874B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ectangle 9">
              <a:extLst>
                <a:ext uri="{FF2B5EF4-FFF2-40B4-BE49-F238E27FC236}">
                  <a16:creationId xmlns:a16="http://schemas.microsoft.com/office/drawing/2014/main" id="{497B3B2A-D40F-6C5D-6DF3-2F5B87B524FA}"/>
                </a:ext>
              </a:extLst>
            </p:cNvPr>
            <p:cNvSpPr/>
            <p:nvPr/>
          </p:nvSpPr>
          <p:spPr>
            <a:xfrm rot="21162871">
              <a:off x="657524" y="1507401"/>
              <a:ext cx="2149197" cy="398338"/>
            </a:xfrm>
            <a:prstGeom prst="rect">
              <a:avLst/>
            </a:prstGeom>
            <a:solidFill>
              <a:srgbClr val="E874B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t>Remember!</a:t>
              </a:r>
            </a:p>
          </p:txBody>
        </p:sp>
      </p:grpSp>
    </p:spTree>
    <p:extLst>
      <p:ext uri="{BB962C8B-B14F-4D97-AF65-F5344CB8AC3E}">
        <p14:creationId xmlns:p14="http://schemas.microsoft.com/office/powerpoint/2010/main" val="1873632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1843</TotalTime>
  <Words>1534</Words>
  <PresentationFormat>On-screen Show (16:9)</PresentationFormat>
  <Paragraphs>170</Paragraphs>
  <Slides>19</Slides>
  <Notes>2</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19</vt:i4>
      </vt:variant>
    </vt:vector>
  </HeadingPairs>
  <TitlesOfParts>
    <vt:vector size="36" baseType="lpstr">
      <vt:lpstr>Adobe Gothic Std B</vt:lpstr>
      <vt:lpstr>Arial</vt:lpstr>
      <vt:lpstr>Bookman Old Style</vt:lpstr>
      <vt:lpstr>Calibri</vt:lpstr>
      <vt:lpstr>Calibri Light</vt:lpstr>
      <vt:lpstr>Montserrat Medium</vt:lpstr>
      <vt:lpstr>Myriad Pro</vt:lpstr>
      <vt:lpstr>MyriadPro</vt:lpstr>
      <vt:lpstr>Poppins</vt:lpstr>
      <vt:lpstr>Symbol</vt:lpstr>
      <vt:lpstr>Times New Roman</vt:lpstr>
      <vt:lpstr>UTM</vt:lpstr>
      <vt:lpstr>UTM Facebook K&amp;T</vt:lpstr>
      <vt:lpstr>UTMAvo</vt:lpstr>
      <vt:lpstr>UTMAvoBold</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2024-06-10T03:04:16Z</dcterms:modified>
</cp:coreProperties>
</file>