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38" r:id="rId12"/>
    <p:sldId id="335" r:id="rId13"/>
    <p:sldId id="339" r:id="rId14"/>
    <p:sldId id="312" r:id="rId15"/>
    <p:sldId id="314" r:id="rId16"/>
    <p:sldId id="320" r:id="rId17"/>
    <p:sldId id="337" r:id="rId18"/>
    <p:sldId id="316" r:id="rId19"/>
    <p:sldId id="322" r:id="rId20"/>
    <p:sldId id="323" r:id="rId21"/>
    <p:sldId id="321" r:id="rId22"/>
    <p:sldId id="324" r:id="rId23"/>
    <p:sldId id="325" r:id="rId24"/>
    <p:sldId id="319" r:id="rId25"/>
    <p:sldId id="326" r:id="rId26"/>
    <p:sldId id="333" r:id="rId27"/>
    <p:sldId id="327" r:id="rId28"/>
    <p:sldId id="315" r:id="rId29"/>
    <p:sldId id="336" r:id="rId30"/>
    <p:sldId id="331" r:id="rId31"/>
    <p:sldId id="295" r:id="rId32"/>
    <p:sldId id="328" r:id="rId33"/>
    <p:sldId id="32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</a:t>
            </a:r>
            <a:r>
              <a:rPr lang="en-US" baseline="0"/>
              <a:t> information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3306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</a:t>
            </a:r>
            <a:r>
              <a:rPr lang="en-US" sz="2800" b="1" i="1" dirty="0" smtClean="0">
                <a:solidFill>
                  <a:srgbClr val="0070C0"/>
                </a:solidFill>
              </a:rPr>
              <a:t>word/phrase </a:t>
            </a:r>
            <a:r>
              <a:rPr lang="en-US" sz="2800" b="1" i="1" dirty="0">
                <a:solidFill>
                  <a:srgbClr val="0070C0"/>
                </a:solidFill>
              </a:rPr>
              <a:t>to hear the sound</a:t>
            </a:r>
            <a:r>
              <a:rPr lang="en-US" sz="2800" b="1" i="1" dirty="0" smtClean="0">
                <a:solidFill>
                  <a:srgbClr val="0070C0"/>
                </a:solidFill>
              </a:rPr>
              <a:t>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country (music) </a:t>
            </a:r>
            <a:r>
              <a:rPr lang="vi-VN" sz="3600" dirty="0"/>
              <a:t>(</a:t>
            </a:r>
            <a:r>
              <a:rPr lang="en-US" sz="3600" dirty="0"/>
              <a:t>n</a:t>
            </a:r>
            <a:r>
              <a:rPr lang="vi-VN" sz="3600" dirty="0"/>
              <a:t> phr)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kʌntri</a:t>
            </a:r>
            <a:r>
              <a:rPr lang="en-US" sz="3600" dirty="0">
                <a:solidFill>
                  <a:srgbClr val="FF0000"/>
                </a:solidFill>
              </a:rPr>
              <a:t> ˌ</a:t>
            </a:r>
            <a:r>
              <a:rPr lang="en-US" sz="3600" dirty="0" err="1">
                <a:solidFill>
                  <a:srgbClr val="FF0000"/>
                </a:solidFill>
              </a:rPr>
              <a:t>mjuːzɪk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39" y="4244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rock </a:t>
            </a:r>
            <a:r>
              <a:rPr lang="vi-VN" sz="3600"/>
              <a:t>(</a:t>
            </a:r>
            <a:r>
              <a:rPr lang="en-US" sz="3600"/>
              <a:t>n</a:t>
            </a:r>
            <a:r>
              <a:rPr lang="vi-VN" sz="3600"/>
              <a:t>) /</a:t>
            </a:r>
            <a:r>
              <a:rPr lang="en-US" sz="3600">
                <a:solidFill>
                  <a:srgbClr val="FF0000"/>
                </a:solidFill>
              </a:rPr>
              <a:t>rɒk</a:t>
            </a:r>
            <a:r>
              <a:rPr lang="vi-VN" sz="3600"/>
              <a:t>/</a:t>
            </a:r>
            <a:r>
              <a:rPr lang="en-US" sz="3600"/>
              <a:t> nhạc rốc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440" y="34481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classical music </a:t>
            </a:r>
            <a:r>
              <a:rPr lang="en-US" sz="3600" dirty="0"/>
              <a:t>(n</a:t>
            </a:r>
            <a:r>
              <a:rPr lang="en-US" sz="3600"/>
              <a:t>) </a:t>
            </a:r>
            <a:r>
              <a:rPr lang="en-US" sz="3600" smtClean="0"/>
              <a:t>/</a:t>
            </a:r>
            <a:r>
              <a:rPr lang="en-US" sz="3600" smtClean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klæsɪkəl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mjuːzɪk</a:t>
            </a:r>
            <a:r>
              <a:rPr lang="en-US" sz="3600" dirty="0"/>
              <a:t>/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điển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63" y="249679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hip hop </a:t>
            </a:r>
            <a:r>
              <a:rPr lang="en-US" sz="3600" dirty="0"/>
              <a:t>(n </a:t>
            </a:r>
            <a:r>
              <a:rPr lang="vi-VN" sz="3600" dirty="0"/>
              <a:t>phr</a:t>
            </a:r>
            <a:r>
              <a:rPr lang="en-US" sz="3600" dirty="0"/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hɪphɒp</a:t>
            </a:r>
            <a:r>
              <a:rPr lang="en-US" sz="3600" dirty="0"/>
              <a:t>/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híp-hóp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164" y="154545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jazz </a:t>
            </a:r>
            <a:r>
              <a:rPr lang="en-US" sz="3600" dirty="0"/>
              <a:t>(n) </a:t>
            </a:r>
            <a:r>
              <a:rPr lang="vi-VN" sz="3600" dirty="0"/>
              <a:t>/</a:t>
            </a:r>
            <a:r>
              <a:rPr lang="en-US" sz="3600" dirty="0" err="1">
                <a:solidFill>
                  <a:srgbClr val="FF0000"/>
                </a:solidFill>
              </a:rPr>
              <a:t>dʒæz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jazz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1001" y="304329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5550" y="263574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5991" y="296806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3266" y="312443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10541" y="296216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Practice </a:t>
            </a:r>
          </a:p>
          <a:p>
            <a:pPr algn="ctr"/>
            <a:r>
              <a:rPr lang="en-US" dirty="0" smtClean="0"/>
              <a:t>DHA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 smtClean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1" y="1527719"/>
            <a:ext cx="8621483" cy="4720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9729" y="330915"/>
            <a:ext cx="5430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</a:p>
          <a:p>
            <a:r>
              <a:rPr lang="en-US" sz="3600" b="1"/>
              <a:t>Unscramble the words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2196211"/>
            <a:ext cx="4246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 O U  N  T  R  Y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5" y="265437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218951"/>
            <a:ext cx="4830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 L  A  S  S   I   C  A  L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911" y="368762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4226582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 O  P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063" y="479770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 O  C  K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7419" y="5389225"/>
            <a:ext cx="4078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  I   P      H O  P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84" y="463803"/>
            <a:ext cx="1166337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Talk about which types of music you like and </a:t>
            </a:r>
            <a:r>
              <a:rPr lang="en-US" sz="3600" i="1" dirty="0" smtClean="0">
                <a:solidFill>
                  <a:srgbClr val="0070C0"/>
                </a:solidFill>
              </a:rPr>
              <a:t>dislike, </a:t>
            </a:r>
            <a:r>
              <a:rPr lang="en-US" sz="3600" i="1" dirty="0">
                <a:solidFill>
                  <a:srgbClr val="0070C0"/>
                </a:solidFill>
              </a:rPr>
              <a:t>using the adjectives below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b</a:t>
            </a:r>
            <a:r>
              <a:rPr lang="en-US" sz="3600" i="1" dirty="0" smtClean="0">
                <a:solidFill>
                  <a:srgbClr val="FF0000"/>
                </a:solidFill>
              </a:rPr>
              <a:t>oring 	interesting 	fun 	terrible 	exciting 	beautiful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6" y="4935262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15" y="3258203"/>
            <a:ext cx="6972075" cy="18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</a:t>
            </a:r>
            <a:r>
              <a:rPr lang="en-US" sz="3600" i="1">
                <a:solidFill>
                  <a:srgbClr val="0070C0"/>
                </a:solidFill>
              </a:rPr>
              <a:t>?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40828" y="3627832"/>
            <a:ext cx="861848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40309" y="3635912"/>
            <a:ext cx="1931692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0828" y="1835380"/>
            <a:ext cx="6688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Read and answer the question.</a:t>
            </a:r>
          </a:p>
          <a:p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257824" y="3063800"/>
            <a:ext cx="1210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a. Read the blog posts. Do Bình and Linh both like rock music? </a:t>
            </a:r>
            <a:br>
              <a:rPr lang="en-US" sz="3600" b="1"/>
            </a:br>
            <a:endParaRPr lang="en-US" sz="3600" b="1"/>
          </a:p>
        </p:txBody>
      </p:sp>
      <p:cxnSp>
        <p:nvCxnSpPr>
          <p:cNvPr id="12" name="Straight Connector 11"/>
          <p:cNvCxnSpPr/>
          <p:nvPr/>
        </p:nvCxnSpPr>
        <p:spPr>
          <a:xfrm>
            <a:off x="9107245" y="3652882"/>
            <a:ext cx="656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47322" y="3660548"/>
            <a:ext cx="1918857" cy="11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4759" y="3643992"/>
            <a:ext cx="409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07420" y="3622443"/>
            <a:ext cx="2385849" cy="5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430" y="302792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</a:t>
            </a:r>
            <a:r>
              <a:rPr lang="en-US" sz="3400" i="1">
                <a:solidFill>
                  <a:srgbClr val="0070C0"/>
                </a:solidFill>
              </a:rPr>
              <a:t>the blog posts. Skim the text and underline the information related to the question.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62" y="2139127"/>
            <a:ext cx="119419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WHAT'S YOUR FAVORITE KIND OF </a:t>
            </a:r>
            <a:r>
              <a:rPr lang="en-US" sz="3200" b="1" smtClean="0">
                <a:solidFill>
                  <a:srgbClr val="0070C0"/>
                </a:solidFill>
              </a:rPr>
              <a:t>MUSIC</a:t>
            </a:r>
            <a:r>
              <a:rPr lang="en-US" sz="3200" b="1">
                <a:solidFill>
                  <a:srgbClr val="0070C0"/>
                </a:solidFill>
              </a:rPr>
              <a:t/>
            </a:r>
            <a:br>
              <a:rPr lang="en-US" sz="3200" b="1">
                <a:solidFill>
                  <a:srgbClr val="0070C0"/>
                </a:solidFill>
              </a:rPr>
            </a:br>
            <a:r>
              <a:rPr lang="en-US" sz="3200" b="1" i="1" smtClean="0"/>
              <a:t>December </a:t>
            </a:r>
            <a:r>
              <a:rPr lang="en-US" sz="3200" b="1" i="1"/>
              <a:t>4</a:t>
            </a:r>
            <a:r>
              <a:rPr lang="en-US" sz="3200" i="1"/>
              <a:t/>
            </a:r>
            <a:br>
              <a:rPr lang="en-US" sz="3200" i="1"/>
            </a:br>
            <a:r>
              <a:rPr lang="en-US" sz="3200" smtClean="0"/>
              <a:t>I </a:t>
            </a:r>
            <a:r>
              <a:rPr lang="en-US" sz="3200"/>
              <a:t>like listening to all kinds of music, but my favorites are rock and hip </a:t>
            </a:r>
            <a:r>
              <a:rPr lang="en-US" sz="3200" smtClean="0"/>
              <a:t>hop. Rock </a:t>
            </a:r>
            <a:r>
              <a:rPr lang="en-US" sz="3200"/>
              <a:t>is great to listen to when I feel sad because it's so exciting. I </a:t>
            </a:r>
            <a:r>
              <a:rPr lang="en-US" sz="3200" smtClean="0"/>
              <a:t>always feel </a:t>
            </a:r>
            <a:r>
              <a:rPr lang="en-US" sz="3200"/>
              <a:t>much better after I listen to my favorite rock songs. I think I like hip </a:t>
            </a:r>
            <a:r>
              <a:rPr lang="en-US" sz="3200" smtClean="0"/>
              <a:t>hop most</a:t>
            </a:r>
            <a:r>
              <a:rPr lang="en-US" sz="3200"/>
              <a:t>. I like to listen to music on the weekends and in the evenings </a:t>
            </a:r>
            <a:r>
              <a:rPr lang="en-US" sz="3200" smtClean="0"/>
              <a:t>after school</a:t>
            </a:r>
            <a:r>
              <a:rPr lang="en-US" sz="3200"/>
              <a:t>. I can sing and dance to it all day long</a:t>
            </a:r>
            <a:r>
              <a:rPr lang="en-US" sz="3200" smtClean="0"/>
              <a:t>.</a:t>
            </a:r>
          </a:p>
          <a:p>
            <a:endParaRPr lang="en-US" sz="3200" b="1" i="1" smtClean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02821" y="3615559"/>
            <a:ext cx="3287110" cy="7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6982" y="1506130"/>
            <a:ext cx="113920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/>
              <a:t>a. Read the blog posts. Do Bình and Linh both like rock music? </a:t>
            </a:r>
            <a:br>
              <a:rPr lang="en-US" sz="3400" b="1"/>
            </a:br>
            <a:endParaRPr lang="en-US" sz="3400" b="1"/>
          </a:p>
        </p:txBody>
      </p: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018" y="641132"/>
            <a:ext cx="11130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/>
              <a:t>February 10</a:t>
            </a:r>
            <a:endParaRPr lang="en-US" sz="3600" b="1"/>
          </a:p>
          <a:p>
            <a:r>
              <a:rPr lang="en-US" sz="3600"/>
              <a:t>I love listening to pop music. It's my favorite. I think the songs are so beautiful. My favorite pop singer is Taylor Swift. I usually listen to her songs in my free time. I don't like listening to rock. It's terrible! </a:t>
            </a:r>
            <a:br>
              <a:rPr lang="en-US" sz="3600"/>
            </a:br>
            <a:endParaRPr lang="en-US" sz="3600"/>
          </a:p>
          <a:p>
            <a:endParaRPr lang="en-US" sz="3600"/>
          </a:p>
        </p:txBody>
      </p:sp>
      <p:cxnSp>
        <p:nvCxnSpPr>
          <p:cNvPr id="4" name="Straight Connector 3"/>
          <p:cNvCxnSpPr/>
          <p:nvPr/>
        </p:nvCxnSpPr>
        <p:spPr>
          <a:xfrm>
            <a:off x="714702" y="1765738"/>
            <a:ext cx="8082457" cy="21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0767" y="315329"/>
            <a:ext cx="1025123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Scan the underlined sentences. Answer the questions.</a:t>
            </a:r>
          </a:p>
          <a:p>
            <a:r>
              <a:rPr lang="en-US" sz="2800" i="1">
                <a:solidFill>
                  <a:srgbClr val="00B050"/>
                </a:solidFill>
              </a:rPr>
              <a:t>What’s Bình’s favorite kind of music? What’s Linh’s favorite kind of music? </a:t>
            </a:r>
          </a:p>
          <a:p>
            <a:r>
              <a:rPr lang="en-US" sz="2800" i="1">
                <a:solidFill>
                  <a:srgbClr val="00B050"/>
                </a:solidFill>
              </a:rPr>
              <a:t>Do they both like rock music?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683"/>
          <a:stretch/>
        </p:blipFill>
        <p:spPr>
          <a:xfrm>
            <a:off x="1545022" y="2259724"/>
            <a:ext cx="9218774" cy="409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1805978" y="3436994"/>
            <a:ext cx="7737415" cy="30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78" y="5344671"/>
            <a:ext cx="4941663" cy="5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25998" y="1480356"/>
            <a:ext cx="419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No, they don’t.</a:t>
            </a:r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018908"/>
            <a:ext cx="8182949" cy="6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97" y="3568376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9"/>
            <a:ext cx="8649477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</a:t>
            </a:r>
            <a:r>
              <a:rPr lang="en-US" sz="3400" i="1" dirty="0">
                <a:solidFill>
                  <a:srgbClr val="0070C0"/>
                </a:solidFill>
              </a:rPr>
              <a:t>. Underline the key words.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361" y="1061545"/>
            <a:ext cx="1159800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mtClean="0"/>
              <a:t>1. Bình's </a:t>
            </a:r>
            <a:r>
              <a:rPr lang="en-US" sz="3400"/>
              <a:t>favorite music is... </a:t>
            </a:r>
            <a:endParaRPr lang="en-US" sz="3400" smtClean="0"/>
          </a:p>
          <a:p>
            <a:r>
              <a:rPr lang="en-US" sz="3400"/>
              <a:t>	</a:t>
            </a:r>
            <a:r>
              <a:rPr lang="en-US" sz="3400" smtClean="0"/>
              <a:t>a) jazz.	 	b</a:t>
            </a:r>
            <a:r>
              <a:rPr lang="en-US" sz="3400"/>
              <a:t>) hip hop</a:t>
            </a:r>
            <a:r>
              <a:rPr lang="en-US" sz="3400" smtClean="0"/>
              <a:t>.		c</a:t>
            </a:r>
            <a:r>
              <a:rPr lang="en-US" sz="3400"/>
              <a:t>) pop</a:t>
            </a:r>
            <a:r>
              <a:rPr lang="en-US" sz="3400" smtClean="0"/>
              <a:t>.</a:t>
            </a:r>
            <a:r>
              <a:rPr lang="en-US" sz="3400"/>
              <a:t/>
            </a:r>
            <a:br>
              <a:rPr lang="en-US" sz="3400"/>
            </a:br>
            <a:r>
              <a:rPr lang="en-US" sz="3400"/>
              <a:t>2. Listening to rock makes Bình feel... </a:t>
            </a:r>
            <a:endParaRPr lang="en-US" sz="3400" smtClean="0"/>
          </a:p>
          <a:p>
            <a:r>
              <a:rPr lang="en-US" sz="3400" smtClean="0"/>
              <a:t>	a) better</a:t>
            </a:r>
            <a:r>
              <a:rPr lang="en-US" sz="3400"/>
              <a:t>. </a:t>
            </a:r>
            <a:r>
              <a:rPr lang="en-US" sz="3400" smtClean="0"/>
              <a:t>		b</a:t>
            </a:r>
            <a:r>
              <a:rPr lang="en-US" sz="3400"/>
              <a:t>) bored. </a:t>
            </a:r>
            <a:r>
              <a:rPr lang="en-US" sz="3400" smtClean="0"/>
              <a:t>			c</a:t>
            </a:r>
            <a:r>
              <a:rPr lang="en-US" sz="3400"/>
              <a:t>) excited.</a:t>
            </a:r>
            <a:br>
              <a:rPr lang="en-US" sz="3400"/>
            </a:br>
            <a:r>
              <a:rPr lang="en-US" sz="3400"/>
              <a:t>3. Linh thinks pop music is... </a:t>
            </a:r>
            <a:endParaRPr lang="en-US" sz="3400" smtClean="0"/>
          </a:p>
          <a:p>
            <a:r>
              <a:rPr lang="en-US" sz="3400" smtClean="0"/>
              <a:t>	a) terrible	.	b</a:t>
            </a:r>
            <a:r>
              <a:rPr lang="en-US" sz="3400"/>
              <a:t>) beautiful. </a:t>
            </a:r>
            <a:r>
              <a:rPr lang="en-US" sz="3400" smtClean="0"/>
              <a:t>		c</a:t>
            </a:r>
            <a:r>
              <a:rPr lang="en-US" sz="3400"/>
              <a:t>) sad.</a:t>
            </a:r>
            <a:br>
              <a:rPr lang="en-US" sz="3400"/>
            </a:br>
            <a:r>
              <a:rPr lang="en-US" sz="3400"/>
              <a:t>4. Linh listens to Taylor Swift... </a:t>
            </a:r>
            <a:endParaRPr lang="en-US" sz="3400" smtClean="0"/>
          </a:p>
          <a:p>
            <a:r>
              <a:rPr lang="en-US" sz="3400" smtClean="0"/>
              <a:t>	a) at </a:t>
            </a:r>
            <a:r>
              <a:rPr lang="en-US" sz="3400"/>
              <a:t>school. </a:t>
            </a:r>
            <a:r>
              <a:rPr lang="en-US" sz="3400" smtClean="0"/>
              <a:t>	b</a:t>
            </a:r>
            <a:r>
              <a:rPr lang="en-US" sz="3400"/>
              <a:t>) in the evenings. </a:t>
            </a:r>
            <a:r>
              <a:rPr lang="en-US" sz="3400" smtClean="0"/>
              <a:t>	c</a:t>
            </a:r>
            <a:r>
              <a:rPr lang="en-US" sz="3400"/>
              <a:t>) in her free time.</a:t>
            </a:r>
            <a:br>
              <a:rPr lang="en-US" sz="3400"/>
            </a:br>
            <a:r>
              <a:rPr lang="en-US" sz="3400"/>
              <a:t>5. Linh doesn't like... </a:t>
            </a:r>
            <a:endParaRPr lang="en-US" sz="3400" smtClean="0"/>
          </a:p>
          <a:p>
            <a:r>
              <a:rPr lang="en-US" sz="3400" smtClean="0"/>
              <a:t>	a</a:t>
            </a:r>
            <a:r>
              <a:rPr lang="en-US" sz="3400"/>
              <a:t>) hip hop. </a:t>
            </a:r>
            <a:r>
              <a:rPr lang="en-US" sz="3400" smtClean="0"/>
              <a:t>	b</a:t>
            </a:r>
            <a:r>
              <a:rPr lang="en-US" sz="3400"/>
              <a:t>) rock. </a:t>
            </a:r>
            <a:r>
              <a:rPr lang="en-US" sz="3400" smtClean="0"/>
              <a:t>			c</a:t>
            </a:r>
            <a:r>
              <a:rPr lang="en-US" sz="3400"/>
              <a:t>) pop. </a:t>
            </a:r>
            <a:br>
              <a:rPr lang="en-US" sz="3400"/>
            </a:b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40392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42392"/>
            <a:ext cx="113721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211D1E"/>
                </a:solidFill>
              </a:rPr>
              <a:t>1 </a:t>
            </a:r>
            <a:r>
              <a:rPr lang="en-US" sz="3400"/>
              <a:t>Bình’s favorite music</a:t>
            </a:r>
            <a:r>
              <a:rPr lang="en-US" sz="3400">
                <a:solidFill>
                  <a:srgbClr val="211D1E"/>
                </a:solidFill>
              </a:rPr>
              <a:t> is…  	          </a:t>
            </a:r>
            <a:endParaRPr lang="en-US" sz="3400" smtClean="0">
              <a:solidFill>
                <a:srgbClr val="211D1E"/>
              </a:solidFill>
            </a:endParaRPr>
          </a:p>
          <a:p>
            <a:r>
              <a:rPr lang="en-US" sz="3400">
                <a:solidFill>
                  <a:srgbClr val="211D1E"/>
                </a:solidFill>
              </a:rPr>
              <a:t> </a:t>
            </a:r>
            <a:r>
              <a:rPr lang="en-US" sz="3400" smtClean="0">
                <a:solidFill>
                  <a:srgbClr val="211D1E"/>
                </a:solidFill>
              </a:rPr>
              <a:t>   a</a:t>
            </a:r>
            <a:r>
              <a:rPr lang="en-US" sz="3400">
                <a:solidFill>
                  <a:srgbClr val="211D1E"/>
                </a:solidFill>
              </a:rPr>
              <a:t>) jazz.       	</a:t>
            </a:r>
            <a:r>
              <a:rPr lang="en-US" sz="3400" smtClean="0">
                <a:solidFill>
                  <a:srgbClr val="211D1E"/>
                </a:solidFill>
              </a:rPr>
              <a:t>	b</a:t>
            </a:r>
            <a:r>
              <a:rPr lang="en-US" sz="3400">
                <a:solidFill>
                  <a:srgbClr val="211D1E"/>
                </a:solidFill>
              </a:rPr>
              <a:t>) hip hop.    </a:t>
            </a:r>
            <a:r>
              <a:rPr lang="en-US" sz="3400" smtClean="0">
                <a:solidFill>
                  <a:srgbClr val="211D1E"/>
                </a:solidFill>
              </a:rPr>
              <a:t>	</a:t>
            </a:r>
            <a:r>
              <a:rPr lang="en-US" sz="3400">
                <a:solidFill>
                  <a:srgbClr val="211D1E"/>
                </a:solidFill>
              </a:rPr>
              <a:t>	c) pop.</a:t>
            </a:r>
          </a:p>
          <a:p>
            <a:r>
              <a:rPr lang="en-US" sz="3400"/>
              <a:t>2 Listening to rock makes Bình feel…  </a:t>
            </a:r>
            <a:endParaRPr lang="en-US" sz="3400" smtClean="0"/>
          </a:p>
          <a:p>
            <a:r>
              <a:rPr lang="en-US" sz="3400"/>
              <a:t> </a:t>
            </a:r>
            <a:r>
              <a:rPr lang="en-US" sz="3400" smtClean="0"/>
              <a:t>   a</a:t>
            </a:r>
            <a:r>
              <a:rPr lang="en-US" sz="3400"/>
              <a:t>) better.  	</a:t>
            </a:r>
            <a:r>
              <a:rPr lang="en-US" sz="3400" smtClean="0"/>
              <a:t>	b</a:t>
            </a:r>
            <a:r>
              <a:rPr lang="en-US" sz="3400"/>
              <a:t>) bored. 		</a:t>
            </a:r>
            <a:r>
              <a:rPr lang="en-US" sz="3400" smtClean="0"/>
              <a:t>	c</a:t>
            </a:r>
            <a:r>
              <a:rPr lang="en-US" sz="3400"/>
              <a:t>) excited.</a:t>
            </a:r>
          </a:p>
          <a:p>
            <a:r>
              <a:rPr lang="en-US" sz="3400"/>
              <a:t>3 Linh thinks pop music is…                  </a:t>
            </a:r>
            <a:endParaRPr lang="en-US" sz="3400" smtClean="0"/>
          </a:p>
          <a:p>
            <a:pPr>
              <a:tabLst>
                <a:tab pos="346075" algn="l"/>
              </a:tabLst>
            </a:pPr>
            <a:r>
              <a:rPr lang="en-US" sz="3400" smtClean="0"/>
              <a:t>	a</a:t>
            </a:r>
            <a:r>
              <a:rPr lang="en-US" sz="3400"/>
              <a:t>) terrible.	</a:t>
            </a:r>
            <a:r>
              <a:rPr lang="en-US" sz="3400" smtClean="0"/>
              <a:t>	b</a:t>
            </a:r>
            <a:r>
              <a:rPr lang="en-US" sz="3400"/>
              <a:t>) beautiful. 	</a:t>
            </a:r>
            <a:r>
              <a:rPr lang="en-US" sz="3400" smtClean="0"/>
              <a:t>	c</a:t>
            </a:r>
            <a:r>
              <a:rPr lang="en-US" sz="3400"/>
              <a:t>) sad. </a:t>
            </a:r>
          </a:p>
          <a:p>
            <a:r>
              <a:rPr lang="en-US" sz="3400"/>
              <a:t>4 Linh listens to Taylor Swift… </a:t>
            </a:r>
            <a:endParaRPr lang="en-US" sz="3400" smtClean="0"/>
          </a:p>
          <a:p>
            <a:r>
              <a:rPr lang="en-US" sz="3400"/>
              <a:t> </a:t>
            </a:r>
            <a:r>
              <a:rPr lang="en-US" sz="3400" smtClean="0"/>
              <a:t>   a</a:t>
            </a:r>
            <a:r>
              <a:rPr lang="en-US" sz="3400"/>
              <a:t>) at school.   </a:t>
            </a:r>
            <a:r>
              <a:rPr lang="en-US" sz="3400" smtClean="0"/>
              <a:t>	b</a:t>
            </a:r>
            <a:r>
              <a:rPr lang="en-US" sz="3400"/>
              <a:t>) in the evenings.  </a:t>
            </a:r>
            <a:r>
              <a:rPr lang="en-US" sz="3400" smtClean="0"/>
              <a:t>	c</a:t>
            </a:r>
            <a:r>
              <a:rPr lang="en-US" sz="3400"/>
              <a:t>) in her free time. </a:t>
            </a:r>
          </a:p>
          <a:p>
            <a:r>
              <a:rPr lang="en-US" sz="3400"/>
              <a:t>5 Linh doesn’t like…  </a:t>
            </a:r>
            <a:endParaRPr lang="en-US" sz="3400" smtClean="0"/>
          </a:p>
          <a:p>
            <a:r>
              <a:rPr lang="en-US" sz="3400" smtClean="0">
                <a:solidFill>
                  <a:srgbClr val="211D1E"/>
                </a:solidFill>
              </a:rPr>
              <a:t>   a</a:t>
            </a:r>
            <a:r>
              <a:rPr lang="en-US" sz="3400">
                <a:solidFill>
                  <a:srgbClr val="211D1E"/>
                </a:solidFill>
              </a:rPr>
              <a:t>) hip hop.    </a:t>
            </a:r>
            <a:r>
              <a:rPr lang="en-US" sz="3400" smtClean="0">
                <a:solidFill>
                  <a:srgbClr val="211D1E"/>
                </a:solidFill>
              </a:rPr>
              <a:t>		 </a:t>
            </a:r>
            <a:r>
              <a:rPr lang="en-US" sz="3400">
                <a:solidFill>
                  <a:srgbClr val="211D1E"/>
                </a:solidFill>
              </a:rPr>
              <a:t>b) rock.   		</a:t>
            </a:r>
            <a:r>
              <a:rPr lang="en-US" sz="3400" smtClean="0">
                <a:solidFill>
                  <a:srgbClr val="211D1E"/>
                </a:solidFill>
              </a:rPr>
              <a:t>	c</a:t>
            </a:r>
            <a:r>
              <a:rPr lang="en-US" sz="3400">
                <a:solidFill>
                  <a:srgbClr val="211D1E"/>
                </a:solidFill>
              </a:rPr>
              <a:t>) pop.	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8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statements. </a:t>
            </a:r>
            <a:r>
              <a:rPr lang="en-US" sz="3400" i="1" smtClean="0">
                <a:solidFill>
                  <a:srgbClr val="0070C0"/>
                </a:solidFill>
              </a:rPr>
              <a:t>Underline the </a:t>
            </a:r>
            <a:r>
              <a:rPr lang="en-US" sz="3400" i="1" dirty="0">
                <a:solidFill>
                  <a:srgbClr val="0070C0"/>
                </a:solidFill>
              </a:rPr>
              <a:t>key words.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07090" y="1574800"/>
            <a:ext cx="3401410" cy="15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89890" y="2641600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323490" y="2612770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07090" y="3701229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12090" y="3692271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7090" y="4711700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39645" y="4711700"/>
            <a:ext cx="1808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07706" y="5714458"/>
            <a:ext cx="2776894" cy="7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36290" y="2638170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07090" y="2638170"/>
            <a:ext cx="1445610" cy="5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57990" y="4711700"/>
            <a:ext cx="8498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5339" y="32154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991279"/>
            <a:ext cx="11280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11D1E"/>
                </a:solidFill>
              </a:rPr>
              <a:t>1. </a:t>
            </a:r>
            <a:r>
              <a:rPr lang="en-US" sz="3000">
                <a:solidFill>
                  <a:srgbClr val="FF0000"/>
                </a:solidFill>
              </a:rPr>
              <a:t>Bình’s favorite </a:t>
            </a:r>
            <a:r>
              <a:rPr lang="en-US" sz="3000"/>
              <a:t>music</a:t>
            </a:r>
            <a:r>
              <a:rPr lang="en-US" sz="3000">
                <a:solidFill>
                  <a:srgbClr val="211D1E"/>
                </a:solidFill>
              </a:rPr>
              <a:t> is…  a) jazz.       b) hip hop.    	 c) pop.</a:t>
            </a:r>
          </a:p>
        </p:txBody>
      </p:sp>
      <p:sp>
        <p:nvSpPr>
          <p:cNvPr id="11" name="Oval 10"/>
          <p:cNvSpPr/>
          <p:nvPr/>
        </p:nvSpPr>
        <p:spPr>
          <a:xfrm>
            <a:off x="6450137" y="1028782"/>
            <a:ext cx="536027" cy="48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144" y="1544489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WHAT'S YOUR FAVORITE KIND OF </a:t>
            </a:r>
            <a:r>
              <a:rPr lang="en-US" sz="2800" b="1" smtClean="0"/>
              <a:t>MUSIC?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 i="1" smtClean="0"/>
              <a:t>Bình, December </a:t>
            </a:r>
            <a:r>
              <a:rPr lang="en-US" sz="2800" b="1" i="1"/>
              <a:t>4</a:t>
            </a:r>
            <a:r>
              <a:rPr lang="en-US" sz="2800" i="1"/>
              <a:t/>
            </a:r>
            <a:br>
              <a:rPr lang="en-US" sz="2800" i="1"/>
            </a:br>
            <a:r>
              <a:rPr lang="en-US" sz="2800" smtClean="0"/>
              <a:t>I </a:t>
            </a:r>
            <a:r>
              <a:rPr lang="en-US" sz="2800"/>
              <a:t>like listening to all kinds of music, but my favorites are rock and hip </a:t>
            </a:r>
            <a:r>
              <a:rPr lang="en-US" sz="2800" smtClean="0"/>
              <a:t>hop. Rock </a:t>
            </a:r>
            <a:r>
              <a:rPr lang="en-US" sz="2800"/>
              <a:t>is great to listen to when I feel sad because it's so exciting. I </a:t>
            </a:r>
            <a:r>
              <a:rPr lang="en-US" sz="2800" smtClean="0"/>
              <a:t>always feel </a:t>
            </a:r>
            <a:r>
              <a:rPr lang="en-US" sz="2800"/>
              <a:t>much better after I listen to my favorite rock songs. I think I like hip </a:t>
            </a:r>
            <a:r>
              <a:rPr lang="en-US" sz="2800" smtClean="0"/>
              <a:t>hop most</a:t>
            </a:r>
            <a:r>
              <a:rPr lang="en-US" sz="2800"/>
              <a:t>. I like to listen to music on the weekends and in the evenings </a:t>
            </a:r>
            <a:r>
              <a:rPr lang="en-US" sz="2800" smtClean="0"/>
              <a:t>after school</a:t>
            </a:r>
            <a:r>
              <a:rPr lang="en-US" sz="2800"/>
              <a:t>. I can sing and dance to it all day long.</a:t>
            </a:r>
            <a:br>
              <a:rPr lang="en-US" sz="2800"/>
            </a:br>
            <a:r>
              <a:rPr lang="en-US" sz="2800" b="1" i="1" smtClean="0"/>
              <a:t>Linh. February </a:t>
            </a:r>
            <a:r>
              <a:rPr lang="en-US" sz="2800" b="1" i="1"/>
              <a:t>10</a:t>
            </a:r>
            <a:endParaRPr lang="en-US" sz="2800" b="1" smtClean="0"/>
          </a:p>
          <a:p>
            <a:r>
              <a:rPr lang="en-US" sz="2800" smtClean="0"/>
              <a:t>I </a:t>
            </a:r>
            <a:r>
              <a:rPr lang="en-US" sz="2800"/>
              <a:t>love listening to pop music. It's my favorite. I think the songs are </a:t>
            </a:r>
            <a:r>
              <a:rPr lang="en-US" sz="2800" smtClean="0"/>
              <a:t>so beautiful</a:t>
            </a:r>
            <a:r>
              <a:rPr lang="en-US" sz="2800"/>
              <a:t>. My favorite pop singer is Taylor Swift. I usually listen to </a:t>
            </a:r>
            <a:r>
              <a:rPr lang="en-US" sz="2800" smtClean="0"/>
              <a:t>her songs </a:t>
            </a:r>
            <a:r>
              <a:rPr lang="en-US" sz="2800"/>
              <a:t>in my free time. I don't like listening to rock. It's terrible</a:t>
            </a:r>
            <a:r>
              <a:rPr lang="en-US" sz="2800" smtClean="0"/>
              <a:t>!</a:t>
            </a:r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927834" y="2816772"/>
            <a:ext cx="4740166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10998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64" y="948070"/>
            <a:ext cx="11829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2</a:t>
            </a:r>
            <a:r>
              <a:rPr lang="en-US" sz="2800">
                <a:solidFill>
                  <a:srgbClr val="211D1E"/>
                </a:solidFill>
              </a:rPr>
              <a:t>. </a:t>
            </a:r>
            <a:r>
              <a:rPr lang="en-US" sz="2800"/>
              <a:t>Listening</a:t>
            </a:r>
            <a:r>
              <a:rPr lang="en-US" sz="2800">
                <a:solidFill>
                  <a:srgbClr val="211D1E"/>
                </a:solidFill>
              </a:rPr>
              <a:t> to </a:t>
            </a:r>
            <a:r>
              <a:rPr lang="en-US" sz="2800">
                <a:solidFill>
                  <a:srgbClr val="FF0000"/>
                </a:solidFill>
              </a:rPr>
              <a:t>rock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/>
              <a:t>makes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Bình </a:t>
            </a:r>
            <a:r>
              <a:rPr lang="en-US" sz="2800"/>
              <a:t>feel</a:t>
            </a:r>
            <a:r>
              <a:rPr lang="en-US" sz="2800">
                <a:solidFill>
                  <a:srgbClr val="211D1E"/>
                </a:solidFill>
              </a:rPr>
              <a:t>… a) better.    b) bored.   c) excited.</a:t>
            </a:r>
          </a:p>
        </p:txBody>
      </p:sp>
      <p:sp>
        <p:nvSpPr>
          <p:cNvPr id="11" name="Oval 10"/>
          <p:cNvSpPr/>
          <p:nvPr/>
        </p:nvSpPr>
        <p:spPr>
          <a:xfrm>
            <a:off x="5908036" y="974054"/>
            <a:ext cx="452844" cy="45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888" y="1670733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WHAT'S YOUR FAVORITE KIND OF </a:t>
            </a:r>
            <a:r>
              <a:rPr lang="en-US" sz="2800" b="1" smtClean="0"/>
              <a:t>MUSIC?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 i="1" smtClean="0"/>
              <a:t>Bình, December </a:t>
            </a:r>
            <a:r>
              <a:rPr lang="en-US" sz="2800" b="1" i="1"/>
              <a:t>4</a:t>
            </a:r>
            <a:r>
              <a:rPr lang="en-US" sz="2800" i="1"/>
              <a:t/>
            </a:r>
            <a:br>
              <a:rPr lang="en-US" sz="2800" i="1"/>
            </a:br>
            <a:r>
              <a:rPr lang="en-US" sz="2800" smtClean="0"/>
              <a:t>I </a:t>
            </a:r>
            <a:r>
              <a:rPr lang="en-US" sz="2800"/>
              <a:t>like listening to all kinds of music, but my favorites are rock and hip </a:t>
            </a:r>
            <a:r>
              <a:rPr lang="en-US" sz="2800" smtClean="0"/>
              <a:t>hop. Rock </a:t>
            </a:r>
            <a:r>
              <a:rPr lang="en-US" sz="2800"/>
              <a:t>is great to listen to when I feel sad because it's so exciting. I </a:t>
            </a:r>
            <a:r>
              <a:rPr lang="en-US" sz="2800" smtClean="0"/>
              <a:t>always feel </a:t>
            </a:r>
            <a:r>
              <a:rPr lang="en-US" sz="2800"/>
              <a:t>much better after I listen to my favorite rock songs. I think I like hip </a:t>
            </a:r>
            <a:r>
              <a:rPr lang="en-US" sz="2800" smtClean="0"/>
              <a:t>hop most</a:t>
            </a:r>
            <a:r>
              <a:rPr lang="en-US" sz="2800"/>
              <a:t>. I like to listen to music on the weekends and in the evenings </a:t>
            </a:r>
            <a:r>
              <a:rPr lang="en-US" sz="2800" smtClean="0"/>
              <a:t>after school</a:t>
            </a:r>
            <a:r>
              <a:rPr lang="en-US" sz="2800"/>
              <a:t>. I can sing and dance to it all day long.</a:t>
            </a:r>
            <a:br>
              <a:rPr lang="en-US" sz="2800"/>
            </a:br>
            <a:r>
              <a:rPr lang="en-US" sz="2800" b="1" i="1" smtClean="0"/>
              <a:t>Linh. February </a:t>
            </a:r>
            <a:r>
              <a:rPr lang="en-US" sz="2800" b="1" i="1"/>
              <a:t>10</a:t>
            </a:r>
            <a:endParaRPr lang="en-US" sz="2800" b="1" smtClean="0"/>
          </a:p>
          <a:p>
            <a:r>
              <a:rPr lang="en-US" sz="2800" smtClean="0"/>
              <a:t>I </a:t>
            </a:r>
            <a:r>
              <a:rPr lang="en-US" sz="2800"/>
              <a:t>love listening to pop music. It's my favorite. I think the songs are </a:t>
            </a:r>
            <a:r>
              <a:rPr lang="en-US" sz="2800" smtClean="0"/>
              <a:t>so beautiful</a:t>
            </a:r>
            <a:r>
              <a:rPr lang="en-US" sz="2800"/>
              <a:t>. My favorite pop singer is Taylor Swift. I usually listen to </a:t>
            </a:r>
            <a:r>
              <a:rPr lang="en-US" sz="2800" smtClean="0"/>
              <a:t>her songs </a:t>
            </a:r>
            <a:r>
              <a:rPr lang="en-US" sz="2800"/>
              <a:t>in my free time. I don't like listening to rock. It's terrible</a:t>
            </a:r>
            <a:r>
              <a:rPr lang="en-US" sz="2800" smtClean="0"/>
              <a:t>!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87284" y="3836276"/>
            <a:ext cx="5335750" cy="23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59007" y="3363310"/>
            <a:ext cx="2270234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21508"/>
            <a:ext cx="99277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836" y="986656"/>
            <a:ext cx="1172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11D1E"/>
                </a:solidFill>
              </a:rPr>
              <a:t>3 </a:t>
            </a:r>
            <a:r>
              <a:rPr lang="en-US" sz="2800">
                <a:solidFill>
                  <a:srgbClr val="FF0000"/>
                </a:solidFill>
              </a:rPr>
              <a:t>Linh</a:t>
            </a:r>
            <a:r>
              <a:rPr lang="en-US" sz="2800">
                <a:solidFill>
                  <a:srgbClr val="211D1E"/>
                </a:solidFill>
              </a:rPr>
              <a:t> thinks </a:t>
            </a:r>
            <a:r>
              <a:rPr lang="en-US" sz="2800">
                <a:solidFill>
                  <a:srgbClr val="FF0000"/>
                </a:solidFill>
              </a:rPr>
              <a:t>pop </a:t>
            </a:r>
            <a:r>
              <a:rPr lang="en-US" sz="2800"/>
              <a:t>music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211D1E"/>
                </a:solidFill>
              </a:rPr>
              <a:t>is…  a) terrible.      b) beautiful.      c) sad. </a:t>
            </a:r>
          </a:p>
        </p:txBody>
      </p:sp>
      <p:sp>
        <p:nvSpPr>
          <p:cNvPr id="11" name="Oval 10"/>
          <p:cNvSpPr/>
          <p:nvPr/>
        </p:nvSpPr>
        <p:spPr>
          <a:xfrm>
            <a:off x="6245773" y="1004301"/>
            <a:ext cx="512379" cy="484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12" y="1404776"/>
            <a:ext cx="119935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WHAT'S YOUR FAVORITE KIND OF </a:t>
            </a:r>
            <a:r>
              <a:rPr lang="en-US" sz="3000" b="1" smtClean="0"/>
              <a:t>MUSIC?</a:t>
            </a:r>
            <a:r>
              <a:rPr lang="en-US" sz="3000" b="1"/>
              <a:t/>
            </a:r>
            <a:br>
              <a:rPr lang="en-US" sz="3000" b="1"/>
            </a:br>
            <a:r>
              <a:rPr lang="en-US" sz="3000" b="1" i="1" smtClean="0"/>
              <a:t>Bình, December </a:t>
            </a:r>
            <a:r>
              <a:rPr lang="en-US" sz="3000" b="1" i="1"/>
              <a:t>4</a:t>
            </a:r>
            <a:r>
              <a:rPr lang="en-US" sz="3000" i="1"/>
              <a:t/>
            </a:r>
            <a:br>
              <a:rPr lang="en-US" sz="3000" i="1"/>
            </a:br>
            <a:r>
              <a:rPr lang="en-US" sz="3000" smtClean="0"/>
              <a:t>I </a:t>
            </a:r>
            <a:r>
              <a:rPr lang="en-US" sz="3000"/>
              <a:t>like listening to all kinds of music, but my favorites are rock and hip </a:t>
            </a:r>
            <a:r>
              <a:rPr lang="en-US" sz="3000" smtClean="0"/>
              <a:t>hop. Rock </a:t>
            </a:r>
            <a:r>
              <a:rPr lang="en-US" sz="3000"/>
              <a:t>is great to listen to when I feel sad because it's so exciting. I </a:t>
            </a:r>
            <a:r>
              <a:rPr lang="en-US" sz="3000" smtClean="0"/>
              <a:t>always feel </a:t>
            </a:r>
            <a:r>
              <a:rPr lang="en-US" sz="3000"/>
              <a:t>much better after I listen to my favorite rock songs. I think I like hip </a:t>
            </a:r>
            <a:r>
              <a:rPr lang="en-US" sz="3000" smtClean="0"/>
              <a:t>hop most</a:t>
            </a:r>
            <a:r>
              <a:rPr lang="en-US" sz="3000"/>
              <a:t>. I like to listen to music on the weekends and in the evenings </a:t>
            </a:r>
            <a:r>
              <a:rPr lang="en-US" sz="3000" smtClean="0"/>
              <a:t>after school</a:t>
            </a:r>
            <a:r>
              <a:rPr lang="en-US" sz="3000"/>
              <a:t>. I can sing and dance to it all day long.</a:t>
            </a:r>
            <a:br>
              <a:rPr lang="en-US" sz="3000"/>
            </a:br>
            <a:r>
              <a:rPr lang="en-US" sz="3000" b="1" i="1" smtClean="0"/>
              <a:t>Linh. February </a:t>
            </a:r>
            <a:r>
              <a:rPr lang="en-US" sz="3000" b="1" i="1"/>
              <a:t>10</a:t>
            </a:r>
            <a:endParaRPr lang="en-US" sz="3000" b="1" smtClean="0"/>
          </a:p>
          <a:p>
            <a:r>
              <a:rPr lang="en-US" sz="3000" smtClean="0"/>
              <a:t>I </a:t>
            </a:r>
            <a:r>
              <a:rPr lang="en-US" sz="3000"/>
              <a:t>love listening to pop music. It's my favorite. I think the songs are </a:t>
            </a:r>
            <a:r>
              <a:rPr lang="en-US" sz="3000" smtClean="0"/>
              <a:t>so beautiful</a:t>
            </a:r>
            <a:r>
              <a:rPr lang="en-US" sz="3000"/>
              <a:t>. My favorite pop singer is Taylor Swift. I usually listen to </a:t>
            </a:r>
            <a:r>
              <a:rPr lang="en-US" sz="3000" smtClean="0"/>
              <a:t>her songs </a:t>
            </a:r>
            <a:r>
              <a:rPr lang="en-US" sz="3000"/>
              <a:t>in my free time. I don't like listening to rock. It's terrible</a:t>
            </a:r>
            <a:r>
              <a:rPr lang="en-US" sz="3000" smtClean="0"/>
              <a:t>!</a:t>
            </a:r>
            <a:endParaRPr lang="en-US" sz="300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30002" y="5562600"/>
            <a:ext cx="3493704" cy="21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3915" y="6022428"/>
            <a:ext cx="1309064" cy="8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34089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Scan </a:t>
            </a:r>
            <a:r>
              <a:rPr lang="en-US" sz="3600" i="1" smtClean="0">
                <a:solidFill>
                  <a:srgbClr val="0070C0"/>
                </a:solidFill>
              </a:rPr>
              <a:t>the text</a:t>
            </a:r>
            <a:r>
              <a:rPr lang="en-US" sz="36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52640"/>
            <a:ext cx="12055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11D1E"/>
                </a:solidFill>
              </a:rPr>
              <a:t>4 </a:t>
            </a:r>
            <a:r>
              <a:rPr lang="en-US" sz="2800">
                <a:solidFill>
                  <a:srgbClr val="FF0000"/>
                </a:solidFill>
              </a:rPr>
              <a:t>Linh </a:t>
            </a:r>
            <a:r>
              <a:rPr lang="en-US" sz="2800"/>
              <a:t>listens to </a:t>
            </a:r>
            <a:r>
              <a:rPr lang="en-US" sz="2800">
                <a:solidFill>
                  <a:srgbClr val="FF0000"/>
                </a:solidFill>
              </a:rPr>
              <a:t>Taylor Swift</a:t>
            </a:r>
            <a:r>
              <a:rPr lang="en-US" sz="2800">
                <a:solidFill>
                  <a:srgbClr val="211D1E"/>
                </a:solidFill>
              </a:rPr>
              <a:t>… a) at school.  b) in the evenings.   c) in her free time.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9078235" y="1135116"/>
            <a:ext cx="454647" cy="44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000" y="1648080"/>
            <a:ext cx="120551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WHAT'S YOUR FAVORITE KIND OF </a:t>
            </a:r>
            <a:r>
              <a:rPr lang="en-US" sz="2800" b="1" smtClean="0"/>
              <a:t>MUSIC?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 i="1" smtClean="0"/>
              <a:t>Bình, December </a:t>
            </a:r>
            <a:r>
              <a:rPr lang="en-US" sz="2800" b="1" i="1"/>
              <a:t>4</a:t>
            </a:r>
            <a:r>
              <a:rPr lang="en-US" sz="2800" i="1"/>
              <a:t/>
            </a:r>
            <a:br>
              <a:rPr lang="en-US" sz="2800" i="1"/>
            </a:br>
            <a:r>
              <a:rPr lang="en-US" sz="2800" smtClean="0"/>
              <a:t>I </a:t>
            </a:r>
            <a:r>
              <a:rPr lang="en-US" sz="2800"/>
              <a:t>like listening to all kinds of music, but my favorites are rock and hip </a:t>
            </a:r>
            <a:r>
              <a:rPr lang="en-US" sz="2800" smtClean="0"/>
              <a:t>hop. Rock </a:t>
            </a:r>
            <a:r>
              <a:rPr lang="en-US" sz="2800"/>
              <a:t>is great to listen to when I feel sad because it's so exciting. I </a:t>
            </a:r>
            <a:r>
              <a:rPr lang="en-US" sz="2800" smtClean="0"/>
              <a:t>always feel </a:t>
            </a:r>
            <a:r>
              <a:rPr lang="en-US" sz="2800"/>
              <a:t>much better after I listen to my favorite rock songs. I think I like hip </a:t>
            </a:r>
            <a:r>
              <a:rPr lang="en-US" sz="2800" smtClean="0"/>
              <a:t>hop most</a:t>
            </a:r>
            <a:r>
              <a:rPr lang="en-US" sz="2800"/>
              <a:t>. I like to listen to music on the weekends and in the evenings </a:t>
            </a:r>
            <a:r>
              <a:rPr lang="en-US" sz="2800" smtClean="0"/>
              <a:t>after school</a:t>
            </a:r>
            <a:r>
              <a:rPr lang="en-US" sz="2800"/>
              <a:t>. I can sing and dance to it all day long.</a:t>
            </a:r>
            <a:br>
              <a:rPr lang="en-US" sz="2800"/>
            </a:br>
            <a:r>
              <a:rPr lang="en-US" sz="2800" b="1" i="1" smtClean="0"/>
              <a:t>Linh. February </a:t>
            </a:r>
            <a:r>
              <a:rPr lang="en-US" sz="2800" b="1" i="1"/>
              <a:t>10</a:t>
            </a:r>
            <a:endParaRPr lang="en-US" sz="2800" b="1" smtClean="0"/>
          </a:p>
          <a:p>
            <a:r>
              <a:rPr lang="en-US" sz="2800" smtClean="0"/>
              <a:t>I </a:t>
            </a:r>
            <a:r>
              <a:rPr lang="en-US" sz="2800"/>
              <a:t>love listening to pop music. It's my favorite. I think the songs are </a:t>
            </a:r>
            <a:r>
              <a:rPr lang="en-US" sz="2800" smtClean="0"/>
              <a:t>so beautiful</a:t>
            </a:r>
            <a:r>
              <a:rPr lang="en-US" sz="2800"/>
              <a:t>. My favorite pop singer is Taylor Swift. I usually listen to </a:t>
            </a:r>
            <a:r>
              <a:rPr lang="en-US" sz="2800" smtClean="0"/>
              <a:t>her songs </a:t>
            </a:r>
            <a:r>
              <a:rPr lang="en-US" sz="2800"/>
              <a:t>in my free time. I don't like listening to rock. It's terrible</a:t>
            </a:r>
            <a:r>
              <a:rPr lang="en-US" sz="2800" smtClean="0"/>
              <a:t>!</a:t>
            </a:r>
            <a:endParaRPr lang="en-US" sz="2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44365" y="5927833"/>
            <a:ext cx="58227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42527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Scan </a:t>
            </a:r>
            <a:r>
              <a:rPr lang="en-US" sz="3200" i="1" smtClean="0">
                <a:solidFill>
                  <a:srgbClr val="0070C0"/>
                </a:solidFill>
              </a:rPr>
              <a:t>the</a:t>
            </a:r>
            <a:r>
              <a:rPr lang="vi-VN" sz="3200" i="1" smtClean="0">
                <a:solidFill>
                  <a:srgbClr val="0070C0"/>
                </a:solidFill>
              </a:rPr>
              <a:t> </a:t>
            </a:r>
            <a:r>
              <a:rPr lang="en-US" sz="3200" i="1" smtClean="0">
                <a:solidFill>
                  <a:srgbClr val="0070C0"/>
                </a:solidFill>
              </a:rPr>
              <a:t>text</a:t>
            </a:r>
            <a:r>
              <a:rPr lang="en-US" sz="32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1042818"/>
            <a:ext cx="11280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11D1E"/>
                </a:solidFill>
              </a:rPr>
              <a:t>5 </a:t>
            </a:r>
            <a:r>
              <a:rPr lang="en-US" sz="2800">
                <a:solidFill>
                  <a:srgbClr val="FF0000"/>
                </a:solidFill>
              </a:rPr>
              <a:t>Linh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doesn’t like</a:t>
            </a:r>
            <a:r>
              <a:rPr lang="en-US" sz="2800">
                <a:solidFill>
                  <a:srgbClr val="211D1E"/>
                </a:solidFill>
              </a:rPr>
              <a:t>…  a) hip hop.          b) rock.   	c) pop.	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5882950" y="1112810"/>
            <a:ext cx="475809" cy="439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461" y="1566038"/>
            <a:ext cx="119935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WHAT'S YOUR FAVORITE KIND OF </a:t>
            </a:r>
            <a:r>
              <a:rPr lang="en-US" sz="2800" b="1" smtClean="0"/>
              <a:t>MUSIC?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 i="1" smtClean="0"/>
              <a:t>Bình, December </a:t>
            </a:r>
            <a:r>
              <a:rPr lang="en-US" sz="2800" b="1" i="1"/>
              <a:t>4</a:t>
            </a:r>
            <a:r>
              <a:rPr lang="en-US" sz="2800" i="1"/>
              <a:t/>
            </a:r>
            <a:br>
              <a:rPr lang="en-US" sz="2800" i="1"/>
            </a:br>
            <a:r>
              <a:rPr lang="en-US" sz="2800" smtClean="0"/>
              <a:t>I </a:t>
            </a:r>
            <a:r>
              <a:rPr lang="en-US" sz="2800"/>
              <a:t>like listening to all kinds of music, but my favorites are rock and hip </a:t>
            </a:r>
            <a:r>
              <a:rPr lang="en-US" sz="2800" smtClean="0"/>
              <a:t>hop. Rock </a:t>
            </a:r>
            <a:r>
              <a:rPr lang="en-US" sz="2800"/>
              <a:t>is great to listen to when I feel sad because it's so exciting. I </a:t>
            </a:r>
            <a:r>
              <a:rPr lang="en-US" sz="2800" smtClean="0"/>
              <a:t>always feel </a:t>
            </a:r>
            <a:r>
              <a:rPr lang="en-US" sz="2800"/>
              <a:t>much better after I listen to my favorite rock songs. I think I like hip </a:t>
            </a:r>
            <a:r>
              <a:rPr lang="en-US" sz="2800" smtClean="0"/>
              <a:t>hop most</a:t>
            </a:r>
            <a:r>
              <a:rPr lang="en-US" sz="2800"/>
              <a:t>. I like to listen to music on the weekends and in the evenings </a:t>
            </a:r>
            <a:r>
              <a:rPr lang="en-US" sz="2800" smtClean="0"/>
              <a:t>after school</a:t>
            </a:r>
            <a:r>
              <a:rPr lang="en-US" sz="2800"/>
              <a:t>. I can sing and dance to it all day long.</a:t>
            </a:r>
            <a:br>
              <a:rPr lang="en-US" sz="2800"/>
            </a:br>
            <a:r>
              <a:rPr lang="en-US" sz="2800" b="1" i="1" smtClean="0"/>
              <a:t>Linh. February </a:t>
            </a:r>
            <a:r>
              <a:rPr lang="en-US" sz="2800" b="1" i="1"/>
              <a:t>10</a:t>
            </a:r>
            <a:endParaRPr lang="en-US" sz="2800" b="1" smtClean="0"/>
          </a:p>
          <a:p>
            <a:r>
              <a:rPr lang="en-US" sz="2800" smtClean="0"/>
              <a:t>I </a:t>
            </a:r>
            <a:r>
              <a:rPr lang="en-US" sz="2800"/>
              <a:t>love listening to pop music. It's my favorite. I think the songs are </a:t>
            </a:r>
            <a:r>
              <a:rPr lang="en-US" sz="2800" smtClean="0"/>
              <a:t>so beautiful</a:t>
            </a:r>
            <a:r>
              <a:rPr lang="en-US" sz="2800"/>
              <a:t>. My favorite pop singer is Taylor Swift. I usually listen to </a:t>
            </a:r>
            <a:r>
              <a:rPr lang="en-US" sz="2800" smtClean="0"/>
              <a:t>her songs </a:t>
            </a:r>
            <a:r>
              <a:rPr lang="en-US" sz="2800"/>
              <a:t>in my free time. I don't like listening to rock. It's terrible</a:t>
            </a:r>
            <a:r>
              <a:rPr lang="en-US" sz="2800" smtClean="0"/>
              <a:t>!</a:t>
            </a:r>
            <a:endParaRPr lang="en-US" sz="280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8639" y="6285186"/>
            <a:ext cx="3800905" cy="10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7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45720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32" y="341590"/>
            <a:ext cx="3245389" cy="1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7534" y="1673814"/>
            <a:ext cx="4800600" cy="1478361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When do you like to listen to music?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72200" y="196200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to listen music in my free time.  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72200" y="34144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B050"/>
                </a:solidFill>
              </a:rPr>
              <a:t>I </a:t>
            </a:r>
            <a:r>
              <a:rPr lang="en-US" sz="3200" i="1">
                <a:solidFill>
                  <a:srgbClr val="00B050"/>
                </a:solidFill>
              </a:rPr>
              <a:t>listen to music when I am home alone.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72200" y="494176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listen to favorite music when I'm sad.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.</a:t>
            </a:r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81152" y="431639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listen to favorite music </a:t>
            </a:r>
            <a:r>
              <a:rPr lang="en-US" sz="3200" i="1" smtClean="0">
                <a:solidFill>
                  <a:srgbClr val="00B050"/>
                </a:solidFill>
              </a:rPr>
              <a:t>after school.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77" y="4270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pictures, write the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39" r="7841" b="9463"/>
          <a:stretch/>
        </p:blipFill>
        <p:spPr>
          <a:xfrm>
            <a:off x="414761" y="1412382"/>
            <a:ext cx="3108959" cy="2110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215"/>
          <a:stretch/>
        </p:blipFill>
        <p:spPr>
          <a:xfrm>
            <a:off x="8833318" y="4131888"/>
            <a:ext cx="3126377" cy="228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816"/>
          <a:stretch/>
        </p:blipFill>
        <p:spPr>
          <a:xfrm>
            <a:off x="8659268" y="1765623"/>
            <a:ext cx="3126377" cy="2143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63"/>
          <a:stretch/>
        </p:blipFill>
        <p:spPr>
          <a:xfrm>
            <a:off x="1391487" y="4131888"/>
            <a:ext cx="3270079" cy="2211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49" r="2710"/>
          <a:stretch/>
        </p:blipFill>
        <p:spPr>
          <a:xfrm>
            <a:off x="5199347" y="3581362"/>
            <a:ext cx="3096190" cy="2211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43"/>
          <a:stretch/>
        </p:blipFill>
        <p:spPr>
          <a:xfrm>
            <a:off x="4545874" y="1285564"/>
            <a:ext cx="3378925" cy="217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1252" y="2876811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177" y="3288974"/>
            <a:ext cx="292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273" y="5713773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5150732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33318" y="5771884"/>
            <a:ext cx="328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classical music 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talk </a:t>
            </a:r>
            <a:r>
              <a:rPr lang="en-US" sz="3600" dirty="0">
                <a:solidFill>
                  <a:srgbClr val="0070C0"/>
                </a:solidFill>
              </a:rPr>
              <a:t>about types of </a:t>
            </a:r>
            <a:r>
              <a:rPr lang="en-US" sz="3600" dirty="0" smtClean="0">
                <a:solidFill>
                  <a:srgbClr val="0070C0"/>
                </a:solidFill>
              </a:rPr>
              <a:t>music.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practice </a:t>
            </a:r>
            <a:r>
              <a:rPr lang="en-US" sz="3600" dirty="0">
                <a:solidFill>
                  <a:srgbClr val="0070C0"/>
                </a:solidFill>
              </a:rPr>
              <a:t>reading and understanding specific information about a teen’s favorite kind of music.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</a:t>
            </a:r>
            <a:r>
              <a:rPr lang="en-US" sz="3600" i="1" dirty="0" smtClean="0">
                <a:solidFill>
                  <a:srgbClr val="0070C0"/>
                </a:solidFill>
              </a:rPr>
              <a:t>instructions.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types of </a:t>
            </a:r>
            <a:r>
              <a:rPr lang="en-US" sz="3600" i="1" dirty="0" smtClean="0">
                <a:solidFill>
                  <a:srgbClr val="0070C0"/>
                </a:solidFill>
              </a:rPr>
              <a:t>music.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</a:t>
            </a:r>
            <a:r>
              <a:rPr lang="en-US" sz="3600" i="1" dirty="0" smtClean="0">
                <a:solidFill>
                  <a:srgbClr val="0070C0"/>
                </a:solidFill>
              </a:rPr>
              <a:t>the vocabularies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</a:t>
            </a:r>
            <a:r>
              <a:rPr lang="en-US" sz="3600" i="1" dirty="0" smtClean="0">
                <a:solidFill>
                  <a:srgbClr val="0070C0"/>
                </a:solidFill>
              </a:rPr>
              <a:t>15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14.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4980" y="144384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5444" y="3352339"/>
            <a:ext cx="11018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</a:rPr>
              <a:t>1 What is your favourite type of music?</a:t>
            </a:r>
            <a:endParaRPr lang="en-US" sz="4400" b="1" i="1" dirty="0">
              <a:solidFill>
                <a:srgbClr val="0070C0"/>
              </a:solidFill>
            </a:endParaRPr>
          </a:p>
          <a:p>
            <a:r>
              <a:rPr lang="en-US" sz="4400" b="1" i="1">
                <a:solidFill>
                  <a:srgbClr val="0070C0"/>
                </a:solidFill>
              </a:rPr>
              <a:t>2 Do you learn music at school?</a:t>
            </a:r>
            <a:endParaRPr lang="en-US" sz="4400" b="1" i="1" dirty="0">
              <a:solidFill>
                <a:srgbClr val="0070C0"/>
              </a:solidFill>
            </a:endParaRPr>
          </a:p>
          <a:p>
            <a:r>
              <a:rPr lang="en-US" sz="4400" b="1" i="1" dirty="0">
                <a:solidFill>
                  <a:srgbClr val="0070C0"/>
                </a:solidFill>
              </a:rPr>
              <a:t>3 Do you </a:t>
            </a:r>
            <a:r>
              <a:rPr lang="en-US" sz="4400" b="1" i="1">
                <a:solidFill>
                  <a:srgbClr val="0070C0"/>
                </a:solidFill>
              </a:rPr>
              <a:t>find music important to our life?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" y="378371"/>
            <a:ext cx="11981793" cy="593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41" y="7457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1" y="1515291"/>
            <a:ext cx="9831978" cy="47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692" y="40453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857" y="1717535"/>
            <a:ext cx="355870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rgbClr val="0070C0"/>
                </a:solidFill>
              </a:rPr>
              <a:t>1</a:t>
            </a:r>
            <a:r>
              <a:rPr lang="en-US" sz="3600" i="1" strike="sngStrike">
                <a:solidFill>
                  <a:srgbClr val="0070C0"/>
                </a:solidFill>
              </a:rPr>
              <a:t>. pop</a:t>
            </a:r>
            <a:endParaRPr lang="en-US" sz="3600" i="1" strike="sngStrike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2</a:t>
            </a:r>
            <a:r>
              <a:rPr lang="en-US" sz="3600" i="1">
                <a:solidFill>
                  <a:srgbClr val="0070C0"/>
                </a:solidFill>
              </a:rPr>
              <a:t>. jazz</a:t>
            </a:r>
          </a:p>
          <a:p>
            <a:r>
              <a:rPr lang="en-US" sz="3600" i="1">
                <a:solidFill>
                  <a:srgbClr val="0070C0"/>
                </a:solidFill>
              </a:rPr>
              <a:t>3. hip hop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4</a:t>
            </a:r>
            <a:r>
              <a:rPr lang="en-US" sz="3600" i="1">
                <a:solidFill>
                  <a:srgbClr val="0070C0"/>
                </a:solidFill>
              </a:rPr>
              <a:t>. classical music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5</a:t>
            </a:r>
            <a:r>
              <a:rPr lang="en-US" sz="3600" i="1">
                <a:solidFill>
                  <a:srgbClr val="0070C0"/>
                </a:solidFill>
              </a:rPr>
              <a:t>. rock</a:t>
            </a:r>
          </a:p>
          <a:p>
            <a:r>
              <a:rPr lang="en-US" sz="3600" i="1">
                <a:solidFill>
                  <a:srgbClr val="0070C0"/>
                </a:solidFill>
              </a:rPr>
              <a:t>6. country (music)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66" y="1061378"/>
            <a:ext cx="7826567" cy="4868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3572" y="2786230"/>
            <a:ext cx="237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classical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7552" y="278191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635" y="5140041"/>
            <a:ext cx="3020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4788" y="5140041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0196" y="514979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hip hop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5378</TotalTime>
  <Words>944</Words>
  <Application>Microsoft Office PowerPoint</Application>
  <PresentationFormat>Widescreen</PresentationFormat>
  <Paragraphs>169</Paragraphs>
  <Slides>34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230</cp:revision>
  <dcterms:created xsi:type="dcterms:W3CDTF">2020-12-08T03:17:05Z</dcterms:created>
  <dcterms:modified xsi:type="dcterms:W3CDTF">2022-06-22T10:27:24Z</dcterms:modified>
</cp:coreProperties>
</file>