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1" r:id="rId3"/>
    <p:sldId id="272" r:id="rId4"/>
    <p:sldId id="266" r:id="rId5"/>
    <p:sldId id="282" r:id="rId6"/>
    <p:sldId id="281" r:id="rId7"/>
    <p:sldId id="273" r:id="rId8"/>
    <p:sldId id="283" r:id="rId9"/>
    <p:sldId id="267" r:id="rId10"/>
    <p:sldId id="284" r:id="rId11"/>
    <p:sldId id="285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ong Hung" initials="DH" lastIdx="1" clrIdx="0">
    <p:extLst>
      <p:ext uri="{19B8F6BF-5375-455C-9EA6-DF929625EA0E}">
        <p15:presenceInfo xmlns:p15="http://schemas.microsoft.com/office/powerpoint/2012/main" userId="159ce12b073912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FCFFEB"/>
    <a:srgbClr val="3333FF"/>
    <a:srgbClr val="CCECFF"/>
    <a:srgbClr val="DFFED2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2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1AB05-D0AD-4661-A563-ED0A973E8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4F8AAF-B3D6-43E0-8BE6-ACC045CA8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D0CB0-ACD0-4F2D-999E-A38C11D61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5AAC0-AB66-45C6-8716-DDDEB5A1E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5496D-219E-4DC5-B6CB-0D09372B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B525EB-EDE9-454B-97E8-BA4EA8A5BD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0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292" y="1"/>
            <a:ext cx="12183770" cy="5143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D34CDC-813E-42F1-AF2B-E4C69DF07B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6343650"/>
            <a:ext cx="12171478" cy="5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5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C3267-A90C-45D6-BA22-0CF355786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3D663-20CA-49F7-9088-6A48A3D5A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DDACA-6EE9-4082-908E-56F4087D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34AFB-8600-422C-8FE6-3D694E84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994D0-9BDB-4F1F-A1AB-664075547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8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F261DE-9197-4D26-B4B9-FF0D391344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83B291-7E96-497B-BF77-354A929E5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0F37F-EFAB-474E-833C-F3A45D4C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1406C-BE5D-4AF2-A987-F31D5F67F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F6D1E-FD61-44A6-9E7F-192733997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49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4324-618A-4DA5-987A-1BA333D1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29741-7706-4FF6-9DA1-5BAD77EB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D27C4-AA06-401D-A02E-B9E7C786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DAB8-4858-4218-A8DC-8FD3E20B70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0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292" y="1"/>
            <a:ext cx="12183770" cy="514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A1FA8D-21B3-44D8-B273-98A7438BEA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129"/>
          <a:stretch>
            <a:fillRect/>
          </a:stretch>
        </p:blipFill>
        <p:spPr>
          <a:xfrm rot="5400000" flipV="1">
            <a:off x="-2751421" y="3330291"/>
            <a:ext cx="5697036" cy="720206"/>
          </a:xfrm>
          <a:custGeom>
            <a:avLst/>
            <a:gdLst>
              <a:gd name="connsiteX0" fmla="*/ 0 w 3316895"/>
              <a:gd name="connsiteY0" fmla="*/ 0 h 1710480"/>
              <a:gd name="connsiteX1" fmla="*/ 0 w 3316895"/>
              <a:gd name="connsiteY1" fmla="*/ 1710480 h 1710480"/>
              <a:gd name="connsiteX2" fmla="*/ 3316895 w 3316895"/>
              <a:gd name="connsiteY2" fmla="*/ 1710480 h 1710480"/>
              <a:gd name="connsiteX3" fmla="*/ 3316895 w 3316895"/>
              <a:gd name="connsiteY3" fmla="*/ 0 h 171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895" h="1710480">
                <a:moveTo>
                  <a:pt x="0" y="0"/>
                </a:moveTo>
                <a:lnTo>
                  <a:pt x="0" y="1710480"/>
                </a:lnTo>
                <a:lnTo>
                  <a:pt x="3316895" y="1710480"/>
                </a:lnTo>
                <a:lnTo>
                  <a:pt x="3316895" y="0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02BBA3-2BFD-43FF-B8A0-E55627E9FA9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6343650"/>
            <a:ext cx="12171478" cy="5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3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375C5-0B2B-42C5-8A7D-B896CBF96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F36B3-5183-422A-AD77-A0BDC58CC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4324-618A-4DA5-987A-1BA333D1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29741-7706-4FF6-9DA1-5BAD77EB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D27C4-AA06-401D-A02E-B9E7C786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5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8B002-73E3-4A59-97CF-80D6E2B63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81138-737A-4841-991D-4A6DC18E6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5B2B0-16C2-4497-A60F-28ED6CA0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DC5C9-9957-4FDF-BF89-2833D58B7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B18C5-C816-4A36-B672-12859720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1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B16FE-AFBF-4941-97DE-A1D2C921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3DDBE-57EF-48AF-AD79-133927320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39D72-66A3-4407-8621-82423B234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1A51D-CA18-4B33-8FE1-25BC167DB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D2AA3-3E11-44B8-8421-726D3EB6A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3108C-8C3E-47F3-B675-38C54FF9A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0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834F3-A85C-45D5-8A6A-6F06AD2F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0BB03-7E04-4A15-9F04-3E57667AE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C36E7-DB1F-4044-9DF4-57AC3C158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02FB26-7839-4EF2-9099-450DDC9680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149131-45CB-4AAD-B16F-CF3E54DC6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32D7F6-EE1D-4AD4-9744-9AEDBDB01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DB634-987D-4F59-8D47-1C4B935A1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18064A-455F-4C62-8123-2DDC2D16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3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C62BC-2C50-485B-97B0-378993786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A93BF-A87D-4B1C-ABB9-A67F6BED4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FE16EC-2185-4091-8D15-DBCF6C3CA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DF470-98F0-4603-A341-9C53C55A3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1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EEAA94-1BDC-42DD-B24B-C4FA5C70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3B2FC-2C28-419E-8F7B-005F39D58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D0AE7-0247-4B68-B6B7-C9CA5C7A1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7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1FA3F-BF8D-4D4C-ADB2-5579AACD6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F2AFD-C213-4B15-9A0E-745342CE2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834B-3759-4C6C-AEED-6B13CA338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4F9FD-D2C6-4CA2-8083-7E832774D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C3B6B-A0E1-41D3-97AF-D8653D2C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B3D31-D4E1-4232-AA98-8EAE7789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4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9DC08-0059-434E-A005-8567C32A5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759BE8-FACC-4FFF-8F02-32E6E6F70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B837E-755E-4B80-9050-49344F333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33D91-2280-4452-B770-9F1222173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9EA15-6A4F-45B2-AC34-7EB39A041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541D7-3872-4DFC-AC84-07869D29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6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4">
                <a:lumMod val="0"/>
                <a:lumOff val="100000"/>
              </a:schemeClr>
            </a:gs>
            <a:gs pos="100000">
              <a:srgbClr val="FCFFEB"/>
            </a:gs>
            <a:gs pos="0">
              <a:srgbClr val="FFFFFF"/>
            </a:gs>
            <a:gs pos="60000">
              <a:schemeClr val="bg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2AE268-8DC3-45A7-AC9B-F0654C96B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23FA5-FF0A-4701-89C0-67D667D95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8BED3-A4CA-478B-8CB8-08D7BF863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DB85B-639E-44C8-B825-D3A7C36C4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EB2C0-62B7-4AE6-B9B9-AB1E080B8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B91FBD-4AD4-42F2-918E-E98DC24A8C7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136525"/>
            <a:ext cx="1162049" cy="51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4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30.png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0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3746652" y="97423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796753"/>
                <a:ext cx="11989406" cy="263224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r>
                  <a:rPr lang="en-US" sz="30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Bài 1</a:t>
                </a:r>
                <a:r>
                  <a:rPr lang="vi-VN" sz="30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30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000099"/>
                    </a:solidFill>
                  </a:rPr>
                  <a:t>Trong không gian cho ba mặt phẳng phân biệt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 Những mệnh đề nào sau đây là đúng?</a:t>
                </a:r>
                <a:br>
                  <a:rPr lang="en-US" sz="2800">
                    <a:solidFill>
                      <a:srgbClr val="000099"/>
                    </a:solidFill>
                  </a:rPr>
                </a:br>
                <a:r>
                  <a:rPr lang="en-US" sz="2800">
                    <a:solidFill>
                      <a:srgbClr val="000099"/>
                    </a:solidFill>
                  </a:rPr>
                  <a:t>a) Nếu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chứa một đường thẳng song song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thì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song song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</a:t>
                </a:r>
              </a:p>
              <a:p>
                <a:r>
                  <a:rPr lang="en-US" sz="2800">
                    <a:solidFill>
                      <a:srgbClr val="000099"/>
                    </a:solidFill>
                  </a:rPr>
                  <a:t>b) Nếu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chứa hai đường thẳng song song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thì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song song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</a:t>
                </a:r>
                <a:br>
                  <a:rPr lang="en-US" sz="2800">
                    <a:solidFill>
                      <a:srgbClr val="000099"/>
                    </a:solidFill>
                  </a:rPr>
                </a:br>
                <a:r>
                  <a:rPr lang="en-US" sz="2800">
                    <a:solidFill>
                      <a:srgbClr val="000099"/>
                    </a:solidFill>
                  </a:rPr>
                  <a:t>c) Nếu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song song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thì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song song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</a:t>
                </a:r>
                <a:br>
                  <a:rPr lang="en-US" sz="2800">
                    <a:solidFill>
                      <a:srgbClr val="000099"/>
                    </a:solidFill>
                  </a:rPr>
                </a:br>
                <a:r>
                  <a:rPr lang="en-US" sz="2800">
                    <a:solidFill>
                      <a:srgbClr val="000099"/>
                    </a:solidFill>
                  </a:rPr>
                  <a:t>d) Nếu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cắt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thì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song song với nhau.</a:t>
                </a: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US" sz="30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796753"/>
                <a:ext cx="11989406" cy="2632247"/>
              </a:xfrm>
              <a:prstGeom prst="rect">
                <a:avLst/>
              </a:prstGeom>
              <a:blipFill>
                <a:blip r:embed="rId2"/>
                <a:stretch>
                  <a:fillRect l="-1016" t="-437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08" y="815804"/>
            <a:ext cx="478318" cy="478318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D5A35E6-1F08-4448-924B-DAE835443F13}"/>
              </a:ext>
            </a:extLst>
          </p:cNvPr>
          <p:cNvSpPr txBox="1">
            <a:spLocks/>
          </p:cNvSpPr>
          <p:nvPr/>
        </p:nvSpPr>
        <p:spPr>
          <a:xfrm>
            <a:off x="159858" y="3448052"/>
            <a:ext cx="11989406" cy="3028162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Blip>
                <a:blip r:embed="rId5"/>
              </a:buBlip>
            </a:pPr>
            <a:r>
              <a:rPr lang="en-US" b="1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0000FF"/>
                </a:solidFill>
                <a:ea typeface="Times New Roman" panose="02020603050405020304" pitchFamily="18" charset="0"/>
              </a:rPr>
              <a:t>Lời</a:t>
            </a:r>
            <a:r>
              <a:rPr lang="en-US" b="1">
                <a:solidFill>
                  <a:srgbClr val="0000FF"/>
                </a:solidFill>
                <a:ea typeface="Times New Roman" panose="02020603050405020304" pitchFamily="18" charset="0"/>
              </a:rPr>
              <a:t> giải</a:t>
            </a:r>
          </a:p>
          <a:p>
            <a:pPr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/>
              <a:t>a) Sai.	</a:t>
            </a:r>
          </a:p>
          <a:p>
            <a:pPr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/>
              <a:t>b) Sai.	</a:t>
            </a:r>
          </a:p>
          <a:p>
            <a:pPr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/>
              <a:t>c) Đúng.	</a:t>
            </a:r>
          </a:p>
          <a:p>
            <a:pPr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/>
              <a:t>d) Sai.</a:t>
            </a:r>
            <a:br>
              <a:rPr lang="en-US"/>
            </a:b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056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930103"/>
                <a:ext cx="9026345" cy="203818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marL="457200">
                  <a:lnSpc>
                    <a:spcPct val="107000"/>
                  </a:lnSpc>
                  <a:spcAft>
                    <a:spcPts val="1200"/>
                  </a:spcAft>
                  <a:tabLst>
                    <a:tab pos="900430" algn="l"/>
                  </a:tabLst>
                </a:pPr>
                <a:r>
                  <a:rPr lang="en-US" sz="2800" b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7.</a:t>
                </a:r>
                <a:r>
                  <a:rPr lang="en-US" sz="280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000099"/>
                    </a:solidFill>
                  </a:rPr>
                  <a:t>Cho hình hộp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.ột mặt phẳng song song với mặt bên (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của hình hộp và cắt các cạnh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lần lượt tại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.4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.54).</a:t>
                </a:r>
                <a:br>
                  <a:rPr lang="en-US" sz="2800">
                    <a:solidFill>
                      <a:srgbClr val="000099"/>
                    </a:solidFill>
                  </a:rPr>
                </a:br>
                <a:r>
                  <a:rPr lang="en-US" sz="2800">
                    <a:solidFill>
                      <a:srgbClr val="000099"/>
                    </a:solidFill>
                  </a:rPr>
                  <a:t>Chứng minh rằng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𝐴𝐵𝑁𝑀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'là hình hộp.</a:t>
                </a:r>
              </a:p>
              <a:p>
                <a:pPr marL="457200">
                  <a:lnSpc>
                    <a:spcPct val="107000"/>
                  </a:lnSpc>
                  <a:spcAft>
                    <a:spcPts val="1200"/>
                  </a:spcAft>
                  <a:tabLst>
                    <a:tab pos="900430" algn="l"/>
                  </a:tabLst>
                </a:pPr>
                <a:endParaRPr lang="en-US" sz="28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930103"/>
                <a:ext cx="9026345" cy="2038180"/>
              </a:xfrm>
              <a:prstGeom prst="rect">
                <a:avLst/>
              </a:prstGeom>
              <a:blipFill>
                <a:blip r:embed="rId2"/>
                <a:stretch>
                  <a:fillRect t="-893" r="-337" b="-982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07" y="949153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C083C00-EC51-4485-85B7-1049CCD82E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2987333"/>
                <a:ext cx="11989406" cy="3488880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5"/>
                  </a:buBlip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Ta c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ó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//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𝑀𝑁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𝐴𝐷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∪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𝐴𝐷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∪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𝑀𝑁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 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AA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//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MM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T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ươ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ng t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ự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//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𝑁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b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C083C00-EC51-4485-85B7-1049CCD82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2987333"/>
                <a:ext cx="11989406" cy="3488880"/>
              </a:xfrm>
              <a:prstGeom prst="rect">
                <a:avLst/>
              </a:prstGeom>
              <a:blipFill>
                <a:blip r:embed="rId6"/>
                <a:stretch>
                  <a:fillRect l="-1117" t="-2265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15198324-0ACD-4354-9C3F-0E4CDFED38E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2F5FD"/>
              </a:clrFrom>
              <a:clrTo>
                <a:srgbClr val="E2F5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53489" y="949153"/>
            <a:ext cx="2384100" cy="203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2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930103"/>
                <a:ext cx="9026345" cy="203818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marL="457200">
                  <a:lnSpc>
                    <a:spcPct val="107000"/>
                  </a:lnSpc>
                  <a:spcAft>
                    <a:spcPts val="1200"/>
                  </a:spcAft>
                  <a:tabLst>
                    <a:tab pos="900430" algn="l"/>
                  </a:tabLst>
                </a:pPr>
                <a:r>
                  <a:rPr lang="en-US" sz="2800" b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7.</a:t>
                </a:r>
                <a:r>
                  <a:rPr lang="en-US" sz="280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000099"/>
                    </a:solidFill>
                  </a:rPr>
                  <a:t>Cho hình hộp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.ột mặt phẳng song song với mặt bên (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của hình hộp và cắt các cạnh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lần lượt tại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.4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.54).</a:t>
                </a:r>
                <a:br>
                  <a:rPr lang="en-US" sz="2800">
                    <a:solidFill>
                      <a:srgbClr val="000099"/>
                    </a:solidFill>
                  </a:rPr>
                </a:br>
                <a:r>
                  <a:rPr lang="en-US" sz="2800">
                    <a:solidFill>
                      <a:srgbClr val="000099"/>
                    </a:solidFill>
                  </a:rPr>
                  <a:t>Chứng minh rằng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𝐴𝐵𝑁𝑀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'là hình hộp.</a:t>
                </a:r>
              </a:p>
              <a:p>
                <a:pPr marL="457200">
                  <a:lnSpc>
                    <a:spcPct val="107000"/>
                  </a:lnSpc>
                  <a:spcAft>
                    <a:spcPts val="1200"/>
                  </a:spcAft>
                  <a:tabLst>
                    <a:tab pos="900430" algn="l"/>
                  </a:tabLst>
                </a:pPr>
                <a:endParaRPr lang="en-US" sz="28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930103"/>
                <a:ext cx="9026345" cy="2038180"/>
              </a:xfrm>
              <a:prstGeom prst="rect">
                <a:avLst/>
              </a:prstGeom>
              <a:blipFill>
                <a:blip r:embed="rId2"/>
                <a:stretch>
                  <a:fillRect t="-893" r="-337" b="-982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07" y="949153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C083C00-EC51-4485-85B7-1049CCD82E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2987333"/>
                <a:ext cx="11989406" cy="3488880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5"/>
                  </a:buBlip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𝐴𝐵𝑁𝑀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𝑁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 c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ó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 c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á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c c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ạ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nh b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ê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n 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đô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i m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ộ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t song song, </a:t>
                </a:r>
                <a:endParaRPr lang="en-US"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𝐴𝐵𝑁𝑀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)//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 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𝐴𝐵𝑁𝑀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𝑁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 l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à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 h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ì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nh l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ă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ng tr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</a:rPr>
                  <a:t>ụ</a:t>
                </a:r>
                <a: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  <a:t>.</a:t>
                </a:r>
                <a:b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br>
                  <a:rPr lang="en-US">
                    <a:latin typeface="Georgia" panose="02040502050405020303" pitchFamily="18" charset="0"/>
                    <a:ea typeface="Calibri" panose="020F0502020204030204" pitchFamily="34" charset="0"/>
                  </a:rPr>
                </a:b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C083C00-EC51-4485-85B7-1049CCD82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2987333"/>
                <a:ext cx="11989406" cy="3488880"/>
              </a:xfrm>
              <a:prstGeom prst="rect">
                <a:avLst/>
              </a:prstGeom>
              <a:blipFill>
                <a:blip r:embed="rId6"/>
                <a:stretch>
                  <a:fillRect l="-1117" t="-2265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15198324-0ACD-4354-9C3F-0E4CDFED38E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2F5FD"/>
              </a:clrFrom>
              <a:clrTo>
                <a:srgbClr val="E2F5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53489" y="949153"/>
            <a:ext cx="2384100" cy="203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28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930103"/>
                <a:ext cx="9026345" cy="203818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marL="457200">
                  <a:lnSpc>
                    <a:spcPct val="107000"/>
                  </a:lnSpc>
                  <a:spcAft>
                    <a:spcPts val="1200"/>
                  </a:spcAft>
                  <a:tabLst>
                    <a:tab pos="900430" algn="l"/>
                  </a:tabLst>
                </a:pPr>
                <a:r>
                  <a:rPr lang="en-US" sz="2800" b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7.</a:t>
                </a:r>
                <a:r>
                  <a:rPr lang="en-US" sz="280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000099"/>
                    </a:solidFill>
                  </a:rPr>
                  <a:t>Cho hình hộp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.ột mặt phẳng song song với mặt bên (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của hình hộp và cắt các cạnh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lần lượt tại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.4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.54).</a:t>
                </a:r>
                <a:br>
                  <a:rPr lang="en-US" sz="2800">
                    <a:solidFill>
                      <a:srgbClr val="000099"/>
                    </a:solidFill>
                  </a:rPr>
                </a:br>
                <a:r>
                  <a:rPr lang="en-US" sz="2800">
                    <a:solidFill>
                      <a:srgbClr val="000099"/>
                    </a:solidFill>
                  </a:rPr>
                  <a:t>Chứng minh rằng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𝐴𝐵𝑁𝑀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'là hình hộp.</a:t>
                </a:r>
              </a:p>
              <a:p>
                <a:pPr marL="457200">
                  <a:lnSpc>
                    <a:spcPct val="107000"/>
                  </a:lnSpc>
                  <a:spcAft>
                    <a:spcPts val="1200"/>
                  </a:spcAft>
                  <a:tabLst>
                    <a:tab pos="900430" algn="l"/>
                  </a:tabLst>
                </a:pPr>
                <a:endParaRPr lang="en-US" sz="28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930103"/>
                <a:ext cx="9026345" cy="2038180"/>
              </a:xfrm>
              <a:prstGeom prst="rect">
                <a:avLst/>
              </a:prstGeom>
              <a:blipFill>
                <a:blip r:embed="rId2"/>
                <a:stretch>
                  <a:fillRect t="-893" r="-337" b="-982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07" y="949153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C083C00-EC51-4485-85B7-1049CCD82E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2987333"/>
                <a:ext cx="11989406" cy="3488880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:r>
                  <a:rPr lang="en-US" sz="2800"/>
                  <a:t>Ta có: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𝐴𝐵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//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𝑀𝑁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,(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𝐴𝐵𝑁𝑀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)∪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𝐴𝐵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,(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𝐴𝐵𝑁𝑀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)∪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𝑀𝑁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𝑀𝑁</m:t>
                    </m:r>
                  </m:oMath>
                </a14:m>
                <a:r>
                  <a:rPr lang="en-US" sz="2800"/>
                  <a:t> </a:t>
                </a:r>
              </a:p>
              <a:p>
                <a:r>
                  <a:rPr lang="en-US"/>
                  <a:t>Tứ giác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ABNM</m:t>
                    </m:r>
                  </m:oMath>
                </a14:m>
                <a:r>
                  <a:rPr lang="en-US"/>
                  <a:t> có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AB</m:t>
                    </m:r>
                    <m:r>
                      <a:rPr lang="en-US">
                        <a:latin typeface="Cambria Math" panose="02040503050406030204" pitchFamily="18" charset="0"/>
                      </a:rPr>
                      <m:t>//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𝐵𝑁</m:t>
                    </m:r>
                    <m:r>
                      <a:rPr lang="en-US">
                        <a:latin typeface="Cambria Math" panose="02040503050406030204" pitchFamily="18" charset="0"/>
                      </a:rPr>
                      <m:t>//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AM</m:t>
                    </m:r>
                  </m:oMath>
                </a14:m>
                <a:r>
                  <a:rPr lang="en-US"/>
                  <a:t> là hình bình hành </a:t>
                </a:r>
              </a:p>
              <a:p>
                <a:r>
                  <a:rPr lang="en-US"/>
                  <a:t>Do đó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𝐴𝐵𝑁𝑀</m:t>
                    </m:r>
                  </m:oMath>
                </a14:m>
                <a:r>
                  <a:rPr lang="en-US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/>
                  <a:t> là hình hộp (đpcm).</a:t>
                </a:r>
              </a:p>
              <a:p>
                <a:endParaRPr lang="en-US" sz="280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C083C00-EC51-4485-85B7-1049CCD82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2987333"/>
                <a:ext cx="11989406" cy="3488880"/>
              </a:xfrm>
              <a:prstGeom prst="rect">
                <a:avLst/>
              </a:prstGeom>
              <a:blipFill>
                <a:blip r:embed="rId5"/>
                <a:stretch>
                  <a:fillRect l="-1117" t="-3659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15198324-0ACD-4354-9C3F-0E4CDFED38E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2F5FD"/>
              </a:clrFrom>
              <a:clrTo>
                <a:srgbClr val="E2F5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53489" y="949153"/>
            <a:ext cx="2384100" cy="203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44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3746652" y="97423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796753"/>
                <a:ext cx="11989406" cy="173830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Bài 2</a:t>
                </a:r>
                <a:r>
                  <a:rPr lang="vi-VN" sz="30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30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>
                    <a:solidFill>
                      <a:srgbClr val="000099"/>
                    </a:solidFill>
                  </a:rPr>
                  <a:t>Cho hình lăng trụ tam giác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>
                    <a:solidFill>
                      <a:srgbClr val="000099"/>
                    </a:solidFill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3200">
                    <a:solidFill>
                      <a:srgbClr val="000099"/>
                    </a:solidFill>
                  </a:rPr>
                  <a:t> lần lượt là trung điểm của các cạnh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>
                    <a:solidFill>
                      <a:srgbClr val="000099"/>
                    </a:solidFill>
                  </a:rPr>
                  <a:t>. Chứng minh rằng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𝑀𝑁𝑃</m:t>
                        </m:r>
                      </m:e>
                    </m:d>
                  </m:oMath>
                </a14:m>
                <a:r>
                  <a:rPr lang="en-US" sz="3200">
                    <a:solidFill>
                      <a:srgbClr val="000099"/>
                    </a:solidFill>
                  </a:rPr>
                  <a:t> song song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3200">
                    <a:solidFill>
                      <a:srgbClr val="000099"/>
                    </a:solidFill>
                  </a:rPr>
                  <a:t>.</a:t>
                </a: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US" sz="30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796753"/>
                <a:ext cx="11989406" cy="1738303"/>
              </a:xfrm>
              <a:prstGeom prst="rect">
                <a:avLst/>
              </a:prstGeom>
              <a:blipFill>
                <a:blip r:embed="rId2"/>
                <a:stretch>
                  <a:fillRect l="-1219" t="-697" r="-1270" b="-1393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08" y="815804"/>
            <a:ext cx="478318" cy="4783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D5A35E6-1F08-4448-924B-DAE835443F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2759716"/>
                <a:ext cx="8196351" cy="3716497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giải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800">
                    <a:ea typeface="Calibri" panose="020F050202020403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𝐴𝐵𝐵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là hình bình hành,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𝑀𝑁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//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suy ra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𝑀𝑁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//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. 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800">
                    <a:ea typeface="Calibri" panose="020F0502020204030204" pitchFamily="34" charset="0"/>
                  </a:rPr>
                  <a:t>Tương tự, ta có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𝑁𝑃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//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𝑁𝑃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//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.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r>
                  <a:rPr lang="en-US" sz="2800">
                    <a:ea typeface="Calibri" panose="020F0502020204030204" pitchFamily="34" charset="0"/>
                  </a:rPr>
                  <a:t>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𝑀𝑁𝑃</m:t>
                        </m:r>
                      </m:e>
                    </m:d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chứa hai đường thẳng cắt nhau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𝑀𝑁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à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𝑁𝑃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song song với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mp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ABC</m:t>
                        </m:r>
                      </m:e>
                    </m:d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suy ra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MNP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//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ABC</m:t>
                        </m:r>
                      </m:e>
                    </m:d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.</a:t>
                </a:r>
                <a:br>
                  <a:rPr lang="en-US" sz="2800">
                    <a:ea typeface="Calibri" panose="020F0502020204030204" pitchFamily="34" charset="0"/>
                  </a:rPr>
                </a:br>
                <a:r>
                  <a:rPr lang="en-US" sz="2800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sz="2800" b="1" dirty="0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D5A35E6-1F08-4448-924B-DAE835443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2759716"/>
                <a:ext cx="8196351" cy="3716497"/>
              </a:xfrm>
              <a:prstGeom prst="rect">
                <a:avLst/>
              </a:prstGeom>
              <a:blipFill>
                <a:blip r:embed="rId5"/>
                <a:stretch>
                  <a:fillRect l="-1633" t="-2128" b="-458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AACD705-1C0C-4ADB-976D-7BAAA48FDF2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5023" y="3696285"/>
            <a:ext cx="3197229" cy="236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61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3746652" y="97423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796753"/>
                <a:ext cx="11989406" cy="156661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000" b="1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30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3</a:t>
                </a:r>
                <a:r>
                  <a:rPr lang="vi-VN" sz="30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30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000099"/>
                    </a:solidFill>
                  </a:rPr>
                  <a:t>Cho hình thang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có hai đáy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 Qua các điểm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lần lượt vẽ các 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song song với nhau và không nằm trong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 Chứng minh rằng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rgbClr val="000099"/>
                        </a:solidFill>
                      </a:rPr>
                      <m:t>mp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và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rgbClr val="000099"/>
                        </a:solidFill>
                      </a:rPr>
                      <m:t>mp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song song với nhau.</a:t>
                </a: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US" sz="30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796753"/>
                <a:ext cx="11989406" cy="1566619"/>
              </a:xfrm>
              <a:prstGeom prst="rect">
                <a:avLst/>
              </a:prstGeom>
              <a:blipFill>
                <a:blip r:embed="rId2"/>
                <a:stretch>
                  <a:fillRect l="-965" t="-2703" r="-1016" b="-849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08" y="815804"/>
            <a:ext cx="478318" cy="4783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D5A35E6-1F08-4448-924B-DAE835443F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2382424"/>
                <a:ext cx="11989406" cy="4093790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5"/>
                  </a:buBlip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giải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/>
                  <a:t>Ta có: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 suy ra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//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/>
                  <a:t>.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en-US"/>
                  <a:t> (do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/>
                  <a:t> là hình thang) 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/>
                  <a:t>suy ra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//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/>
                  <a:t>.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/>
                  <a:t>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/>
                  <a:t> chứa hai đường thẳng cắt nhau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/>
                  <a:t> 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/>
                  <a:t>và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AB</m:t>
                    </m:r>
                  </m:oMath>
                </a14:m>
                <a:r>
                  <a:rPr lang="en-US"/>
                  <a:t> song song với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mp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/>
                  <a:t> suy ra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//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/>
                  <a:t>.</a:t>
                </a:r>
                <a:br>
                  <a:rPr lang="en-US"/>
                </a:br>
                <a:r>
                  <a:rPr lang="en-US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b="1" dirty="0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D5A35E6-1F08-4448-924B-DAE835443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2382424"/>
                <a:ext cx="11989406" cy="4093790"/>
              </a:xfrm>
              <a:prstGeom prst="rect">
                <a:avLst/>
              </a:prstGeom>
              <a:blipFill>
                <a:blip r:embed="rId6"/>
                <a:stretch>
                  <a:fillRect l="-1117" t="-1932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AB0061A-64E2-4F5F-A5FA-E1C9B7F075B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3841" y="2644324"/>
            <a:ext cx="3022988" cy="156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71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807272"/>
                <a:ext cx="11989406" cy="275185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200" b="1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32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4</a:t>
                </a:r>
                <a:r>
                  <a:rPr lang="vi-VN" sz="32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vi-VN" sz="3200" b="1">
                    <a:solidFill>
                      <a:srgbClr val="000099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tứ diện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𝑆𝐴𝐵𝐶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Trên cạnh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 các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 cho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Gọi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hai mặt phẳng song song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lần lượt đi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 các cạnh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𝑆𝐵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 lượt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cắt các cạnh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𝑆𝐵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lần lượt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.Chứng minh </a:t>
                </a:r>
                <a:endParaRPr lang="en-US" sz="2800" i="1">
                  <a:solidFill>
                    <a:srgbClr val="000099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807272"/>
                <a:ext cx="11989406" cy="2751853"/>
              </a:xfrm>
              <a:prstGeom prst="rect">
                <a:avLst/>
              </a:prstGeom>
              <a:blipFill>
                <a:blip r:embed="rId2"/>
                <a:stretch>
                  <a:fillRect t="-220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858" y="807273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8" y="3559124"/>
                <a:ext cx="11989406" cy="3298875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5"/>
                  </a:buBlip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>
                    <a:ea typeface="Calibri" panose="020F0502020204030204" pitchFamily="34" charset="0"/>
                  </a:rPr>
                  <a:t>Áp dụng định lí Thales cho ba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</m:d>
                  </m:oMath>
                </a14:m>
                <a:endParaRPr lang="en-US">
                  <a:ea typeface="Calibri" panose="020F0502020204030204" pitchFamily="34" charset="0"/>
                </a:endParaRP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>
                    <a:ea typeface="Calibri" panose="020F0502020204030204" pitchFamily="34" charset="0"/>
                  </a:rPr>
                  <a:t>và hai cắt tuyến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𝑆𝐶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 ta có: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>
                    <a:ea typeface="Calibri" panose="020F0502020204030204" pitchFamily="34" charset="0"/>
                  </a:rPr>
                  <a:t> mà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 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>
                    <a:ea typeface="Calibri" panose="020F050202020403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.</a:t>
                </a:r>
                <a:br>
                  <a:rPr lang="en-US" dirty="0"/>
                </a:br>
                <a:endParaRPr lang="en-US" dirty="0"/>
              </a:p>
              <a:p>
                <a:pPr marL="0" lv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8" y="3559124"/>
                <a:ext cx="11989406" cy="3298875"/>
              </a:xfrm>
              <a:prstGeom prst="rect">
                <a:avLst/>
              </a:prstGeom>
              <a:blipFill>
                <a:blip r:embed="rId6"/>
                <a:stretch>
                  <a:fillRect l="-1118" t="-2394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7311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807272"/>
                <a:ext cx="11989406" cy="275185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200" b="1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32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4</a:t>
                </a:r>
                <a:r>
                  <a:rPr lang="vi-VN" sz="32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vi-VN" sz="3200" b="1">
                    <a:solidFill>
                      <a:srgbClr val="000099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tứ diện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𝑆𝐴𝐵𝐶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Trên cạnh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 các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 cho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Gọi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hai mặt phẳng song song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lần lượt đi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 các cạnh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𝑆𝐵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 lượt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cắt các cạnh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𝑆𝐵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lần lượt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.Chứng minh </a:t>
                </a:r>
                <a:endParaRPr lang="en-US" sz="2800" i="1">
                  <a:solidFill>
                    <a:srgbClr val="000099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807272"/>
                <a:ext cx="11989406" cy="2751853"/>
              </a:xfrm>
              <a:prstGeom prst="rect">
                <a:avLst/>
              </a:prstGeom>
              <a:blipFill>
                <a:blip r:embed="rId2"/>
                <a:stretch>
                  <a:fillRect t="-220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858" y="807273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8" y="3559124"/>
                <a:ext cx="11989406" cy="3298875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5"/>
                  </a:buBlip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>
                    <a:ea typeface="Calibri" panose="020F0502020204030204" pitchFamily="34" charset="0"/>
                  </a:rPr>
                  <a:t>Áp dụng định lî Thales cho ba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</m:d>
                  </m:oMath>
                </a14:m>
                <a:endParaRPr lang="en-US">
                  <a:ea typeface="Calibri" panose="020F0502020204030204" pitchFamily="34" charset="0"/>
                </a:endParaRP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>
                    <a:ea typeface="Calibri" panose="020F0502020204030204" pitchFamily="34" charset="0"/>
                  </a:rPr>
                  <a:t>và hai cắt tuyến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𝑆𝐶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 ta có: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>
                    <a:ea typeface="Calibri" panose="020F0502020204030204" pitchFamily="34" charset="0"/>
                  </a:rPr>
                  <a:t> mà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 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>
                    <a:ea typeface="Calibri" panose="020F050202020403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.</a:t>
                </a:r>
                <a:br>
                  <a:rPr lang="en-US" dirty="0"/>
                </a:br>
                <a:endParaRPr lang="en-US" dirty="0"/>
              </a:p>
              <a:p>
                <a:pPr marL="0" lv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8" y="3559124"/>
                <a:ext cx="11989406" cy="3298875"/>
              </a:xfrm>
              <a:prstGeom prst="rect">
                <a:avLst/>
              </a:prstGeom>
              <a:blipFill>
                <a:blip r:embed="rId6"/>
                <a:stretch>
                  <a:fillRect l="-1118" t="-2394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02E0D558-B25B-41C7-8B28-BDB0C1E777B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96455" y="4353638"/>
            <a:ext cx="2420372" cy="219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82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807272"/>
                <a:ext cx="11989406" cy="275185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200" b="1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32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4</a:t>
                </a:r>
                <a:r>
                  <a:rPr lang="vi-VN" sz="32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vi-VN" sz="3200" b="1">
                    <a:solidFill>
                      <a:srgbClr val="000099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tứ diện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𝑆𝐴𝐵𝐶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Trên cạnh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 các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 cho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Gọi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hai mặt phẳng song song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lần lượt đi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 các cạnh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𝑆𝐵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 lượt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cắt các cạnh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𝑆𝐵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lần lượt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.Chứng minh </a:t>
                </a:r>
                <a:endParaRPr lang="en-US" sz="2800" i="1">
                  <a:solidFill>
                    <a:srgbClr val="000099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807272"/>
                <a:ext cx="11989406" cy="2751853"/>
              </a:xfrm>
              <a:prstGeom prst="rect">
                <a:avLst/>
              </a:prstGeom>
              <a:blipFill>
                <a:blip r:embed="rId2"/>
                <a:stretch>
                  <a:fillRect t="-220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858" y="807273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8" y="3559124"/>
                <a:ext cx="11989406" cy="3298875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800">
                    <a:ea typeface="Calibri" panose="020F0502020204030204" pitchFamily="34" charset="0"/>
                  </a:rPr>
                  <a:t>Áp dụng định lî Thales cho ba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ABC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𝑃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800">
                    <a:ea typeface="Calibri" panose="020F0502020204030204" pitchFamily="34" charset="0"/>
                  </a:rPr>
                  <a:t>và hai cát tuyến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SA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SB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ta có: 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mà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i="1"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suy ra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.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lv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8" y="3559124"/>
                <a:ext cx="11989406" cy="3298875"/>
              </a:xfrm>
              <a:prstGeom prst="rect">
                <a:avLst/>
              </a:prstGeom>
              <a:blipFill>
                <a:blip r:embed="rId5"/>
                <a:stretch>
                  <a:fillRect l="-1118" t="-2394" b="-4052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6683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807274"/>
                <a:ext cx="11989406" cy="151389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r>
                  <a:rPr lang="en-US" sz="28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800" b="1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5</a:t>
                </a:r>
                <a:r>
                  <a:rPr lang="vi-VN" sz="28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vi-VN" sz="2800" b="1">
                    <a:solidFill>
                      <a:srgbClr val="000099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>
                    <a:solidFill>
                      <a:srgbClr val="000099"/>
                    </a:solidFill>
                  </a:rPr>
                  <a:t>Cho hình lăng trụ tứ giác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 Một  mặt phẳng song song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cắt các cạnh hình lăng trụ lần lượt tại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p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p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p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p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 Hỏi hình tạo bởi các điểm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p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p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p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p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là hình gì?</a:t>
                </a: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807274"/>
                <a:ext cx="11989406" cy="1513896"/>
              </a:xfrm>
              <a:prstGeom prst="rect">
                <a:avLst/>
              </a:prstGeom>
              <a:blipFill>
                <a:blip r:embed="rId2"/>
                <a:stretch>
                  <a:fillRect l="-1016" t="-3984" r="-762" b="-119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722" y="751001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2321170"/>
                <a:ext cx="9070838" cy="4383164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5"/>
                  </a:buBlip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giải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>
                    <a:ea typeface="Calibri" panose="020F0502020204030204" pitchFamily="34" charset="0"/>
                  </a:rPr>
                  <a:t>Vì các cạnh bên của hình lăng trụ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𝐴𝐵𝐶𝐷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>
                    <a:ea typeface="Calibri" panose="020F0502020204030204" pitchFamily="34" charset="0"/>
                  </a:rPr>
                  <a:t> đôi một song song nên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″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″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𝐶𝐶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"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 đôi một song song.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>
                    <a:ea typeface="Calibri" panose="020F0502020204030204" pitchFamily="34" charset="0"/>
                  </a:rPr>
                  <a:t>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>
                    <a:ea typeface="Calibri" panose="020F0502020204030204" pitchFamily="34" charset="0"/>
                  </a:rPr>
                  <a:t> song song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"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"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"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"</m:t>
                        </m:r>
                      </m:e>
                    </m:d>
                  </m:oMath>
                </a14:m>
                <a:r>
                  <a:rPr lang="en-US">
                    <a:ea typeface="Calibri" panose="020F0502020204030204" pitchFamily="34" charset="0"/>
                  </a:rPr>
                  <a:t> 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>
                    <a:ea typeface="Calibri" panose="020F0502020204030204" pitchFamily="34" charset="0"/>
                  </a:rPr>
                  <a:t>(do cùng song song với 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>
                    <a:ea typeface="Calibri" panose="020F050202020403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𝐴𝐵𝐶𝐷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"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"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"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"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là hình lăng trụ tứ giác.</a:t>
                </a:r>
                <a:br>
                  <a:rPr lang="en-US">
                    <a:ea typeface="Calibri" panose="020F0502020204030204" pitchFamily="34" charset="0"/>
                  </a:rPr>
                </a:br>
                <a:br>
                  <a:rPr lang="en-US" dirty="0"/>
                </a:br>
                <a:endParaRPr lang="en-US" dirty="0"/>
              </a:p>
              <a:p>
                <a:pPr marL="0" marR="0" indent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2321170"/>
                <a:ext cx="9070838" cy="4383164"/>
              </a:xfrm>
              <a:prstGeom prst="rect">
                <a:avLst/>
              </a:prstGeom>
              <a:blipFill>
                <a:blip r:embed="rId6"/>
                <a:stretch>
                  <a:fillRect l="-1477" t="-180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4913EBB1-2422-4047-B0B5-ED907BD0309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76804" y="3429000"/>
            <a:ext cx="2546717" cy="191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72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930103"/>
                <a:ext cx="11989406" cy="249102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800" b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Bài 6.</a:t>
                </a:r>
                <a:r>
                  <a:rPr lang="en-US" sz="280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lăng trụ tam giác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lần lượt là trọng tâm của hai tam giác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Chứng minh rằng tứ giác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𝐴𝐺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hình bình hành.</a:t>
                </a:r>
                <a:b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Chứng minh rằng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𝐴𝐺𝐶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hình lăng trụ.</a:t>
                </a:r>
                <a:endParaRPr lang="en-US" sz="2400">
                  <a:solidFill>
                    <a:srgbClr val="0000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1200"/>
                  </a:spcAft>
                  <a:tabLst>
                    <a:tab pos="900430" algn="l"/>
                  </a:tabLst>
                </a:pPr>
                <a:endParaRPr lang="en-US" sz="28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930103"/>
                <a:ext cx="11989406" cy="2491029"/>
              </a:xfrm>
              <a:prstGeom prst="rect">
                <a:avLst/>
              </a:prstGeom>
              <a:blipFill>
                <a:blip r:embed="rId2"/>
                <a:stretch>
                  <a:fillRect l="-965" t="-243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7994" y="930103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C083C00-EC51-4485-85B7-1049CCD82E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3429000"/>
                <a:ext cx="9659391" cy="3429000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800">
                    <a:ea typeface="Calibri" panose="020F0502020204030204" pitchFamily="34" charset="0"/>
                  </a:rPr>
                  <a:t>a) Ta có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ABC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là hình lăng trụ nên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2800">
                  <a:ea typeface="Calibri" panose="020F050202020403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800">
                    <a:ea typeface="Calibri" panose="020F050202020403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AG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.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800">
                    <a:ea typeface="Calibri" panose="020F0502020204030204" pitchFamily="34" charset="0"/>
                  </a:rPr>
                  <a:t>Lại có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𝐴𝐵𝐶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//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giao tuyến của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𝑚𝑝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𝐴𝐺𝐺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. 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lần lượt là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𝐴𝐺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suy ra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𝐴𝐺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//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.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800">
                    <a:ea typeface="Calibri" panose="020F0502020204030204" pitchFamily="34" charset="0"/>
                  </a:rPr>
                  <a:t> Tứ giác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𝐴𝐺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𝐴𝐺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𝐴𝐺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//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 là hình bình hành.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C083C00-EC51-4485-85B7-1049CCD82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3429000"/>
                <a:ext cx="9659391" cy="3429000"/>
              </a:xfrm>
              <a:prstGeom prst="rect">
                <a:avLst/>
              </a:prstGeom>
              <a:blipFill>
                <a:blip r:embed="rId5"/>
                <a:stretch>
                  <a:fillRect l="-1386" t="-2305" b="-6028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6E4057E1-A35C-40EB-9E95-3177AAFBF48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19249" y="3728486"/>
            <a:ext cx="2330015" cy="249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46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930103"/>
                <a:ext cx="11989406" cy="249102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800" b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Bài 6.</a:t>
                </a:r>
                <a:r>
                  <a:rPr lang="en-US" sz="280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lăng trụ tam giác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lần lượt là trọng tâm của hai tam giác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Chứng minh rằng tứ giác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𝐴𝐺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hình bình hành.</a:t>
                </a:r>
                <a:b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Chứng minh rằng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𝐴𝐺𝐶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hình lăng trụ.</a:t>
                </a:r>
                <a:endParaRPr lang="en-US" sz="2400">
                  <a:solidFill>
                    <a:srgbClr val="0000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1200"/>
                  </a:spcAft>
                  <a:tabLst>
                    <a:tab pos="900430" algn="l"/>
                  </a:tabLst>
                </a:pPr>
                <a:endParaRPr lang="en-US" sz="28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930103"/>
                <a:ext cx="11989406" cy="2491029"/>
              </a:xfrm>
              <a:prstGeom prst="rect">
                <a:avLst/>
              </a:prstGeom>
              <a:blipFill>
                <a:blip r:embed="rId2"/>
                <a:stretch>
                  <a:fillRect l="-965" t="-243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7994" y="930103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C083C00-EC51-4485-85B7-1049CCD82E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3429000"/>
                <a:ext cx="11989406" cy="3429000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𝐴𝐺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>
                    <a:ea typeface="Calibri" panose="020F0502020204030204" pitchFamily="34" charset="0"/>
                  </a:rPr>
                  <a:t> là hình bình hành suy ta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AA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//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𝐺𝐺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. 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>
                    <a:ea typeface="Calibri" panose="020F0502020204030204" pitchFamily="34" charset="0"/>
                  </a:rPr>
                  <a:t>Lại có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𝐴𝐴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′//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𝐶𝐶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 (do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là hình lăng trụ).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>
                    <a:ea typeface="Calibri" panose="020F0502020204030204" pitchFamily="34" charset="0"/>
                  </a:rPr>
                  <a:t>Mặt phẳng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𝐴𝐺𝐶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// 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>
                    <a:ea typeface="Calibri" panose="020F0502020204030204" pitchFamily="34" charset="0"/>
                  </a:rPr>
                  <a:t> 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>
                    <a:ea typeface="Calibri" panose="020F050202020403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𝐴𝐺𝐶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>
                    <a:ea typeface="Calibri" panose="020F0502020204030204" pitchFamily="34" charset="0"/>
                  </a:rPr>
                  <a:t> là hình lăng trụ.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C083C00-EC51-4485-85B7-1049CCD82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3429000"/>
                <a:ext cx="11989406" cy="3429000"/>
              </a:xfrm>
              <a:prstGeom prst="rect">
                <a:avLst/>
              </a:prstGeom>
              <a:blipFill>
                <a:blip r:embed="rId5"/>
                <a:stretch>
                  <a:fillRect l="-1117" t="-2305" b="-1064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2630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1666</Words>
  <PresentationFormat>Widescreen</PresentationFormat>
  <Paragraphs>87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HGPSoeiKakugothicUB</vt:lpstr>
      <vt:lpstr>Yu Gothic</vt:lpstr>
      <vt:lpstr>Aarial</vt:lpstr>
      <vt:lpstr>Arial</vt:lpstr>
      <vt:lpstr>Baumans</vt:lpstr>
      <vt:lpstr>Calibri</vt:lpstr>
      <vt:lpstr>Calibri Light</vt:lpstr>
      <vt:lpstr>Cambria Math</vt:lpstr>
      <vt:lpstr>Georgia</vt:lpstr>
      <vt:lpstr>Georgia Pro Cond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Printed>2023-04-28T05:43:14Z</cp:lastPrinted>
  <dcterms:created xsi:type="dcterms:W3CDTF">2023-03-24T14:43:27Z</dcterms:created>
  <dcterms:modified xsi:type="dcterms:W3CDTF">2023-08-03T07:34:57Z</dcterms:modified>
</cp:coreProperties>
</file>