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7" r:id="rId5"/>
    <p:sldId id="278" r:id="rId6"/>
    <p:sldId id="279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w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546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541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1488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576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5248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685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9904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48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708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59350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8F794-3B09-46B3-94B9-21E5A3C13C5B}" type="datetimeFigureOut">
              <a:rPr lang="vi-VN" smtClean="0"/>
              <a:t>11/09/21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FFAAC-9773-4027-A236-2F8820CCD41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4199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C:/Users/User/Downloads/http:/www2.ttvnol.com/uploaded2/dandi/dao%20dong%20dieu%20hoa.gi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emf"/><Relationship Id="rId3" Type="http://schemas.openxmlformats.org/officeDocument/2006/relationships/oleObject" Target="../embeddings/oleObject1.bin"/><Relationship Id="rId21" Type="http://schemas.openxmlformats.org/officeDocument/2006/relationships/image" Target="../media/image26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9.wmf"/><Relationship Id="rId20" Type="http://schemas.openxmlformats.org/officeDocument/2006/relationships/image" Target="../media/image25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emf"/><Relationship Id="rId19" Type="http://schemas.openxmlformats.org/officeDocument/2006/relationships/image" Target="../media/image24.png"/><Relationship Id="rId4" Type="http://schemas.openxmlformats.org/officeDocument/2006/relationships/image" Target="../media/image3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6695" y="233545"/>
            <a:ext cx="4243469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2. CON LẮC LÒ XO.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7523" y="2101265"/>
            <a:ext cx="1078523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CLLX có cấu tạo gồm vật nhỏ khối lượng m gắn vào đầu một lò xo có độ cứng k và có khối lượng không đáng kể, đầu kia của lò xo giữ cố định.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5133" y="929151"/>
            <a:ext cx="2398413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I.Con lắc lò xo</a:t>
            </a:r>
            <a:endParaRPr lang="vi-VN" sz="2800" dirty="0" smtClean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085" y="1462155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1.Cấu tạo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1" name="Group 28"/>
          <p:cNvGrpSpPr>
            <a:grpSpLocks/>
          </p:cNvGrpSpPr>
          <p:nvPr/>
        </p:nvGrpSpPr>
        <p:grpSpPr bwMode="auto">
          <a:xfrm>
            <a:off x="1614339" y="4144332"/>
            <a:ext cx="3619500" cy="622300"/>
            <a:chOff x="1488" y="664"/>
            <a:chExt cx="2280" cy="392"/>
          </a:xfrm>
        </p:grpSpPr>
        <p:sp>
          <p:nvSpPr>
            <p:cNvPr id="132" name="Oval 17"/>
            <p:cNvSpPr>
              <a:spLocks noChangeArrowheads="1"/>
            </p:cNvSpPr>
            <p:nvPr/>
          </p:nvSpPr>
          <p:spPr bwMode="auto">
            <a:xfrm>
              <a:off x="2784" y="768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757575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>
                <a:cs typeface="Times New Roman" panose="02020603050405020304" pitchFamily="18" charset="0"/>
              </a:endParaRPr>
            </a:p>
          </p:txBody>
        </p:sp>
        <p:sp>
          <p:nvSpPr>
            <p:cNvPr id="133" name="Freeform 18"/>
            <p:cNvSpPr>
              <a:spLocks/>
            </p:cNvSpPr>
            <p:nvPr/>
          </p:nvSpPr>
          <p:spPr bwMode="auto">
            <a:xfrm>
              <a:off x="1704" y="768"/>
              <a:ext cx="1104" cy="233"/>
            </a:xfrm>
            <a:custGeom>
              <a:avLst/>
              <a:gdLst>
                <a:gd name="T0" fmla="*/ 0 w 1680"/>
                <a:gd name="T1" fmla="*/ 140 h 280"/>
                <a:gd name="T2" fmla="*/ 80 w 1680"/>
                <a:gd name="T3" fmla="*/ 0 h 280"/>
                <a:gd name="T4" fmla="*/ 160 w 1680"/>
                <a:gd name="T5" fmla="*/ 280 h 280"/>
                <a:gd name="T6" fmla="*/ 240 w 1680"/>
                <a:gd name="T7" fmla="*/ 0 h 280"/>
                <a:gd name="T8" fmla="*/ 320 w 1680"/>
                <a:gd name="T9" fmla="*/ 280 h 280"/>
                <a:gd name="T10" fmla="*/ 400 w 1680"/>
                <a:gd name="T11" fmla="*/ 0 h 280"/>
                <a:gd name="T12" fmla="*/ 480 w 1680"/>
                <a:gd name="T13" fmla="*/ 280 h 280"/>
                <a:gd name="T14" fmla="*/ 560 w 1680"/>
                <a:gd name="T15" fmla="*/ 0 h 280"/>
                <a:gd name="T16" fmla="*/ 640 w 1680"/>
                <a:gd name="T17" fmla="*/ 280 h 280"/>
                <a:gd name="T18" fmla="*/ 720 w 1680"/>
                <a:gd name="T19" fmla="*/ 0 h 280"/>
                <a:gd name="T20" fmla="*/ 800 w 1680"/>
                <a:gd name="T21" fmla="*/ 280 h 280"/>
                <a:gd name="T22" fmla="*/ 880 w 1680"/>
                <a:gd name="T23" fmla="*/ 0 h 280"/>
                <a:gd name="T24" fmla="*/ 960 w 1680"/>
                <a:gd name="T25" fmla="*/ 280 h 280"/>
                <a:gd name="T26" fmla="*/ 1040 w 1680"/>
                <a:gd name="T27" fmla="*/ 0 h 280"/>
                <a:gd name="T28" fmla="*/ 1120 w 1680"/>
                <a:gd name="T29" fmla="*/ 280 h 280"/>
                <a:gd name="T30" fmla="*/ 1200 w 1680"/>
                <a:gd name="T31" fmla="*/ 0 h 280"/>
                <a:gd name="T32" fmla="*/ 1280 w 1680"/>
                <a:gd name="T33" fmla="*/ 280 h 280"/>
                <a:gd name="T34" fmla="*/ 1360 w 1680"/>
                <a:gd name="T35" fmla="*/ 0 h 280"/>
                <a:gd name="T36" fmla="*/ 1440 w 1680"/>
                <a:gd name="T37" fmla="*/ 280 h 280"/>
                <a:gd name="T38" fmla="*/ 1520 w 1680"/>
                <a:gd name="T39" fmla="*/ 0 h 280"/>
                <a:gd name="T40" fmla="*/ 1600 w 1680"/>
                <a:gd name="T41" fmla="*/ 280 h 280"/>
                <a:gd name="T42" fmla="*/ 1680 w 1680"/>
                <a:gd name="T43" fmla="*/ 140 h 2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80"/>
                <a:gd name="T67" fmla="*/ 0 h 280"/>
                <a:gd name="T68" fmla="*/ 1680 w 1680"/>
                <a:gd name="T69" fmla="*/ 280 h 2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80" h="280">
                  <a:moveTo>
                    <a:pt x="0" y="140"/>
                  </a:moveTo>
                  <a:lnTo>
                    <a:pt x="80" y="0"/>
                  </a:lnTo>
                  <a:lnTo>
                    <a:pt x="160" y="280"/>
                  </a:lnTo>
                  <a:lnTo>
                    <a:pt x="240" y="0"/>
                  </a:lnTo>
                  <a:lnTo>
                    <a:pt x="320" y="280"/>
                  </a:lnTo>
                  <a:lnTo>
                    <a:pt x="400" y="0"/>
                  </a:lnTo>
                  <a:lnTo>
                    <a:pt x="480" y="280"/>
                  </a:lnTo>
                  <a:lnTo>
                    <a:pt x="560" y="0"/>
                  </a:lnTo>
                  <a:lnTo>
                    <a:pt x="640" y="280"/>
                  </a:lnTo>
                  <a:lnTo>
                    <a:pt x="720" y="0"/>
                  </a:lnTo>
                  <a:lnTo>
                    <a:pt x="800" y="280"/>
                  </a:lnTo>
                  <a:lnTo>
                    <a:pt x="880" y="0"/>
                  </a:lnTo>
                  <a:lnTo>
                    <a:pt x="960" y="280"/>
                  </a:lnTo>
                  <a:lnTo>
                    <a:pt x="1040" y="0"/>
                  </a:lnTo>
                  <a:lnTo>
                    <a:pt x="1120" y="280"/>
                  </a:lnTo>
                  <a:lnTo>
                    <a:pt x="1200" y="0"/>
                  </a:lnTo>
                  <a:lnTo>
                    <a:pt x="1280" y="280"/>
                  </a:lnTo>
                  <a:lnTo>
                    <a:pt x="1360" y="0"/>
                  </a:lnTo>
                  <a:lnTo>
                    <a:pt x="1440" y="280"/>
                  </a:lnTo>
                  <a:lnTo>
                    <a:pt x="1520" y="0"/>
                  </a:lnTo>
                  <a:lnTo>
                    <a:pt x="1600" y="280"/>
                  </a:lnTo>
                  <a:lnTo>
                    <a:pt x="1680" y="14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>
                <a:cs typeface="Times New Roman" panose="02020603050405020304" pitchFamily="18" charset="0"/>
              </a:endParaRPr>
            </a:p>
          </p:txBody>
        </p:sp>
        <p:grpSp>
          <p:nvGrpSpPr>
            <p:cNvPr id="134" name="Group 19"/>
            <p:cNvGrpSpPr>
              <a:grpSpLocks/>
            </p:cNvGrpSpPr>
            <p:nvPr/>
          </p:nvGrpSpPr>
          <p:grpSpPr bwMode="auto">
            <a:xfrm flipH="1" flipV="1">
              <a:off x="1488" y="664"/>
              <a:ext cx="2280" cy="392"/>
              <a:chOff x="2730" y="2481"/>
              <a:chExt cx="2033" cy="1959"/>
            </a:xfrm>
          </p:grpSpPr>
          <p:sp>
            <p:nvSpPr>
              <p:cNvPr id="137" name="Freeform 20"/>
              <p:cNvSpPr>
                <a:spLocks/>
              </p:cNvSpPr>
              <p:nvPr/>
            </p:nvSpPr>
            <p:spPr bwMode="auto">
              <a:xfrm>
                <a:off x="2730" y="2640"/>
                <a:ext cx="1844" cy="1785"/>
              </a:xfrm>
              <a:custGeom>
                <a:avLst/>
                <a:gdLst>
                  <a:gd name="T0" fmla="*/ 0 w 1844"/>
                  <a:gd name="T1" fmla="*/ 0 h 1785"/>
                  <a:gd name="T2" fmla="*/ 1844 w 1844"/>
                  <a:gd name="T3" fmla="*/ 0 h 1785"/>
                  <a:gd name="T4" fmla="*/ 1844 w 1844"/>
                  <a:gd name="T5" fmla="*/ 1785 h 1785"/>
                  <a:gd name="T6" fmla="*/ 0 60000 65536"/>
                  <a:gd name="T7" fmla="*/ 0 60000 65536"/>
                  <a:gd name="T8" fmla="*/ 0 60000 65536"/>
                  <a:gd name="T9" fmla="*/ 0 w 1844"/>
                  <a:gd name="T10" fmla="*/ 0 h 1785"/>
                  <a:gd name="T11" fmla="*/ 1844 w 1844"/>
                  <a:gd name="T12" fmla="*/ 1785 h 17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44" h="1785">
                    <a:moveTo>
                      <a:pt x="0" y="0"/>
                    </a:moveTo>
                    <a:lnTo>
                      <a:pt x="1844" y="0"/>
                    </a:lnTo>
                    <a:lnTo>
                      <a:pt x="1844" y="178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38" name="Rectangle 21" descr="浅色上对角线"/>
              <p:cNvSpPr>
                <a:spLocks noChangeArrowheads="1"/>
              </p:cNvSpPr>
              <p:nvPr/>
            </p:nvSpPr>
            <p:spPr bwMode="auto">
              <a:xfrm>
                <a:off x="2745" y="2481"/>
                <a:ext cx="2018" cy="144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39" name="Rectangle 22" descr="浅色上对角线"/>
              <p:cNvSpPr>
                <a:spLocks noChangeArrowheads="1"/>
              </p:cNvSpPr>
              <p:nvPr/>
            </p:nvSpPr>
            <p:spPr bwMode="auto">
              <a:xfrm>
                <a:off x="4589" y="2484"/>
                <a:ext cx="167" cy="1956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339" name="Rectangle 338"/>
          <p:cNvSpPr/>
          <p:nvPr/>
        </p:nvSpPr>
        <p:spPr>
          <a:xfrm>
            <a:off x="3648808" y="3823629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0" name="Rectangle 339"/>
          <p:cNvSpPr/>
          <p:nvPr/>
        </p:nvSpPr>
        <p:spPr>
          <a:xfrm>
            <a:off x="2569132" y="3714682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grpSp>
        <p:nvGrpSpPr>
          <p:cNvPr id="342" name="Group 2"/>
          <p:cNvGrpSpPr>
            <a:grpSpLocks/>
          </p:cNvGrpSpPr>
          <p:nvPr/>
        </p:nvGrpSpPr>
        <p:grpSpPr bwMode="auto">
          <a:xfrm>
            <a:off x="8975458" y="3520114"/>
            <a:ext cx="714452" cy="2008306"/>
            <a:chOff x="5820" y="1905"/>
            <a:chExt cx="420" cy="1624"/>
          </a:xfrm>
        </p:grpSpPr>
        <p:grpSp>
          <p:nvGrpSpPr>
            <p:cNvPr id="343" name="Group 3"/>
            <p:cNvGrpSpPr>
              <a:grpSpLocks/>
            </p:cNvGrpSpPr>
            <p:nvPr/>
          </p:nvGrpSpPr>
          <p:grpSpPr bwMode="auto">
            <a:xfrm>
              <a:off x="5940" y="1905"/>
              <a:ext cx="220" cy="1234"/>
              <a:chOff x="3934" y="2340"/>
              <a:chExt cx="280" cy="1783"/>
            </a:xfrm>
          </p:grpSpPr>
          <p:sp>
            <p:nvSpPr>
              <p:cNvPr id="345" name="Oval 4"/>
              <p:cNvSpPr>
                <a:spLocks noChangeArrowheads="1"/>
              </p:cNvSpPr>
              <p:nvPr/>
            </p:nvSpPr>
            <p:spPr bwMode="auto">
              <a:xfrm rot="5400000">
                <a:off x="3996" y="2596"/>
                <a:ext cx="108" cy="232"/>
              </a:xfrm>
              <a:prstGeom prst="ellipse">
                <a:avLst/>
              </a:prstGeom>
              <a:solidFill>
                <a:srgbClr val="FFFFFF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6" name="Oval 5"/>
              <p:cNvSpPr>
                <a:spLocks noChangeArrowheads="1"/>
              </p:cNvSpPr>
              <p:nvPr/>
            </p:nvSpPr>
            <p:spPr bwMode="auto">
              <a:xfrm rot="5400000">
                <a:off x="3996" y="2766"/>
                <a:ext cx="108" cy="232"/>
              </a:xfrm>
              <a:prstGeom prst="ellipse">
                <a:avLst/>
              </a:prstGeom>
              <a:solidFill>
                <a:srgbClr val="FFFFFF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7" name="Oval 6"/>
              <p:cNvSpPr>
                <a:spLocks noChangeArrowheads="1"/>
              </p:cNvSpPr>
              <p:nvPr/>
            </p:nvSpPr>
            <p:spPr bwMode="auto">
              <a:xfrm rot="5400000">
                <a:off x="3996" y="2929"/>
                <a:ext cx="108" cy="232"/>
              </a:xfrm>
              <a:prstGeom prst="ellipse">
                <a:avLst/>
              </a:prstGeom>
              <a:solidFill>
                <a:srgbClr val="FFFFFF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8" name="Oval 7"/>
              <p:cNvSpPr>
                <a:spLocks noChangeArrowheads="1"/>
              </p:cNvSpPr>
              <p:nvPr/>
            </p:nvSpPr>
            <p:spPr bwMode="auto">
              <a:xfrm rot="5400000">
                <a:off x="3996" y="3085"/>
                <a:ext cx="108" cy="232"/>
              </a:xfrm>
              <a:prstGeom prst="ellipse">
                <a:avLst/>
              </a:prstGeom>
              <a:solidFill>
                <a:srgbClr val="FFFFFF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9" name="Oval 8"/>
              <p:cNvSpPr>
                <a:spLocks noChangeArrowheads="1"/>
              </p:cNvSpPr>
              <p:nvPr/>
            </p:nvSpPr>
            <p:spPr bwMode="auto">
              <a:xfrm rot="5400000">
                <a:off x="3996" y="3254"/>
                <a:ext cx="108" cy="232"/>
              </a:xfrm>
              <a:prstGeom prst="ellipse">
                <a:avLst/>
              </a:prstGeom>
              <a:solidFill>
                <a:srgbClr val="FFFFFF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0" name="Oval 9"/>
              <p:cNvSpPr>
                <a:spLocks noChangeArrowheads="1"/>
              </p:cNvSpPr>
              <p:nvPr/>
            </p:nvSpPr>
            <p:spPr bwMode="auto">
              <a:xfrm rot="5400000">
                <a:off x="3996" y="3413"/>
                <a:ext cx="108" cy="232"/>
              </a:xfrm>
              <a:prstGeom prst="ellipse">
                <a:avLst/>
              </a:prstGeom>
              <a:solidFill>
                <a:srgbClr val="FFFFFF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1" name="Oval 10"/>
              <p:cNvSpPr>
                <a:spLocks noChangeArrowheads="1"/>
              </p:cNvSpPr>
              <p:nvPr/>
            </p:nvSpPr>
            <p:spPr bwMode="auto">
              <a:xfrm rot="5400000">
                <a:off x="3996" y="3563"/>
                <a:ext cx="107" cy="232"/>
              </a:xfrm>
              <a:prstGeom prst="ellipse">
                <a:avLst/>
              </a:prstGeom>
              <a:solidFill>
                <a:srgbClr val="FFFFFF"/>
              </a:solidFill>
              <a:ln w="38100" cmpd="dbl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2" name="Freeform 11"/>
              <p:cNvSpPr>
                <a:spLocks/>
              </p:cNvSpPr>
              <p:nvPr/>
            </p:nvSpPr>
            <p:spPr bwMode="auto">
              <a:xfrm rot="5400000">
                <a:off x="4109" y="2768"/>
                <a:ext cx="161" cy="49"/>
              </a:xfrm>
              <a:custGeom>
                <a:avLst/>
                <a:gdLst>
                  <a:gd name="T0" fmla="*/ 0 w 171"/>
                  <a:gd name="T1" fmla="*/ 76 h 76"/>
                  <a:gd name="T2" fmla="*/ 171 w 171"/>
                  <a:gd name="T3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1" h="76">
                    <a:moveTo>
                      <a:pt x="0" y="76"/>
                    </a:moveTo>
                    <a:cubicBezTo>
                      <a:pt x="12" y="22"/>
                      <a:pt x="132" y="0"/>
                      <a:pt x="171" y="76"/>
                    </a:cubicBez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3" name="Freeform 12"/>
              <p:cNvSpPr>
                <a:spLocks/>
              </p:cNvSpPr>
              <p:nvPr/>
            </p:nvSpPr>
            <p:spPr bwMode="auto">
              <a:xfrm rot="5400000">
                <a:off x="4109" y="2937"/>
                <a:ext cx="161" cy="49"/>
              </a:xfrm>
              <a:custGeom>
                <a:avLst/>
                <a:gdLst>
                  <a:gd name="T0" fmla="*/ 0 w 171"/>
                  <a:gd name="T1" fmla="*/ 76 h 76"/>
                  <a:gd name="T2" fmla="*/ 171 w 171"/>
                  <a:gd name="T3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1" h="76">
                    <a:moveTo>
                      <a:pt x="0" y="76"/>
                    </a:moveTo>
                    <a:cubicBezTo>
                      <a:pt x="12" y="22"/>
                      <a:pt x="132" y="0"/>
                      <a:pt x="171" y="76"/>
                    </a:cubicBez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4" name="Freeform 13"/>
              <p:cNvSpPr>
                <a:spLocks/>
              </p:cNvSpPr>
              <p:nvPr/>
            </p:nvSpPr>
            <p:spPr bwMode="auto">
              <a:xfrm rot="5400000">
                <a:off x="4109" y="3101"/>
                <a:ext cx="161" cy="49"/>
              </a:xfrm>
              <a:custGeom>
                <a:avLst/>
                <a:gdLst>
                  <a:gd name="T0" fmla="*/ 0 w 171"/>
                  <a:gd name="T1" fmla="*/ 76 h 76"/>
                  <a:gd name="T2" fmla="*/ 171 w 171"/>
                  <a:gd name="T3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1" h="76">
                    <a:moveTo>
                      <a:pt x="0" y="76"/>
                    </a:moveTo>
                    <a:cubicBezTo>
                      <a:pt x="12" y="22"/>
                      <a:pt x="132" y="0"/>
                      <a:pt x="171" y="76"/>
                    </a:cubicBez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5" name="Freeform 14"/>
              <p:cNvSpPr>
                <a:spLocks/>
              </p:cNvSpPr>
              <p:nvPr/>
            </p:nvSpPr>
            <p:spPr bwMode="auto">
              <a:xfrm rot="5400000">
                <a:off x="4109" y="3258"/>
                <a:ext cx="161" cy="49"/>
              </a:xfrm>
              <a:custGeom>
                <a:avLst/>
                <a:gdLst>
                  <a:gd name="T0" fmla="*/ 0 w 171"/>
                  <a:gd name="T1" fmla="*/ 76 h 76"/>
                  <a:gd name="T2" fmla="*/ 171 w 171"/>
                  <a:gd name="T3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1" h="76">
                    <a:moveTo>
                      <a:pt x="0" y="76"/>
                    </a:moveTo>
                    <a:cubicBezTo>
                      <a:pt x="12" y="22"/>
                      <a:pt x="132" y="0"/>
                      <a:pt x="171" y="76"/>
                    </a:cubicBez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6" name="Freeform 15"/>
              <p:cNvSpPr>
                <a:spLocks/>
              </p:cNvSpPr>
              <p:nvPr/>
            </p:nvSpPr>
            <p:spPr bwMode="auto">
              <a:xfrm rot="5400000">
                <a:off x="4109" y="3418"/>
                <a:ext cx="162" cy="49"/>
              </a:xfrm>
              <a:custGeom>
                <a:avLst/>
                <a:gdLst>
                  <a:gd name="T0" fmla="*/ 0 w 171"/>
                  <a:gd name="T1" fmla="*/ 76 h 76"/>
                  <a:gd name="T2" fmla="*/ 171 w 171"/>
                  <a:gd name="T3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1" h="76">
                    <a:moveTo>
                      <a:pt x="0" y="76"/>
                    </a:moveTo>
                    <a:cubicBezTo>
                      <a:pt x="12" y="22"/>
                      <a:pt x="132" y="0"/>
                      <a:pt x="171" y="76"/>
                    </a:cubicBez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7" name="Freeform 16"/>
              <p:cNvSpPr>
                <a:spLocks/>
              </p:cNvSpPr>
              <p:nvPr/>
            </p:nvSpPr>
            <p:spPr bwMode="auto">
              <a:xfrm rot="5400000">
                <a:off x="4109" y="3582"/>
                <a:ext cx="161" cy="49"/>
              </a:xfrm>
              <a:custGeom>
                <a:avLst/>
                <a:gdLst>
                  <a:gd name="T0" fmla="*/ 0 w 171"/>
                  <a:gd name="T1" fmla="*/ 76 h 76"/>
                  <a:gd name="T2" fmla="*/ 171 w 171"/>
                  <a:gd name="T3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1" h="76">
                    <a:moveTo>
                      <a:pt x="0" y="76"/>
                    </a:moveTo>
                    <a:cubicBezTo>
                      <a:pt x="12" y="22"/>
                      <a:pt x="132" y="0"/>
                      <a:pt x="171" y="76"/>
                    </a:cubicBez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8" name="Freeform 17"/>
              <p:cNvSpPr>
                <a:spLocks/>
              </p:cNvSpPr>
              <p:nvPr/>
            </p:nvSpPr>
            <p:spPr bwMode="auto">
              <a:xfrm rot="5400000">
                <a:off x="4033" y="2551"/>
                <a:ext cx="174" cy="150"/>
              </a:xfrm>
              <a:custGeom>
                <a:avLst/>
                <a:gdLst>
                  <a:gd name="T0" fmla="*/ 184 w 184"/>
                  <a:gd name="T1" fmla="*/ 45 h 232"/>
                  <a:gd name="T2" fmla="*/ 13 w 184"/>
                  <a:gd name="T3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232">
                    <a:moveTo>
                      <a:pt x="184" y="45"/>
                    </a:moveTo>
                    <a:cubicBezTo>
                      <a:pt x="115" y="0"/>
                      <a:pt x="0" y="95"/>
                      <a:pt x="13" y="232"/>
                    </a:cubicBezTo>
                  </a:path>
                </a:pathLst>
              </a:custGeom>
              <a:noFill/>
              <a:ln w="12700" cmpd="sng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9" name="Line 18"/>
              <p:cNvSpPr>
                <a:spLocks noChangeShapeType="1"/>
              </p:cNvSpPr>
              <p:nvPr/>
            </p:nvSpPr>
            <p:spPr bwMode="auto">
              <a:xfrm rot="5400000">
                <a:off x="3943" y="2442"/>
                <a:ext cx="204" cy="0"/>
              </a:xfrm>
              <a:prstGeom prst="line">
                <a:avLst/>
              </a:prstGeom>
              <a:noFill/>
              <a:ln w="38100" cmpd="dbl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60" name="Group 19"/>
              <p:cNvGrpSpPr>
                <a:grpSpLocks/>
              </p:cNvGrpSpPr>
              <p:nvPr/>
            </p:nvGrpSpPr>
            <p:grpSpPr bwMode="auto">
              <a:xfrm rot="5400000" flipH="1">
                <a:off x="3902" y="3830"/>
                <a:ext cx="436" cy="150"/>
                <a:chOff x="9859" y="3701"/>
                <a:chExt cx="395" cy="232"/>
              </a:xfrm>
            </p:grpSpPr>
            <p:sp>
              <p:nvSpPr>
                <p:cNvPr id="361" name="Freeform 20"/>
                <p:cNvSpPr>
                  <a:spLocks/>
                </p:cNvSpPr>
                <p:nvPr/>
              </p:nvSpPr>
              <p:spPr bwMode="auto">
                <a:xfrm>
                  <a:off x="10070" y="3701"/>
                  <a:ext cx="184" cy="232"/>
                </a:xfrm>
                <a:custGeom>
                  <a:avLst/>
                  <a:gdLst>
                    <a:gd name="T0" fmla="*/ 184 w 184"/>
                    <a:gd name="T1" fmla="*/ 45 h 232"/>
                    <a:gd name="T2" fmla="*/ 13 w 184"/>
                    <a:gd name="T3" fmla="*/ 232 h 2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84" h="232">
                      <a:moveTo>
                        <a:pt x="184" y="45"/>
                      </a:moveTo>
                      <a:cubicBezTo>
                        <a:pt x="115" y="0"/>
                        <a:pt x="0" y="95"/>
                        <a:pt x="13" y="232"/>
                      </a:cubicBezTo>
                    </a:path>
                  </a:pathLst>
                </a:custGeom>
                <a:noFill/>
                <a:ln w="12700" cmpd="sng">
                  <a:solidFill>
                    <a:srgbClr val="000000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vi-VN" sz="2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62" name="Line 21"/>
                <p:cNvSpPr>
                  <a:spLocks noChangeShapeType="1"/>
                </p:cNvSpPr>
                <p:nvPr/>
              </p:nvSpPr>
              <p:spPr bwMode="auto">
                <a:xfrm>
                  <a:off x="9859" y="3933"/>
                  <a:ext cx="216" cy="0"/>
                </a:xfrm>
                <a:prstGeom prst="line">
                  <a:avLst/>
                </a:prstGeom>
                <a:noFill/>
                <a:ln w="38100" cmpd="dbl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vi-VN" sz="28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44" name="Oval 22"/>
            <p:cNvSpPr>
              <a:spLocks noChangeArrowheads="1"/>
            </p:cNvSpPr>
            <p:nvPr/>
          </p:nvSpPr>
          <p:spPr bwMode="auto">
            <a:xfrm>
              <a:off x="5820" y="3149"/>
              <a:ext cx="420" cy="380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63" name="Group 23"/>
          <p:cNvGrpSpPr>
            <a:grpSpLocks/>
          </p:cNvGrpSpPr>
          <p:nvPr/>
        </p:nvGrpSpPr>
        <p:grpSpPr bwMode="auto">
          <a:xfrm>
            <a:off x="9077580" y="3345743"/>
            <a:ext cx="901700" cy="241300"/>
            <a:chOff x="2220" y="4472"/>
            <a:chExt cx="1420" cy="381"/>
          </a:xfrm>
        </p:grpSpPr>
        <p:sp>
          <p:nvSpPr>
            <p:cNvPr id="364" name="Rectangle 24" descr="Light upward diagonal"/>
            <p:cNvSpPr>
              <a:spLocks noChangeArrowheads="1"/>
            </p:cNvSpPr>
            <p:nvPr/>
          </p:nvSpPr>
          <p:spPr bwMode="auto">
            <a:xfrm>
              <a:off x="2240" y="4572"/>
              <a:ext cx="1254" cy="18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5" name="Line 25"/>
            <p:cNvSpPr>
              <a:spLocks noChangeShapeType="1"/>
            </p:cNvSpPr>
            <p:nvPr/>
          </p:nvSpPr>
          <p:spPr bwMode="auto">
            <a:xfrm>
              <a:off x="2220" y="4753"/>
              <a:ext cx="12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6" name="Rectangle 26"/>
            <p:cNvSpPr>
              <a:spLocks noChangeArrowheads="1"/>
            </p:cNvSpPr>
            <p:nvPr/>
          </p:nvSpPr>
          <p:spPr bwMode="auto">
            <a:xfrm>
              <a:off x="3080" y="4472"/>
              <a:ext cx="560" cy="3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7" name="Rectangle 366"/>
          <p:cNvSpPr/>
          <p:nvPr/>
        </p:nvSpPr>
        <p:spPr>
          <a:xfrm>
            <a:off x="9747486" y="4976012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" name="Rectangle 367"/>
          <p:cNvSpPr/>
          <p:nvPr/>
        </p:nvSpPr>
        <p:spPr>
          <a:xfrm>
            <a:off x="9646758" y="3909237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17051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339" grpId="0"/>
      <p:bldP spid="340" grpId="0"/>
      <p:bldP spid="367" grpId="0"/>
      <p:bldP spid="36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7547" y="4660709"/>
            <a:ext cx="10303366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Chú </a:t>
            </a:r>
            <a:r>
              <a:rPr lang="pt-BR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ý:</a:t>
            </a:r>
            <a:r>
              <a:rPr lang="pt-BR" sz="28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độ cứng của lò xo tỉ lệ nghịch với chiều dài tự nhiên của nó.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4925" y="335340"/>
            <a:ext cx="112412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18440" algn="l"/>
                <a:tab pos="457200" algn="l"/>
              </a:tabLst>
            </a:pPr>
            <a:r>
              <a:rPr lang="pt-BR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3.Chu kì con lắc lò xo thay đổ khi thay đổi độ cứng k của lò xo.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170" y="1036564"/>
            <a:ext cx="1167793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Gọi T</a:t>
            </a:r>
            <a:r>
              <a:rPr lang="pt-BR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và T</a:t>
            </a:r>
            <a:r>
              <a:rPr lang="pt-BR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là chu kì của con lắc lò xo khi vật nặng m lần lượt mắc vào lò xo k</a:t>
            </a:r>
            <a:r>
              <a:rPr lang="pt-BR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và lò xo k</a:t>
            </a:r>
            <a:r>
              <a:rPr lang="pt-BR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684" y="2184674"/>
            <a:ext cx="11683362" cy="522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Độ cứng tương đương và chu kì của con lắc khi mắc phối hợp hai lò xo k</a:t>
            </a:r>
            <a:r>
              <a:rPr lang="pt-BR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và k</a:t>
            </a:r>
            <a:r>
              <a:rPr lang="pt-BR" sz="2800" baseline="-25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995450" y="2760078"/>
                <a:ext cx="7521546" cy="8004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t-B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 k</a:t>
                </a:r>
                <a:r>
                  <a:rPr lang="pt-BR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nối tiếp k</a:t>
                </a:r>
                <a:r>
                  <a:rPr lang="pt-BR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thì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và  T</a:t>
                </a:r>
                <a:r>
                  <a:rPr lang="pt-BR" sz="2800" baseline="30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450" y="2760078"/>
                <a:ext cx="7521546" cy="800412"/>
              </a:xfrm>
              <a:prstGeom prst="rect">
                <a:avLst/>
              </a:prstGeom>
              <a:blipFill rotWithShape="0">
                <a:blip r:embed="rId2"/>
                <a:stretch>
                  <a:fillRect l="-1621" r="-729" b="-229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95450" y="3685996"/>
                <a:ext cx="7894918" cy="8492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</a:t>
                </a:r>
                <a:r>
                  <a:rPr lang="en-US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song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song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</a:t>
                </a:r>
                <a:r>
                  <a:rPr lang="en-US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̀  k = k</a:t>
                </a:r>
                <a:r>
                  <a:rPr lang="en-US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k</a:t>
                </a:r>
                <a:r>
                  <a:rPr lang="en-US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̀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/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450" y="3685996"/>
                <a:ext cx="7894918" cy="849207"/>
              </a:xfrm>
              <a:prstGeom prst="rect">
                <a:avLst/>
              </a:prstGeom>
              <a:blipFill rotWithShape="0">
                <a:blip r:embed="rId3"/>
                <a:stretch>
                  <a:fillRect l="-1544" r="-61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539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624020" y="354975"/>
            <a:ext cx="212750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90170" algn="l"/>
                <a:tab pos="630555" algn="l"/>
                <a:tab pos="1620520" algn="l"/>
                <a:tab pos="4860925" algn="l"/>
              </a:tabLst>
            </a:pPr>
            <a:r>
              <a:rPr lang="fr-FR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VÍ DỤ MINH HỌA</a:t>
            </a:r>
            <a:endParaRPr lang="vi-VN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87689" y="993138"/>
                <a:ext cx="6096000" cy="334469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nặng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400 g dao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thực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hiện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50 dao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 s.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Lấy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50 N/ m.	</a:t>
                </a:r>
                <a:r>
                  <a:rPr lang="fr-FR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100 N/ m.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150 N/ m.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200 N/ m.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𝛵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20</m:t>
                        </m:r>
                      </m:num>
                      <m:den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</m:t>
                        </m:r>
                      </m:den>
                    </m:f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rad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N/ m.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689" y="993138"/>
                <a:ext cx="6096000" cy="3344698"/>
              </a:xfrm>
              <a:prstGeom prst="rect">
                <a:avLst/>
              </a:prstGeom>
              <a:blipFill rotWithShape="0">
                <a:blip r:embed="rId2"/>
                <a:stretch>
                  <a:fillRect l="-800" r="-900" b="-12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619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0" y="1330701"/>
                <a:ext cx="6096000" cy="419659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gồm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nhẹ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100 N / m,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0,25 kg, dao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dọc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trục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Ox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điểm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20 m/s</a:t>
                </a:r>
                <a:r>
                  <a:rPr lang="fr-FR" baseline="30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tốc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 / s.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Xác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định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biên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dao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?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15 cm.	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6 cm.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12 cm.	</a:t>
                </a: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10 cm.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20</m:t>
                    </m:r>
                    <m:d>
                      <m:d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𝑟𝑎𝑑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do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𝛢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𝜔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10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𝑐𝑚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.⇒</m:t>
                    </m:r>
                  </m:oMath>
                </a14:m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330701"/>
                <a:ext cx="6096000" cy="4196598"/>
              </a:xfrm>
              <a:prstGeom prst="rect">
                <a:avLst/>
              </a:prstGeom>
              <a:blipFill rotWithShape="0">
                <a:blip r:embed="rId2"/>
                <a:stretch>
                  <a:fillRect l="-800" r="-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42281" y="758415"/>
                <a:ext cx="6096000" cy="386721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gắn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nặng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fr-FR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0,9 kg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đáng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kể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hệ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dao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chu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(s). Khi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gắn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khác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fr-FR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hệ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dao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chu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(s).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fr-FR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bằng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fr-FR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0,1 kg.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0,3 kg.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8,1 kg.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2,7 kg.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kg.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281" y="758415"/>
                <a:ext cx="6096000" cy="3867213"/>
              </a:xfrm>
              <a:prstGeom prst="rect">
                <a:avLst/>
              </a:prstGeom>
              <a:blipFill rotWithShape="0">
                <a:blip r:embed="rId2"/>
                <a:stretch>
                  <a:fillRect l="-800" r="-9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667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0" y="1835038"/>
                <a:ext cx="6096000" cy="318792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Con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gồm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m, dao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tần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 = 1,5 Hz.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Muốn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tần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dao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unc>
                          <m:func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fName>
                          <m:e/>
                        </m:func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75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Hz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phải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fr-FR" b="1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fr-FR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fr-FR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𝒎</m:t>
                    </m:r>
                    <m:r>
                      <a:rPr lang="fr-FR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fr-FR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func>
                              <m:func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</m:fName>
                              <m:e/>
                            </m:func>
                          </m:e>
                          <m:sup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vi-VN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fr-FR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𝑚</m:t>
                                        </m:r>
                                      </m:e>
                                      <m:sup>
                                        <m:r>
                                          <a:rPr lang="fr-FR" i="1">
                                            <a:solidFill>
                                              <a:srgbClr val="FF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  <a:ea typeface="Calibri" panose="020F0502020204030204" pitchFamily="34" charset="0"/>
                                            <a:cs typeface="Times New Roman" panose="020206030504050203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fr-FR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</m:den>
                                </m:f>
                              </m:e>
                            </m:rad>
                          </m:e>
                          <m:sup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den>
                    </m:f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835038"/>
                <a:ext cx="6096000" cy="3187924"/>
              </a:xfrm>
              <a:prstGeom prst="rect">
                <a:avLst/>
              </a:prstGeom>
              <a:blipFill rotWithShape="0">
                <a:blip r:embed="rId2"/>
                <a:stretch>
                  <a:fillRect l="-800" r="-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25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0" y="1264562"/>
                <a:ext cx="6096000" cy="43288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m,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k.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tăng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lên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</a:t>
                </a:r>
                <a:r>
                  <a:rPr lang="fr-FR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đồng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giảm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nặng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</a:t>
                </a:r>
                <a:r>
                  <a:rPr lang="fr-FR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chu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dao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tăng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giảm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fr-FR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giảm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rad>
                  </m:oMath>
                </a14:m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tăng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e>
                    </m:rad>
                  </m:oMath>
                </a14:m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lần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𝛵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Khi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′=</m:t>
                    </m:r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′=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ra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𝛵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′=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</m:num>
                          <m:den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rad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rad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264562"/>
                <a:ext cx="6096000" cy="4328877"/>
              </a:xfrm>
              <a:prstGeom prst="rect">
                <a:avLst/>
              </a:prstGeom>
              <a:blipFill rotWithShape="0">
                <a:blip r:embed="rId2"/>
                <a:stretch>
                  <a:fillRect l="-800" r="-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776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0" y="894653"/>
                <a:ext cx="6096000" cy="50686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m,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xo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 dao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điều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hòa.Trong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khoảng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,con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thực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hiện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80 dao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toàn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phần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thay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đổi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1,56 kg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cũng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khoảng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thời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gian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ấy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thực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hiện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50 dao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toàn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phần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ban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là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1 kg.	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2,56 kg.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0,56 kg.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 kg.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fName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</m:func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80</m:t>
                        </m:r>
                      </m:num>
                      <m:den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𝛥</m:t>
                        </m:r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den>
                    </m:f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unc>
                          <m:func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fName>
                          <m:e/>
                        </m:func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50</m:t>
                        </m:r>
                      </m:num>
                      <m:den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𝛥</m:t>
                        </m:r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𝜋</m:t>
                        </m:r>
                      </m:den>
                    </m:f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±</m:t>
                            </m:r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𝛥</m:t>
                            </m:r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func>
                              <m:func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</m:fName>
                              <m:e/>
                            </m:func>
                          </m:e>
                          <m:sup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den>
                        </m:f>
                        <m:rad>
                          <m:radPr>
                            <m:degHide m:val="on"/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±</m:t>
                                </m:r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𝛥</m:t>
                                </m:r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rad>
                        <m:rad>
                          <m:radPr>
                            <m:degHide m:val="on"/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  <m:r>
                              <a:rPr lang="fr-FR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56</m:t>
                                </m:r>
                              </m:num>
                              <m:den>
                                <m:r>
                                  <a:rPr lang="fr-FR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kg.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894653"/>
                <a:ext cx="6096000" cy="5068695"/>
              </a:xfrm>
              <a:prstGeom prst="rect">
                <a:avLst/>
              </a:prstGeom>
              <a:blipFill rotWithShape="0">
                <a:blip r:embed="rId2"/>
                <a:stretch>
                  <a:fillRect l="-800" r="-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364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9212" y="684257"/>
                <a:ext cx="11248555" cy="45667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Dụng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cụ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tàu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vũ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trụ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cấu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gồm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chiếc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ghế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gắn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đầu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chiếc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xo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 = 480 N / m.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Để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nhà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hành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nhà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hành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phải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ngồi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ghế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rồi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chiếc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ghế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Người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được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ghế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không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người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°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còn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hành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 = 2,5 s.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nhà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hành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80 kg.		</a:t>
                </a: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64 kg.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75 kg.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70 kg.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chưa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người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ngồi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ghế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người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ngồi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ghế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𝛵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d>
                      <m:d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63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8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kg.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212" y="684257"/>
                <a:ext cx="11248555" cy="4566763"/>
              </a:xfrm>
              <a:prstGeom prst="rect">
                <a:avLst/>
              </a:prstGeom>
              <a:blipFill rotWithShape="0">
                <a:blip r:embed="rId2"/>
                <a:stretch>
                  <a:fillRect l="-488" r="-43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261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0" y="952938"/>
                <a:ext cx="6096000" cy="495212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lắc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xo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mắc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nặng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0,1 s.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Nếu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mắc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xo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nặng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0,2 s. Chu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gắn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 = m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+2m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xo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 = 0,25 s.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 = 0,22 s.	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 = 0,36 s.	</a:t>
                </a:r>
                <a:r>
                  <a:rPr lang="fr-FR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 = 0,3 s.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sSubSup>
                              <m:sSubSup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𝛵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p>
                                  <m:sSupPr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&amp;</m:t>
                            </m:r>
                            <m:sSubSup>
                              <m:sSubSup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𝛵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  <m:sSup>
                              <m:sSup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.</m:t>
                            </m:r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sSup>
                                  <m:sSupPr>
                                    <m:ctrlPr>
                                      <a:rPr lang="vi-V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eqAr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𝛵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Suy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ra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sSubSup>
                      <m:sSub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𝛵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s.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952938"/>
                <a:ext cx="6096000" cy="4952125"/>
              </a:xfrm>
              <a:prstGeom prst="rect">
                <a:avLst/>
              </a:prstGeom>
              <a:blipFill rotWithShape="0">
                <a:blip r:embed="rId2"/>
                <a:stretch>
                  <a:fillRect l="-800" r="-800" b="-49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84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0" y="1598692"/>
                <a:ext cx="6096000" cy="366061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vật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treo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vào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xo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en-US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Thay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bằng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xo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Thay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bằng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lò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xo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khác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cứng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 = 3k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+ 2k</a:t>
                </a:r>
                <a:r>
                  <a:rPr lang="en-US" baseline="-250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T.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bSup>
                          <m:sSub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sSubSup>
                          <m:sSub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sSubSup>
                          <m:sSub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sSubSup>
                      <m:sSub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sSubSup>
                      <m:sSub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sSubSup>
                          <m:sSub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sSubSup>
                          <m:sSub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∼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nên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3</m:t>
                    </m:r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sSub>
                      <m:sSub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sSubSup>
                          <m:sSub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sSubSup>
                          <m:sSub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598692"/>
                <a:ext cx="6096000" cy="3660617"/>
              </a:xfrm>
              <a:prstGeom prst="rect">
                <a:avLst/>
              </a:prstGeom>
              <a:blipFill rotWithShape="0">
                <a:blip r:embed="rId2"/>
                <a:stretch>
                  <a:fillRect l="-800" r="-8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657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4926" y="171783"/>
            <a:ext cx="1361270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2.Cơ hệ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6644" y="753693"/>
            <a:ext cx="4297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-Con lắc lò xo nằm ngang: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3694" y="1438898"/>
            <a:ext cx="5203604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+Tại </a:t>
            </a: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VTCB lò xo không biến </a:t>
            </a:r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endParaRPr lang="vi-VN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6644" y="2748301"/>
            <a:ext cx="4964757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-Con lắc lò xo treo thẳng đứng: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7921" y="4019026"/>
            <a:ext cx="3118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vi-VN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 VTCB của vật</a:t>
            </a:r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84" y="2027432"/>
            <a:ext cx="476117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+Chiều dài của lò xo tại VTCB:</a:t>
            </a:r>
            <a:endParaRPr lang="vi-VN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28"/>
          <p:cNvGrpSpPr>
            <a:grpSpLocks/>
          </p:cNvGrpSpPr>
          <p:nvPr/>
        </p:nvGrpSpPr>
        <p:grpSpPr bwMode="auto">
          <a:xfrm>
            <a:off x="8181732" y="1430281"/>
            <a:ext cx="3594100" cy="1100139"/>
            <a:chOff x="1487" y="637"/>
            <a:chExt cx="2264" cy="693"/>
          </a:xfrm>
        </p:grpSpPr>
        <p:sp>
          <p:nvSpPr>
            <p:cNvPr id="12" name="Oval 17"/>
            <p:cNvSpPr>
              <a:spLocks noChangeArrowheads="1"/>
            </p:cNvSpPr>
            <p:nvPr/>
          </p:nvSpPr>
          <p:spPr bwMode="auto">
            <a:xfrm>
              <a:off x="2784" y="768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757575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>
                <a:cs typeface="Times New Roman" panose="02020603050405020304" pitchFamily="18" charset="0"/>
              </a:endParaRPr>
            </a:p>
          </p:txBody>
        </p:sp>
        <p:sp>
          <p:nvSpPr>
            <p:cNvPr id="13" name="Freeform 18"/>
            <p:cNvSpPr>
              <a:spLocks/>
            </p:cNvSpPr>
            <p:nvPr/>
          </p:nvSpPr>
          <p:spPr bwMode="auto">
            <a:xfrm>
              <a:off x="1686" y="768"/>
              <a:ext cx="1104" cy="233"/>
            </a:xfrm>
            <a:custGeom>
              <a:avLst/>
              <a:gdLst>
                <a:gd name="T0" fmla="*/ 0 w 1680"/>
                <a:gd name="T1" fmla="*/ 140 h 280"/>
                <a:gd name="T2" fmla="*/ 80 w 1680"/>
                <a:gd name="T3" fmla="*/ 0 h 280"/>
                <a:gd name="T4" fmla="*/ 160 w 1680"/>
                <a:gd name="T5" fmla="*/ 280 h 280"/>
                <a:gd name="T6" fmla="*/ 240 w 1680"/>
                <a:gd name="T7" fmla="*/ 0 h 280"/>
                <a:gd name="T8" fmla="*/ 320 w 1680"/>
                <a:gd name="T9" fmla="*/ 280 h 280"/>
                <a:gd name="T10" fmla="*/ 400 w 1680"/>
                <a:gd name="T11" fmla="*/ 0 h 280"/>
                <a:gd name="T12" fmla="*/ 480 w 1680"/>
                <a:gd name="T13" fmla="*/ 280 h 280"/>
                <a:gd name="T14" fmla="*/ 560 w 1680"/>
                <a:gd name="T15" fmla="*/ 0 h 280"/>
                <a:gd name="T16" fmla="*/ 640 w 1680"/>
                <a:gd name="T17" fmla="*/ 280 h 280"/>
                <a:gd name="T18" fmla="*/ 720 w 1680"/>
                <a:gd name="T19" fmla="*/ 0 h 280"/>
                <a:gd name="T20" fmla="*/ 800 w 1680"/>
                <a:gd name="T21" fmla="*/ 280 h 280"/>
                <a:gd name="T22" fmla="*/ 880 w 1680"/>
                <a:gd name="T23" fmla="*/ 0 h 280"/>
                <a:gd name="T24" fmla="*/ 960 w 1680"/>
                <a:gd name="T25" fmla="*/ 280 h 280"/>
                <a:gd name="T26" fmla="*/ 1040 w 1680"/>
                <a:gd name="T27" fmla="*/ 0 h 280"/>
                <a:gd name="T28" fmla="*/ 1120 w 1680"/>
                <a:gd name="T29" fmla="*/ 280 h 280"/>
                <a:gd name="T30" fmla="*/ 1200 w 1680"/>
                <a:gd name="T31" fmla="*/ 0 h 280"/>
                <a:gd name="T32" fmla="*/ 1280 w 1680"/>
                <a:gd name="T33" fmla="*/ 280 h 280"/>
                <a:gd name="T34" fmla="*/ 1360 w 1680"/>
                <a:gd name="T35" fmla="*/ 0 h 280"/>
                <a:gd name="T36" fmla="*/ 1440 w 1680"/>
                <a:gd name="T37" fmla="*/ 280 h 280"/>
                <a:gd name="T38" fmla="*/ 1520 w 1680"/>
                <a:gd name="T39" fmla="*/ 0 h 280"/>
                <a:gd name="T40" fmla="*/ 1600 w 1680"/>
                <a:gd name="T41" fmla="*/ 280 h 280"/>
                <a:gd name="T42" fmla="*/ 1680 w 1680"/>
                <a:gd name="T43" fmla="*/ 140 h 2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80"/>
                <a:gd name="T67" fmla="*/ 0 h 280"/>
                <a:gd name="T68" fmla="*/ 1680 w 1680"/>
                <a:gd name="T69" fmla="*/ 280 h 2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80" h="280">
                  <a:moveTo>
                    <a:pt x="0" y="140"/>
                  </a:moveTo>
                  <a:lnTo>
                    <a:pt x="80" y="0"/>
                  </a:lnTo>
                  <a:lnTo>
                    <a:pt x="160" y="280"/>
                  </a:lnTo>
                  <a:lnTo>
                    <a:pt x="240" y="0"/>
                  </a:lnTo>
                  <a:lnTo>
                    <a:pt x="320" y="280"/>
                  </a:lnTo>
                  <a:lnTo>
                    <a:pt x="400" y="0"/>
                  </a:lnTo>
                  <a:lnTo>
                    <a:pt x="480" y="280"/>
                  </a:lnTo>
                  <a:lnTo>
                    <a:pt x="560" y="0"/>
                  </a:lnTo>
                  <a:lnTo>
                    <a:pt x="640" y="280"/>
                  </a:lnTo>
                  <a:lnTo>
                    <a:pt x="720" y="0"/>
                  </a:lnTo>
                  <a:lnTo>
                    <a:pt x="800" y="280"/>
                  </a:lnTo>
                  <a:lnTo>
                    <a:pt x="880" y="0"/>
                  </a:lnTo>
                  <a:lnTo>
                    <a:pt x="960" y="280"/>
                  </a:lnTo>
                  <a:lnTo>
                    <a:pt x="1040" y="0"/>
                  </a:lnTo>
                  <a:lnTo>
                    <a:pt x="1120" y="280"/>
                  </a:lnTo>
                  <a:lnTo>
                    <a:pt x="1200" y="0"/>
                  </a:lnTo>
                  <a:lnTo>
                    <a:pt x="1280" y="280"/>
                  </a:lnTo>
                  <a:lnTo>
                    <a:pt x="1360" y="0"/>
                  </a:lnTo>
                  <a:lnTo>
                    <a:pt x="1440" y="280"/>
                  </a:lnTo>
                  <a:lnTo>
                    <a:pt x="1520" y="0"/>
                  </a:lnTo>
                  <a:lnTo>
                    <a:pt x="1600" y="280"/>
                  </a:lnTo>
                  <a:lnTo>
                    <a:pt x="1680" y="14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>
                <a:cs typeface="Times New Roman" panose="02020603050405020304" pitchFamily="18" charset="0"/>
              </a:endParaRPr>
            </a:p>
          </p:txBody>
        </p:sp>
        <p:grpSp>
          <p:nvGrpSpPr>
            <p:cNvPr id="14" name="Group 19"/>
            <p:cNvGrpSpPr>
              <a:grpSpLocks/>
            </p:cNvGrpSpPr>
            <p:nvPr/>
          </p:nvGrpSpPr>
          <p:grpSpPr bwMode="auto">
            <a:xfrm flipH="1" flipV="1">
              <a:off x="1487" y="637"/>
              <a:ext cx="2264" cy="419"/>
              <a:chOff x="2745" y="2481"/>
              <a:chExt cx="2019" cy="2088"/>
            </a:xfrm>
          </p:grpSpPr>
          <p:sp>
            <p:nvSpPr>
              <p:cNvPr id="17" name="Freeform 20"/>
              <p:cNvSpPr>
                <a:spLocks/>
              </p:cNvSpPr>
              <p:nvPr/>
            </p:nvSpPr>
            <p:spPr bwMode="auto">
              <a:xfrm>
                <a:off x="2754" y="2640"/>
                <a:ext cx="1844" cy="1785"/>
              </a:xfrm>
              <a:custGeom>
                <a:avLst/>
                <a:gdLst>
                  <a:gd name="T0" fmla="*/ 0 w 1844"/>
                  <a:gd name="T1" fmla="*/ 0 h 1785"/>
                  <a:gd name="T2" fmla="*/ 1844 w 1844"/>
                  <a:gd name="T3" fmla="*/ 0 h 1785"/>
                  <a:gd name="T4" fmla="*/ 1844 w 1844"/>
                  <a:gd name="T5" fmla="*/ 1785 h 1785"/>
                  <a:gd name="T6" fmla="*/ 0 60000 65536"/>
                  <a:gd name="T7" fmla="*/ 0 60000 65536"/>
                  <a:gd name="T8" fmla="*/ 0 60000 65536"/>
                  <a:gd name="T9" fmla="*/ 0 w 1844"/>
                  <a:gd name="T10" fmla="*/ 0 h 1785"/>
                  <a:gd name="T11" fmla="*/ 1844 w 1844"/>
                  <a:gd name="T12" fmla="*/ 1785 h 17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44" h="1785">
                    <a:moveTo>
                      <a:pt x="0" y="0"/>
                    </a:moveTo>
                    <a:lnTo>
                      <a:pt x="1844" y="0"/>
                    </a:lnTo>
                    <a:lnTo>
                      <a:pt x="1844" y="178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Rectangle 21" descr="浅色上对角线"/>
              <p:cNvSpPr>
                <a:spLocks noChangeArrowheads="1"/>
              </p:cNvSpPr>
              <p:nvPr/>
            </p:nvSpPr>
            <p:spPr bwMode="auto">
              <a:xfrm>
                <a:off x="2745" y="2481"/>
                <a:ext cx="2018" cy="14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Rectangle 22" descr="浅色上对角线"/>
              <p:cNvSpPr>
                <a:spLocks noChangeArrowheads="1"/>
              </p:cNvSpPr>
              <p:nvPr/>
            </p:nvSpPr>
            <p:spPr bwMode="auto">
              <a:xfrm>
                <a:off x="4597" y="2613"/>
                <a:ext cx="167" cy="1956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5" name="Text Box 24"/>
            <p:cNvSpPr txBox="1">
              <a:spLocks noChangeArrowheads="1"/>
            </p:cNvSpPr>
            <p:nvPr/>
          </p:nvSpPr>
          <p:spPr bwMode="auto">
            <a:xfrm>
              <a:off x="2760" y="1000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>
                  <a:cs typeface="Times New Roman" panose="02020603050405020304" pitchFamily="18" charset="0"/>
                </a:rPr>
                <a:t>o</a:t>
              </a:r>
            </a:p>
          </p:txBody>
        </p:sp>
        <p:sp>
          <p:nvSpPr>
            <p:cNvPr id="16" name="Line 25"/>
            <p:cNvSpPr>
              <a:spLocks noChangeShapeType="1"/>
            </p:cNvSpPr>
            <p:nvPr/>
          </p:nvSpPr>
          <p:spPr bwMode="auto">
            <a:xfrm>
              <a:off x="2872" y="991"/>
              <a:ext cx="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" name="Text Box 26"/>
          <p:cNvSpPr txBox="1">
            <a:spLocks noChangeArrowheads="1"/>
          </p:cNvSpPr>
          <p:nvPr/>
        </p:nvSpPr>
        <p:spPr bwMode="auto">
          <a:xfrm>
            <a:off x="9769046" y="2351055"/>
            <a:ext cx="144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anose="02020603050405020304" pitchFamily="18" charset="0"/>
              </a:rPr>
              <a:t>(VTCB)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8642" y="5924460"/>
            <a:ext cx="476117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+Chiều dài của lò xo tại VTCB:</a:t>
            </a:r>
            <a:endParaRPr lang="vi-VN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290591" y="3325645"/>
                <a:ext cx="2340577" cy="20347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𝛥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𝓁</m:t>
                                </m:r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𝑚𝑔</m:t>
                                    </m:r>
                                  </m:num>
                                  <m:den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num>
                                  <m:den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𝑚</m:t>
                                    </m:r>
                                  </m:den>
                                </m:f>
                                <m:r>
                                  <a:rPr lang="vi-VN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𝑔</m:t>
                                    </m:r>
                                  </m:num>
                                  <m:den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𝛥</m:t>
                                    </m:r>
                                    <m:r>
                                      <a:rPr lang="vi-VN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𝓁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591" y="3325645"/>
                <a:ext cx="2340577" cy="203478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513502" y="4019026"/>
                <a:ext cx="18827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vi-VN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𝛥</m:t>
                      </m:r>
                      <m:r>
                        <a:rPr lang="vi-VN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𝓁</m:t>
                      </m:r>
                      <m:r>
                        <a:rPr lang="vi-VN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𝑚𝑔</m:t>
                      </m:r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3502" y="4019026"/>
                <a:ext cx="1882760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811196" y="1493244"/>
                <a:ext cx="1756763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⇒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𝛥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𝓁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196" y="1493244"/>
                <a:ext cx="1756763" cy="65594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582555" y="2016242"/>
                <a:ext cx="164891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𝓁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𝐶𝐵</m:t>
                          </m:r>
                        </m:sub>
                      </m:sSub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𝓁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555" y="2016242"/>
                <a:ext cx="1648913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290591" y="5912459"/>
                <a:ext cx="2472087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𝓁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𝐶𝐵</m:t>
                          </m:r>
                        </m:sub>
                      </m:sSub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𝓁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𝛥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𝓁</m:t>
                      </m:r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591" y="5912459"/>
                <a:ext cx="2472087" cy="65594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23"/>
          <p:cNvGrpSpPr>
            <a:grpSpLocks/>
          </p:cNvGrpSpPr>
          <p:nvPr/>
        </p:nvGrpSpPr>
        <p:grpSpPr bwMode="auto">
          <a:xfrm>
            <a:off x="8770764" y="3424842"/>
            <a:ext cx="2698533" cy="170038"/>
            <a:chOff x="2220" y="4572"/>
            <a:chExt cx="1274" cy="180"/>
          </a:xfrm>
        </p:grpSpPr>
        <p:sp>
          <p:nvSpPr>
            <p:cNvPr id="34" name="Rectangle 24" descr="Light upward diagonal"/>
            <p:cNvSpPr>
              <a:spLocks noChangeArrowheads="1"/>
            </p:cNvSpPr>
            <p:nvPr/>
          </p:nvSpPr>
          <p:spPr bwMode="auto">
            <a:xfrm>
              <a:off x="2240" y="4572"/>
              <a:ext cx="1254" cy="180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Line 25"/>
            <p:cNvSpPr>
              <a:spLocks noChangeShapeType="1"/>
            </p:cNvSpPr>
            <p:nvPr/>
          </p:nvSpPr>
          <p:spPr bwMode="auto">
            <a:xfrm>
              <a:off x="2220" y="4725"/>
              <a:ext cx="126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7" name="Group 7"/>
          <p:cNvGrpSpPr>
            <a:grpSpLocks/>
          </p:cNvGrpSpPr>
          <p:nvPr/>
        </p:nvGrpSpPr>
        <p:grpSpPr bwMode="auto">
          <a:xfrm>
            <a:off x="9201775" y="3580051"/>
            <a:ext cx="373211" cy="1551508"/>
            <a:chOff x="3934" y="2340"/>
            <a:chExt cx="280" cy="1783"/>
          </a:xfrm>
        </p:grpSpPr>
        <p:sp>
          <p:nvSpPr>
            <p:cNvPr id="38" name="Oval 8"/>
            <p:cNvSpPr>
              <a:spLocks noChangeArrowheads="1"/>
            </p:cNvSpPr>
            <p:nvPr/>
          </p:nvSpPr>
          <p:spPr bwMode="auto">
            <a:xfrm rot="5400000">
              <a:off x="3996" y="2596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Oval 9"/>
            <p:cNvSpPr>
              <a:spLocks noChangeArrowheads="1"/>
            </p:cNvSpPr>
            <p:nvPr/>
          </p:nvSpPr>
          <p:spPr bwMode="auto">
            <a:xfrm rot="5400000">
              <a:off x="3996" y="2766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Oval 10"/>
            <p:cNvSpPr>
              <a:spLocks noChangeArrowheads="1"/>
            </p:cNvSpPr>
            <p:nvPr/>
          </p:nvSpPr>
          <p:spPr bwMode="auto">
            <a:xfrm rot="5400000">
              <a:off x="3996" y="2929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Oval 11"/>
            <p:cNvSpPr>
              <a:spLocks noChangeArrowheads="1"/>
            </p:cNvSpPr>
            <p:nvPr/>
          </p:nvSpPr>
          <p:spPr bwMode="auto">
            <a:xfrm rot="5400000">
              <a:off x="3996" y="3085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Oval 12"/>
            <p:cNvSpPr>
              <a:spLocks noChangeArrowheads="1"/>
            </p:cNvSpPr>
            <p:nvPr/>
          </p:nvSpPr>
          <p:spPr bwMode="auto">
            <a:xfrm rot="5400000">
              <a:off x="3996" y="3254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Oval 13"/>
            <p:cNvSpPr>
              <a:spLocks noChangeArrowheads="1"/>
            </p:cNvSpPr>
            <p:nvPr/>
          </p:nvSpPr>
          <p:spPr bwMode="auto">
            <a:xfrm rot="5400000">
              <a:off x="3996" y="3413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Oval 14"/>
            <p:cNvSpPr>
              <a:spLocks noChangeArrowheads="1"/>
            </p:cNvSpPr>
            <p:nvPr/>
          </p:nvSpPr>
          <p:spPr bwMode="auto">
            <a:xfrm rot="5400000">
              <a:off x="3996" y="3563"/>
              <a:ext cx="107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Freeform 15"/>
            <p:cNvSpPr>
              <a:spLocks/>
            </p:cNvSpPr>
            <p:nvPr/>
          </p:nvSpPr>
          <p:spPr bwMode="auto">
            <a:xfrm rot="5400000">
              <a:off x="4109" y="2768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Freeform 16"/>
            <p:cNvSpPr>
              <a:spLocks/>
            </p:cNvSpPr>
            <p:nvPr/>
          </p:nvSpPr>
          <p:spPr bwMode="auto">
            <a:xfrm rot="5400000">
              <a:off x="4109" y="2937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Freeform 17"/>
            <p:cNvSpPr>
              <a:spLocks/>
            </p:cNvSpPr>
            <p:nvPr/>
          </p:nvSpPr>
          <p:spPr bwMode="auto">
            <a:xfrm rot="5400000">
              <a:off x="4109" y="3101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Freeform 18"/>
            <p:cNvSpPr>
              <a:spLocks/>
            </p:cNvSpPr>
            <p:nvPr/>
          </p:nvSpPr>
          <p:spPr bwMode="auto">
            <a:xfrm rot="5400000">
              <a:off x="4109" y="3258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 rot="5400000">
              <a:off x="4109" y="3418"/>
              <a:ext cx="162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Freeform 20"/>
            <p:cNvSpPr>
              <a:spLocks/>
            </p:cNvSpPr>
            <p:nvPr/>
          </p:nvSpPr>
          <p:spPr bwMode="auto">
            <a:xfrm rot="5400000">
              <a:off x="4109" y="3582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Freeform 21"/>
            <p:cNvSpPr>
              <a:spLocks/>
            </p:cNvSpPr>
            <p:nvPr/>
          </p:nvSpPr>
          <p:spPr bwMode="auto">
            <a:xfrm rot="5400000">
              <a:off x="4033" y="2551"/>
              <a:ext cx="174" cy="150"/>
            </a:xfrm>
            <a:custGeom>
              <a:avLst/>
              <a:gdLst>
                <a:gd name="T0" fmla="*/ 184 w 184"/>
                <a:gd name="T1" fmla="*/ 45 h 232"/>
                <a:gd name="T2" fmla="*/ 13 w 184"/>
                <a:gd name="T3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232">
                  <a:moveTo>
                    <a:pt x="184" y="45"/>
                  </a:moveTo>
                  <a:cubicBezTo>
                    <a:pt x="115" y="0"/>
                    <a:pt x="0" y="95"/>
                    <a:pt x="13" y="232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Line 22"/>
            <p:cNvSpPr>
              <a:spLocks noChangeShapeType="1"/>
            </p:cNvSpPr>
            <p:nvPr/>
          </p:nvSpPr>
          <p:spPr bwMode="auto">
            <a:xfrm rot="5400000">
              <a:off x="3943" y="2442"/>
              <a:ext cx="204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3" name="Group 23"/>
            <p:cNvGrpSpPr>
              <a:grpSpLocks/>
            </p:cNvGrpSpPr>
            <p:nvPr/>
          </p:nvGrpSpPr>
          <p:grpSpPr bwMode="auto">
            <a:xfrm rot="5400000" flipH="1">
              <a:off x="3902" y="3830"/>
              <a:ext cx="436" cy="150"/>
              <a:chOff x="9859" y="3701"/>
              <a:chExt cx="395" cy="232"/>
            </a:xfrm>
          </p:grpSpPr>
          <p:sp>
            <p:nvSpPr>
              <p:cNvPr id="54" name="Freeform 24"/>
              <p:cNvSpPr>
                <a:spLocks/>
              </p:cNvSpPr>
              <p:nvPr/>
            </p:nvSpPr>
            <p:spPr bwMode="auto">
              <a:xfrm>
                <a:off x="10070" y="3701"/>
                <a:ext cx="184" cy="232"/>
              </a:xfrm>
              <a:custGeom>
                <a:avLst/>
                <a:gdLst>
                  <a:gd name="T0" fmla="*/ 184 w 184"/>
                  <a:gd name="T1" fmla="*/ 45 h 232"/>
                  <a:gd name="T2" fmla="*/ 13 w 184"/>
                  <a:gd name="T3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232">
                    <a:moveTo>
                      <a:pt x="184" y="45"/>
                    </a:moveTo>
                    <a:cubicBezTo>
                      <a:pt x="115" y="0"/>
                      <a:pt x="0" y="95"/>
                      <a:pt x="13" y="232"/>
                    </a:cubicBezTo>
                  </a:path>
                </a:pathLst>
              </a:custGeom>
              <a:noFill/>
              <a:ln w="38100">
                <a:solidFill>
                  <a:srgbClr val="00B05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Line 25"/>
              <p:cNvSpPr>
                <a:spLocks noChangeShapeType="1"/>
              </p:cNvSpPr>
              <p:nvPr/>
            </p:nvSpPr>
            <p:spPr bwMode="auto">
              <a:xfrm>
                <a:off x="9859" y="3933"/>
                <a:ext cx="216" cy="0"/>
              </a:xfrm>
              <a:prstGeom prst="line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6" name="Group 7"/>
          <p:cNvGrpSpPr>
            <a:grpSpLocks/>
          </p:cNvGrpSpPr>
          <p:nvPr/>
        </p:nvGrpSpPr>
        <p:grpSpPr bwMode="auto">
          <a:xfrm>
            <a:off x="10198969" y="3580906"/>
            <a:ext cx="450968" cy="2273984"/>
            <a:chOff x="3934" y="2340"/>
            <a:chExt cx="280" cy="1783"/>
          </a:xfrm>
        </p:grpSpPr>
        <p:sp>
          <p:nvSpPr>
            <p:cNvPr id="57" name="Oval 8"/>
            <p:cNvSpPr>
              <a:spLocks noChangeArrowheads="1"/>
            </p:cNvSpPr>
            <p:nvPr/>
          </p:nvSpPr>
          <p:spPr bwMode="auto">
            <a:xfrm rot="5400000">
              <a:off x="3996" y="2596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Oval 9"/>
            <p:cNvSpPr>
              <a:spLocks noChangeArrowheads="1"/>
            </p:cNvSpPr>
            <p:nvPr/>
          </p:nvSpPr>
          <p:spPr bwMode="auto">
            <a:xfrm rot="5400000">
              <a:off x="3996" y="2766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Oval 10"/>
            <p:cNvSpPr>
              <a:spLocks noChangeArrowheads="1"/>
            </p:cNvSpPr>
            <p:nvPr/>
          </p:nvSpPr>
          <p:spPr bwMode="auto">
            <a:xfrm rot="5400000">
              <a:off x="3996" y="2929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Oval 11"/>
            <p:cNvSpPr>
              <a:spLocks noChangeArrowheads="1"/>
            </p:cNvSpPr>
            <p:nvPr/>
          </p:nvSpPr>
          <p:spPr bwMode="auto">
            <a:xfrm rot="5400000">
              <a:off x="3996" y="3085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Oval 12"/>
            <p:cNvSpPr>
              <a:spLocks noChangeArrowheads="1"/>
            </p:cNvSpPr>
            <p:nvPr/>
          </p:nvSpPr>
          <p:spPr bwMode="auto">
            <a:xfrm rot="5400000">
              <a:off x="3996" y="3254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Oval 13"/>
            <p:cNvSpPr>
              <a:spLocks noChangeArrowheads="1"/>
            </p:cNvSpPr>
            <p:nvPr/>
          </p:nvSpPr>
          <p:spPr bwMode="auto">
            <a:xfrm rot="5400000">
              <a:off x="3996" y="3413"/>
              <a:ext cx="108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Oval 14"/>
            <p:cNvSpPr>
              <a:spLocks noChangeArrowheads="1"/>
            </p:cNvSpPr>
            <p:nvPr/>
          </p:nvSpPr>
          <p:spPr bwMode="auto">
            <a:xfrm rot="5400000">
              <a:off x="3996" y="3563"/>
              <a:ext cx="107" cy="23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Freeform 15"/>
            <p:cNvSpPr>
              <a:spLocks/>
            </p:cNvSpPr>
            <p:nvPr/>
          </p:nvSpPr>
          <p:spPr bwMode="auto">
            <a:xfrm rot="5400000">
              <a:off x="4109" y="2768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Freeform 16"/>
            <p:cNvSpPr>
              <a:spLocks/>
            </p:cNvSpPr>
            <p:nvPr/>
          </p:nvSpPr>
          <p:spPr bwMode="auto">
            <a:xfrm rot="5400000">
              <a:off x="4109" y="2937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Freeform 17"/>
            <p:cNvSpPr>
              <a:spLocks/>
            </p:cNvSpPr>
            <p:nvPr/>
          </p:nvSpPr>
          <p:spPr bwMode="auto">
            <a:xfrm rot="5400000">
              <a:off x="4109" y="3101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Freeform 18"/>
            <p:cNvSpPr>
              <a:spLocks/>
            </p:cNvSpPr>
            <p:nvPr/>
          </p:nvSpPr>
          <p:spPr bwMode="auto">
            <a:xfrm rot="5400000">
              <a:off x="4109" y="3258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Freeform 19"/>
            <p:cNvSpPr>
              <a:spLocks/>
            </p:cNvSpPr>
            <p:nvPr/>
          </p:nvSpPr>
          <p:spPr bwMode="auto">
            <a:xfrm rot="5400000">
              <a:off x="4109" y="3418"/>
              <a:ext cx="162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Freeform 20"/>
            <p:cNvSpPr>
              <a:spLocks/>
            </p:cNvSpPr>
            <p:nvPr/>
          </p:nvSpPr>
          <p:spPr bwMode="auto">
            <a:xfrm rot="5400000">
              <a:off x="4109" y="3582"/>
              <a:ext cx="161" cy="49"/>
            </a:xfrm>
            <a:custGeom>
              <a:avLst/>
              <a:gdLst>
                <a:gd name="T0" fmla="*/ 0 w 171"/>
                <a:gd name="T1" fmla="*/ 76 h 76"/>
                <a:gd name="T2" fmla="*/ 171 w 171"/>
                <a:gd name="T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76">
                  <a:moveTo>
                    <a:pt x="0" y="76"/>
                  </a:moveTo>
                  <a:cubicBezTo>
                    <a:pt x="12" y="22"/>
                    <a:pt x="132" y="0"/>
                    <a:pt x="171" y="76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Freeform 21"/>
            <p:cNvSpPr>
              <a:spLocks/>
            </p:cNvSpPr>
            <p:nvPr/>
          </p:nvSpPr>
          <p:spPr bwMode="auto">
            <a:xfrm rot="5400000">
              <a:off x="4033" y="2551"/>
              <a:ext cx="174" cy="150"/>
            </a:xfrm>
            <a:custGeom>
              <a:avLst/>
              <a:gdLst>
                <a:gd name="T0" fmla="*/ 184 w 184"/>
                <a:gd name="T1" fmla="*/ 45 h 232"/>
                <a:gd name="T2" fmla="*/ 13 w 184"/>
                <a:gd name="T3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4" h="232">
                  <a:moveTo>
                    <a:pt x="184" y="45"/>
                  </a:moveTo>
                  <a:cubicBezTo>
                    <a:pt x="115" y="0"/>
                    <a:pt x="0" y="95"/>
                    <a:pt x="13" y="232"/>
                  </a:cubicBezTo>
                </a:path>
              </a:pathLst>
            </a:custGeom>
            <a:noFill/>
            <a:ln w="38100">
              <a:solidFill>
                <a:srgbClr val="00B05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Line 22"/>
            <p:cNvSpPr>
              <a:spLocks noChangeShapeType="1"/>
            </p:cNvSpPr>
            <p:nvPr/>
          </p:nvSpPr>
          <p:spPr bwMode="auto">
            <a:xfrm rot="5400000">
              <a:off x="3943" y="2442"/>
              <a:ext cx="204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vi-VN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2" name="Group 23"/>
            <p:cNvGrpSpPr>
              <a:grpSpLocks/>
            </p:cNvGrpSpPr>
            <p:nvPr/>
          </p:nvGrpSpPr>
          <p:grpSpPr bwMode="auto">
            <a:xfrm rot="5400000" flipH="1">
              <a:off x="3902" y="3830"/>
              <a:ext cx="436" cy="150"/>
              <a:chOff x="9859" y="3701"/>
              <a:chExt cx="395" cy="232"/>
            </a:xfrm>
          </p:grpSpPr>
          <p:sp>
            <p:nvSpPr>
              <p:cNvPr id="73" name="Freeform 24"/>
              <p:cNvSpPr>
                <a:spLocks/>
              </p:cNvSpPr>
              <p:nvPr/>
            </p:nvSpPr>
            <p:spPr bwMode="auto">
              <a:xfrm>
                <a:off x="10070" y="3701"/>
                <a:ext cx="184" cy="232"/>
              </a:xfrm>
              <a:custGeom>
                <a:avLst/>
                <a:gdLst>
                  <a:gd name="T0" fmla="*/ 184 w 184"/>
                  <a:gd name="T1" fmla="*/ 45 h 232"/>
                  <a:gd name="T2" fmla="*/ 13 w 184"/>
                  <a:gd name="T3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4" h="232">
                    <a:moveTo>
                      <a:pt x="184" y="45"/>
                    </a:moveTo>
                    <a:cubicBezTo>
                      <a:pt x="115" y="0"/>
                      <a:pt x="0" y="95"/>
                      <a:pt x="13" y="232"/>
                    </a:cubicBezTo>
                  </a:path>
                </a:pathLst>
              </a:custGeom>
              <a:noFill/>
              <a:ln w="38100">
                <a:solidFill>
                  <a:srgbClr val="00B050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Line 25"/>
              <p:cNvSpPr>
                <a:spLocks noChangeShapeType="1"/>
              </p:cNvSpPr>
              <p:nvPr/>
            </p:nvSpPr>
            <p:spPr bwMode="auto">
              <a:xfrm>
                <a:off x="9859" y="3933"/>
                <a:ext cx="216" cy="0"/>
              </a:xfrm>
              <a:prstGeom prst="line">
                <a:avLst/>
              </a:prstGeom>
              <a:noFill/>
              <a:ln w="38100">
                <a:solidFill>
                  <a:srgbClr val="00B05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vi-VN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75" name="Oval 17"/>
          <p:cNvSpPr>
            <a:spLocks noChangeArrowheads="1"/>
          </p:cNvSpPr>
          <p:nvPr/>
        </p:nvSpPr>
        <p:spPr bwMode="auto">
          <a:xfrm>
            <a:off x="10126198" y="5696922"/>
            <a:ext cx="541012" cy="499349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sz="2800">
              <a:cs typeface="Times New Roman" panose="02020603050405020304" pitchFamily="18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8519811" y="1281723"/>
            <a:ext cx="1873309" cy="0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le 77"/>
              <p:cNvSpPr/>
              <p:nvPr/>
            </p:nvSpPr>
            <p:spPr>
              <a:xfrm>
                <a:off x="9174686" y="734980"/>
                <a:ext cx="62754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𝓁</m:t>
                          </m:r>
                        </m:e>
                        <m:sub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8" name="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4686" y="734980"/>
                <a:ext cx="627544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Straight Arrow Connector 79"/>
          <p:cNvCxnSpPr/>
          <p:nvPr/>
        </p:nvCxnSpPr>
        <p:spPr>
          <a:xfrm flipH="1">
            <a:off x="8813127" y="3605578"/>
            <a:ext cx="45852" cy="1508697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576459" y="5114275"/>
            <a:ext cx="2305494" cy="17284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8770764" y="5920356"/>
            <a:ext cx="2305494" cy="17284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9617204" y="5094127"/>
            <a:ext cx="2307" cy="816668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10873846" y="3554581"/>
            <a:ext cx="13667" cy="2406268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8273014" y="4092499"/>
                <a:ext cx="64838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𝓵</m:t>
                          </m:r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014" y="4092499"/>
                <a:ext cx="648383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8942940" y="5235728"/>
                <a:ext cx="71846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1" i="0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𝚫</m:t>
                      </m:r>
                      <m:r>
                        <a:rPr lang="vi-VN" sz="2800" b="1" i="0" smtClean="0">
                          <a:solidFill>
                            <a:srgbClr val="0000FF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𝓵</m:t>
                      </m:r>
                    </m:oMath>
                  </m:oMathPara>
                </a14:m>
                <a:endParaRPr lang="vi-VN" sz="28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2940" y="5235728"/>
                <a:ext cx="718466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/>
              <p:cNvSpPr/>
              <p:nvPr/>
            </p:nvSpPr>
            <p:spPr>
              <a:xfrm>
                <a:off x="10913751" y="4692786"/>
                <a:ext cx="8455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vi-VN" sz="2800" b="1" i="1" smtClean="0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𝓵</m:t>
                          </m:r>
                        </m:e>
                        <m:sub>
                          <m:r>
                            <a:rPr lang="vi-VN" sz="2800" b="1" i="1">
                              <a:solidFill>
                                <a:srgbClr val="0000FF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𝑪𝑩</m:t>
                          </m:r>
                        </m:sub>
                      </m:sSub>
                    </m:oMath>
                  </m:oMathPara>
                </a14:m>
                <a:endParaRPr lang="vi-VN" sz="28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6" name="Rectangle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3751" y="4692786"/>
                <a:ext cx="845552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8" name="Straight Arrow Connector 97"/>
          <p:cNvCxnSpPr/>
          <p:nvPr/>
        </p:nvCxnSpPr>
        <p:spPr>
          <a:xfrm flipH="1">
            <a:off x="10384993" y="5937640"/>
            <a:ext cx="5712" cy="68890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endCxn id="63" idx="2"/>
          </p:cNvCxnSpPr>
          <p:nvPr/>
        </p:nvCxnSpPr>
        <p:spPr>
          <a:xfrm flipV="1">
            <a:off x="10384993" y="5220393"/>
            <a:ext cx="0" cy="7053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9753631" y="6131431"/>
                <a:ext cx="521297" cy="575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vi-VN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vi-VN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</m:acc>
                    </m:oMath>
                  </m:oMathPara>
                </a14:m>
                <a:endParaRPr lang="vi-VN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31" y="6131431"/>
                <a:ext cx="521297" cy="57547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9687644" y="5019086"/>
                <a:ext cx="829522" cy="575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vi-VN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vi-VN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vi-VN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vi-VN" sz="2800" b="1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đ</m:t>
                              </m:r>
                              <m:r>
                                <a:rPr lang="vi-VN" sz="28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vi-VN" sz="28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7644" y="5019086"/>
                <a:ext cx="829522" cy="57547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Rectangle 104"/>
          <p:cNvSpPr/>
          <p:nvPr/>
        </p:nvSpPr>
        <p:spPr>
          <a:xfrm>
            <a:off x="11126544" y="5650849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 Box 26"/>
          <p:cNvSpPr txBox="1">
            <a:spLocks noChangeArrowheads="1"/>
          </p:cNvSpPr>
          <p:nvPr/>
        </p:nvSpPr>
        <p:spPr bwMode="auto">
          <a:xfrm>
            <a:off x="10719485" y="5972054"/>
            <a:ext cx="144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anose="02020603050405020304" pitchFamily="18" charset="0"/>
              </a:rPr>
              <a:t>(VTCB)</a:t>
            </a:r>
            <a:endParaRPr lang="en-US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2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20" grpId="0"/>
      <p:bldP spid="23" grpId="0"/>
      <p:bldP spid="2" grpId="0"/>
      <p:bldP spid="24" grpId="0"/>
      <p:bldP spid="25" grpId="0"/>
      <p:bldP spid="26" grpId="0"/>
      <p:bldP spid="27" grpId="0"/>
      <p:bldP spid="75" grpId="0" animBg="1"/>
      <p:bldP spid="78" grpId="0"/>
      <p:bldP spid="94" grpId="0"/>
      <p:bldP spid="95" grpId="0"/>
      <p:bldP spid="96" grpId="0"/>
      <p:bldP spid="103" grpId="0"/>
      <p:bldP spid="104" grpId="0"/>
      <p:bldP spid="105" grpId="0"/>
      <p:bldP spid="10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048000" y="574982"/>
                <a:ext cx="6096000" cy="570803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Clr>
                    <a:srgbClr val="0000FF"/>
                  </a:buClr>
                  <a:buSzPts val="1200"/>
                  <a:buFont typeface="Times New Roman Bold" panose="02020803070505020304" pitchFamily="18" charset="0"/>
                  <a:buAutoNum type="arabicPeriod"/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Một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tàu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thủy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khi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chưa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lên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tàu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dao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dộng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dập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dềnh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chỗ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chu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T = 1,2 s.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Sau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khi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lên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tàu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thì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nó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dao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dập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dềnh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chỗ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với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chu </a:t>
                </a:r>
                <a:r>
                  <a:rPr lang="fr-FR" dirty="0" err="1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fr-FR" dirty="0" smtClean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p>
                        <m:r>
                          <a:rPr lang="fr-FR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1,6 s.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Hãy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tìm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tỉ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số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giữa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và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khối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lượng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tàu</a:t>
                </a:r>
                <a:r>
                  <a:rPr lang="fr-FR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b="1" u="sng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	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Hướng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fr-FR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dẫn</a:t>
                </a:r>
                <a:r>
                  <a:rPr lang="fr-FR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: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chưa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lên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tàu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dao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động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𝛵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chất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hàng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lên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tàu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kì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hệ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90170" algn="l"/>
                    <a:tab pos="630555" algn="l"/>
                    <a:tab pos="1620520" algn="l"/>
                    <a:tab pos="4860925" algn="l"/>
                  </a:tabLst>
                </a:pP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Khi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</a:t>
                </a:r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𝛵</m:t>
                        </m:r>
                      </m:num>
                      <m:den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𝛵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vi-V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16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⇒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vi-V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num>
                      <m:den>
                        <m:r>
                          <a:rPr lang="en-US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den>
                    </m:f>
                    <m:r>
                      <a:rPr lang="en-US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Chọn</a:t>
                </a:r>
                <a:r>
                  <a:rPr lang="en-US" b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C.</a:t>
                </a:r>
                <a:endParaRPr lang="vi-VN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74982"/>
                <a:ext cx="6096000" cy="5708037"/>
              </a:xfrm>
              <a:prstGeom prst="rect">
                <a:avLst/>
              </a:prstGeom>
              <a:blipFill rotWithShape="0">
                <a:blip r:embed="rId2"/>
                <a:stretch>
                  <a:fillRect l="-800" r="-800" b="-32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81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32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1045" y="668740"/>
            <a:ext cx="2624394" cy="2115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49007" y="344868"/>
            <a:ext cx="5277342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-Con lắc lò xo treo nằm nghiêng: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90992" y="1096309"/>
                <a:ext cx="8466292" cy="16878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Tại VTCB của vật: 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𝓁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𝑚𝑔</m:t>
                    </m:r>
                    <m:func>
                      <m:func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func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𝛥</m:t>
                              </m:r>
                              <m: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𝓁</m:t>
                              </m:r>
                              <m: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𝑚𝑔</m:t>
                                  </m:r>
                                  <m:func>
                                    <m:funcPr>
                                      <m:ctrlPr>
                                        <a:rPr lang="vi-VN" sz="28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vi-VN" sz="28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lang="vi-VN" sz="28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den>
                              </m:f>
                              <m: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𝑔</m:t>
                                  </m:r>
                                  <m:func>
                                    <m:funcPr>
                                      <m:ctrlPr>
                                        <a:rPr lang="vi-VN" sz="28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vi-VN" sz="28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lang="vi-VN" sz="28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𝛥</m:t>
                                  </m:r>
                                  <m: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𝓁</m:t>
                                  </m:r>
                                </m:den>
                              </m:f>
                            </m:e>
                          </m:mr>
                        </m:m>
                      </m:e>
                    </m:d>
                  </m:oMath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92" y="1096309"/>
                <a:ext cx="8466292" cy="1687834"/>
              </a:xfrm>
              <a:prstGeom prst="rect">
                <a:avLst/>
              </a:prstGeom>
              <a:blipFill rotWithShape="0">
                <a:blip r:embed="rId3"/>
                <a:stretch>
                  <a:fillRect l="-151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90992" y="3013325"/>
                <a:ext cx="7048596" cy="522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+Chiều dài của lò xo tại VTCB: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𝓁</m:t>
                        </m:r>
                      </m:e>
                      <m:sub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𝐶𝐵</m:t>
                        </m:r>
                      </m:sub>
                    </m:sSub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𝓁</m:t>
                        </m:r>
                      </m:e>
                      <m:sub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𝓁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92" y="3013325"/>
                <a:ext cx="7048596" cy="522259"/>
              </a:xfrm>
              <a:prstGeom prst="rect">
                <a:avLst/>
              </a:prstGeom>
              <a:blipFill rotWithShape="0">
                <a:blip r:embed="rId4"/>
                <a:stretch>
                  <a:fillRect l="-1817"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908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6" name="Text Box 96"/>
          <p:cNvSpPr txBox="1">
            <a:spLocks noChangeArrowheads="1"/>
          </p:cNvSpPr>
          <p:nvPr/>
        </p:nvSpPr>
        <p:spPr bwMode="auto">
          <a:xfrm>
            <a:off x="384848" y="1437260"/>
            <a:ext cx="1143369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trục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tọa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độ</a:t>
            </a:r>
            <a:r>
              <a:rPr lang="en-US" sz="2800" dirty="0" smtClean="0">
                <a:cs typeface="Times New Roman" panose="02020603050405020304" pitchFamily="18" charset="0"/>
              </a:rPr>
              <a:t> Ox </a:t>
            </a:r>
            <a:r>
              <a:rPr lang="en-US" sz="2800" dirty="0" err="1" smtClean="0">
                <a:cs typeface="Times New Roman" panose="02020603050405020304" pitchFamily="18" charset="0"/>
              </a:rPr>
              <a:t>trùng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trục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lò</a:t>
            </a:r>
            <a:r>
              <a:rPr lang="en-US" sz="2800" dirty="0" smtClean="0">
                <a:cs typeface="Times New Roman" panose="02020603050405020304" pitchFamily="18" charset="0"/>
              </a:rPr>
              <a:t> xo, </a:t>
            </a:r>
            <a:r>
              <a:rPr lang="en-US" sz="2800" dirty="0" err="1" smtClean="0">
                <a:cs typeface="Times New Roman" panose="02020603050405020304" pitchFamily="18" charset="0"/>
              </a:rPr>
              <a:t>chiều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dương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chiều</a:t>
            </a:r>
            <a:r>
              <a:rPr lang="en-US" sz="2800" dirty="0" smtClean="0">
                <a:cs typeface="Times New Roman" panose="02020603050405020304" pitchFamily="18" charset="0"/>
              </a:rPr>
              <a:t> tang </a:t>
            </a:r>
            <a:r>
              <a:rPr lang="en-US" sz="2800" dirty="0" err="1" smtClean="0">
                <a:cs typeface="Times New Roman" panose="02020603050405020304" pitchFamily="18" charset="0"/>
              </a:rPr>
              <a:t>độ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dài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lò</a:t>
            </a:r>
            <a:r>
              <a:rPr lang="en-US" sz="2800" dirty="0" smtClean="0">
                <a:cs typeface="Times New Roman" panose="02020603050405020304" pitchFamily="18" charset="0"/>
              </a:rPr>
              <a:t> xo. </a:t>
            </a:r>
            <a:r>
              <a:rPr lang="en-US" sz="2800" dirty="0" err="1" smtClean="0">
                <a:cs typeface="Times New Roman" panose="02020603050405020304" pitchFamily="18" charset="0"/>
              </a:rPr>
              <a:t>Gốc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tọa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độ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tại</a:t>
            </a:r>
            <a:r>
              <a:rPr lang="en-US" sz="2800" dirty="0" smtClean="0">
                <a:cs typeface="Times New Roman" panose="02020603050405020304" pitchFamily="18" charset="0"/>
              </a:rPr>
              <a:t> VTCB</a:t>
            </a:r>
            <a:endParaRPr lang="en-US" sz="2800" b="1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sp>
        <p:nvSpPr>
          <p:cNvPr id="5238" name="Line 118"/>
          <p:cNvSpPr>
            <a:spLocks noChangeShapeType="1"/>
          </p:cNvSpPr>
          <p:nvPr/>
        </p:nvSpPr>
        <p:spPr bwMode="auto">
          <a:xfrm>
            <a:off x="8945349" y="4804579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800"/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6743585" y="5590488"/>
            <a:ext cx="3505200" cy="1130300"/>
            <a:chOff x="1768" y="3608"/>
            <a:chExt cx="2208" cy="712"/>
          </a:xfrm>
        </p:grpSpPr>
        <p:sp>
          <p:nvSpPr>
            <p:cNvPr id="81937" name="Oval 110"/>
            <p:cNvSpPr>
              <a:spLocks noChangeArrowheads="1"/>
            </p:cNvSpPr>
            <p:nvPr/>
          </p:nvSpPr>
          <p:spPr bwMode="auto">
            <a:xfrm>
              <a:off x="3504" y="3696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757575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/>
            </a:p>
          </p:txBody>
        </p:sp>
        <p:sp>
          <p:nvSpPr>
            <p:cNvPr id="81938" name="Freeform 111"/>
            <p:cNvSpPr>
              <a:spLocks/>
            </p:cNvSpPr>
            <p:nvPr/>
          </p:nvSpPr>
          <p:spPr bwMode="auto">
            <a:xfrm>
              <a:off x="1976" y="3712"/>
              <a:ext cx="1560" cy="233"/>
            </a:xfrm>
            <a:custGeom>
              <a:avLst/>
              <a:gdLst>
                <a:gd name="T0" fmla="*/ 0 w 1680"/>
                <a:gd name="T1" fmla="*/ 140 h 280"/>
                <a:gd name="T2" fmla="*/ 80 w 1680"/>
                <a:gd name="T3" fmla="*/ 0 h 280"/>
                <a:gd name="T4" fmla="*/ 160 w 1680"/>
                <a:gd name="T5" fmla="*/ 280 h 280"/>
                <a:gd name="T6" fmla="*/ 240 w 1680"/>
                <a:gd name="T7" fmla="*/ 0 h 280"/>
                <a:gd name="T8" fmla="*/ 320 w 1680"/>
                <a:gd name="T9" fmla="*/ 280 h 280"/>
                <a:gd name="T10" fmla="*/ 400 w 1680"/>
                <a:gd name="T11" fmla="*/ 0 h 280"/>
                <a:gd name="T12" fmla="*/ 480 w 1680"/>
                <a:gd name="T13" fmla="*/ 280 h 280"/>
                <a:gd name="T14" fmla="*/ 560 w 1680"/>
                <a:gd name="T15" fmla="*/ 0 h 280"/>
                <a:gd name="T16" fmla="*/ 640 w 1680"/>
                <a:gd name="T17" fmla="*/ 280 h 280"/>
                <a:gd name="T18" fmla="*/ 720 w 1680"/>
                <a:gd name="T19" fmla="*/ 0 h 280"/>
                <a:gd name="T20" fmla="*/ 800 w 1680"/>
                <a:gd name="T21" fmla="*/ 280 h 280"/>
                <a:gd name="T22" fmla="*/ 880 w 1680"/>
                <a:gd name="T23" fmla="*/ 0 h 280"/>
                <a:gd name="T24" fmla="*/ 960 w 1680"/>
                <a:gd name="T25" fmla="*/ 280 h 280"/>
                <a:gd name="T26" fmla="*/ 1040 w 1680"/>
                <a:gd name="T27" fmla="*/ 0 h 280"/>
                <a:gd name="T28" fmla="*/ 1120 w 1680"/>
                <a:gd name="T29" fmla="*/ 280 h 280"/>
                <a:gd name="T30" fmla="*/ 1200 w 1680"/>
                <a:gd name="T31" fmla="*/ 0 h 280"/>
                <a:gd name="T32" fmla="*/ 1280 w 1680"/>
                <a:gd name="T33" fmla="*/ 280 h 280"/>
                <a:gd name="T34" fmla="*/ 1360 w 1680"/>
                <a:gd name="T35" fmla="*/ 0 h 280"/>
                <a:gd name="T36" fmla="*/ 1440 w 1680"/>
                <a:gd name="T37" fmla="*/ 280 h 280"/>
                <a:gd name="T38" fmla="*/ 1520 w 1680"/>
                <a:gd name="T39" fmla="*/ 0 h 280"/>
                <a:gd name="T40" fmla="*/ 1600 w 1680"/>
                <a:gd name="T41" fmla="*/ 280 h 280"/>
                <a:gd name="T42" fmla="*/ 1680 w 1680"/>
                <a:gd name="T43" fmla="*/ 140 h 2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80"/>
                <a:gd name="T67" fmla="*/ 0 h 280"/>
                <a:gd name="T68" fmla="*/ 1680 w 1680"/>
                <a:gd name="T69" fmla="*/ 280 h 2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80" h="280">
                  <a:moveTo>
                    <a:pt x="0" y="140"/>
                  </a:moveTo>
                  <a:lnTo>
                    <a:pt x="80" y="0"/>
                  </a:lnTo>
                  <a:lnTo>
                    <a:pt x="160" y="280"/>
                  </a:lnTo>
                  <a:lnTo>
                    <a:pt x="240" y="0"/>
                  </a:lnTo>
                  <a:lnTo>
                    <a:pt x="320" y="280"/>
                  </a:lnTo>
                  <a:lnTo>
                    <a:pt x="400" y="0"/>
                  </a:lnTo>
                  <a:lnTo>
                    <a:pt x="480" y="280"/>
                  </a:lnTo>
                  <a:lnTo>
                    <a:pt x="560" y="0"/>
                  </a:lnTo>
                  <a:lnTo>
                    <a:pt x="640" y="280"/>
                  </a:lnTo>
                  <a:lnTo>
                    <a:pt x="720" y="0"/>
                  </a:lnTo>
                  <a:lnTo>
                    <a:pt x="800" y="280"/>
                  </a:lnTo>
                  <a:lnTo>
                    <a:pt x="880" y="0"/>
                  </a:lnTo>
                  <a:lnTo>
                    <a:pt x="960" y="280"/>
                  </a:lnTo>
                  <a:lnTo>
                    <a:pt x="1040" y="0"/>
                  </a:lnTo>
                  <a:lnTo>
                    <a:pt x="1120" y="280"/>
                  </a:lnTo>
                  <a:lnTo>
                    <a:pt x="1200" y="0"/>
                  </a:lnTo>
                  <a:lnTo>
                    <a:pt x="1280" y="280"/>
                  </a:lnTo>
                  <a:lnTo>
                    <a:pt x="1360" y="0"/>
                  </a:lnTo>
                  <a:lnTo>
                    <a:pt x="1440" y="280"/>
                  </a:lnTo>
                  <a:lnTo>
                    <a:pt x="1520" y="0"/>
                  </a:lnTo>
                  <a:lnTo>
                    <a:pt x="1600" y="280"/>
                  </a:lnTo>
                  <a:lnTo>
                    <a:pt x="1680" y="140"/>
                  </a:ln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/>
            </a:p>
          </p:txBody>
        </p:sp>
        <p:grpSp>
          <p:nvGrpSpPr>
            <p:cNvPr id="81939" name="Group 112"/>
            <p:cNvGrpSpPr>
              <a:grpSpLocks/>
            </p:cNvGrpSpPr>
            <p:nvPr/>
          </p:nvGrpSpPr>
          <p:grpSpPr bwMode="auto">
            <a:xfrm flipH="1" flipV="1">
              <a:off x="1768" y="3608"/>
              <a:ext cx="2208" cy="376"/>
              <a:chOff x="2730" y="2481"/>
              <a:chExt cx="2033" cy="1959"/>
            </a:xfrm>
          </p:grpSpPr>
          <p:sp>
            <p:nvSpPr>
              <p:cNvPr id="81942" name="Freeform 113"/>
              <p:cNvSpPr>
                <a:spLocks/>
              </p:cNvSpPr>
              <p:nvPr/>
            </p:nvSpPr>
            <p:spPr bwMode="auto">
              <a:xfrm>
                <a:off x="2730" y="2640"/>
                <a:ext cx="1844" cy="1785"/>
              </a:xfrm>
              <a:custGeom>
                <a:avLst/>
                <a:gdLst>
                  <a:gd name="T0" fmla="*/ 0 w 1844"/>
                  <a:gd name="T1" fmla="*/ 0 h 1785"/>
                  <a:gd name="T2" fmla="*/ 1844 w 1844"/>
                  <a:gd name="T3" fmla="*/ 0 h 1785"/>
                  <a:gd name="T4" fmla="*/ 1844 w 1844"/>
                  <a:gd name="T5" fmla="*/ 1785 h 1785"/>
                  <a:gd name="T6" fmla="*/ 0 60000 65536"/>
                  <a:gd name="T7" fmla="*/ 0 60000 65536"/>
                  <a:gd name="T8" fmla="*/ 0 60000 65536"/>
                  <a:gd name="T9" fmla="*/ 0 w 1844"/>
                  <a:gd name="T10" fmla="*/ 0 h 1785"/>
                  <a:gd name="T11" fmla="*/ 1844 w 1844"/>
                  <a:gd name="T12" fmla="*/ 1785 h 17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44" h="1785">
                    <a:moveTo>
                      <a:pt x="0" y="0"/>
                    </a:moveTo>
                    <a:lnTo>
                      <a:pt x="1844" y="0"/>
                    </a:lnTo>
                    <a:lnTo>
                      <a:pt x="1844" y="178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/>
              </a:p>
            </p:txBody>
          </p:sp>
          <p:sp>
            <p:nvSpPr>
              <p:cNvPr id="81943" name="Rectangle 114" descr="浅色上对角线"/>
              <p:cNvSpPr>
                <a:spLocks noChangeArrowheads="1"/>
              </p:cNvSpPr>
              <p:nvPr/>
            </p:nvSpPr>
            <p:spPr bwMode="auto">
              <a:xfrm>
                <a:off x="2745" y="2481"/>
                <a:ext cx="2018" cy="144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/>
              </a:p>
            </p:txBody>
          </p:sp>
          <p:sp>
            <p:nvSpPr>
              <p:cNvPr id="81944" name="Rectangle 115" descr="浅色上对角线"/>
              <p:cNvSpPr>
                <a:spLocks noChangeArrowheads="1"/>
              </p:cNvSpPr>
              <p:nvPr/>
            </p:nvSpPr>
            <p:spPr bwMode="auto">
              <a:xfrm>
                <a:off x="4589" y="2484"/>
                <a:ext cx="167" cy="1956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/>
              </a:p>
            </p:txBody>
          </p:sp>
        </p:grpSp>
        <p:sp>
          <p:nvSpPr>
            <p:cNvPr id="81940" name="AutoShape 119"/>
            <p:cNvSpPr>
              <a:spLocks/>
            </p:cNvSpPr>
            <p:nvPr/>
          </p:nvSpPr>
          <p:spPr bwMode="auto">
            <a:xfrm rot="5400000">
              <a:off x="3336" y="3872"/>
              <a:ext cx="48" cy="384"/>
            </a:xfrm>
            <a:prstGeom prst="rightBrace">
              <a:avLst>
                <a:gd name="adj1" fmla="val 66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/>
            </a:p>
          </p:txBody>
        </p:sp>
        <p:sp>
          <p:nvSpPr>
            <p:cNvPr id="81941" name="Text Box 120"/>
            <p:cNvSpPr txBox="1">
              <a:spLocks noChangeArrowheads="1"/>
            </p:cNvSpPr>
            <p:nvPr/>
          </p:nvSpPr>
          <p:spPr bwMode="auto">
            <a:xfrm>
              <a:off x="3264" y="3993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/>
                <a:t>x</a:t>
              </a:r>
            </a:p>
          </p:txBody>
        </p:sp>
      </p:grpSp>
      <p:grpSp>
        <p:nvGrpSpPr>
          <p:cNvPr id="4" name="Group 122"/>
          <p:cNvGrpSpPr>
            <a:grpSpLocks/>
          </p:cNvGrpSpPr>
          <p:nvPr/>
        </p:nvGrpSpPr>
        <p:grpSpPr bwMode="auto">
          <a:xfrm>
            <a:off x="6481549" y="4425133"/>
            <a:ext cx="4724400" cy="1116013"/>
            <a:chOff x="1584" y="2968"/>
            <a:chExt cx="2976" cy="703"/>
          </a:xfrm>
        </p:grpSpPr>
        <p:sp>
          <p:nvSpPr>
            <p:cNvPr id="81928" name="Oval 99"/>
            <p:cNvSpPr>
              <a:spLocks noChangeArrowheads="1"/>
            </p:cNvSpPr>
            <p:nvPr/>
          </p:nvSpPr>
          <p:spPr bwMode="auto">
            <a:xfrm>
              <a:off x="3048" y="3072"/>
              <a:ext cx="192" cy="192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757575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/>
            </a:p>
          </p:txBody>
        </p:sp>
        <p:sp>
          <p:nvSpPr>
            <p:cNvPr id="81929" name="Freeform 100"/>
            <p:cNvSpPr>
              <a:spLocks/>
            </p:cNvSpPr>
            <p:nvPr/>
          </p:nvSpPr>
          <p:spPr bwMode="auto">
            <a:xfrm>
              <a:off x="1968" y="3072"/>
              <a:ext cx="1104" cy="233"/>
            </a:xfrm>
            <a:custGeom>
              <a:avLst/>
              <a:gdLst>
                <a:gd name="T0" fmla="*/ 0 w 1680"/>
                <a:gd name="T1" fmla="*/ 140 h 280"/>
                <a:gd name="T2" fmla="*/ 80 w 1680"/>
                <a:gd name="T3" fmla="*/ 0 h 280"/>
                <a:gd name="T4" fmla="*/ 160 w 1680"/>
                <a:gd name="T5" fmla="*/ 280 h 280"/>
                <a:gd name="T6" fmla="*/ 240 w 1680"/>
                <a:gd name="T7" fmla="*/ 0 h 280"/>
                <a:gd name="T8" fmla="*/ 320 w 1680"/>
                <a:gd name="T9" fmla="*/ 280 h 280"/>
                <a:gd name="T10" fmla="*/ 400 w 1680"/>
                <a:gd name="T11" fmla="*/ 0 h 280"/>
                <a:gd name="T12" fmla="*/ 480 w 1680"/>
                <a:gd name="T13" fmla="*/ 280 h 280"/>
                <a:gd name="T14" fmla="*/ 560 w 1680"/>
                <a:gd name="T15" fmla="*/ 0 h 280"/>
                <a:gd name="T16" fmla="*/ 640 w 1680"/>
                <a:gd name="T17" fmla="*/ 280 h 280"/>
                <a:gd name="T18" fmla="*/ 720 w 1680"/>
                <a:gd name="T19" fmla="*/ 0 h 280"/>
                <a:gd name="T20" fmla="*/ 800 w 1680"/>
                <a:gd name="T21" fmla="*/ 280 h 280"/>
                <a:gd name="T22" fmla="*/ 880 w 1680"/>
                <a:gd name="T23" fmla="*/ 0 h 280"/>
                <a:gd name="T24" fmla="*/ 960 w 1680"/>
                <a:gd name="T25" fmla="*/ 280 h 280"/>
                <a:gd name="T26" fmla="*/ 1040 w 1680"/>
                <a:gd name="T27" fmla="*/ 0 h 280"/>
                <a:gd name="T28" fmla="*/ 1120 w 1680"/>
                <a:gd name="T29" fmla="*/ 280 h 280"/>
                <a:gd name="T30" fmla="*/ 1200 w 1680"/>
                <a:gd name="T31" fmla="*/ 0 h 280"/>
                <a:gd name="T32" fmla="*/ 1280 w 1680"/>
                <a:gd name="T33" fmla="*/ 280 h 280"/>
                <a:gd name="T34" fmla="*/ 1360 w 1680"/>
                <a:gd name="T35" fmla="*/ 0 h 280"/>
                <a:gd name="T36" fmla="*/ 1440 w 1680"/>
                <a:gd name="T37" fmla="*/ 280 h 280"/>
                <a:gd name="T38" fmla="*/ 1520 w 1680"/>
                <a:gd name="T39" fmla="*/ 0 h 280"/>
                <a:gd name="T40" fmla="*/ 1600 w 1680"/>
                <a:gd name="T41" fmla="*/ 280 h 280"/>
                <a:gd name="T42" fmla="*/ 1680 w 1680"/>
                <a:gd name="T43" fmla="*/ 140 h 2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80"/>
                <a:gd name="T67" fmla="*/ 0 h 280"/>
                <a:gd name="T68" fmla="*/ 1680 w 1680"/>
                <a:gd name="T69" fmla="*/ 280 h 2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80" h="280">
                  <a:moveTo>
                    <a:pt x="0" y="140"/>
                  </a:moveTo>
                  <a:lnTo>
                    <a:pt x="80" y="0"/>
                  </a:lnTo>
                  <a:lnTo>
                    <a:pt x="160" y="280"/>
                  </a:lnTo>
                  <a:lnTo>
                    <a:pt x="240" y="0"/>
                  </a:lnTo>
                  <a:lnTo>
                    <a:pt x="320" y="280"/>
                  </a:lnTo>
                  <a:lnTo>
                    <a:pt x="400" y="0"/>
                  </a:lnTo>
                  <a:lnTo>
                    <a:pt x="480" y="280"/>
                  </a:lnTo>
                  <a:lnTo>
                    <a:pt x="560" y="0"/>
                  </a:lnTo>
                  <a:lnTo>
                    <a:pt x="640" y="280"/>
                  </a:lnTo>
                  <a:lnTo>
                    <a:pt x="720" y="0"/>
                  </a:lnTo>
                  <a:lnTo>
                    <a:pt x="800" y="280"/>
                  </a:lnTo>
                  <a:lnTo>
                    <a:pt x="880" y="0"/>
                  </a:lnTo>
                  <a:lnTo>
                    <a:pt x="960" y="280"/>
                  </a:lnTo>
                  <a:lnTo>
                    <a:pt x="1040" y="0"/>
                  </a:lnTo>
                  <a:lnTo>
                    <a:pt x="1120" y="280"/>
                  </a:lnTo>
                  <a:lnTo>
                    <a:pt x="1200" y="0"/>
                  </a:lnTo>
                  <a:lnTo>
                    <a:pt x="1280" y="280"/>
                  </a:lnTo>
                  <a:lnTo>
                    <a:pt x="1360" y="0"/>
                  </a:lnTo>
                  <a:lnTo>
                    <a:pt x="1440" y="280"/>
                  </a:lnTo>
                  <a:lnTo>
                    <a:pt x="1520" y="0"/>
                  </a:lnTo>
                  <a:lnTo>
                    <a:pt x="1600" y="280"/>
                  </a:lnTo>
                  <a:lnTo>
                    <a:pt x="1680" y="140"/>
                  </a:lnTo>
                </a:path>
              </a:pathLst>
            </a:cu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/>
            </a:p>
          </p:txBody>
        </p:sp>
        <p:grpSp>
          <p:nvGrpSpPr>
            <p:cNvPr id="81930" name="Group 102"/>
            <p:cNvGrpSpPr>
              <a:grpSpLocks/>
            </p:cNvGrpSpPr>
            <p:nvPr/>
          </p:nvGrpSpPr>
          <p:grpSpPr bwMode="auto">
            <a:xfrm flipH="1" flipV="1">
              <a:off x="1752" y="2968"/>
              <a:ext cx="2280" cy="392"/>
              <a:chOff x="2730" y="2481"/>
              <a:chExt cx="2033" cy="1959"/>
            </a:xfrm>
          </p:grpSpPr>
          <p:sp>
            <p:nvSpPr>
              <p:cNvPr id="81934" name="Freeform 103"/>
              <p:cNvSpPr>
                <a:spLocks/>
              </p:cNvSpPr>
              <p:nvPr/>
            </p:nvSpPr>
            <p:spPr bwMode="auto">
              <a:xfrm>
                <a:off x="2730" y="2640"/>
                <a:ext cx="1844" cy="1785"/>
              </a:xfrm>
              <a:custGeom>
                <a:avLst/>
                <a:gdLst>
                  <a:gd name="T0" fmla="*/ 0 w 1844"/>
                  <a:gd name="T1" fmla="*/ 0 h 1785"/>
                  <a:gd name="T2" fmla="*/ 1844 w 1844"/>
                  <a:gd name="T3" fmla="*/ 0 h 1785"/>
                  <a:gd name="T4" fmla="*/ 1844 w 1844"/>
                  <a:gd name="T5" fmla="*/ 1785 h 1785"/>
                  <a:gd name="T6" fmla="*/ 0 60000 65536"/>
                  <a:gd name="T7" fmla="*/ 0 60000 65536"/>
                  <a:gd name="T8" fmla="*/ 0 60000 65536"/>
                  <a:gd name="T9" fmla="*/ 0 w 1844"/>
                  <a:gd name="T10" fmla="*/ 0 h 1785"/>
                  <a:gd name="T11" fmla="*/ 1844 w 1844"/>
                  <a:gd name="T12" fmla="*/ 1785 h 17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44" h="1785">
                    <a:moveTo>
                      <a:pt x="0" y="0"/>
                    </a:moveTo>
                    <a:lnTo>
                      <a:pt x="1844" y="0"/>
                    </a:lnTo>
                    <a:lnTo>
                      <a:pt x="1844" y="1785"/>
                    </a:lnTo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/>
              </a:p>
            </p:txBody>
          </p:sp>
          <p:sp>
            <p:nvSpPr>
              <p:cNvPr id="81935" name="Rectangle 104" descr="浅色上对角线"/>
              <p:cNvSpPr>
                <a:spLocks noChangeArrowheads="1"/>
              </p:cNvSpPr>
              <p:nvPr/>
            </p:nvSpPr>
            <p:spPr bwMode="auto">
              <a:xfrm>
                <a:off x="2745" y="2481"/>
                <a:ext cx="2018" cy="144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/>
              </a:p>
            </p:txBody>
          </p:sp>
          <p:sp>
            <p:nvSpPr>
              <p:cNvPr id="81936" name="Rectangle 105" descr="浅色上对角线"/>
              <p:cNvSpPr>
                <a:spLocks noChangeArrowheads="1"/>
              </p:cNvSpPr>
              <p:nvPr/>
            </p:nvSpPr>
            <p:spPr bwMode="auto">
              <a:xfrm>
                <a:off x="4589" y="2484"/>
                <a:ext cx="167" cy="1956"/>
              </a:xfrm>
              <a:prstGeom prst="rect">
                <a:avLst/>
              </a:prstGeom>
              <a:pattFill prst="ltUpDiag">
                <a:fgClr>
                  <a:srgbClr val="000000"/>
                </a:fgClr>
                <a:bgClr>
                  <a:srgbClr val="FFFFFF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vi-VN" sz="2800"/>
              </a:p>
            </p:txBody>
          </p:sp>
        </p:grpSp>
        <p:sp>
          <p:nvSpPr>
            <p:cNvPr id="81931" name="Line 116"/>
            <p:cNvSpPr>
              <a:spLocks noChangeShapeType="1"/>
            </p:cNvSpPr>
            <p:nvPr/>
          </p:nvSpPr>
          <p:spPr bwMode="auto">
            <a:xfrm>
              <a:off x="1584" y="3408"/>
              <a:ext cx="2880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 type="none" w="sm" len="sm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sz="2800"/>
            </a:p>
          </p:txBody>
        </p:sp>
        <p:sp>
          <p:nvSpPr>
            <p:cNvPr id="81932" name="Text Box 117"/>
            <p:cNvSpPr txBox="1">
              <a:spLocks noChangeArrowheads="1"/>
            </p:cNvSpPr>
            <p:nvPr/>
          </p:nvSpPr>
          <p:spPr bwMode="auto">
            <a:xfrm>
              <a:off x="3024" y="3304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/>
                <a:t>o</a:t>
              </a:r>
            </a:p>
          </p:txBody>
        </p:sp>
        <p:sp>
          <p:nvSpPr>
            <p:cNvPr id="81933" name="Text Box 121"/>
            <p:cNvSpPr txBox="1">
              <a:spLocks noChangeArrowheads="1"/>
            </p:cNvSpPr>
            <p:nvPr/>
          </p:nvSpPr>
          <p:spPr bwMode="auto">
            <a:xfrm>
              <a:off x="4320" y="3344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/>
                <a:t>x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109425" y="153635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9425" y="297622"/>
            <a:ext cx="8382423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Khảo sát dao động của CLLX về mặt động lực học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1506" y="900713"/>
            <a:ext cx="4115229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1.Chứng minh vật DĐĐH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2226" y="3569660"/>
            <a:ext cx="3273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 smtClean="0">
                <a:solidFill>
                  <a:srgbClr val="F73C09"/>
                </a:solidFill>
                <a:latin typeface="VNI-Helve" pitchFamily="2" charset="0"/>
              </a:rPr>
              <a:t>- </a:t>
            </a:r>
            <a:r>
              <a:rPr lang="en-US" sz="2800" i="1" dirty="0" err="1" smtClean="0">
                <a:solidFill>
                  <a:srgbClr val="F73C09"/>
                </a:solidFill>
                <a:latin typeface="VNI-Helve" pitchFamily="2" charset="0"/>
              </a:rPr>
              <a:t>Khi</a:t>
            </a:r>
            <a:r>
              <a:rPr lang="en-US" sz="2800" i="1" dirty="0" smtClean="0">
                <a:solidFill>
                  <a:srgbClr val="F73C09"/>
                </a:solidFill>
                <a:latin typeface="VNI-Helve" pitchFamily="2" charset="0"/>
              </a:rPr>
              <a:t> </a:t>
            </a:r>
            <a:r>
              <a:rPr lang="en-US" sz="2800" i="1" dirty="0" err="1" smtClean="0">
                <a:solidFill>
                  <a:srgbClr val="F73C09"/>
                </a:solidFill>
                <a:latin typeface="VNI-Helve" pitchFamily="2" charset="0"/>
              </a:rPr>
              <a:t>vaät</a:t>
            </a:r>
            <a:r>
              <a:rPr lang="en-US" sz="2800" i="1" dirty="0" smtClean="0">
                <a:solidFill>
                  <a:srgbClr val="F73C09"/>
                </a:solidFill>
                <a:latin typeface="VNI-Helve" pitchFamily="2" charset="0"/>
              </a:rPr>
              <a:t> </a:t>
            </a:r>
            <a:r>
              <a:rPr lang="en-US" sz="2800" i="1" dirty="0" err="1" smtClean="0">
                <a:solidFill>
                  <a:srgbClr val="F73C09"/>
                </a:solidFill>
                <a:latin typeface="VNI-Helve" pitchFamily="2" charset="0"/>
              </a:rPr>
              <a:t>ôû</a:t>
            </a:r>
            <a:r>
              <a:rPr lang="en-US" sz="2800" i="1" dirty="0" smtClean="0">
                <a:solidFill>
                  <a:srgbClr val="F73C09"/>
                </a:solidFill>
                <a:latin typeface="VNI-Helve" pitchFamily="2" charset="0"/>
              </a:rPr>
              <a:t> li </a:t>
            </a:r>
            <a:r>
              <a:rPr lang="en-US" sz="2800" i="1" dirty="0" err="1" smtClean="0">
                <a:solidFill>
                  <a:srgbClr val="F73C09"/>
                </a:solidFill>
                <a:latin typeface="VNI-Helve" pitchFamily="2" charset="0"/>
              </a:rPr>
              <a:t>ñoä</a:t>
            </a:r>
            <a:r>
              <a:rPr lang="en-US" sz="2800" i="1" dirty="0" smtClean="0">
                <a:solidFill>
                  <a:srgbClr val="F73C09"/>
                </a:solidFill>
                <a:latin typeface="VNI-Helve" pitchFamily="2" charset="0"/>
              </a:rPr>
              <a:t> x: </a:t>
            </a:r>
            <a:endParaRPr lang="en-US" sz="2800" i="1" dirty="0">
              <a:solidFill>
                <a:srgbClr val="F73C09"/>
              </a:solidFill>
              <a:latin typeface="VNI-Helve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49323" y="3562003"/>
            <a:ext cx="62087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latin typeface="VNI-Helve" pitchFamily="2" charset="0"/>
              </a:rPr>
              <a:t>Löïc</a:t>
            </a:r>
            <a:r>
              <a:rPr lang="en-US" sz="2800" dirty="0" smtClean="0">
                <a:latin typeface="VNI-Helve" pitchFamily="2" charset="0"/>
              </a:rPr>
              <a:t> </a:t>
            </a:r>
            <a:r>
              <a:rPr lang="en-US" sz="2800" dirty="0" err="1" smtClean="0">
                <a:latin typeface="VNI-Helve" pitchFamily="2" charset="0"/>
              </a:rPr>
              <a:t>ñaøn</a:t>
            </a:r>
            <a:r>
              <a:rPr lang="en-US" sz="2800" dirty="0" smtClean="0">
                <a:latin typeface="VNI-Helve" pitchFamily="2" charset="0"/>
              </a:rPr>
              <a:t> </a:t>
            </a:r>
            <a:r>
              <a:rPr lang="en-US" sz="2800" dirty="0" err="1" smtClean="0">
                <a:latin typeface="VNI-Helve" pitchFamily="2" charset="0"/>
              </a:rPr>
              <a:t>hoài</a:t>
            </a:r>
            <a:r>
              <a:rPr lang="en-US" sz="2800" dirty="0" smtClean="0">
                <a:latin typeface="VNI-Helve" pitchFamily="2" charset="0"/>
              </a:rPr>
              <a:t> </a:t>
            </a:r>
            <a:r>
              <a:rPr lang="en-US" sz="2800" dirty="0" err="1" smtClean="0">
                <a:latin typeface="VNI-Helve" pitchFamily="2" charset="0"/>
              </a:rPr>
              <a:t>cuûa</a:t>
            </a:r>
            <a:r>
              <a:rPr lang="en-US" sz="2800" dirty="0" smtClean="0">
                <a:latin typeface="VNI-Helve" pitchFamily="2" charset="0"/>
              </a:rPr>
              <a:t> </a:t>
            </a:r>
            <a:r>
              <a:rPr lang="en-US" sz="2800" dirty="0" err="1" smtClean="0">
                <a:latin typeface="VNI-Helve" pitchFamily="2" charset="0"/>
              </a:rPr>
              <a:t>loø</a:t>
            </a:r>
            <a:r>
              <a:rPr lang="en-US" sz="2800" dirty="0" smtClean="0">
                <a:latin typeface="VNI-Helve" pitchFamily="2" charset="0"/>
              </a:rPr>
              <a:t> xo  F = -</a:t>
            </a:r>
            <a:r>
              <a:rPr lang="en-US" sz="2800" dirty="0" err="1" smtClean="0">
                <a:latin typeface="VNI-Helve" pitchFamily="2" charset="0"/>
              </a:rPr>
              <a:t>kx</a:t>
            </a:r>
            <a:r>
              <a:rPr lang="en-US" sz="2800" dirty="0" smtClean="0">
                <a:latin typeface="VNI-Helve" pitchFamily="2" charset="0"/>
              </a:rPr>
              <a:t>     (1)</a:t>
            </a:r>
            <a:endParaRPr lang="en-US" sz="2800" b="1" i="1" dirty="0">
              <a:latin typeface="VNI-Helve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465" y="2662923"/>
            <a:ext cx="7487371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-Xét vật tại VTCB lò xo không biến dạng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F = 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vi-VN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2"/>
          <p:cNvGrpSpPr>
            <a:grpSpLocks/>
          </p:cNvGrpSpPr>
          <p:nvPr/>
        </p:nvGrpSpPr>
        <p:grpSpPr bwMode="auto">
          <a:xfrm>
            <a:off x="915857" y="4539711"/>
            <a:ext cx="4327618" cy="1618076"/>
            <a:chOff x="295" y="0"/>
            <a:chExt cx="3719" cy="1561"/>
          </a:xfrm>
        </p:grpSpPr>
        <p:pic>
          <p:nvPicPr>
            <p:cNvPr id="34" name="Picture 3" descr="http://www2.ttvnol.com/uploaded2/dandi/dao%20dong%20dieu%20hoa.gif"/>
            <p:cNvPicPr>
              <a:picLocks noChangeAspect="1" noChangeArrowheads="1"/>
            </p:cNvPicPr>
            <p:nvPr/>
          </p:nvPicPr>
          <p:blipFill>
            <a:blip r:embed="rId3" r:link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" y="0"/>
              <a:ext cx="3282" cy="1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Line 4"/>
            <p:cNvSpPr>
              <a:spLocks noChangeShapeType="1"/>
            </p:cNvSpPr>
            <p:nvPr/>
          </p:nvSpPr>
          <p:spPr bwMode="auto">
            <a:xfrm>
              <a:off x="295" y="105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6" name="Line 5"/>
            <p:cNvSpPr>
              <a:spLocks noChangeShapeType="1"/>
            </p:cNvSpPr>
            <p:nvPr/>
          </p:nvSpPr>
          <p:spPr bwMode="auto">
            <a:xfrm>
              <a:off x="3081" y="1008"/>
              <a:ext cx="0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" name="Line 6"/>
            <p:cNvSpPr>
              <a:spLocks noChangeShapeType="1"/>
            </p:cNvSpPr>
            <p:nvPr/>
          </p:nvSpPr>
          <p:spPr bwMode="auto">
            <a:xfrm>
              <a:off x="1917" y="1008"/>
              <a:ext cx="0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1551" y="1116"/>
              <a:ext cx="722" cy="44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sz="2400" b="1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-A</a:t>
              </a: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2930" y="1116"/>
              <a:ext cx="1084" cy="445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US" sz="24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         </a:t>
              </a:r>
              <a:r>
                <a:rPr lang="en-US" sz="2400" dirty="0" smtClean="0"/>
                <a:t>x</a:t>
              </a:r>
              <a:endPara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0217912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6" grpId="0"/>
      <p:bldP spid="5238" grpId="0" animBg="1"/>
      <p:bldP spid="27" grpId="0"/>
      <p:bldP spid="3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Oval 20"/>
          <p:cNvSpPr>
            <a:spLocks noChangeArrowheads="1"/>
          </p:cNvSpPr>
          <p:nvPr/>
        </p:nvSpPr>
        <p:spPr bwMode="auto">
          <a:xfrm>
            <a:off x="6946900" y="1130300"/>
            <a:ext cx="304800" cy="3048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757575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sz="2800">
              <a:cs typeface="Times New Roman" panose="02020603050405020304" pitchFamily="18" charset="0"/>
            </a:endParaRPr>
          </a:p>
        </p:txBody>
      </p:sp>
      <p:sp>
        <p:nvSpPr>
          <p:cNvPr id="1034" name="Freeform 21"/>
          <p:cNvSpPr>
            <a:spLocks/>
          </p:cNvSpPr>
          <p:nvPr/>
        </p:nvSpPr>
        <p:spPr bwMode="auto">
          <a:xfrm>
            <a:off x="4521200" y="1155700"/>
            <a:ext cx="2476500" cy="369888"/>
          </a:xfrm>
          <a:custGeom>
            <a:avLst/>
            <a:gdLst>
              <a:gd name="T0" fmla="*/ 0 w 1680"/>
              <a:gd name="T1" fmla="*/ 140 h 280"/>
              <a:gd name="T2" fmla="*/ 80 w 1680"/>
              <a:gd name="T3" fmla="*/ 0 h 280"/>
              <a:gd name="T4" fmla="*/ 160 w 1680"/>
              <a:gd name="T5" fmla="*/ 280 h 280"/>
              <a:gd name="T6" fmla="*/ 240 w 1680"/>
              <a:gd name="T7" fmla="*/ 0 h 280"/>
              <a:gd name="T8" fmla="*/ 320 w 1680"/>
              <a:gd name="T9" fmla="*/ 280 h 280"/>
              <a:gd name="T10" fmla="*/ 400 w 1680"/>
              <a:gd name="T11" fmla="*/ 0 h 280"/>
              <a:gd name="T12" fmla="*/ 480 w 1680"/>
              <a:gd name="T13" fmla="*/ 280 h 280"/>
              <a:gd name="T14" fmla="*/ 560 w 1680"/>
              <a:gd name="T15" fmla="*/ 0 h 280"/>
              <a:gd name="T16" fmla="*/ 640 w 1680"/>
              <a:gd name="T17" fmla="*/ 280 h 280"/>
              <a:gd name="T18" fmla="*/ 720 w 1680"/>
              <a:gd name="T19" fmla="*/ 0 h 280"/>
              <a:gd name="T20" fmla="*/ 800 w 1680"/>
              <a:gd name="T21" fmla="*/ 280 h 280"/>
              <a:gd name="T22" fmla="*/ 880 w 1680"/>
              <a:gd name="T23" fmla="*/ 0 h 280"/>
              <a:gd name="T24" fmla="*/ 960 w 1680"/>
              <a:gd name="T25" fmla="*/ 280 h 280"/>
              <a:gd name="T26" fmla="*/ 1040 w 1680"/>
              <a:gd name="T27" fmla="*/ 0 h 280"/>
              <a:gd name="T28" fmla="*/ 1120 w 1680"/>
              <a:gd name="T29" fmla="*/ 280 h 280"/>
              <a:gd name="T30" fmla="*/ 1200 w 1680"/>
              <a:gd name="T31" fmla="*/ 0 h 280"/>
              <a:gd name="T32" fmla="*/ 1280 w 1680"/>
              <a:gd name="T33" fmla="*/ 280 h 280"/>
              <a:gd name="T34" fmla="*/ 1360 w 1680"/>
              <a:gd name="T35" fmla="*/ 0 h 280"/>
              <a:gd name="T36" fmla="*/ 1440 w 1680"/>
              <a:gd name="T37" fmla="*/ 280 h 280"/>
              <a:gd name="T38" fmla="*/ 1520 w 1680"/>
              <a:gd name="T39" fmla="*/ 0 h 280"/>
              <a:gd name="T40" fmla="*/ 1600 w 1680"/>
              <a:gd name="T41" fmla="*/ 280 h 280"/>
              <a:gd name="T42" fmla="*/ 1680 w 1680"/>
              <a:gd name="T43" fmla="*/ 140 h 28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680"/>
              <a:gd name="T67" fmla="*/ 0 h 280"/>
              <a:gd name="T68" fmla="*/ 1680 w 1680"/>
              <a:gd name="T69" fmla="*/ 280 h 280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680" h="280">
                <a:moveTo>
                  <a:pt x="0" y="140"/>
                </a:moveTo>
                <a:lnTo>
                  <a:pt x="80" y="0"/>
                </a:lnTo>
                <a:lnTo>
                  <a:pt x="160" y="280"/>
                </a:lnTo>
                <a:lnTo>
                  <a:pt x="240" y="0"/>
                </a:lnTo>
                <a:lnTo>
                  <a:pt x="320" y="280"/>
                </a:lnTo>
                <a:lnTo>
                  <a:pt x="400" y="0"/>
                </a:lnTo>
                <a:lnTo>
                  <a:pt x="480" y="280"/>
                </a:lnTo>
                <a:lnTo>
                  <a:pt x="560" y="0"/>
                </a:lnTo>
                <a:lnTo>
                  <a:pt x="640" y="280"/>
                </a:lnTo>
                <a:lnTo>
                  <a:pt x="720" y="0"/>
                </a:lnTo>
                <a:lnTo>
                  <a:pt x="800" y="280"/>
                </a:lnTo>
                <a:lnTo>
                  <a:pt x="880" y="0"/>
                </a:lnTo>
                <a:lnTo>
                  <a:pt x="960" y="280"/>
                </a:lnTo>
                <a:lnTo>
                  <a:pt x="1040" y="0"/>
                </a:lnTo>
                <a:lnTo>
                  <a:pt x="1120" y="280"/>
                </a:lnTo>
                <a:lnTo>
                  <a:pt x="1200" y="0"/>
                </a:lnTo>
                <a:lnTo>
                  <a:pt x="1280" y="280"/>
                </a:lnTo>
                <a:lnTo>
                  <a:pt x="1360" y="0"/>
                </a:lnTo>
                <a:lnTo>
                  <a:pt x="1440" y="280"/>
                </a:lnTo>
                <a:lnTo>
                  <a:pt x="1520" y="0"/>
                </a:lnTo>
                <a:lnTo>
                  <a:pt x="1600" y="280"/>
                </a:lnTo>
                <a:lnTo>
                  <a:pt x="1680" y="140"/>
                </a:lnTo>
              </a:path>
            </a:pathLst>
          </a:cu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sz="2800">
              <a:cs typeface="Times New Roman" panose="02020603050405020304" pitchFamily="18" charset="0"/>
            </a:endParaRPr>
          </a:p>
        </p:txBody>
      </p:sp>
      <p:grpSp>
        <p:nvGrpSpPr>
          <p:cNvPr id="1035" name="Group 22"/>
          <p:cNvGrpSpPr>
            <a:grpSpLocks/>
          </p:cNvGrpSpPr>
          <p:nvPr/>
        </p:nvGrpSpPr>
        <p:grpSpPr bwMode="auto">
          <a:xfrm flipH="1" flipV="1">
            <a:off x="4191000" y="990600"/>
            <a:ext cx="3505200" cy="596900"/>
            <a:chOff x="2730" y="2481"/>
            <a:chExt cx="2033" cy="1959"/>
          </a:xfrm>
        </p:grpSpPr>
        <p:sp>
          <p:nvSpPr>
            <p:cNvPr id="1049" name="Freeform 23"/>
            <p:cNvSpPr>
              <a:spLocks/>
            </p:cNvSpPr>
            <p:nvPr/>
          </p:nvSpPr>
          <p:spPr bwMode="auto">
            <a:xfrm>
              <a:off x="2730" y="2640"/>
              <a:ext cx="1844" cy="1785"/>
            </a:xfrm>
            <a:custGeom>
              <a:avLst/>
              <a:gdLst>
                <a:gd name="T0" fmla="*/ 0 w 1844"/>
                <a:gd name="T1" fmla="*/ 0 h 1785"/>
                <a:gd name="T2" fmla="*/ 1844 w 1844"/>
                <a:gd name="T3" fmla="*/ 0 h 1785"/>
                <a:gd name="T4" fmla="*/ 1844 w 1844"/>
                <a:gd name="T5" fmla="*/ 1785 h 1785"/>
                <a:gd name="T6" fmla="*/ 0 60000 65536"/>
                <a:gd name="T7" fmla="*/ 0 60000 65536"/>
                <a:gd name="T8" fmla="*/ 0 60000 65536"/>
                <a:gd name="T9" fmla="*/ 0 w 1844"/>
                <a:gd name="T10" fmla="*/ 0 h 1785"/>
                <a:gd name="T11" fmla="*/ 1844 w 1844"/>
                <a:gd name="T12" fmla="*/ 1785 h 17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44" h="1785">
                  <a:moveTo>
                    <a:pt x="0" y="0"/>
                  </a:moveTo>
                  <a:lnTo>
                    <a:pt x="1844" y="0"/>
                  </a:lnTo>
                  <a:lnTo>
                    <a:pt x="1844" y="178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>
                <a:cs typeface="Times New Roman" panose="02020603050405020304" pitchFamily="18" charset="0"/>
              </a:endParaRPr>
            </a:p>
          </p:txBody>
        </p:sp>
        <p:sp>
          <p:nvSpPr>
            <p:cNvPr id="1050" name="Rectangle 24" descr="浅色上对角线"/>
            <p:cNvSpPr>
              <a:spLocks noChangeArrowheads="1"/>
            </p:cNvSpPr>
            <p:nvPr/>
          </p:nvSpPr>
          <p:spPr bwMode="auto">
            <a:xfrm>
              <a:off x="2745" y="2481"/>
              <a:ext cx="2018" cy="144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>
                <a:cs typeface="Times New Roman" panose="02020603050405020304" pitchFamily="18" charset="0"/>
              </a:endParaRPr>
            </a:p>
          </p:txBody>
        </p:sp>
        <p:sp>
          <p:nvSpPr>
            <p:cNvPr id="1051" name="Rectangle 25" descr="浅色上对角线"/>
            <p:cNvSpPr>
              <a:spLocks noChangeArrowheads="1"/>
            </p:cNvSpPr>
            <p:nvPr/>
          </p:nvSpPr>
          <p:spPr bwMode="auto">
            <a:xfrm>
              <a:off x="4589" y="2484"/>
              <a:ext cx="167" cy="1956"/>
            </a:xfrm>
            <a:prstGeom prst="rect">
              <a:avLst/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vi-VN" sz="2800">
                <a:cs typeface="Times New Roman" panose="02020603050405020304" pitchFamily="18" charset="0"/>
              </a:endParaRPr>
            </a:p>
          </p:txBody>
        </p:sp>
      </p:grpSp>
      <p:sp>
        <p:nvSpPr>
          <p:cNvPr id="1036" name="Line 26"/>
          <p:cNvSpPr>
            <a:spLocks noChangeShapeType="1"/>
          </p:cNvSpPr>
          <p:nvPr/>
        </p:nvSpPr>
        <p:spPr bwMode="auto">
          <a:xfrm>
            <a:off x="3898900" y="1625600"/>
            <a:ext cx="45720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7" name="Text Box 27"/>
          <p:cNvSpPr txBox="1">
            <a:spLocks noChangeArrowheads="1"/>
          </p:cNvSpPr>
          <p:nvPr/>
        </p:nvSpPr>
        <p:spPr bwMode="auto">
          <a:xfrm>
            <a:off x="6184900" y="157480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038" name="Line 28"/>
          <p:cNvSpPr>
            <a:spLocks noChangeShapeType="1"/>
          </p:cNvSpPr>
          <p:nvPr/>
        </p:nvSpPr>
        <p:spPr bwMode="auto">
          <a:xfrm>
            <a:off x="6362700" y="11303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9" name="AutoShape 29"/>
          <p:cNvSpPr>
            <a:spLocks/>
          </p:cNvSpPr>
          <p:nvPr/>
        </p:nvSpPr>
        <p:spPr bwMode="auto">
          <a:xfrm rot="5400000">
            <a:off x="6680200" y="1409700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vi-VN" sz="2800">
              <a:cs typeface="Times New Roman" panose="02020603050405020304" pitchFamily="18" charset="0"/>
            </a:endParaRPr>
          </a:p>
        </p:txBody>
      </p:sp>
      <p:sp>
        <p:nvSpPr>
          <p:cNvPr id="1040" name="Text Box 30"/>
          <p:cNvSpPr txBox="1">
            <a:spLocks noChangeArrowheads="1"/>
          </p:cNvSpPr>
          <p:nvPr/>
        </p:nvSpPr>
        <p:spPr bwMode="auto">
          <a:xfrm>
            <a:off x="6565900" y="16017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7099300" y="1282700"/>
            <a:ext cx="0" cy="7620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 flipV="1">
            <a:off x="7099300" y="584200"/>
            <a:ext cx="0" cy="7620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5330" name="Object 3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84488475"/>
              </p:ext>
            </p:extLst>
          </p:nvPr>
        </p:nvGraphicFramePr>
        <p:xfrm>
          <a:off x="7162800" y="1676400"/>
          <a:ext cx="4381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6" name="Equation" r:id="rId3" imgW="152280" imgH="203040" progId="Equation.3">
                  <p:embed/>
                </p:oleObj>
              </mc:Choice>
              <mc:Fallback>
                <p:oleObj name="Equation" r:id="rId3" imgW="152280" imgH="20304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676400"/>
                        <a:ext cx="43815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9758711"/>
              </p:ext>
            </p:extLst>
          </p:nvPr>
        </p:nvGraphicFramePr>
        <p:xfrm>
          <a:off x="7089775" y="274639"/>
          <a:ext cx="48895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7" name="Equation" r:id="rId5" imgW="177480" imgH="215640" progId="Equation.3">
                  <p:embed/>
                </p:oleObj>
              </mc:Choice>
              <mc:Fallback>
                <p:oleObj name="Equation" r:id="rId5" imgW="177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775" y="274639"/>
                        <a:ext cx="488950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33" name="Line 37"/>
          <p:cNvSpPr>
            <a:spLocks noChangeShapeType="1"/>
          </p:cNvSpPr>
          <p:nvPr/>
        </p:nvSpPr>
        <p:spPr bwMode="auto">
          <a:xfrm flipH="1" flipV="1">
            <a:off x="6248400" y="1282700"/>
            <a:ext cx="8382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none" w="sm" len="sm"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5334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822061"/>
              </p:ext>
            </p:extLst>
          </p:nvPr>
        </p:nvGraphicFramePr>
        <p:xfrm>
          <a:off x="5973764" y="614363"/>
          <a:ext cx="4540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8" name="Equation" r:id="rId7" imgW="164880" imgH="203040" progId="Equation.3">
                  <p:embed/>
                </p:oleObj>
              </mc:Choice>
              <mc:Fallback>
                <p:oleObj name="Equation" r:id="rId7" imgW="164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3764" y="614363"/>
                        <a:ext cx="4540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228600" y="2668590"/>
            <a:ext cx="6019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lực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tác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cs typeface="Times New Roman" panose="02020603050405020304" pitchFamily="18" charset="0"/>
              </a:rPr>
              <a:t>: </a:t>
            </a:r>
            <a:endParaRPr lang="en-US" sz="2800" b="1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55336" name="Object 4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24503481"/>
              </p:ext>
            </p:extLst>
          </p:nvPr>
        </p:nvGraphicFramePr>
        <p:xfrm>
          <a:off x="4481194" y="2662890"/>
          <a:ext cx="2819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9" name="Equation" r:id="rId9" imgW="1002960" imgH="215640" progId="Equation.DSMT4">
                  <p:embed/>
                </p:oleObj>
              </mc:Choice>
              <mc:Fallback>
                <p:oleObj name="Equation" r:id="rId9" imgW="1002960" imgH="21564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194" y="2662890"/>
                        <a:ext cx="2819400" cy="6064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597248" y="3636371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cs typeface="Times New Roman" panose="02020603050405020304" pitchFamily="18" charset="0"/>
              </a:rPr>
              <a:t>Vì</a:t>
            </a:r>
            <a:r>
              <a:rPr lang="en-US" sz="2800" dirty="0">
                <a:cs typeface="Times New Roman" panose="02020603050405020304" pitchFamily="18" charset="0"/>
              </a:rPr>
              <a:t>: </a:t>
            </a:r>
            <a:endParaRPr lang="en-US" sz="28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55340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932800"/>
              </p:ext>
            </p:extLst>
          </p:nvPr>
        </p:nvGraphicFramePr>
        <p:xfrm>
          <a:off x="1435448" y="3606801"/>
          <a:ext cx="17843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0" name="Equation" r:id="rId11" imgW="634680" imgH="215640" progId="Equation.DSMT4">
                  <p:embed/>
                </p:oleObj>
              </mc:Choice>
              <mc:Fallback>
                <p:oleObj name="Equation" r:id="rId11" imgW="6346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448" y="3606801"/>
                        <a:ext cx="178435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3522585" y="3636371"/>
            <a:ext cx="17458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cs typeface="Times New Roman" panose="02020603050405020304" pitchFamily="18" charset="0"/>
              </a:rPr>
              <a:t>Nên</a:t>
            </a:r>
            <a:r>
              <a:rPr lang="en-US" sz="2800" dirty="0" smtClean="0"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cs typeface="Times New Roman" panose="02020603050405020304" pitchFamily="18" charset="0"/>
              </a:rPr>
              <a:t> : </a:t>
            </a:r>
            <a:endParaRPr lang="en-US" sz="2800" b="1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55342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741685"/>
              </p:ext>
            </p:extLst>
          </p:nvPr>
        </p:nvGraphicFramePr>
        <p:xfrm>
          <a:off x="5337969" y="3536474"/>
          <a:ext cx="3319462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1" name="Equation" r:id="rId13" imgW="1180800" imgH="215640" progId="Equation.DSMT4">
                  <p:embed/>
                </p:oleObj>
              </mc:Choice>
              <mc:Fallback>
                <p:oleObj name="Equation" r:id="rId13" imgW="118080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7969" y="3536474"/>
                        <a:ext cx="3319462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3" name="Text Box 47"/>
          <p:cNvSpPr txBox="1">
            <a:spLocks noChangeArrowheads="1"/>
          </p:cNvSpPr>
          <p:nvPr/>
        </p:nvSpPr>
        <p:spPr bwMode="auto">
          <a:xfrm>
            <a:off x="9137135" y="3636371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73C09"/>
                </a:solidFill>
                <a:cs typeface="Times New Roman" panose="02020603050405020304" pitchFamily="18" charset="0"/>
              </a:rPr>
              <a:t>(2) </a:t>
            </a:r>
            <a:endParaRPr lang="en-US" sz="2800" b="1" dirty="0">
              <a:solidFill>
                <a:srgbClr val="F73C09"/>
              </a:solidFill>
              <a:cs typeface="Times New Roman" panose="02020603050405020304" pitchFamily="18" charset="0"/>
            </a:endParaRPr>
          </a:p>
        </p:txBody>
      </p:sp>
      <p:sp>
        <p:nvSpPr>
          <p:cNvPr id="55344" name="Text Box 48"/>
          <p:cNvSpPr txBox="1">
            <a:spLocks noChangeArrowheads="1"/>
          </p:cNvSpPr>
          <p:nvPr/>
        </p:nvSpPr>
        <p:spPr bwMode="auto">
          <a:xfrm>
            <a:off x="428045" y="4668135"/>
            <a:ext cx="434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cs typeface="Times New Roman" panose="02020603050405020304" pitchFamily="18" charset="0"/>
              </a:rPr>
              <a:t>+ </a:t>
            </a:r>
            <a:r>
              <a:rPr lang="en-US" sz="2800" dirty="0" err="1" smtClean="0"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73C09"/>
                </a:solidFill>
                <a:cs typeface="Times New Roman" panose="02020603050405020304" pitchFamily="18" charset="0"/>
              </a:rPr>
              <a:t>(1)</a:t>
            </a:r>
            <a:r>
              <a:rPr lang="en-US" sz="2800" dirty="0"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73C09"/>
                </a:solidFill>
                <a:cs typeface="Times New Roman" panose="02020603050405020304" pitchFamily="18" charset="0"/>
              </a:rPr>
              <a:t>(2)</a:t>
            </a:r>
            <a:r>
              <a:rPr lang="en-US" sz="2800" dirty="0">
                <a:cs typeface="Times New Roman" panose="02020603050405020304" pitchFamily="18" charset="0"/>
              </a:rPr>
              <a:t> ta </a:t>
            </a:r>
            <a:r>
              <a:rPr lang="en-US" sz="2800" dirty="0" err="1" smtClean="0"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cs typeface="Times New Roman" panose="02020603050405020304" pitchFamily="18" charset="0"/>
              </a:rPr>
              <a:t>: </a:t>
            </a:r>
            <a:endParaRPr lang="en-US" sz="28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55345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403180"/>
              </p:ext>
            </p:extLst>
          </p:nvPr>
        </p:nvGraphicFramePr>
        <p:xfrm>
          <a:off x="4203069" y="4448053"/>
          <a:ext cx="1747838" cy="108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2" name="Equation" r:id="rId15" imgW="622080" imgH="393480" progId="Equation.DSMT4">
                  <p:embed/>
                </p:oleObj>
              </mc:Choice>
              <mc:Fallback>
                <p:oleObj name="Equation" r:id="rId15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069" y="4448053"/>
                        <a:ext cx="1747838" cy="108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109425" y="153635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6581775" y="4690841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 smtClean="0">
                <a:cs typeface="Times New Roman" panose="02020603050405020304" pitchFamily="18" charset="0"/>
              </a:rPr>
              <a:t>Đặt</a:t>
            </a:r>
            <a:r>
              <a:rPr lang="en-US" sz="2800" dirty="0" smtClean="0"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935339"/>
              </p:ext>
            </p:extLst>
          </p:nvPr>
        </p:nvGraphicFramePr>
        <p:xfrm>
          <a:off x="7943788" y="4413997"/>
          <a:ext cx="149225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" name="Equation" r:id="rId17" imgW="507960" imgH="393480" progId="Equation.3">
                  <p:embed/>
                </p:oleObj>
              </mc:Choice>
              <mc:Fallback>
                <p:oleObj name="Equation" r:id="rId17" imgW="507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3788" y="4413997"/>
                        <a:ext cx="1492250" cy="11557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725931" y="4701667"/>
                <a:ext cx="186454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vi-VN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à </m:t>
                      </m:r>
                      <m:r>
                        <a:rPr lang="vi-VN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vi-VN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vi-VN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vi-VN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′′</m:t>
                      </m:r>
                    </m:oMath>
                  </m:oMathPara>
                </a14:m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5931" y="4701667"/>
                <a:ext cx="1864549" cy="523220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078104" y="5758933"/>
                <a:ext cx="7280391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phương 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trình này có nghiệm </a:t>
                </a:r>
                <a14:m>
                  <m:oMath xmlns:m="http://schemas.openxmlformats.org/officeDocument/2006/math"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func>
                      <m:func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</m:e>
                    </m:func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vi-VN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𝜑</m:t>
                    </m:r>
                    <m:r>
                      <a:rPr lang="vi-VN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104" y="5758933"/>
                <a:ext cx="7280391" cy="553357"/>
              </a:xfrm>
              <a:prstGeom prst="rect">
                <a:avLst/>
              </a:prstGeom>
              <a:blipFill rotWithShape="0">
                <a:blip r:embed="rId20"/>
                <a:stretch>
                  <a:fillRect l="-1759" t="-12222" b="-2555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7923" y="5817968"/>
                <a:ext cx="2871684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2800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vi-V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′′+</m:t>
                      </m:r>
                      <m:sSup>
                        <m:sSup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vi-VN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23" y="5817968"/>
                <a:ext cx="2871684" cy="655949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24469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5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5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5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5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5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5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5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5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5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5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5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5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5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5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5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5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5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5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5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5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5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5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5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5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27" grpId="0" animBg="1"/>
      <p:bldP spid="55328" grpId="0" animBg="1"/>
      <p:bldP spid="55333" grpId="0" animBg="1"/>
      <p:bldP spid="55335" grpId="0"/>
      <p:bldP spid="55339" grpId="0"/>
      <p:bldP spid="55341" grpId="0"/>
      <p:bldP spid="55343" grpId="0"/>
      <p:bldP spid="55344" grpId="0"/>
      <p:bldP spid="29" grpId="0"/>
      <p:bldP spid="3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519183" y="487186"/>
            <a:ext cx="992021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VNI-Helve" pitchFamily="2" charset="0"/>
                <a:sym typeface="Wingdings" panose="05000000000000000000" pitchFamily="2" charset="2"/>
              </a:rPr>
              <a:t></a:t>
            </a:r>
            <a:r>
              <a:rPr lang="en-US" sz="3200" dirty="0" err="1">
                <a:latin typeface="VNI-Helve" pitchFamily="2" charset="0"/>
              </a:rPr>
              <a:t>Taàn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soá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goùc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vaø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chu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kyø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cuûa</a:t>
            </a:r>
            <a:r>
              <a:rPr lang="en-US" sz="3200" dirty="0">
                <a:latin typeface="VNI-Helve" pitchFamily="2" charset="0"/>
              </a:rPr>
              <a:t> con </a:t>
            </a:r>
            <a:r>
              <a:rPr lang="en-US" sz="3200" dirty="0" err="1">
                <a:latin typeface="VNI-Helve" pitchFamily="2" charset="0"/>
              </a:rPr>
              <a:t>laéc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loø</a:t>
            </a:r>
            <a:r>
              <a:rPr lang="en-US" sz="3200" dirty="0">
                <a:latin typeface="VNI-Helve" pitchFamily="2" charset="0"/>
              </a:rPr>
              <a:t> xo :</a:t>
            </a:r>
            <a:endParaRPr lang="en-US" sz="3200" b="1" dirty="0">
              <a:solidFill>
                <a:srgbClr val="FFFF00"/>
              </a:solidFill>
              <a:latin typeface="VNI-Helve" pitchFamily="2" charset="0"/>
            </a:endParaRPr>
          </a:p>
        </p:txBody>
      </p:sp>
      <p:graphicFrame>
        <p:nvGraphicFramePr>
          <p:cNvPr id="850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558231"/>
              </p:ext>
            </p:extLst>
          </p:nvPr>
        </p:nvGraphicFramePr>
        <p:xfrm>
          <a:off x="1961180" y="1328738"/>
          <a:ext cx="164147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3" imgW="558720" imgH="444240" progId="Equation.DSMT4">
                  <p:embed/>
                </p:oleObj>
              </mc:Choice>
              <mc:Fallback>
                <p:oleObj name="Equation" r:id="rId3" imgW="5587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1180" y="1328738"/>
                        <a:ext cx="1641475" cy="1304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076861"/>
              </p:ext>
            </p:extLst>
          </p:nvPr>
        </p:nvGraphicFramePr>
        <p:xfrm>
          <a:off x="4886325" y="1366838"/>
          <a:ext cx="2649538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5" imgW="901440" imgH="444240" progId="Equation.DSMT4">
                  <p:embed/>
                </p:oleObj>
              </mc:Choice>
              <mc:Fallback>
                <p:oleObj name="Equation" r:id="rId5" imgW="9014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25" y="1366838"/>
                        <a:ext cx="2649538" cy="1304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489661" y="4402808"/>
            <a:ext cx="1138223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 err="1" smtClean="0">
                <a:latin typeface="VNI-Helve" pitchFamily="2" charset="0"/>
              </a:rPr>
              <a:t>Löïc</a:t>
            </a:r>
            <a:r>
              <a:rPr lang="en-US" sz="3200" dirty="0" smtClean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luoân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höôùng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veà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vò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trí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caân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baèng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goïi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laø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löïc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keùo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veà</a:t>
            </a:r>
            <a:r>
              <a:rPr lang="en-US" sz="3200" dirty="0">
                <a:latin typeface="VNI-Helve" pitchFamily="2" charset="0"/>
              </a:rPr>
              <a:t>. </a:t>
            </a:r>
            <a:r>
              <a:rPr lang="en-US" sz="3200" dirty="0" err="1">
                <a:latin typeface="VNI-Helve" pitchFamily="2" charset="0"/>
              </a:rPr>
              <a:t>Vaät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dao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ñoäng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ñieàu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hoøa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coù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löïc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keùo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latin typeface="VNI-Helve" pitchFamily="2" charset="0"/>
              </a:rPr>
              <a:t>veà</a:t>
            </a:r>
            <a:r>
              <a:rPr lang="en-US" sz="3200" dirty="0">
                <a:latin typeface="VNI-Helve" pitchFamily="2" charset="0"/>
              </a:rPr>
              <a:t> </a:t>
            </a:r>
            <a:r>
              <a:rPr lang="en-US" sz="3200" dirty="0" err="1">
                <a:solidFill>
                  <a:srgbClr val="F73C09"/>
                </a:solidFill>
                <a:latin typeface="VNI-Helve" pitchFamily="2" charset="0"/>
              </a:rPr>
              <a:t>tæ</a:t>
            </a:r>
            <a:r>
              <a:rPr lang="en-US" sz="3200" dirty="0">
                <a:solidFill>
                  <a:srgbClr val="F73C09"/>
                </a:solidFill>
                <a:latin typeface="VNI-Helve" pitchFamily="2" charset="0"/>
              </a:rPr>
              <a:t> </a:t>
            </a:r>
            <a:r>
              <a:rPr lang="en-US" sz="3200" dirty="0" err="1">
                <a:solidFill>
                  <a:srgbClr val="F73C09"/>
                </a:solidFill>
                <a:latin typeface="VNI-Helve" pitchFamily="2" charset="0"/>
              </a:rPr>
              <a:t>leä</a:t>
            </a:r>
            <a:r>
              <a:rPr lang="en-US" sz="3200" dirty="0">
                <a:solidFill>
                  <a:srgbClr val="F73C09"/>
                </a:solidFill>
                <a:latin typeface="VNI-Helve" pitchFamily="2" charset="0"/>
              </a:rPr>
              <a:t> </a:t>
            </a:r>
            <a:r>
              <a:rPr lang="en-US" sz="3200" dirty="0" err="1">
                <a:solidFill>
                  <a:srgbClr val="F73C09"/>
                </a:solidFill>
                <a:latin typeface="VNI-Helve" pitchFamily="2" charset="0"/>
              </a:rPr>
              <a:t>vôùi</a:t>
            </a:r>
            <a:r>
              <a:rPr lang="en-US" sz="3200" dirty="0">
                <a:solidFill>
                  <a:srgbClr val="F73C09"/>
                </a:solidFill>
                <a:latin typeface="VNI-Helve" pitchFamily="2" charset="0"/>
              </a:rPr>
              <a:t> li </a:t>
            </a:r>
            <a:r>
              <a:rPr lang="en-US" sz="3200" dirty="0" err="1">
                <a:solidFill>
                  <a:srgbClr val="F73C09"/>
                </a:solidFill>
                <a:latin typeface="VNI-Helve" pitchFamily="2" charset="0"/>
              </a:rPr>
              <a:t>ñoä</a:t>
            </a:r>
            <a:r>
              <a:rPr lang="en-US" sz="3200" dirty="0">
                <a:solidFill>
                  <a:srgbClr val="F73C09"/>
                </a:solidFill>
                <a:latin typeface="VNI-Helve" pitchFamily="2" charset="0"/>
              </a:rPr>
              <a:t> x</a:t>
            </a:r>
            <a:endParaRPr lang="en-US" sz="3200" b="1" dirty="0">
              <a:solidFill>
                <a:srgbClr val="F73C09"/>
              </a:solidFill>
              <a:latin typeface="VNI-Helve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9425" y="153635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6050" y="3706552"/>
            <a:ext cx="2582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VNI-Helve" pitchFamily="2" charset="0"/>
              </a:rPr>
              <a:t>2. </a:t>
            </a:r>
            <a:r>
              <a:rPr lang="en-US" sz="2800" u="sng" dirty="0" err="1" smtClean="0">
                <a:latin typeface="VNI-Helve" pitchFamily="2" charset="0"/>
              </a:rPr>
              <a:t>Löïc</a:t>
            </a:r>
            <a:r>
              <a:rPr lang="en-US" sz="2800" u="sng" dirty="0" smtClean="0">
                <a:latin typeface="VNI-Helve" pitchFamily="2" charset="0"/>
              </a:rPr>
              <a:t> </a:t>
            </a:r>
            <a:r>
              <a:rPr lang="en-US" sz="2800" u="sng" dirty="0" err="1" smtClean="0">
                <a:latin typeface="VNI-Helve" pitchFamily="2" charset="0"/>
              </a:rPr>
              <a:t>keùo</a:t>
            </a:r>
            <a:r>
              <a:rPr lang="en-US" sz="2800" u="sng" dirty="0" smtClean="0">
                <a:latin typeface="VNI-Helve" pitchFamily="2" charset="0"/>
              </a:rPr>
              <a:t> </a:t>
            </a:r>
            <a:r>
              <a:rPr lang="en-US" sz="2800" u="sng" dirty="0" err="1" smtClean="0">
                <a:latin typeface="VNI-Helve" pitchFamily="2" charset="0"/>
              </a:rPr>
              <a:t>veà</a:t>
            </a:r>
            <a:r>
              <a:rPr lang="en-US" sz="2800" dirty="0" smtClean="0">
                <a:latin typeface="VNI-Helve" pitchFamily="2" charset="0"/>
              </a:rPr>
              <a:t> </a:t>
            </a:r>
            <a:endParaRPr lang="vi-VN" sz="2800" dirty="0"/>
          </a:p>
        </p:txBody>
      </p:sp>
    </p:spTree>
    <p:extLst>
      <p:ext uri="{BB962C8B-B14F-4D97-AF65-F5344CB8AC3E}">
        <p14:creationId xmlns:p14="http://schemas.microsoft.com/office/powerpoint/2010/main" val="62023713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2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3370" y="245997"/>
            <a:ext cx="8403262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Khảo sát dao động của CLLX về mặt năng lượng.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58874" y="822240"/>
                <a:ext cx="5065810" cy="7560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it-IT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Động năng của vật: </a:t>
                </a:r>
                <a:r>
                  <a:rPr lang="it-IT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it-IT" sz="2800" b="1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</a:t>
                </a:r>
                <a:r>
                  <a:rPr lang="it-IT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it-IT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mv</a:t>
                </a:r>
                <a:r>
                  <a:rPr lang="it-IT" sz="2800" b="1" baseline="300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vi-VN" sz="28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74" y="822240"/>
                <a:ext cx="5065810" cy="756041"/>
              </a:xfrm>
              <a:prstGeom prst="rect">
                <a:avLst/>
              </a:prstGeom>
              <a:blipFill rotWithShape="0">
                <a:blip r:embed="rId2"/>
                <a:stretch>
                  <a:fillRect l="-2407" r="-120" b="-887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47872" y="2543764"/>
                <a:ext cx="4887813" cy="7560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Thế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năng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đàn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hồi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 </a:t>
                </a:r>
                <a:r>
                  <a:rPr lang="en-US" sz="2800" b="1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en-US" sz="2800" b="1" baseline="-25000" dirty="0" err="1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en-US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kx</a:t>
                </a:r>
                <a:r>
                  <a:rPr lang="en-US" sz="2800" b="1" baseline="300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vi-VN" sz="2800" b="1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72" y="2543764"/>
                <a:ext cx="4887813" cy="756041"/>
              </a:xfrm>
              <a:prstGeom prst="rect">
                <a:avLst/>
              </a:prstGeom>
              <a:blipFill rotWithShape="0">
                <a:blip r:embed="rId3"/>
                <a:stretch>
                  <a:fillRect l="-2622" b="-887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93370" y="4108927"/>
            <a:ext cx="64073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3.Cơ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= </a:t>
            </a:r>
            <a:r>
              <a:rPr lang="en-US" sz="2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800" b="1" baseline="-25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</a:t>
            </a:r>
            <a:r>
              <a:rPr lang="en-US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800" b="1" baseline="-250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vi-VN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7872" y="5371271"/>
            <a:ext cx="1324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Chú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92375" y="1709511"/>
                <a:ext cx="3377848" cy="7432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it-IT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</a:t>
                </a:r>
                <a:r>
                  <a:rPr lang="it-IT" sz="2800" baseline="30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it-IT" sz="2800" baseline="30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</a:t>
                </a:r>
                <a:r>
                  <a:rPr lang="it-IT" sz="2800" baseline="30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</a:t>
                </a:r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 + 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</a:t>
                </a:r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375" y="1709511"/>
                <a:ext cx="3377848" cy="743280"/>
              </a:xfrm>
              <a:prstGeom prst="rect">
                <a:avLst/>
              </a:prstGeom>
              <a:blipFill rotWithShape="0">
                <a:blip r:embed="rId4"/>
                <a:stretch>
                  <a:fillRect l="-3791" r="-2527" b="-901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892375" y="3340722"/>
                <a:ext cx="2791149" cy="7432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 baseline="30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cos</a:t>
                </a:r>
                <a:r>
                  <a:rPr lang="en-US" sz="2800" baseline="30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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 + 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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375" y="3340722"/>
                <a:ext cx="2791149" cy="743280"/>
              </a:xfrm>
              <a:prstGeom prst="rect">
                <a:avLst/>
              </a:prstGeom>
              <a:blipFill rotWithShape="0">
                <a:blip r:embed="rId5"/>
                <a:stretch>
                  <a:fillRect l="-4595" r="-3501" b="-901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600701" y="4041254"/>
                <a:ext cx="1277914" cy="7007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kA</a:t>
                </a:r>
                <a:r>
                  <a:rPr lang="en-US" sz="2800" baseline="300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701" y="4041254"/>
                <a:ext cx="1277914" cy="700705"/>
              </a:xfrm>
              <a:prstGeom prst="rect">
                <a:avLst/>
              </a:prstGeom>
              <a:blipFill rotWithShape="0">
                <a:blip r:embed="rId6"/>
                <a:stretch>
                  <a:fillRect l="-10048" r="-3349" b="-1043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813288" y="4088373"/>
                <a:ext cx="1744388" cy="7007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</a:t>
                </a:r>
                <a:r>
                  <a:rPr lang="en-US" sz="2800" baseline="30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US" sz="2800" baseline="30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3288" y="4088373"/>
                <a:ext cx="1744388" cy="700705"/>
              </a:xfrm>
              <a:prstGeom prst="rect">
                <a:avLst/>
              </a:prstGeom>
              <a:blipFill rotWithShape="0">
                <a:blip r:embed="rId7"/>
                <a:stretch>
                  <a:fillRect l="-7343" r="-1049" b="-1043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65144" y="5019651"/>
                <a:ext cx="8712642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ts val="12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vi-VN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Cơ năng được bảo toàn và tỉ lệ với bình phương biên độ.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44" y="5019651"/>
                <a:ext cx="8712642" cy="246221"/>
              </a:xfrm>
              <a:prstGeom prst="rect">
                <a:avLst/>
              </a:prstGeom>
              <a:blipFill rotWithShape="0">
                <a:blip r:embed="rId8"/>
                <a:stretch>
                  <a:fillRect t="-114634" b="-8536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5463478" y="1009373"/>
            <a:ext cx="3613490" cy="520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 </a:t>
            </a:r>
            <a:r>
              <a:rPr lang="it-IT" sz="2800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= </a:t>
            </a:r>
            <a:r>
              <a:rPr lang="it-IT" sz="2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it-IT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Asin(</a:t>
            </a:r>
            <a:r>
              <a:rPr lang="en-US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it-IT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+ </a:t>
            </a:r>
            <a:r>
              <a:rPr lang="en-US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vi-VN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266325" y="2676539"/>
            <a:ext cx="3285900" cy="520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err="1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Acos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lang="en-US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+ </a:t>
            </a:r>
            <a:r>
              <a:rPr lang="en-US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en-US" sz="28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vi-VN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18247" y="5371271"/>
            <a:ext cx="70348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x, v, a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hòa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, f, 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8739" y="5964270"/>
            <a:ext cx="9809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800" baseline="-250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800" baseline="-250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tuần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’=2 , f’=2f, T’=T/2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1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86218" y="6077105"/>
                <a:ext cx="10032417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it-IT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Trong </a:t>
                </a:r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đó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𝓁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là độ biến dạng của lò xo khi vật ở VTCB.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218" y="6077105"/>
                <a:ext cx="10032417" cy="553357"/>
              </a:xfrm>
              <a:prstGeom prst="rect">
                <a:avLst/>
              </a:prstGeom>
              <a:blipFill rotWithShape="0">
                <a:blip r:embed="rId2"/>
                <a:stretch>
                  <a:fillRect l="-1277" t="-12088" b="-241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14073" y="247754"/>
            <a:ext cx="6501395" cy="55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B.CÁC DẠNG BÀI TẬP THƯỜNG GẶP</a:t>
            </a:r>
            <a:endParaRPr lang="vi-VN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0333" y="776851"/>
            <a:ext cx="8579528" cy="522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vi-VN" sz="28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 1: Tần số - chu kỳ - tần số góc của con lắc lò xo.</a:t>
            </a:r>
            <a:endParaRPr lang="vi-VN" sz="28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1421" y="1218598"/>
            <a:ext cx="11077433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1.Tần số góc, chu kì, tần số của con lắc lò xo </a:t>
            </a:r>
            <a:r>
              <a:rPr lang="it-IT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(đặt nằm ngang, treo thẳng đứng, đặt trên mặt phẵng nghiêng)</a:t>
            </a:r>
            <a:r>
              <a:rPr lang="pt-BR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endParaRPr lang="vi-VN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9878" y="2361116"/>
            <a:ext cx="3922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+Con lắc lò xo nói chung: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566221" y="1878183"/>
                <a:ext cx="3706015" cy="1365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𝜔</m:t>
                      </m:r>
                      <m:r>
                        <a:rPr lang="pt-BR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t-BR" sz="2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pt-BR" sz="2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pt-BR" sz="2800" b="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den>
                      </m:f>
                      <m:r>
                        <a:rPr lang="pt-BR" sz="2800" b="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pt-BR" sz="2800" b="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pt-BR" sz="2800" b="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pt-BR" sz="2800" b="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28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pt-BR" sz="28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221" y="1878183"/>
                <a:ext cx="3706015" cy="13653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383883" y="1515584"/>
                <a:ext cx="2597506" cy="21707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pt-BR" sz="2800" b="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  <m:d>
                      <m:dPr>
                        <m:begChr m:val="{"/>
                        <m:endChr m:val="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pt-BR" sz="28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  <m:r>
                                <a:rPr lang="pt-BR" sz="28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=2</m:t>
                              </m:r>
                              <m:r>
                                <a:rPr lang="pt-BR" sz="28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  <m:rad>
                                <m:radPr>
                                  <m:degHide m:val="on"/>
                                  <m:ctrlP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vi-VN" sz="28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28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num>
                                    <m:den>
                                      <m:r>
                                        <a:rPr lang="pt-BR" sz="28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den>
                                  </m:f>
                                </m:e>
                              </m:rad>
                            </m:e>
                          </m:mr>
                          <m:mr>
                            <m:e>
                              <m:r>
                                <a:rPr lang="pt-BR" sz="28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pt-BR" sz="2800" b="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2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2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pt-BR" sz="2800" b="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vi-VN" sz="28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vi-VN" sz="28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pt-BR" sz="28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𝑘</m:t>
                                      </m:r>
                                    </m:num>
                                    <m:den>
                                      <m:r>
                                        <a:rPr lang="pt-BR" sz="2800" b="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den>
                                  </m:f>
                                </m:e>
                              </m:rad>
                            </m:e>
                          </m:mr>
                        </m:m>
                      </m:e>
                    </m:d>
                  </m:oMath>
                </a14:m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883" y="1515584"/>
                <a:ext cx="2597506" cy="2170787"/>
              </a:xfrm>
              <a:prstGeom prst="rect">
                <a:avLst/>
              </a:prstGeom>
              <a:blipFill rotWithShape="0">
                <a:blip r:embed="rId4"/>
                <a:stretch>
                  <a:fillRect r="-258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669878" y="3384210"/>
            <a:ext cx="4854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+Con lắc lò xo treo thẳng đứng: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345214" y="3331787"/>
                <a:ext cx="3003643" cy="7091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it-IT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it-IT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𝓁</m:t>
                    </m:r>
                    <m:r>
                      <a:rPr lang="it-IT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it-IT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𝑚𝑔</m:t>
                        </m:r>
                      </m:num>
                      <m:den>
                        <m:r>
                          <a:rPr lang="it-IT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den>
                    </m:f>
                    <m:r>
                      <a:rPr lang="it-IT" sz="2800" dirty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f>
                      <m:fPr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it-IT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it-IT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it-IT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</a:t>
                </a: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it-IT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𝑔</m:t>
                        </m:r>
                      </m:num>
                      <m:den>
                        <m:r>
                          <a:rPr lang="it-IT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𝛥</m:t>
                        </m:r>
                        <m:r>
                          <a:rPr lang="it-IT" sz="2800" i="1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𝓁</m:t>
                        </m:r>
                      </m:den>
                    </m:f>
                  </m:oMath>
                </a14:m>
                <a:r>
                  <a:rPr lang="it-IT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214" y="3331787"/>
                <a:ext cx="3003643" cy="709168"/>
              </a:xfrm>
              <a:prstGeom prst="rect">
                <a:avLst/>
              </a:prstGeom>
              <a:blipFill rotWithShape="0"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380333" y="5451014"/>
            <a:ext cx="55274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+CLLX đặt trên mặt phẵng nghiêng: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855760" y="5139765"/>
                <a:ext cx="3619902" cy="1030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𝛥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𝓁</m:t>
                    </m:r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𝑚𝑔</m:t>
                        </m:r>
                        <m:func>
                          <m:func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uncPr>
                          <m:fNam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r>
                          <a:rPr lang="en-US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𝜔</m:t>
                    </m:r>
                    <m:r>
                      <a:rPr lang="en-US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den>
                        </m:f>
                      </m:e>
                    </m:rad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760" y="5139765"/>
                <a:ext cx="3619902" cy="103053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9539262" y="5139765"/>
                <a:ext cx="1783758" cy="1030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𝑔</m:t>
                            </m:r>
                            <m:func>
                              <m:funcPr>
                                <m:ctrlPr>
                                  <a:rPr lang="vi-VN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𝑠𝑖𝑛</m:t>
                                </m:r>
                              </m:fName>
                              <m:e>
                                <m:r>
                                  <a:rPr lang="en-US" sz="28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𝛼</m:t>
                                </m:r>
                              </m:e>
                            </m:func>
                          </m:num>
                          <m:den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𝛥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𝓁</m:t>
                            </m:r>
                          </m:den>
                        </m:f>
                      </m:e>
                    </m:rad>
                  </m:oMath>
                </a14:m>
                <a:r>
                  <a:rPr lang="it-IT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9262" y="5139765"/>
                <a:ext cx="1783758" cy="1030539"/>
              </a:xfrm>
              <a:prstGeom prst="rect">
                <a:avLst/>
              </a:prstGeom>
              <a:blipFill rotWithShape="0">
                <a:blip r:embed="rId7"/>
                <a:stretch>
                  <a:fillRect r="-616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396437" y="3856294"/>
                <a:ext cx="1994072" cy="15570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𝜔</m:t>
                      </m:r>
                      <m:r>
                        <a:rPr lang="en-US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437" y="3856294"/>
                <a:ext cx="1994072" cy="155709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351935" y="4152546"/>
                <a:ext cx="1212768" cy="10305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vi-VN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𝛥</m:t>
                            </m:r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𝓁</m:t>
                            </m:r>
                          </m:den>
                        </m:f>
                      </m:e>
                    </m:rad>
                  </m:oMath>
                </a14:m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1935" y="4152546"/>
                <a:ext cx="1212768" cy="1030539"/>
              </a:xfrm>
              <a:prstGeom prst="rect">
                <a:avLst/>
              </a:prstGeom>
              <a:blipFill rotWithShape="0">
                <a:blip r:embed="rId9"/>
                <a:stretch>
                  <a:fillRect r="-904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367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231" y="105508"/>
            <a:ext cx="11945815" cy="657664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84680" y="165703"/>
                <a:ext cx="9136860" cy="522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pt-BR" sz="2800" b="1" dirty="0" smtClean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2.Sự thay đổi </a:t>
                </a:r>
                <a14:m>
                  <m:oMath xmlns:m="http://schemas.openxmlformats.org/officeDocument/2006/math">
                    <m:r>
                      <a:rPr lang="pt-BR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𝝎</m:t>
                    </m:r>
                    <m:r>
                      <a:rPr lang="pt-BR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pt-BR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𝑻</m:t>
                    </m:r>
                    <m:r>
                      <a:rPr lang="pt-BR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pt-BR" sz="28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𝒇</m:t>
                    </m:r>
                  </m:oMath>
                </a14:m>
                <a:r>
                  <a:rPr lang="pt-BR" sz="2800" b="1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của con lắc lò xo khi thay đổi vật nặng</a:t>
                </a:r>
                <a:endParaRPr lang="vi-VN" sz="28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80" y="165703"/>
                <a:ext cx="9136860" cy="522259"/>
              </a:xfrm>
              <a:prstGeom prst="rect">
                <a:avLst/>
              </a:prstGeom>
              <a:blipFill rotWithShape="0">
                <a:blip r:embed="rId2"/>
                <a:stretch>
                  <a:fillRect l="-1334" t="-11628" r="-200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58245" y="728113"/>
                <a:ext cx="11369898" cy="10143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vi-VN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r>
                  <a:rPr lang="pt-BR" sz="2800" dirty="0" smtClean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Gọi 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pt-BR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và T</a:t>
                </a:r>
                <a:r>
                  <a:rPr lang="pt-BR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là chu kì của con lắc khi lần lượt treo vật m</a:t>
                </a:r>
                <a:r>
                  <a:rPr lang="pt-BR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và m</a:t>
                </a:r>
                <a:r>
                  <a:rPr lang="pt-BR" sz="2800" baseline="-250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vào lò xo có độ cứng k </a:t>
                </a:r>
                <a14:m>
                  <m:oMath xmlns:m="http://schemas.openxmlformats.org/officeDocument/2006/math">
                    <m:r>
                      <a:rPr lang="pt-BR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chu kì T của CLLX khi treo vật nặng khối lượng m: 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45" y="728113"/>
                <a:ext cx="11369898" cy="1014380"/>
              </a:xfrm>
              <a:prstGeom prst="rect">
                <a:avLst/>
              </a:prstGeom>
              <a:blipFill rotWithShape="0">
                <a:blip r:embed="rId3"/>
                <a:stretch>
                  <a:fillRect l="-1126" t="-5988" r="-1072" b="-1257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873595" y="1801712"/>
            <a:ext cx="9630771" cy="528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pt-B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 m = m</a:t>
            </a:r>
            <a:r>
              <a:rPr lang="pt-BR" sz="28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pt-BR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pt-BR" sz="2800" baseline="-25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6672" y="3249421"/>
            <a:ext cx="30668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Nếu m = |m</a:t>
            </a:r>
            <a:r>
              <a:rPr lang="nl-NL" sz="28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l-NL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m</a:t>
            </a:r>
            <a:r>
              <a:rPr lang="nl-NL" sz="28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endParaRPr lang="vi-V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7231" y="3837631"/>
            <a:ext cx="25512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18440" algn="l"/>
                <a:tab pos="457200" algn="l"/>
              </a:tabLst>
            </a:pPr>
            <a:r>
              <a:rPr lang="nl-NL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TỔNG QUÁT: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0004" y="4452874"/>
            <a:ext cx="4435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+Nếu  m = m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m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+....+ m</a:t>
            </a:r>
            <a:r>
              <a:rPr lang="nl-NL" sz="28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417147" y="4470764"/>
                <a:ext cx="4104393" cy="5289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Aft>
                    <a:spcPts val="0"/>
                  </a:spcAft>
                  <a:tabLst>
                    <a:tab pos="218440" algn="l"/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pt-BR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Sup>
                      <m:sSub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+...+</m:t>
                    </m:r>
                    <m:sSubSup>
                      <m:sSub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nl-NL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7147" y="4470764"/>
                <a:ext cx="4104393" cy="5289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806672" y="5023417"/>
            <a:ext cx="10878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cùng khoảng thời gian, hai con lắc thực hiện N</a:t>
            </a:r>
            <a:r>
              <a:rPr lang="vi-VN" sz="28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và N</a:t>
            </a:r>
            <a:r>
              <a:rPr lang="vi-VN" sz="2800" baseline="-25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dao động</a:t>
            </a:r>
            <a:r>
              <a:rPr lang="nl-N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toàn phần</a:t>
            </a:r>
            <a:r>
              <a:rPr lang="vi-VN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278068" y="5620611"/>
                <a:ext cx="3350084" cy="9694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spcAft>
                    <a:spcPts val="0"/>
                  </a:spcAft>
                  <a:tabLst>
                    <a:tab pos="218440" algn="l"/>
                    <a:tab pos="4572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t-B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pt-B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=(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t-B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pt-BR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pt-BR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pt-BR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8068" y="5620611"/>
                <a:ext cx="3350084" cy="9694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789443" y="3251521"/>
                <a:ext cx="2906117" cy="5786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vi-VN" sz="28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pt-BR" sz="28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mbria Math" panose="02040503050406030204" pitchFamily="18" charset="0"/>
                            </a:rPr>
                            <m:t>⇒</m:t>
                          </m:r>
                          <m:r>
                            <a:rPr lang="nl-NL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nl-NL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sz="28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vi-VN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nl-NL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nl-NL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nl-NL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nl-NL" sz="28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vi-VN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nl-NL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nl-NL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nl-NL" sz="28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9443" y="3251521"/>
                <a:ext cx="2906117" cy="5786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873595" y="2564321"/>
            <a:ext cx="34323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+N</a:t>
            </a:r>
            <a:r>
              <a:rPr lang="pt-BR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ếu </a:t>
            </a:r>
            <a:r>
              <a:rPr lang="pt-B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 = a.m</a:t>
            </a:r>
            <a:r>
              <a:rPr lang="pt-BR" sz="2800" baseline="-25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pt-BR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b.m</a:t>
            </a:r>
            <a:r>
              <a:rPr lang="pt-BR" sz="2800" baseline="-25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vi-V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289690" y="2598383"/>
                <a:ext cx="3179653" cy="5289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bSup>
                      <m:sSub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sSubSup>
                      <m:sSub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vi-VN" sz="28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9690" y="2598383"/>
                <a:ext cx="3179653" cy="52899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802629" y="1836298"/>
                <a:ext cx="2768643" cy="5289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pt-BR" sz="2800" i="1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pt-BR" sz="28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Sup>
                      <m:sSub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  <m:r>
                      <a:rPr lang="nl-NL" sz="2800" i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bSup>
                      <m:sSubSupPr>
                        <m:ctrlPr>
                          <a:rPr lang="vi-VN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nl-NL" sz="2800" i="1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vi-VN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629" y="1836298"/>
                <a:ext cx="2768643" cy="52899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800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4|1.5|1.3|1.5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1302</Words>
  <PresentationFormat>Widescreen</PresentationFormat>
  <Paragraphs>154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Symbol</vt:lpstr>
      <vt:lpstr>Times New Roman</vt:lpstr>
      <vt:lpstr>Times New Roman Bold</vt:lpstr>
      <vt:lpstr>VNI-Helve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2020-08-11T01:44:46Z</dcterms:created>
  <dcterms:modified xsi:type="dcterms:W3CDTF">2021-09-11T13:26:40Z</dcterms:modified>
</cp:coreProperties>
</file>