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7" r:id="rId2"/>
    <p:sldId id="276"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8" r:id="rId24"/>
    <p:sldId id="279" r:id="rId25"/>
    <p:sldId id="280" r:id="rId26"/>
    <p:sldId id="281" r:id="rId27"/>
    <p:sldId id="282" r:id="rId28"/>
    <p:sldId id="283" r:id="rId29"/>
    <p:sldId id="284" r:id="rId30"/>
    <p:sldId id="285"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FF7C80"/>
    <a:srgbClr val="FF9999"/>
    <a:srgbClr val="FF99CC"/>
    <a:srgbClr val="FFCCFF"/>
    <a:srgbClr val="FF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5F43555-2C9E-4693-82BD-16C65256E696}"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3552710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3555-2C9E-4693-82BD-16C65256E696}"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36852199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3555-2C9E-4693-82BD-16C65256E696}"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16565549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5F43555-2C9E-4693-82BD-16C65256E696}"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26679792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5F43555-2C9E-4693-82BD-16C65256E696}" type="datetimeFigureOut">
              <a:rPr lang="en-US" smtClean="0"/>
              <a:t>8/8/2021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4125027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5F43555-2C9E-4693-82BD-16C65256E696}"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42561254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5F43555-2C9E-4693-82BD-16C65256E696}" type="datetimeFigureOut">
              <a:rPr lang="en-US" smtClean="0"/>
              <a:t>8/8/2021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3688432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5F43555-2C9E-4693-82BD-16C65256E696}" type="datetimeFigureOut">
              <a:rPr lang="en-US" smtClean="0"/>
              <a:t>8/8/2021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1523121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5F43555-2C9E-4693-82BD-16C65256E696}" type="datetimeFigureOut">
              <a:rPr lang="en-US" smtClean="0"/>
              <a:t>8/8/2021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1812024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43555-2C9E-4693-82BD-16C65256E696}"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167464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5F43555-2C9E-4693-82BD-16C65256E696}" type="datetimeFigureOut">
              <a:rPr lang="en-US" smtClean="0"/>
              <a:t>8/8/2021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380ADD-24FC-4067-8B8C-3EC355FDA94A}" type="slidenum">
              <a:rPr lang="en-US" smtClean="0"/>
              <a:t>‹#›</a:t>
            </a:fld>
            <a:endParaRPr lang="en-US"/>
          </a:p>
        </p:txBody>
      </p:sp>
    </p:spTree>
    <p:extLst>
      <p:ext uri="{BB962C8B-B14F-4D97-AF65-F5344CB8AC3E}">
        <p14:creationId xmlns:p14="http://schemas.microsoft.com/office/powerpoint/2010/main" val="1234647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F43555-2C9E-4693-82BD-16C65256E696}" type="datetimeFigureOut">
              <a:rPr lang="en-US" smtClean="0"/>
              <a:t>8/8/2021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380ADD-24FC-4067-8B8C-3EC355FDA94A}" type="slidenum">
              <a:rPr lang="en-US" smtClean="0"/>
              <a:t>‹#›</a:t>
            </a:fld>
            <a:endParaRPr lang="en-US"/>
          </a:p>
        </p:txBody>
      </p:sp>
    </p:spTree>
    <p:extLst>
      <p:ext uri="{BB962C8B-B14F-4D97-AF65-F5344CB8AC3E}">
        <p14:creationId xmlns:p14="http://schemas.microsoft.com/office/powerpoint/2010/main" val="10356007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2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6.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 Id="rId4" Type="http://schemas.openxmlformats.org/officeDocument/2006/relationships/image" Target="../media/image5.jpg"/></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84101" y="2274838"/>
            <a:ext cx="8500057" cy="2246769"/>
          </a:xfrm>
          <a:prstGeom prst="rect">
            <a:avLst/>
          </a:prstGeom>
        </p:spPr>
        <p:txBody>
          <a:bodyPr wrap="square">
            <a:spAutoFit/>
          </a:bodyPr>
          <a:lstStyle/>
          <a:p>
            <a:r>
              <a:rPr lang="vi-VN" sz="2000" dirty="0">
                <a:solidFill>
                  <a:srgbClr val="E4E6EB"/>
                </a:solidFill>
                <a:latin typeface="Segoe UI Historic" panose="020B0502040204020203" pitchFamily="34" charset="0"/>
              </a:rPr>
              <a:t>Cuộc kháng chiến đã qua đi, người lính trong chiến tranh giờ đây đã về với cuộc sống hàng ngày. Tưởng như sự bận rộn hôm nay sẽ khiến người ta quên lãng quá khứ. Nhưng có một lúc nào đó trong đời thường những kỉ niệm chiến tranh lại như những thước phim quay chậm hiện về. Nguyễn Duy gửi tới bạn đọc thi phẩm “Ánh trăng” cũng chính là gửi tới bạn đọc thông điệp : Không nên sống vô tình, phải biết thủy chung nghĩa tình cùng quá </a:t>
            </a:r>
            <a:r>
              <a:rPr lang="vi-VN" sz="2000" dirty="0" smtClean="0">
                <a:solidFill>
                  <a:srgbClr val="E4E6EB"/>
                </a:solidFill>
                <a:latin typeface="Segoe UI Historic" panose="020B0502040204020203" pitchFamily="34" charset="0"/>
              </a:rPr>
              <a:t>khứ</a:t>
            </a:r>
            <a:r>
              <a:rPr lang="en-US" sz="2000" dirty="0" smtClean="0">
                <a:solidFill>
                  <a:srgbClr val="E4E6EB"/>
                </a:solidFill>
                <a:latin typeface="Segoe UI Historic" panose="020B0502040204020203" pitchFamily="34" charset="0"/>
              </a:rPr>
              <a:t>, </a:t>
            </a:r>
            <a:r>
              <a:rPr lang="en-US" sz="2000" dirty="0" err="1" smtClean="0">
                <a:solidFill>
                  <a:srgbClr val="E4E6EB"/>
                </a:solidFill>
                <a:latin typeface="Segoe UI Historic" panose="020B0502040204020203" pitchFamily="34" charset="0"/>
              </a:rPr>
              <a:t>chúng</a:t>
            </a:r>
            <a:r>
              <a:rPr lang="en-US" sz="2000" dirty="0" smtClean="0">
                <a:solidFill>
                  <a:srgbClr val="E4E6EB"/>
                </a:solidFill>
                <a:latin typeface="Segoe UI Historic" panose="020B0502040204020203" pitchFamily="34" charset="0"/>
              </a:rPr>
              <a:t> ta </a:t>
            </a:r>
            <a:r>
              <a:rPr lang="en-US" sz="2000" dirty="0" err="1" smtClean="0">
                <a:solidFill>
                  <a:srgbClr val="E4E6EB"/>
                </a:solidFill>
                <a:latin typeface="Segoe UI Historic" panose="020B0502040204020203" pitchFamily="34" charset="0"/>
              </a:rPr>
              <a:t>cùng</a:t>
            </a:r>
            <a:r>
              <a:rPr lang="en-US" sz="2000" dirty="0" smtClean="0">
                <a:solidFill>
                  <a:srgbClr val="E4E6EB"/>
                </a:solidFill>
                <a:latin typeface="Segoe UI Historic" panose="020B0502040204020203" pitchFamily="34" charset="0"/>
              </a:rPr>
              <a:t> </a:t>
            </a:r>
            <a:r>
              <a:rPr lang="en-US" sz="2000" dirty="0" err="1" smtClean="0">
                <a:solidFill>
                  <a:srgbClr val="E4E6EB"/>
                </a:solidFill>
                <a:latin typeface="Segoe UI Historic" panose="020B0502040204020203" pitchFamily="34" charset="0"/>
              </a:rPr>
              <a:t>tìm</a:t>
            </a:r>
            <a:r>
              <a:rPr lang="en-US" sz="2000" dirty="0" smtClean="0">
                <a:solidFill>
                  <a:srgbClr val="E4E6EB"/>
                </a:solidFill>
                <a:latin typeface="Segoe UI Historic" panose="020B0502040204020203" pitchFamily="34" charset="0"/>
              </a:rPr>
              <a:t> </a:t>
            </a:r>
            <a:r>
              <a:rPr lang="en-US" sz="2000" dirty="0" err="1" smtClean="0">
                <a:solidFill>
                  <a:srgbClr val="E4E6EB"/>
                </a:solidFill>
                <a:latin typeface="Segoe UI Historic" panose="020B0502040204020203" pitchFamily="34" charset="0"/>
              </a:rPr>
              <a:t>hiểu</a:t>
            </a:r>
            <a:r>
              <a:rPr lang="en-US" sz="2000" dirty="0" smtClean="0">
                <a:solidFill>
                  <a:srgbClr val="E4E6EB"/>
                </a:solidFill>
                <a:latin typeface="Segoe UI Historic" panose="020B0502040204020203" pitchFamily="34" charset="0"/>
              </a:rPr>
              <a:t> </a:t>
            </a:r>
            <a:r>
              <a:rPr lang="en-US" sz="2000" dirty="0" err="1" smtClean="0">
                <a:solidFill>
                  <a:srgbClr val="E4E6EB"/>
                </a:solidFill>
                <a:latin typeface="Segoe UI Historic" panose="020B0502040204020203" pitchFamily="34" charset="0"/>
              </a:rPr>
              <a:t>rõ</a:t>
            </a:r>
            <a:r>
              <a:rPr lang="en-US" sz="2000" dirty="0" smtClean="0">
                <a:solidFill>
                  <a:srgbClr val="E4E6EB"/>
                </a:solidFill>
                <a:latin typeface="Segoe UI Historic" panose="020B0502040204020203" pitchFamily="34" charset="0"/>
              </a:rPr>
              <a:t> </a:t>
            </a:r>
            <a:r>
              <a:rPr lang="en-US" sz="2000" dirty="0" err="1" smtClean="0">
                <a:solidFill>
                  <a:srgbClr val="E4E6EB"/>
                </a:solidFill>
                <a:latin typeface="Segoe UI Historic" panose="020B0502040204020203" pitchFamily="34" charset="0"/>
              </a:rPr>
              <a:t>hơn</a:t>
            </a:r>
            <a:r>
              <a:rPr lang="en-US" sz="2000" dirty="0" smtClean="0">
                <a:solidFill>
                  <a:srgbClr val="E4E6EB"/>
                </a:solidFill>
                <a:latin typeface="Segoe UI Historic" panose="020B0502040204020203" pitchFamily="34" charset="0"/>
              </a:rPr>
              <a:t> </a:t>
            </a:r>
            <a:r>
              <a:rPr lang="en-US" sz="2000" dirty="0" err="1" smtClean="0">
                <a:solidFill>
                  <a:srgbClr val="E4E6EB"/>
                </a:solidFill>
                <a:latin typeface="Segoe UI Historic" panose="020B0502040204020203" pitchFamily="34" charset="0"/>
              </a:rPr>
              <a:t>lí</a:t>
            </a:r>
            <a:r>
              <a:rPr lang="en-US" sz="2000" dirty="0" smtClean="0">
                <a:solidFill>
                  <a:srgbClr val="E4E6EB"/>
                </a:solidFill>
                <a:latin typeface="Segoe UI Historic" panose="020B0502040204020203" pitchFamily="34" charset="0"/>
              </a:rPr>
              <a:t> do </a:t>
            </a:r>
            <a:r>
              <a:rPr lang="en-US" sz="2000" dirty="0" err="1" smtClean="0">
                <a:solidFill>
                  <a:srgbClr val="E4E6EB"/>
                </a:solidFill>
                <a:latin typeface="Segoe UI Historic" panose="020B0502040204020203" pitchFamily="34" charset="0"/>
              </a:rPr>
              <a:t>vì</a:t>
            </a:r>
            <a:r>
              <a:rPr lang="en-US" sz="2000" dirty="0" smtClean="0">
                <a:solidFill>
                  <a:srgbClr val="E4E6EB"/>
                </a:solidFill>
                <a:latin typeface="Segoe UI Historic" panose="020B0502040204020203" pitchFamily="34" charset="0"/>
              </a:rPr>
              <a:t> </a:t>
            </a:r>
            <a:r>
              <a:rPr lang="en-US" sz="2000" dirty="0" err="1" smtClean="0">
                <a:solidFill>
                  <a:srgbClr val="E4E6EB"/>
                </a:solidFill>
                <a:latin typeface="Segoe UI Historic" panose="020B0502040204020203" pitchFamily="34" charset="0"/>
              </a:rPr>
              <a:t>sao</a:t>
            </a:r>
            <a:r>
              <a:rPr lang="en-US" sz="2000" dirty="0" smtClean="0">
                <a:solidFill>
                  <a:srgbClr val="E4E6EB"/>
                </a:solidFill>
                <a:latin typeface="Segoe UI Historic" panose="020B0502040204020203" pitchFamily="34" charset="0"/>
              </a:rPr>
              <a:t> </a:t>
            </a:r>
            <a:r>
              <a:rPr lang="en-US" sz="2000" dirty="0" err="1" smtClean="0">
                <a:solidFill>
                  <a:srgbClr val="E4E6EB"/>
                </a:solidFill>
                <a:latin typeface="Segoe UI Historic" panose="020B0502040204020203" pitchFamily="34" charset="0"/>
              </a:rPr>
              <a:t>lại</a:t>
            </a:r>
            <a:r>
              <a:rPr lang="en-US" sz="2000" dirty="0" smtClean="0">
                <a:solidFill>
                  <a:srgbClr val="E4E6EB"/>
                </a:solidFill>
                <a:latin typeface="Segoe UI Historic" panose="020B0502040204020203" pitchFamily="34" charset="0"/>
              </a:rPr>
              <a:t> </a:t>
            </a:r>
            <a:r>
              <a:rPr lang="en-US" sz="2000" dirty="0" err="1" smtClean="0">
                <a:solidFill>
                  <a:srgbClr val="E4E6EB"/>
                </a:solidFill>
                <a:latin typeface="Segoe UI Historic" panose="020B0502040204020203" pitchFamily="34" charset="0"/>
              </a:rPr>
              <a:t>vậy</a:t>
            </a:r>
            <a:r>
              <a:rPr lang="en-US" sz="2000" dirty="0" smtClean="0">
                <a:solidFill>
                  <a:srgbClr val="E4E6EB"/>
                </a:solidFill>
                <a:latin typeface="Segoe UI Historic" panose="020B0502040204020203" pitchFamily="34" charset="0"/>
              </a:rPr>
              <a:t> </a:t>
            </a:r>
            <a:r>
              <a:rPr lang="en-US" sz="2000" dirty="0" err="1" smtClean="0">
                <a:solidFill>
                  <a:srgbClr val="E4E6EB"/>
                </a:solidFill>
                <a:latin typeface="Segoe UI Historic" panose="020B0502040204020203" pitchFamily="34" charset="0"/>
              </a:rPr>
              <a:t>nhé</a:t>
            </a:r>
            <a:r>
              <a:rPr lang="en-US" sz="2000" dirty="0" smtClean="0">
                <a:solidFill>
                  <a:srgbClr val="E4E6EB"/>
                </a:solidFill>
                <a:latin typeface="Segoe UI Historic" panose="020B0502040204020203" pitchFamily="34" charset="0"/>
              </a:rPr>
              <a:t>!</a:t>
            </a:r>
            <a:endParaRPr lang="en-US" sz="2000" dirty="0"/>
          </a:p>
        </p:txBody>
      </p:sp>
      <p:sp>
        <p:nvSpPr>
          <p:cNvPr id="6" name="TextBox 4"/>
          <p:cNvSpPr txBox="1">
            <a:spLocks noChangeArrowheads="1"/>
          </p:cNvSpPr>
          <p:nvPr/>
        </p:nvSpPr>
        <p:spPr bwMode="auto">
          <a:xfrm>
            <a:off x="1584101" y="1042376"/>
            <a:ext cx="36576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en-US"/>
            </a:defPPr>
            <a:lvl1pPr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1pPr>
            <a:lvl2pPr marL="4572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2pPr>
            <a:lvl3pPr marL="9144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3pPr>
            <a:lvl4pPr marL="13716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4pPr>
            <a:lvl5pPr marL="1828800" algn="l" rtl="0" eaLnBrk="0" fontAlgn="base" hangingPunct="0">
              <a:spcBef>
                <a:spcPct val="0"/>
              </a:spcBef>
              <a:spcAft>
                <a:spcPct val="0"/>
              </a:spcAft>
              <a:defRPr sz="2400" kern="1200">
                <a:solidFill>
                  <a:schemeClr val="tx1"/>
                </a:solidFill>
                <a:latin typeface=".VnTime" panose="020B7200000000000000" pitchFamily="34" charset="0"/>
                <a:ea typeface="+mn-ea"/>
                <a:cs typeface="+mn-cs"/>
              </a:defRPr>
            </a:lvl5pPr>
            <a:lvl6pPr marL="2286000" algn="l" defTabSz="914400" rtl="0" eaLnBrk="1" latinLnBrk="0" hangingPunct="1">
              <a:defRPr sz="2400" kern="1200">
                <a:solidFill>
                  <a:schemeClr val="tx1"/>
                </a:solidFill>
                <a:latin typeface=".VnTime" panose="020B7200000000000000" pitchFamily="34" charset="0"/>
                <a:ea typeface="+mn-ea"/>
                <a:cs typeface="+mn-cs"/>
              </a:defRPr>
            </a:lvl6pPr>
            <a:lvl7pPr marL="2743200" algn="l" defTabSz="914400" rtl="0" eaLnBrk="1" latinLnBrk="0" hangingPunct="1">
              <a:defRPr sz="2400" kern="1200">
                <a:solidFill>
                  <a:schemeClr val="tx1"/>
                </a:solidFill>
                <a:latin typeface=".VnTime" panose="020B7200000000000000" pitchFamily="34" charset="0"/>
                <a:ea typeface="+mn-ea"/>
                <a:cs typeface="+mn-cs"/>
              </a:defRPr>
            </a:lvl7pPr>
            <a:lvl8pPr marL="3200400" algn="l" defTabSz="914400" rtl="0" eaLnBrk="1" latinLnBrk="0" hangingPunct="1">
              <a:defRPr sz="2400" kern="1200">
                <a:solidFill>
                  <a:schemeClr val="tx1"/>
                </a:solidFill>
                <a:latin typeface=".VnTime" panose="020B7200000000000000" pitchFamily="34" charset="0"/>
                <a:ea typeface="+mn-ea"/>
                <a:cs typeface="+mn-cs"/>
              </a:defRPr>
            </a:lvl8pPr>
            <a:lvl9pPr marL="3657600" algn="l" defTabSz="914400" rtl="0" eaLnBrk="1" latinLnBrk="0" hangingPunct="1">
              <a:defRPr sz="2400" kern="1200">
                <a:solidFill>
                  <a:schemeClr val="tx1"/>
                </a:solidFill>
                <a:latin typeface=".VnTime" panose="020B7200000000000000" pitchFamily="34" charset="0"/>
                <a:ea typeface="+mn-ea"/>
                <a:cs typeface="+mn-cs"/>
              </a:defRPr>
            </a:lvl9pPr>
          </a:lstStyle>
          <a:p>
            <a:r>
              <a:rPr lang="en-US" dirty="0" err="1">
                <a:solidFill>
                  <a:schemeClr val="bg1"/>
                </a:solidFill>
                <a:latin typeface="Snap ITC" panose="04040A07060A02020202" pitchFamily="82" charset="0"/>
                <a:cs typeface="Times New Roman" panose="02020603050405020304" pitchFamily="18" charset="0"/>
              </a:rPr>
              <a:t>Lời</a:t>
            </a:r>
            <a:r>
              <a:rPr lang="en-US" dirty="0">
                <a:solidFill>
                  <a:schemeClr val="bg1"/>
                </a:solidFill>
                <a:latin typeface="Snap ITC" panose="04040A07060A02020202" pitchFamily="82" charset="0"/>
                <a:cs typeface="Times New Roman" panose="02020603050405020304" pitchFamily="18" charset="0"/>
              </a:rPr>
              <a:t> </a:t>
            </a:r>
            <a:r>
              <a:rPr lang="en-US" dirty="0" err="1">
                <a:solidFill>
                  <a:schemeClr val="bg1"/>
                </a:solidFill>
                <a:latin typeface="Snap ITC" panose="04040A07060A02020202" pitchFamily="82" charset="0"/>
                <a:cs typeface="Times New Roman" panose="02020603050405020304" pitchFamily="18" charset="0"/>
              </a:rPr>
              <a:t>dẫn</a:t>
            </a:r>
            <a:r>
              <a:rPr lang="en-US" dirty="0">
                <a:solidFill>
                  <a:schemeClr val="bg1"/>
                </a:solidFill>
                <a:latin typeface="Snap ITC" panose="04040A07060A02020202" pitchFamily="82" charset="0"/>
                <a:cs typeface="Times New Roman" panose="02020603050405020304" pitchFamily="18" charset="0"/>
              </a:rPr>
              <a:t> </a:t>
            </a:r>
            <a:r>
              <a:rPr lang="en-US" dirty="0" err="1">
                <a:solidFill>
                  <a:schemeClr val="bg1"/>
                </a:solidFill>
                <a:latin typeface="Snap ITC" panose="04040A07060A02020202" pitchFamily="82" charset="0"/>
                <a:cs typeface="Times New Roman" panose="02020603050405020304" pitchFamily="18" charset="0"/>
              </a:rPr>
              <a:t>vào</a:t>
            </a:r>
            <a:r>
              <a:rPr lang="en-US" dirty="0">
                <a:solidFill>
                  <a:schemeClr val="bg1"/>
                </a:solidFill>
                <a:latin typeface="Snap ITC" panose="04040A07060A02020202" pitchFamily="82" charset="0"/>
                <a:cs typeface="Times New Roman" panose="02020603050405020304" pitchFamily="18" charset="0"/>
              </a:rPr>
              <a:t> </a:t>
            </a:r>
            <a:r>
              <a:rPr lang="en-US" dirty="0" err="1">
                <a:solidFill>
                  <a:schemeClr val="bg1"/>
                </a:solidFill>
                <a:latin typeface="Snap ITC" panose="04040A07060A02020202" pitchFamily="82" charset="0"/>
                <a:cs typeface="Times New Roman" panose="02020603050405020304" pitchFamily="18" charset="0"/>
              </a:rPr>
              <a:t>bài</a:t>
            </a:r>
            <a:endParaRPr lang="en-US" dirty="0">
              <a:solidFill>
                <a:schemeClr val="bg1"/>
              </a:solidFill>
              <a:latin typeface="Snap ITC" panose="04040A07060A02020202" pitchFamily="82" charset="0"/>
              <a:cs typeface="Times New Roman" panose="02020603050405020304" pitchFamily="18" charset="0"/>
            </a:endParaRPr>
          </a:p>
        </p:txBody>
      </p:sp>
    </p:spTree>
    <p:extLst>
      <p:ext uri="{BB962C8B-B14F-4D97-AF65-F5344CB8AC3E}">
        <p14:creationId xmlns:p14="http://schemas.microsoft.com/office/powerpoint/2010/main" val="246211174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5" name="TextBox 4"/>
          <p:cNvSpPr txBox="1"/>
          <p:nvPr/>
        </p:nvSpPr>
        <p:spPr>
          <a:xfrm>
            <a:off x="504092" y="799514"/>
            <a:ext cx="7964659" cy="523220"/>
          </a:xfrm>
          <a:prstGeom prst="rect">
            <a:avLst/>
          </a:prstGeom>
          <a:solidFill>
            <a:srgbClr val="FF7C80"/>
          </a:solidFill>
        </p:spPr>
        <p:txBody>
          <a:bodyPr wrap="square" rtlCol="0">
            <a:spAutoFit/>
          </a:bodyPr>
          <a:lstStyle/>
          <a:p>
            <a:r>
              <a:rPr lang="en-US" sz="2800" dirty="0" smtClean="0">
                <a:solidFill>
                  <a:schemeClr val="bg1"/>
                </a:solidFill>
              </a:rPr>
              <a:t>1.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về</a:t>
            </a:r>
            <a:r>
              <a:rPr lang="en-US" sz="2800" dirty="0" smtClean="0">
                <a:solidFill>
                  <a:schemeClr val="bg1"/>
                </a:solidFill>
              </a:rPr>
              <a:t> </a:t>
            </a:r>
            <a:r>
              <a:rPr lang="en-US" sz="2800" dirty="0" err="1" smtClean="0">
                <a:solidFill>
                  <a:schemeClr val="bg1"/>
                </a:solidFill>
              </a:rPr>
              <a:t>vầng</a:t>
            </a:r>
            <a:r>
              <a:rPr lang="en-US" sz="2800" dirty="0" smtClean="0">
                <a:solidFill>
                  <a:schemeClr val="bg1"/>
                </a:solidFill>
              </a:rPr>
              <a:t> </a:t>
            </a:r>
            <a:r>
              <a:rPr lang="en-US" sz="2800" dirty="0" err="1" smtClean="0">
                <a:solidFill>
                  <a:schemeClr val="bg1"/>
                </a:solidFill>
              </a:rPr>
              <a:t>trăng</a:t>
            </a:r>
            <a:r>
              <a:rPr lang="en-US" sz="2800" dirty="0" smtClean="0">
                <a:solidFill>
                  <a:schemeClr val="bg1"/>
                </a:solidFill>
              </a:rPr>
              <a:t> </a:t>
            </a:r>
            <a:r>
              <a:rPr lang="en-US" sz="2800" dirty="0" err="1" smtClean="0">
                <a:solidFill>
                  <a:schemeClr val="bg1"/>
                </a:solidFill>
              </a:rPr>
              <a:t>trong</a:t>
            </a:r>
            <a:r>
              <a:rPr lang="en-US" sz="2800" dirty="0" smtClean="0">
                <a:solidFill>
                  <a:schemeClr val="bg1"/>
                </a:solidFill>
              </a:rPr>
              <a:t> </a:t>
            </a:r>
            <a:r>
              <a:rPr lang="en-US" sz="2800" dirty="0" err="1" smtClean="0">
                <a:solidFill>
                  <a:schemeClr val="bg1"/>
                </a:solidFill>
              </a:rPr>
              <a:t>quá</a:t>
            </a:r>
            <a:r>
              <a:rPr lang="en-US" sz="2800" dirty="0" smtClean="0">
                <a:solidFill>
                  <a:schemeClr val="bg1"/>
                </a:solidFill>
              </a:rPr>
              <a:t> </a:t>
            </a:r>
            <a:r>
              <a:rPr lang="en-US" sz="2800" dirty="0" err="1" smtClean="0">
                <a:solidFill>
                  <a:schemeClr val="bg1"/>
                </a:solidFill>
              </a:rPr>
              <a:t>khứ</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đầu</a:t>
            </a:r>
            <a:r>
              <a:rPr lang="en-US" sz="2800" dirty="0" smtClean="0">
                <a:solidFill>
                  <a:schemeClr val="bg1"/>
                </a:solidFill>
              </a:rPr>
              <a:t>) </a:t>
            </a:r>
            <a:endParaRPr lang="en-US" sz="2800" dirty="0">
              <a:solidFill>
                <a:schemeClr val="bg1"/>
              </a:solidFill>
            </a:endParaRPr>
          </a:p>
        </p:txBody>
      </p:sp>
      <p:sp>
        <p:nvSpPr>
          <p:cNvPr id="6" name="Rectangle 5"/>
          <p:cNvSpPr/>
          <p:nvPr/>
        </p:nvSpPr>
        <p:spPr>
          <a:xfrm>
            <a:off x="131291" y="3423165"/>
            <a:ext cx="3099581"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Hồi nhỏ sống với đồng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với sông rồi với bể</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hồi chiến tranh ở rừng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vầng trăng thành tri kỷ</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Trần trụi với thiên nhiên</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hồn nhiên như cây cỏ</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ngỡ không bao giờ quên</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cái vầng trăng tình nghĩa</a:t>
            </a:r>
            <a:r>
              <a:rPr lang="en-US" sz="2000" b="0" i="1" dirty="0" smtClean="0">
                <a:solidFill>
                  <a:schemeClr val="bg1"/>
                </a:solidFill>
                <a:effectLst/>
                <a:latin typeface="Open Sans"/>
              </a:rPr>
              <a:t>”</a:t>
            </a:r>
            <a:endParaRPr lang="en-US" sz="2000" i="1" dirty="0">
              <a:solidFill>
                <a:schemeClr val="bg1"/>
              </a:solidFill>
            </a:endParaRPr>
          </a:p>
        </p:txBody>
      </p:sp>
      <p:sp>
        <p:nvSpPr>
          <p:cNvPr id="7" name="Flowchart: Connector 6"/>
          <p:cNvSpPr/>
          <p:nvPr/>
        </p:nvSpPr>
        <p:spPr>
          <a:xfrm>
            <a:off x="3249639" y="2385076"/>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Connector 7"/>
          <p:cNvSpPr/>
          <p:nvPr/>
        </p:nvSpPr>
        <p:spPr>
          <a:xfrm>
            <a:off x="3249638" y="2832232"/>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Connector 8"/>
          <p:cNvSpPr/>
          <p:nvPr/>
        </p:nvSpPr>
        <p:spPr>
          <a:xfrm>
            <a:off x="3249637" y="3275476"/>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3249636" y="3721066"/>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3247286" y="4164310"/>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3247286" y="4607554"/>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3247286" y="5050798"/>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3247285" y="5407202"/>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3247284" y="2002603"/>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3247284" y="1609544"/>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3247284" y="5867242"/>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3545058" y="1609544"/>
            <a:ext cx="0" cy="443137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092" y="1609544"/>
            <a:ext cx="2411019" cy="1767300"/>
          </a:xfrm>
          <a:prstGeom prst="rect">
            <a:avLst/>
          </a:prstGeom>
          <a:ln>
            <a:noFill/>
          </a:ln>
          <a:effectLst>
            <a:outerShdw blurRad="292100" dist="139700" dir="2700000" algn="tl" rotWithShape="0">
              <a:srgbClr val="333333">
                <a:alpha val="65000"/>
              </a:srgbClr>
            </a:outerShdw>
          </a:effectLst>
        </p:spPr>
      </p:pic>
      <p:sp>
        <p:nvSpPr>
          <p:cNvPr id="20" name="TextBox 19"/>
          <p:cNvSpPr txBox="1"/>
          <p:nvPr/>
        </p:nvSpPr>
        <p:spPr>
          <a:xfrm>
            <a:off x="3685733" y="1972682"/>
            <a:ext cx="8305800" cy="1200329"/>
          </a:xfrm>
          <a:prstGeom prst="rect">
            <a:avLst/>
          </a:prstGeom>
          <a:solidFill>
            <a:schemeClr val="accent2">
              <a:lumMod val="20000"/>
              <a:lumOff val="80000"/>
            </a:schemeClr>
          </a:solidFill>
        </p:spPr>
        <p:txBody>
          <a:bodyPr wrap="square" rtlCol="0">
            <a:spAutoFit/>
          </a:bodyPr>
          <a:lstStyle/>
          <a:p>
            <a:pPr algn="just"/>
            <a:r>
              <a:rPr lang="en-US" sz="2400" dirty="0">
                <a:sym typeface="Wingdings"/>
              </a:rPr>
              <a:t></a:t>
            </a:r>
            <a:r>
              <a:rPr lang="en-US" sz="2400" dirty="0"/>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hòa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Bởi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gắn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niệm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sẽ</a:t>
            </a: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không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giờ</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quên</a:t>
            </a:r>
            <a:r>
              <a:rPr lang="en-US" sz="2400" dirty="0">
                <a:latin typeface="Times New Roman" panose="02020603050405020304" pitchFamily="18" charset="0"/>
                <a:cs typeface="Times New Roman" panose="02020603050405020304" pitchFamily="18" charset="0"/>
              </a:rPr>
              <a:t>”.</a:t>
            </a:r>
          </a:p>
        </p:txBody>
      </p:sp>
      <p:sp>
        <p:nvSpPr>
          <p:cNvPr id="21" name="TextBox 20"/>
          <p:cNvSpPr txBox="1"/>
          <p:nvPr/>
        </p:nvSpPr>
        <p:spPr>
          <a:xfrm>
            <a:off x="3685733" y="3423165"/>
            <a:ext cx="8305800" cy="830997"/>
          </a:xfrm>
          <a:prstGeom prst="rect">
            <a:avLst/>
          </a:prstGeom>
          <a:solidFill>
            <a:schemeClr val="accent2">
              <a:lumMod val="60000"/>
              <a:lumOff val="40000"/>
            </a:schemeClr>
          </a:solidFill>
        </p:spPr>
        <p:txBody>
          <a:bodyPr wrap="square" rtlCol="0">
            <a:spAutoFit/>
          </a:bodyPr>
          <a:lstStyle/>
          <a:p>
            <a:pPr lvl="0" algn="just"/>
            <a:r>
              <a:rPr lang="en-US" sz="2400" dirty="0">
                <a:latin typeface="Times New Roman" panose="02020603050405020304" pitchFamily="18" charset="0"/>
                <a:cs typeface="Times New Roman" panose="02020603050405020304" pitchFamily="18" charset="0"/>
                <a:sym typeface="Wingdings"/>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chuyện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a:t>
            </a:r>
          </a:p>
        </p:txBody>
      </p:sp>
      <p:sp>
        <p:nvSpPr>
          <p:cNvPr id="22" name="TextBox 21"/>
          <p:cNvSpPr txBox="1"/>
          <p:nvPr/>
        </p:nvSpPr>
        <p:spPr>
          <a:xfrm>
            <a:off x="3685733" y="4533424"/>
            <a:ext cx="8305800" cy="1569660"/>
          </a:xfrm>
          <a:prstGeom prst="rect">
            <a:avLst/>
          </a:prstGeom>
          <a:solidFill>
            <a:schemeClr val="accent2">
              <a:lumMod val="40000"/>
              <a:lumOff val="60000"/>
            </a:schemeClr>
          </a:solidFill>
        </p:spPr>
        <p:txBody>
          <a:bodyPr wrap="square" rtlCol="0">
            <a:spAutoFit/>
          </a:bodyPr>
          <a:lstStyle/>
          <a:p>
            <a:pPr algn="just"/>
            <a:r>
              <a:rPr lang="en-US" sz="2400" dirty="0">
                <a:sym typeface="Wingdings"/>
              </a:rPr>
              <a:t></a:t>
            </a:r>
            <a:r>
              <a:rPr lang="en-US" sz="2400" dirty="0"/>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dẫu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hoàn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vầng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bước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đường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bạn</a:t>
            </a:r>
            <a:r>
              <a:rPr lang="en-US" sz="2400" dirty="0">
                <a:latin typeface="Times New Roman" panose="02020603050405020304" pitchFamily="18" charset="0"/>
                <a:cs typeface="Times New Roman" panose="02020603050405020304" pitchFamily="18" charset="0"/>
              </a:rPr>
              <a:t> tri </a:t>
            </a:r>
            <a:r>
              <a:rPr lang="en-US" sz="2400" dirty="0" err="1">
                <a:latin typeface="Times New Roman" panose="02020603050405020304" pitchFamily="18" charset="0"/>
                <a:cs typeface="Times New Roman" panose="02020603050405020304" pitchFamily="18" charset="0"/>
              </a:rPr>
              <a:t>kỉ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chia </a:t>
            </a:r>
            <a:r>
              <a:rPr lang="en-US" sz="2400" dirty="0" err="1">
                <a:latin typeface="Times New Roman" panose="02020603050405020304" pitchFamily="18" charset="0"/>
                <a:cs typeface="Times New Roman" panose="02020603050405020304" pitchFamily="18" charset="0"/>
              </a:rPr>
              <a:t>sẻ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niềm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nỗi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Vầng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trở</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biểu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chung</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8683998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down)">
                                      <p:cBhvr>
                                        <p:cTn id="7" dur="580">
                                          <p:stCondLst>
                                            <p:cond delay="0"/>
                                          </p:stCondLst>
                                        </p:cTn>
                                        <p:tgtEl>
                                          <p:spTgt spid="20"/>
                                        </p:tgtEl>
                                      </p:cBhvr>
                                    </p:animEffect>
                                    <p:anim calcmode="lin" valueType="num">
                                      <p:cBhvr>
                                        <p:cTn id="8" dur="1822" tmFilter="0,0; 0.14,0.36; 0.43,0.73; 0.71,0.91; 1.0,1.0">
                                          <p:stCondLst>
                                            <p:cond delay="0"/>
                                          </p:stCondLst>
                                        </p:cTn>
                                        <p:tgtEl>
                                          <p:spTgt spid="20"/>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0"/>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0"/>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0"/>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0"/>
                                        </p:tgtEl>
                                        <p:attrNameLst>
                                          <p:attrName>ppt_y</p:attrName>
                                        </p:attrNameLst>
                                      </p:cBhvr>
                                      <p:tavLst>
                                        <p:tav tm="0" fmla="#ppt_y-sin(pi*$)/81">
                                          <p:val>
                                            <p:fltVal val="0"/>
                                          </p:val>
                                        </p:tav>
                                        <p:tav tm="100000">
                                          <p:val>
                                            <p:fltVal val="1"/>
                                          </p:val>
                                        </p:tav>
                                      </p:tavLst>
                                    </p:anim>
                                    <p:animScale>
                                      <p:cBhvr>
                                        <p:cTn id="13" dur="26">
                                          <p:stCondLst>
                                            <p:cond delay="650"/>
                                          </p:stCondLst>
                                        </p:cTn>
                                        <p:tgtEl>
                                          <p:spTgt spid="20"/>
                                        </p:tgtEl>
                                      </p:cBhvr>
                                      <p:to x="100000" y="60000"/>
                                    </p:animScale>
                                    <p:animScale>
                                      <p:cBhvr>
                                        <p:cTn id="14" dur="166" decel="50000">
                                          <p:stCondLst>
                                            <p:cond delay="676"/>
                                          </p:stCondLst>
                                        </p:cTn>
                                        <p:tgtEl>
                                          <p:spTgt spid="20"/>
                                        </p:tgtEl>
                                      </p:cBhvr>
                                      <p:to x="100000" y="100000"/>
                                    </p:animScale>
                                    <p:animScale>
                                      <p:cBhvr>
                                        <p:cTn id="15" dur="26">
                                          <p:stCondLst>
                                            <p:cond delay="1312"/>
                                          </p:stCondLst>
                                        </p:cTn>
                                        <p:tgtEl>
                                          <p:spTgt spid="20"/>
                                        </p:tgtEl>
                                      </p:cBhvr>
                                      <p:to x="100000" y="80000"/>
                                    </p:animScale>
                                    <p:animScale>
                                      <p:cBhvr>
                                        <p:cTn id="16" dur="166" decel="50000">
                                          <p:stCondLst>
                                            <p:cond delay="1338"/>
                                          </p:stCondLst>
                                        </p:cTn>
                                        <p:tgtEl>
                                          <p:spTgt spid="20"/>
                                        </p:tgtEl>
                                      </p:cBhvr>
                                      <p:to x="100000" y="100000"/>
                                    </p:animScale>
                                    <p:animScale>
                                      <p:cBhvr>
                                        <p:cTn id="17" dur="26">
                                          <p:stCondLst>
                                            <p:cond delay="1642"/>
                                          </p:stCondLst>
                                        </p:cTn>
                                        <p:tgtEl>
                                          <p:spTgt spid="20"/>
                                        </p:tgtEl>
                                      </p:cBhvr>
                                      <p:to x="100000" y="90000"/>
                                    </p:animScale>
                                    <p:animScale>
                                      <p:cBhvr>
                                        <p:cTn id="18" dur="166" decel="50000">
                                          <p:stCondLst>
                                            <p:cond delay="1668"/>
                                          </p:stCondLst>
                                        </p:cTn>
                                        <p:tgtEl>
                                          <p:spTgt spid="20"/>
                                        </p:tgtEl>
                                      </p:cBhvr>
                                      <p:to x="100000" y="100000"/>
                                    </p:animScale>
                                    <p:animScale>
                                      <p:cBhvr>
                                        <p:cTn id="19" dur="26">
                                          <p:stCondLst>
                                            <p:cond delay="1808"/>
                                          </p:stCondLst>
                                        </p:cTn>
                                        <p:tgtEl>
                                          <p:spTgt spid="20"/>
                                        </p:tgtEl>
                                      </p:cBhvr>
                                      <p:to x="100000" y="95000"/>
                                    </p:animScale>
                                    <p:animScale>
                                      <p:cBhvr>
                                        <p:cTn id="20" dur="166" decel="50000">
                                          <p:stCondLst>
                                            <p:cond delay="1834"/>
                                          </p:stCondLst>
                                        </p:cTn>
                                        <p:tgtEl>
                                          <p:spTgt spid="20"/>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21"/>
                                        </p:tgtEl>
                                        <p:attrNameLst>
                                          <p:attrName>style.visibility</p:attrName>
                                        </p:attrNameLst>
                                      </p:cBhvr>
                                      <p:to>
                                        <p:strVal val="visible"/>
                                      </p:to>
                                    </p:set>
                                    <p:animEffect transition="in" filter="wipe(down)">
                                      <p:cBhvr>
                                        <p:cTn id="25" dur="580">
                                          <p:stCondLst>
                                            <p:cond delay="0"/>
                                          </p:stCondLst>
                                        </p:cTn>
                                        <p:tgtEl>
                                          <p:spTgt spid="21"/>
                                        </p:tgtEl>
                                      </p:cBhvr>
                                    </p:animEffect>
                                    <p:anim calcmode="lin" valueType="num">
                                      <p:cBhvr>
                                        <p:cTn id="26" dur="1822" tmFilter="0,0; 0.14,0.36; 0.43,0.73; 0.71,0.91; 1.0,1.0">
                                          <p:stCondLst>
                                            <p:cond delay="0"/>
                                          </p:stCondLst>
                                        </p:cTn>
                                        <p:tgtEl>
                                          <p:spTgt spid="21"/>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21"/>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21"/>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21"/>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21"/>
                                        </p:tgtEl>
                                        <p:attrNameLst>
                                          <p:attrName>ppt_y</p:attrName>
                                        </p:attrNameLst>
                                      </p:cBhvr>
                                      <p:tavLst>
                                        <p:tav tm="0" fmla="#ppt_y-sin(pi*$)/81">
                                          <p:val>
                                            <p:fltVal val="0"/>
                                          </p:val>
                                        </p:tav>
                                        <p:tav tm="100000">
                                          <p:val>
                                            <p:fltVal val="1"/>
                                          </p:val>
                                        </p:tav>
                                      </p:tavLst>
                                    </p:anim>
                                    <p:animScale>
                                      <p:cBhvr>
                                        <p:cTn id="31" dur="26">
                                          <p:stCondLst>
                                            <p:cond delay="650"/>
                                          </p:stCondLst>
                                        </p:cTn>
                                        <p:tgtEl>
                                          <p:spTgt spid="21"/>
                                        </p:tgtEl>
                                      </p:cBhvr>
                                      <p:to x="100000" y="60000"/>
                                    </p:animScale>
                                    <p:animScale>
                                      <p:cBhvr>
                                        <p:cTn id="32" dur="166" decel="50000">
                                          <p:stCondLst>
                                            <p:cond delay="676"/>
                                          </p:stCondLst>
                                        </p:cTn>
                                        <p:tgtEl>
                                          <p:spTgt spid="21"/>
                                        </p:tgtEl>
                                      </p:cBhvr>
                                      <p:to x="100000" y="100000"/>
                                    </p:animScale>
                                    <p:animScale>
                                      <p:cBhvr>
                                        <p:cTn id="33" dur="26">
                                          <p:stCondLst>
                                            <p:cond delay="1312"/>
                                          </p:stCondLst>
                                        </p:cTn>
                                        <p:tgtEl>
                                          <p:spTgt spid="21"/>
                                        </p:tgtEl>
                                      </p:cBhvr>
                                      <p:to x="100000" y="80000"/>
                                    </p:animScale>
                                    <p:animScale>
                                      <p:cBhvr>
                                        <p:cTn id="34" dur="166" decel="50000">
                                          <p:stCondLst>
                                            <p:cond delay="1338"/>
                                          </p:stCondLst>
                                        </p:cTn>
                                        <p:tgtEl>
                                          <p:spTgt spid="21"/>
                                        </p:tgtEl>
                                      </p:cBhvr>
                                      <p:to x="100000" y="100000"/>
                                    </p:animScale>
                                    <p:animScale>
                                      <p:cBhvr>
                                        <p:cTn id="35" dur="26">
                                          <p:stCondLst>
                                            <p:cond delay="1642"/>
                                          </p:stCondLst>
                                        </p:cTn>
                                        <p:tgtEl>
                                          <p:spTgt spid="21"/>
                                        </p:tgtEl>
                                      </p:cBhvr>
                                      <p:to x="100000" y="90000"/>
                                    </p:animScale>
                                    <p:animScale>
                                      <p:cBhvr>
                                        <p:cTn id="36" dur="166" decel="50000">
                                          <p:stCondLst>
                                            <p:cond delay="1668"/>
                                          </p:stCondLst>
                                        </p:cTn>
                                        <p:tgtEl>
                                          <p:spTgt spid="21"/>
                                        </p:tgtEl>
                                      </p:cBhvr>
                                      <p:to x="100000" y="100000"/>
                                    </p:animScale>
                                    <p:animScale>
                                      <p:cBhvr>
                                        <p:cTn id="37" dur="26">
                                          <p:stCondLst>
                                            <p:cond delay="1808"/>
                                          </p:stCondLst>
                                        </p:cTn>
                                        <p:tgtEl>
                                          <p:spTgt spid="21"/>
                                        </p:tgtEl>
                                      </p:cBhvr>
                                      <p:to x="100000" y="95000"/>
                                    </p:animScale>
                                    <p:animScale>
                                      <p:cBhvr>
                                        <p:cTn id="38" dur="166" decel="50000">
                                          <p:stCondLst>
                                            <p:cond delay="1834"/>
                                          </p:stCondLst>
                                        </p:cTn>
                                        <p:tgtEl>
                                          <p:spTgt spid="21"/>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wipe(down)">
                                      <p:cBhvr>
                                        <p:cTn id="43" dur="580">
                                          <p:stCondLst>
                                            <p:cond delay="0"/>
                                          </p:stCondLst>
                                        </p:cTn>
                                        <p:tgtEl>
                                          <p:spTgt spid="22"/>
                                        </p:tgtEl>
                                      </p:cBhvr>
                                    </p:animEffect>
                                    <p:anim calcmode="lin" valueType="num">
                                      <p:cBhvr>
                                        <p:cTn id="44" dur="1822" tmFilter="0,0; 0.14,0.36; 0.43,0.73; 0.71,0.91; 1.0,1.0">
                                          <p:stCondLst>
                                            <p:cond delay="0"/>
                                          </p:stCondLst>
                                        </p:cTn>
                                        <p:tgtEl>
                                          <p:spTgt spid="22"/>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22"/>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22"/>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22"/>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22"/>
                                        </p:tgtEl>
                                        <p:attrNameLst>
                                          <p:attrName>ppt_y</p:attrName>
                                        </p:attrNameLst>
                                      </p:cBhvr>
                                      <p:tavLst>
                                        <p:tav tm="0" fmla="#ppt_y-sin(pi*$)/81">
                                          <p:val>
                                            <p:fltVal val="0"/>
                                          </p:val>
                                        </p:tav>
                                        <p:tav tm="100000">
                                          <p:val>
                                            <p:fltVal val="1"/>
                                          </p:val>
                                        </p:tav>
                                      </p:tavLst>
                                    </p:anim>
                                    <p:animScale>
                                      <p:cBhvr>
                                        <p:cTn id="49" dur="26">
                                          <p:stCondLst>
                                            <p:cond delay="650"/>
                                          </p:stCondLst>
                                        </p:cTn>
                                        <p:tgtEl>
                                          <p:spTgt spid="22"/>
                                        </p:tgtEl>
                                      </p:cBhvr>
                                      <p:to x="100000" y="60000"/>
                                    </p:animScale>
                                    <p:animScale>
                                      <p:cBhvr>
                                        <p:cTn id="50" dur="166" decel="50000">
                                          <p:stCondLst>
                                            <p:cond delay="676"/>
                                          </p:stCondLst>
                                        </p:cTn>
                                        <p:tgtEl>
                                          <p:spTgt spid="22"/>
                                        </p:tgtEl>
                                      </p:cBhvr>
                                      <p:to x="100000" y="100000"/>
                                    </p:animScale>
                                    <p:animScale>
                                      <p:cBhvr>
                                        <p:cTn id="51" dur="26">
                                          <p:stCondLst>
                                            <p:cond delay="1312"/>
                                          </p:stCondLst>
                                        </p:cTn>
                                        <p:tgtEl>
                                          <p:spTgt spid="22"/>
                                        </p:tgtEl>
                                      </p:cBhvr>
                                      <p:to x="100000" y="80000"/>
                                    </p:animScale>
                                    <p:animScale>
                                      <p:cBhvr>
                                        <p:cTn id="52" dur="166" decel="50000">
                                          <p:stCondLst>
                                            <p:cond delay="1338"/>
                                          </p:stCondLst>
                                        </p:cTn>
                                        <p:tgtEl>
                                          <p:spTgt spid="22"/>
                                        </p:tgtEl>
                                      </p:cBhvr>
                                      <p:to x="100000" y="100000"/>
                                    </p:animScale>
                                    <p:animScale>
                                      <p:cBhvr>
                                        <p:cTn id="53" dur="26">
                                          <p:stCondLst>
                                            <p:cond delay="1642"/>
                                          </p:stCondLst>
                                        </p:cTn>
                                        <p:tgtEl>
                                          <p:spTgt spid="22"/>
                                        </p:tgtEl>
                                      </p:cBhvr>
                                      <p:to x="100000" y="90000"/>
                                    </p:animScale>
                                    <p:animScale>
                                      <p:cBhvr>
                                        <p:cTn id="54" dur="166" decel="50000">
                                          <p:stCondLst>
                                            <p:cond delay="1668"/>
                                          </p:stCondLst>
                                        </p:cTn>
                                        <p:tgtEl>
                                          <p:spTgt spid="22"/>
                                        </p:tgtEl>
                                      </p:cBhvr>
                                      <p:to x="100000" y="100000"/>
                                    </p:animScale>
                                    <p:animScale>
                                      <p:cBhvr>
                                        <p:cTn id="55" dur="26">
                                          <p:stCondLst>
                                            <p:cond delay="1808"/>
                                          </p:stCondLst>
                                        </p:cTn>
                                        <p:tgtEl>
                                          <p:spTgt spid="22"/>
                                        </p:tgtEl>
                                      </p:cBhvr>
                                      <p:to x="100000" y="95000"/>
                                    </p:animScale>
                                    <p:animScale>
                                      <p:cBhvr>
                                        <p:cTn id="56" dur="166" decel="50000">
                                          <p:stCondLst>
                                            <p:cond delay="1834"/>
                                          </p:stCondLst>
                                        </p:cTn>
                                        <p:tgtEl>
                                          <p:spTgt spid="22"/>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22"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5" name="TextBox 4"/>
          <p:cNvSpPr txBox="1"/>
          <p:nvPr/>
        </p:nvSpPr>
        <p:spPr>
          <a:xfrm>
            <a:off x="504092" y="799514"/>
            <a:ext cx="7964659" cy="523220"/>
          </a:xfrm>
          <a:prstGeom prst="rect">
            <a:avLst/>
          </a:prstGeom>
          <a:solidFill>
            <a:srgbClr val="FF7C80"/>
          </a:solidFill>
        </p:spPr>
        <p:txBody>
          <a:bodyPr wrap="square" rtlCol="0">
            <a:spAutoFit/>
          </a:bodyPr>
          <a:lstStyle/>
          <a:p>
            <a:r>
              <a:rPr lang="en-US" sz="2800" dirty="0" smtClean="0">
                <a:solidFill>
                  <a:schemeClr val="bg1"/>
                </a:solidFill>
              </a:rPr>
              <a:t>2.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về</a:t>
            </a:r>
            <a:r>
              <a:rPr lang="en-US" sz="2800" dirty="0" smtClean="0">
                <a:solidFill>
                  <a:schemeClr val="bg1"/>
                </a:solidFill>
              </a:rPr>
              <a:t> </a:t>
            </a:r>
            <a:r>
              <a:rPr lang="en-US" sz="2800" dirty="0" err="1" smtClean="0">
                <a:solidFill>
                  <a:schemeClr val="bg1"/>
                </a:solidFill>
              </a:rPr>
              <a:t>vầng</a:t>
            </a:r>
            <a:r>
              <a:rPr lang="en-US" sz="2800" dirty="0" smtClean="0">
                <a:solidFill>
                  <a:schemeClr val="bg1"/>
                </a:solidFill>
              </a:rPr>
              <a:t> </a:t>
            </a:r>
            <a:r>
              <a:rPr lang="en-US" sz="2800" dirty="0" err="1" smtClean="0">
                <a:solidFill>
                  <a:schemeClr val="bg1"/>
                </a:solidFill>
              </a:rPr>
              <a:t>trăng</a:t>
            </a:r>
            <a:r>
              <a:rPr lang="en-US" sz="2800" dirty="0" smtClean="0">
                <a:solidFill>
                  <a:schemeClr val="bg1"/>
                </a:solidFill>
              </a:rPr>
              <a:t> </a:t>
            </a:r>
            <a:r>
              <a:rPr lang="en-US" sz="2800" dirty="0" err="1" smtClean="0">
                <a:solidFill>
                  <a:schemeClr val="bg1"/>
                </a:solidFill>
              </a:rPr>
              <a:t>trong</a:t>
            </a:r>
            <a:r>
              <a:rPr lang="en-US" sz="2800" dirty="0" smtClean="0">
                <a:solidFill>
                  <a:schemeClr val="bg1"/>
                </a:solidFill>
              </a:rPr>
              <a:t> </a:t>
            </a:r>
            <a:r>
              <a:rPr lang="en-US" sz="2800" dirty="0" err="1" smtClean="0">
                <a:solidFill>
                  <a:schemeClr val="bg1"/>
                </a:solidFill>
              </a:rPr>
              <a:t>hiện</a:t>
            </a:r>
            <a:r>
              <a:rPr lang="en-US" sz="2800" dirty="0" smtClean="0">
                <a:solidFill>
                  <a:schemeClr val="bg1"/>
                </a:solidFill>
              </a:rPr>
              <a:t> </a:t>
            </a:r>
            <a:r>
              <a:rPr lang="en-US" sz="2800" dirty="0" err="1" smtClean="0">
                <a:solidFill>
                  <a:schemeClr val="bg1"/>
                </a:solidFill>
              </a:rPr>
              <a:t>tại</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tiếp</a:t>
            </a:r>
            <a:r>
              <a:rPr lang="en-US" sz="2800" dirty="0" smtClean="0">
                <a:solidFill>
                  <a:schemeClr val="bg1"/>
                </a:solidFill>
              </a:rPr>
              <a:t>) </a:t>
            </a:r>
            <a:endParaRPr lang="en-US" sz="2800" dirty="0">
              <a:solidFill>
                <a:schemeClr val="bg1"/>
              </a:solidFill>
            </a:endParaRPr>
          </a:p>
        </p:txBody>
      </p:sp>
      <p:sp>
        <p:nvSpPr>
          <p:cNvPr id="6" name="Rectangle 5"/>
          <p:cNvSpPr/>
          <p:nvPr/>
        </p:nvSpPr>
        <p:spPr>
          <a:xfrm>
            <a:off x="8956432" y="2910062"/>
            <a:ext cx="3704493"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Từ hồi về thành phố</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quen ánh điện cửa gương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vầng trăng đi qua ngõ</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người dưng qua đường</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Thình lình đèn điện tắt</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phòng buyn-đinh tối om</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vội bật tung cửa sổ</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đột ngột vầng trăng tròn</a:t>
            </a:r>
            <a:r>
              <a:rPr lang="en-US" sz="2000" b="0" i="1" dirty="0" smtClean="0">
                <a:solidFill>
                  <a:schemeClr val="bg1"/>
                </a:solidFill>
                <a:effectLst/>
                <a:latin typeface="Open Sans"/>
              </a:rPr>
              <a:t>”</a:t>
            </a:r>
            <a:endParaRPr lang="en-US" sz="2000" i="1" dirty="0">
              <a:solidFill>
                <a:schemeClr val="bg1"/>
              </a:solidFill>
            </a:endParaRPr>
          </a:p>
        </p:txBody>
      </p:sp>
      <p:sp>
        <p:nvSpPr>
          <p:cNvPr id="9" name="Half Frame 8"/>
          <p:cNvSpPr/>
          <p:nvPr/>
        </p:nvSpPr>
        <p:spPr>
          <a:xfrm>
            <a:off x="8815755" y="2756100"/>
            <a:ext cx="281354" cy="618978"/>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2" name="Straight Connector 11"/>
          <p:cNvCxnSpPr/>
          <p:nvPr/>
        </p:nvCxnSpPr>
        <p:spPr>
          <a:xfrm>
            <a:off x="8707903" y="1322734"/>
            <a:ext cx="0" cy="5535266"/>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pic>
        <p:nvPicPr>
          <p:cNvPr id="13" name="Pictur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6432" y="430422"/>
            <a:ext cx="3189868" cy="215929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14" name="TextBox 13"/>
          <p:cNvSpPr txBox="1"/>
          <p:nvPr/>
        </p:nvSpPr>
        <p:spPr>
          <a:xfrm>
            <a:off x="267286" y="2910062"/>
            <a:ext cx="8201466" cy="3985706"/>
          </a:xfrm>
          <a:prstGeom prst="rect">
            <a:avLst/>
          </a:prstGeom>
          <a:solidFill>
            <a:schemeClr val="accent2">
              <a:lumMod val="40000"/>
              <a:lumOff val="60000"/>
            </a:schemeClr>
          </a:solidFill>
        </p:spPr>
        <p:txBody>
          <a:bodyPr wrap="square" rtlCol="0">
            <a:spAutoFit/>
          </a:bodyPr>
          <a:lstStyle/>
          <a:p>
            <a:pPr algn="just"/>
            <a:r>
              <a:rPr lang="en-US" sz="2300" dirty="0" smtClean="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Tác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giả</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đã</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tạo</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ra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sự</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đối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lập</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trong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hoàn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cảnh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sống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của</a:t>
            </a:r>
            <a:r>
              <a:rPr lang="en-US" sz="2300" dirty="0">
                <a:latin typeface="Times New Roman" panose="02020603050405020304" pitchFamily="18" charset="0"/>
                <a:cs typeface="Times New Roman" panose="02020603050405020304" pitchFamily="18" charset="0"/>
              </a:rPr>
              <a:t> con </a:t>
            </a:r>
            <a:r>
              <a:rPr lang="en-US" sz="2300" dirty="0" err="1">
                <a:latin typeface="Times New Roman" panose="02020603050405020304" pitchFamily="18" charset="0"/>
                <a:cs typeface="Times New Roman" panose="02020603050405020304" pitchFamily="18" charset="0"/>
              </a:rPr>
              <a:t>người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giữa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hiện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tại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và</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quá</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khứ</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từ</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những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nhà</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tranh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vách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nứa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chốn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rừng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sâu</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nước</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độc</a:t>
            </a:r>
            <a:r>
              <a:rPr lang="en-US" sz="2300" dirty="0">
                <a:latin typeface="Times New Roman" panose="02020603050405020304" pitchFamily="18" charset="0"/>
                <a:cs typeface="Times New Roman" panose="02020603050405020304" pitchFamily="18" charset="0"/>
              </a:rPr>
              <a:t>, nay </a:t>
            </a:r>
            <a:r>
              <a:rPr lang="en-US" sz="2300" b="1" dirty="0" err="1">
                <a:latin typeface="Times New Roman" panose="02020603050405020304" pitchFamily="18" charset="0"/>
                <a:cs typeface="Times New Roman" panose="02020603050405020304" pitchFamily="18" charset="0"/>
              </a:rPr>
              <a:t>trở</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về</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trong</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những</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tòa</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nhà</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khang</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trang</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hiện</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đại</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của</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thành</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phố</a:t>
            </a:r>
            <a:r>
              <a:rPr lang="en-US" sz="2300" b="1" dirty="0">
                <a:latin typeface="Times New Roman" panose="02020603050405020304" pitchFamily="18" charset="0"/>
                <a:cs typeface="Times New Roman" panose="02020603050405020304" pitchFamily="18" charset="0"/>
              </a:rPr>
              <a:t>.</a:t>
            </a:r>
          </a:p>
          <a:p>
            <a:pPr algn="just"/>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quen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ánh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điện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cửa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gương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là</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cách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nói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hoán</a:t>
            </a:r>
            <a:r>
              <a:rPr lang="en-US" sz="2300" dirty="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dụ</a:t>
            </a:r>
            <a:r>
              <a:rPr lang="en-US" sz="2300" dirty="0" smtClean="0">
                <a:latin typeface="Times New Roman" panose="02020603050405020304" pitchFamily="18" charset="0"/>
                <a:cs typeface="Times New Roman" panose="02020603050405020304" pitchFamily="18" charset="0"/>
              </a:rPr>
              <a:t> </a:t>
            </a:r>
            <a:r>
              <a:rPr lang="en-US" sz="2300" dirty="0" err="1" smtClean="0">
                <a:latin typeface="Times New Roman" panose="02020603050405020304" pitchFamily="18" charset="0"/>
                <a:cs typeface="Times New Roman" panose="02020603050405020304" pitchFamily="18" charset="0"/>
              </a:rPr>
              <a:t>để</a:t>
            </a:r>
            <a:r>
              <a:rPr lang="en-US" sz="2300" dirty="0" smtClean="0">
                <a:latin typeface="Times New Roman" panose="02020603050405020304" pitchFamily="18" charset="0"/>
                <a:cs typeface="Times New Roman" panose="02020603050405020304" pitchFamily="18" charset="0"/>
              </a:rPr>
              <a:t> </a:t>
            </a:r>
            <a:r>
              <a:rPr lang="en-US" sz="2300" b="1" dirty="0" err="1" smtClean="0">
                <a:latin typeface="Times New Roman" panose="02020603050405020304" pitchFamily="18" charset="0"/>
                <a:cs typeface="Times New Roman" panose="02020603050405020304" pitchFamily="18" charset="0"/>
              </a:rPr>
              <a:t>tô</a:t>
            </a:r>
            <a:r>
              <a:rPr lang="en-US" sz="2300" b="1" dirty="0" smtClean="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đậm</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cuộc</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sống</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đầy</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đủ</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tiện</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nghi</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khép</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kín</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trong</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căn</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phòng</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hiện</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đại</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xa</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rời</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thiên</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nhiên</a:t>
            </a:r>
            <a:r>
              <a:rPr lang="en-US" sz="2300" b="1" dirty="0">
                <a:latin typeface="Times New Roman" panose="02020603050405020304" pitchFamily="18" charset="0"/>
                <a:cs typeface="Times New Roman" panose="02020603050405020304" pitchFamily="18" charset="0"/>
              </a:rPr>
              <a:t>.</a:t>
            </a:r>
          </a:p>
          <a:p>
            <a:pPr algn="just"/>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Hình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ảnh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nhân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hóa</a:t>
            </a:r>
            <a:r>
              <a:rPr lang="en-US" sz="2300" dirty="0">
                <a:latin typeface="Times New Roman" panose="02020603050405020304" pitchFamily="18" charset="0"/>
                <a:cs typeface="Times New Roman" panose="02020603050405020304" pitchFamily="18" charset="0"/>
              </a:rPr>
              <a:t>, so </a:t>
            </a:r>
            <a:r>
              <a:rPr lang="en-US" sz="2300" dirty="0" err="1">
                <a:latin typeface="Times New Roman" panose="02020603050405020304" pitchFamily="18" charset="0"/>
                <a:cs typeface="Times New Roman" panose="02020603050405020304" pitchFamily="18" charset="0"/>
              </a:rPr>
              <a:t>sánh</a:t>
            </a:r>
            <a:r>
              <a:rPr lang="en-US" sz="2300" dirty="0">
                <a:latin typeface="Times New Roman" panose="02020603050405020304" pitchFamily="18" charset="0"/>
                <a:cs typeface="Times New Roman" panose="02020603050405020304" pitchFamily="18" charset="0"/>
              </a:rPr>
              <a:t> </a:t>
            </a:r>
            <a:r>
              <a:rPr lang="en-US" sz="2300" b="1" dirty="0">
                <a:latin typeface="Times New Roman" panose="02020603050405020304" pitchFamily="18" charset="0"/>
                <a:cs typeface="Times New Roman" panose="02020603050405020304" pitchFamily="18" charset="0"/>
              </a:rPr>
              <a:t>“</a:t>
            </a:r>
            <a:r>
              <a:rPr lang="en-US" sz="2300" b="1" dirty="0" err="1">
                <a:latin typeface="Times New Roman" panose="02020603050405020304" pitchFamily="18" charset="0"/>
                <a:cs typeface="Times New Roman" panose="02020603050405020304" pitchFamily="18" charset="0"/>
              </a:rPr>
              <a:t>vầng</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trăng</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đi</a:t>
            </a:r>
            <a:r>
              <a:rPr lang="en-US" sz="2300" b="1" dirty="0">
                <a:latin typeface="Times New Roman" panose="02020603050405020304" pitchFamily="18" charset="0"/>
                <a:cs typeface="Times New Roman" panose="02020603050405020304" pitchFamily="18" charset="0"/>
              </a:rPr>
              <a:t> qua </a:t>
            </a:r>
            <a:r>
              <a:rPr lang="en-US" sz="2300" b="1" dirty="0" err="1">
                <a:latin typeface="Times New Roman" panose="02020603050405020304" pitchFamily="18" charset="0"/>
                <a:cs typeface="Times New Roman" panose="02020603050405020304" pitchFamily="18" charset="0"/>
              </a:rPr>
              <a:t>ngõ</a:t>
            </a:r>
            <a:r>
              <a:rPr lang="en-US" sz="2300" b="1" dirty="0">
                <a:latin typeface="Times New Roman" panose="02020603050405020304" pitchFamily="18" charset="0"/>
                <a:cs typeface="Times New Roman" panose="02020603050405020304" pitchFamily="18" charset="0"/>
              </a:rPr>
              <a:t>/</a:t>
            </a:r>
            <a:r>
              <a:rPr lang="en-US" sz="2300" b="1" dirty="0" err="1">
                <a:latin typeface="Times New Roman" panose="02020603050405020304" pitchFamily="18" charset="0"/>
                <a:cs typeface="Times New Roman" panose="02020603050405020304" pitchFamily="18" charset="0"/>
              </a:rPr>
              <a:t>như</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người</a:t>
            </a:r>
            <a:r>
              <a:rPr lang="en-US" sz="2300" b="1" dirty="0">
                <a:latin typeface="Times New Roman" panose="02020603050405020304" pitchFamily="18" charset="0"/>
                <a:cs typeface="Times New Roman" panose="02020603050405020304" pitchFamily="18" charset="0"/>
              </a:rPr>
              <a:t> </a:t>
            </a:r>
            <a:r>
              <a:rPr lang="en-US" sz="2300" b="1" dirty="0" err="1">
                <a:latin typeface="Times New Roman" panose="02020603050405020304" pitchFamily="18" charset="0"/>
                <a:cs typeface="Times New Roman" panose="02020603050405020304" pitchFamily="18" charset="0"/>
              </a:rPr>
              <a:t>dưng</a:t>
            </a:r>
            <a:r>
              <a:rPr lang="en-US" sz="2300" b="1" dirty="0">
                <a:latin typeface="Times New Roman" panose="02020603050405020304" pitchFamily="18" charset="0"/>
                <a:cs typeface="Times New Roman" panose="02020603050405020304" pitchFamily="18" charset="0"/>
              </a:rPr>
              <a:t> qua </a:t>
            </a:r>
            <a:r>
              <a:rPr lang="en-US" sz="2300" b="1" dirty="0" err="1">
                <a:latin typeface="Times New Roman" panose="02020603050405020304" pitchFamily="18" charset="0"/>
                <a:cs typeface="Times New Roman" panose="02020603050405020304" pitchFamily="18" charset="0"/>
              </a:rPr>
              <a:t>đường</a:t>
            </a:r>
            <a:r>
              <a:rPr lang="en-US" sz="2300" b="1" dirty="0">
                <a:latin typeface="Times New Roman" panose="02020603050405020304" pitchFamily="18" charset="0"/>
                <a:cs typeface="Times New Roman" panose="02020603050405020304" pitchFamily="18" charset="0"/>
              </a:rPr>
              <a:t>”</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diễn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tả</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sự</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thay</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đổi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trong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tình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cảm</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của</a:t>
            </a:r>
            <a:r>
              <a:rPr lang="en-US" sz="2300" dirty="0">
                <a:latin typeface="Times New Roman" panose="02020603050405020304" pitchFamily="18" charset="0"/>
                <a:cs typeface="Times New Roman" panose="02020603050405020304" pitchFamily="18" charset="0"/>
              </a:rPr>
              <a:t> con </a:t>
            </a:r>
            <a:r>
              <a:rPr lang="en-US" sz="2300" dirty="0" err="1">
                <a:latin typeface="Times New Roman" panose="02020603050405020304" pitchFamily="18" charset="0"/>
                <a:cs typeface="Times New Roman" panose="02020603050405020304" pitchFamily="18" charset="0"/>
              </a:rPr>
              <a:t>người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vầng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trăng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thì</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vẫn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tròn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đầy</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thủy</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chung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tình</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nghĩa</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nhưng</a:t>
            </a:r>
            <a:r>
              <a:rPr lang="en-US" sz="2300" dirty="0">
                <a:latin typeface="Times New Roman" panose="02020603050405020304" pitchFamily="18" charset="0"/>
                <a:cs typeface="Times New Roman" panose="02020603050405020304" pitchFamily="18" charset="0"/>
              </a:rPr>
              <a:t> con </a:t>
            </a:r>
            <a:r>
              <a:rPr lang="en-US" sz="2300" dirty="0" err="1">
                <a:latin typeface="Times New Roman" panose="02020603050405020304" pitchFamily="18" charset="0"/>
                <a:cs typeface="Times New Roman" panose="02020603050405020304" pitchFamily="18" charset="0"/>
              </a:rPr>
              <a:t>người</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thì</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hững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hờ</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thờ</a:t>
            </a:r>
            <a:r>
              <a:rPr lang="en-US" sz="2300" dirty="0">
                <a:latin typeface="Times New Roman" panose="02020603050405020304" pitchFamily="18" charset="0"/>
                <a:cs typeface="Times New Roman" panose="02020603050405020304" pitchFamily="18" charset="0"/>
              </a:rPr>
              <a:t> ơ </a:t>
            </a:r>
            <a:r>
              <a:rPr lang="en-US" sz="2300" dirty="0" err="1">
                <a:latin typeface="Times New Roman" panose="02020603050405020304" pitchFamily="18" charset="0"/>
                <a:cs typeface="Times New Roman" panose="02020603050405020304" pitchFamily="18" charset="0"/>
              </a:rPr>
              <a:t>không</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nhận</a:t>
            </a:r>
            <a:r>
              <a:rPr lang="en-US" sz="2300" dirty="0">
                <a:latin typeface="Times New Roman" panose="02020603050405020304" pitchFamily="18" charset="0"/>
                <a:cs typeface="Times New Roman" panose="02020603050405020304" pitchFamily="18" charset="0"/>
              </a:rPr>
              <a:t> </a:t>
            </a:r>
            <a:r>
              <a:rPr lang="en-US" sz="2300" dirty="0" err="1">
                <a:latin typeface="Times New Roman" panose="02020603050405020304" pitchFamily="18" charset="0"/>
                <a:cs typeface="Times New Roman" panose="02020603050405020304" pitchFamily="18" charset="0"/>
              </a:rPr>
              <a:t>ra.</a:t>
            </a:r>
            <a:endParaRPr lang="en-US" sz="2300" dirty="0">
              <a:latin typeface="Times New Roman" panose="02020603050405020304" pitchFamily="18" charset="0"/>
              <a:cs typeface="Times New Roman" panose="02020603050405020304" pitchFamily="18" charset="0"/>
            </a:endParaRPr>
          </a:p>
        </p:txBody>
      </p:sp>
      <p:sp>
        <p:nvSpPr>
          <p:cNvPr id="15" name="TextBox 14"/>
          <p:cNvSpPr txBox="1"/>
          <p:nvPr/>
        </p:nvSpPr>
        <p:spPr>
          <a:xfrm>
            <a:off x="330587" y="1336420"/>
            <a:ext cx="8192090" cy="769441"/>
          </a:xfrm>
          <a:prstGeom prst="rect">
            <a:avLst/>
          </a:prstGeom>
          <a:noFill/>
        </p:spPr>
        <p:txBody>
          <a:bodyPr wrap="square" rtlCol="0">
            <a:spAutoFit/>
          </a:bodyPr>
          <a:lstStyle/>
          <a:p>
            <a:pPr lvl="0" algn="just"/>
            <a:r>
              <a:rPr lang="en-US" sz="2200" b="1" dirty="0" err="1" smtClean="0">
                <a:solidFill>
                  <a:schemeClr val="bg1"/>
                </a:solidFill>
                <a:latin typeface="Times New Roman" panose="02020603050405020304" pitchFamily="18" charset="0"/>
                <a:cs typeface="Times New Roman" panose="02020603050405020304" pitchFamily="18" charset="0"/>
              </a:rPr>
              <a:t>Trước</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sự</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xoay</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vần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của</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thời</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gian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sự</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biến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đổi</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của</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hoàn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cảnh</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đã</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khiến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cho</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mọi</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thứ</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trở</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nên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thay</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đổi</a:t>
            </a:r>
            <a:r>
              <a:rPr lang="en-US" sz="2200" b="1" dirty="0">
                <a:solidFill>
                  <a:schemeClr val="bg1"/>
                </a:solidFill>
                <a:latin typeface="Times New Roman" panose="02020603050405020304" pitchFamily="18" charset="0"/>
                <a:cs typeface="Times New Roman" panose="02020603050405020304" pitchFamily="18" charset="0"/>
              </a:rPr>
              <a:t>:</a:t>
            </a:r>
          </a:p>
        </p:txBody>
      </p:sp>
      <p:sp>
        <p:nvSpPr>
          <p:cNvPr id="16" name="Rectangle 15"/>
          <p:cNvSpPr/>
          <p:nvPr/>
        </p:nvSpPr>
        <p:spPr>
          <a:xfrm>
            <a:off x="2665830" y="2101514"/>
            <a:ext cx="6096000" cy="800219"/>
          </a:xfrm>
          <a:prstGeom prst="rect">
            <a:avLst/>
          </a:prstGeom>
        </p:spPr>
        <p:txBody>
          <a:bodyPr>
            <a:spAutoFit/>
          </a:bodyPr>
          <a:lstStyle/>
          <a:p>
            <a:pPr algn="just"/>
            <a:r>
              <a:rPr lang="en-US" sz="2300" i="1" dirty="0" smtClean="0">
                <a:solidFill>
                  <a:schemeClr val="bg1"/>
                </a:solidFill>
                <a:latin typeface="Times New Roman" panose="02020603050405020304" pitchFamily="18" charset="0"/>
                <a:cs typeface="Times New Roman" panose="02020603050405020304" pitchFamily="18" charset="0"/>
              </a:rPr>
              <a:t>“</a:t>
            </a:r>
            <a:r>
              <a:rPr lang="en-US" sz="2300" i="1" dirty="0" err="1" smtClean="0">
                <a:solidFill>
                  <a:schemeClr val="bg1"/>
                </a:solidFill>
                <a:latin typeface="Times New Roman" panose="02020603050405020304" pitchFamily="18" charset="0"/>
                <a:cs typeface="Times New Roman" panose="02020603050405020304" pitchFamily="18" charset="0"/>
              </a:rPr>
              <a:t>Từ</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hồi</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về</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thành</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phố</a:t>
            </a:r>
            <a:endParaRPr lang="en-US" sz="2300" i="1" dirty="0" smtClean="0">
              <a:solidFill>
                <a:schemeClr val="bg1"/>
              </a:solidFill>
              <a:latin typeface="Times New Roman" panose="02020603050405020304" pitchFamily="18" charset="0"/>
              <a:cs typeface="Times New Roman" panose="02020603050405020304" pitchFamily="18" charset="0"/>
            </a:endParaRPr>
          </a:p>
          <a:p>
            <a:pPr algn="just"/>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như</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người</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dưng</a:t>
            </a:r>
            <a:r>
              <a:rPr lang="en-US" sz="2300" i="1" dirty="0" smtClean="0">
                <a:solidFill>
                  <a:schemeClr val="bg1"/>
                </a:solidFill>
                <a:latin typeface="Times New Roman" panose="02020603050405020304" pitchFamily="18" charset="0"/>
                <a:cs typeface="Times New Roman" panose="02020603050405020304" pitchFamily="18" charset="0"/>
              </a:rPr>
              <a:t> qua </a:t>
            </a:r>
            <a:r>
              <a:rPr lang="en-US" sz="2300" i="1" dirty="0" err="1" smtClean="0">
                <a:solidFill>
                  <a:schemeClr val="bg1"/>
                </a:solidFill>
                <a:latin typeface="Times New Roman" panose="02020603050405020304" pitchFamily="18" charset="0"/>
                <a:cs typeface="Times New Roman" panose="02020603050405020304" pitchFamily="18" charset="0"/>
              </a:rPr>
              <a:t>đường</a:t>
            </a:r>
            <a:r>
              <a:rPr lang="en-US" sz="2300" i="1" dirty="0" smtClean="0">
                <a:solidFill>
                  <a:schemeClr val="bg1"/>
                </a:solidFill>
                <a:latin typeface="Times New Roman" panose="02020603050405020304" pitchFamily="18" charset="0"/>
                <a:cs typeface="Times New Roman" panose="02020603050405020304" pitchFamily="18" charset="0"/>
              </a:rPr>
              <a:t>”</a:t>
            </a:r>
            <a:endParaRPr lang="en-US" sz="2300"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7019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circle(in)">
                                      <p:cBhvr>
                                        <p:cTn id="12" dur="2000"/>
                                        <p:tgtEl>
                                          <p:spTgt spid="13"/>
                                        </p:tgtEl>
                                      </p:cBhvr>
                                    </p:animEffect>
                                  </p:childTnLst>
                                </p:cTn>
                              </p:par>
                              <p:par>
                                <p:cTn id="13" presetID="6" presetClass="entr" presetSubtype="16" fill="hold" grpId="0" nodeType="with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par>
                                <p:cTn id="16" presetID="6" presetClass="entr" presetSubtype="16"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circle(in)">
                                      <p:cBhvr>
                                        <p:cTn id="18" dur="2000"/>
                                        <p:tgtEl>
                                          <p:spTgt spid="9"/>
                                        </p:tgtEl>
                                      </p:cBhvr>
                                    </p:animEffect>
                                  </p:childTnLst>
                                </p:cTn>
                              </p:par>
                              <p:par>
                                <p:cTn id="19" presetID="6" presetClass="entr" presetSubtype="16"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circle(in)">
                                      <p:cBhvr>
                                        <p:cTn id="21" dur="2000"/>
                                        <p:tgtEl>
                                          <p:spTgt spid="12"/>
                                        </p:tgtEl>
                                      </p:cBhvr>
                                    </p:animEffect>
                                  </p:childTnLst>
                                </p:cTn>
                              </p:par>
                            </p:childTnLst>
                          </p:cTn>
                        </p:par>
                      </p:childTnLst>
                    </p:cTn>
                  </p:par>
                  <p:par>
                    <p:cTn id="22" fill="hold">
                      <p:stCondLst>
                        <p:cond delay="indefinite"/>
                      </p:stCondLst>
                      <p:childTnLst>
                        <p:par>
                          <p:cTn id="23" fill="hold">
                            <p:stCondLst>
                              <p:cond delay="0"/>
                            </p:stCondLst>
                            <p:childTnLst>
                              <p:par>
                                <p:cTn id="24" presetID="6" presetClass="entr" presetSubtype="16" fill="hold" grpId="0" nodeType="clickEffect">
                                  <p:stCondLst>
                                    <p:cond delay="0"/>
                                  </p:stCondLst>
                                  <p:childTnLst>
                                    <p:set>
                                      <p:cBhvr>
                                        <p:cTn id="25" dur="1" fill="hold">
                                          <p:stCondLst>
                                            <p:cond delay="0"/>
                                          </p:stCondLst>
                                        </p:cTn>
                                        <p:tgtEl>
                                          <p:spTgt spid="16"/>
                                        </p:tgtEl>
                                        <p:attrNameLst>
                                          <p:attrName>style.visibility</p:attrName>
                                        </p:attrNameLst>
                                      </p:cBhvr>
                                      <p:to>
                                        <p:strVal val="visible"/>
                                      </p:to>
                                    </p:set>
                                    <p:animEffect transition="in" filter="circle(in)">
                                      <p:cBhvr>
                                        <p:cTn id="26" dur="2000"/>
                                        <p:tgtEl>
                                          <p:spTgt spid="16"/>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15"/>
                                        </p:tgtEl>
                                        <p:attrNameLst>
                                          <p:attrName>style.visibility</p:attrName>
                                        </p:attrNameLst>
                                      </p:cBhvr>
                                      <p:to>
                                        <p:strVal val="visible"/>
                                      </p:to>
                                    </p:set>
                                    <p:animEffect transition="in" filter="circle(in)">
                                      <p:cBhvr>
                                        <p:cTn id="29" dur="2000"/>
                                        <p:tgtEl>
                                          <p:spTgt spid="15"/>
                                        </p:tgtEl>
                                      </p:cBhvr>
                                    </p:animEffect>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14"/>
                                        </p:tgtEl>
                                        <p:attrNameLst>
                                          <p:attrName>style.visibility</p:attrName>
                                        </p:attrNameLst>
                                      </p:cBhvr>
                                      <p:to>
                                        <p:strVal val="visible"/>
                                      </p:to>
                                    </p:set>
                                    <p:anim calcmode="lin" valueType="num">
                                      <p:cBhvr additive="base">
                                        <p:cTn id="34" dur="500" fill="hold"/>
                                        <p:tgtEl>
                                          <p:spTgt spid="14"/>
                                        </p:tgtEl>
                                        <p:attrNameLst>
                                          <p:attrName>ppt_x</p:attrName>
                                        </p:attrNameLst>
                                      </p:cBhvr>
                                      <p:tavLst>
                                        <p:tav tm="0">
                                          <p:val>
                                            <p:strVal val="#ppt_x"/>
                                          </p:val>
                                        </p:tav>
                                        <p:tav tm="100000">
                                          <p:val>
                                            <p:strVal val="#ppt_x"/>
                                          </p:val>
                                        </p:tav>
                                      </p:tavLst>
                                    </p:anim>
                                    <p:anim calcmode="lin" valueType="num">
                                      <p:cBhvr additive="base">
                                        <p:cTn id="35"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p:bldP spid="9" grpId="0" animBg="1"/>
      <p:bldP spid="14" grpId="0" animBg="1"/>
      <p:bldP spid="15" grpId="0"/>
      <p:bldP spid="1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56432" y="2910062"/>
            <a:ext cx="3704493"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Từ hồi về thành phố</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quen ánh điện cửa gương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vầng trăng đi qua ngõ</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người dưng qua đường</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Thình lình đèn điện tắt</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phòng buyn-đinh tối om</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vội bật tung cửa sổ</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đột ngột vầng trăng tròn</a:t>
            </a:r>
            <a:r>
              <a:rPr lang="en-US" sz="2000" b="0" i="1" dirty="0" smtClean="0">
                <a:solidFill>
                  <a:schemeClr val="bg1"/>
                </a:solidFill>
                <a:effectLst/>
                <a:latin typeface="Open Sans"/>
              </a:rPr>
              <a:t>”</a:t>
            </a:r>
            <a:endParaRPr lang="en-US" sz="2000" i="1" dirty="0">
              <a:solidFill>
                <a:schemeClr val="bg1"/>
              </a:solidFill>
            </a:endParaRPr>
          </a:p>
        </p:txBody>
      </p:sp>
      <p:sp>
        <p:nvSpPr>
          <p:cNvPr id="5" name="Half Frame 4"/>
          <p:cNvSpPr/>
          <p:nvPr/>
        </p:nvSpPr>
        <p:spPr>
          <a:xfrm>
            <a:off x="8815755" y="2756100"/>
            <a:ext cx="281354" cy="618978"/>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6" name="Straight Connector 5"/>
          <p:cNvCxnSpPr/>
          <p:nvPr/>
        </p:nvCxnSpPr>
        <p:spPr>
          <a:xfrm>
            <a:off x="8707903" y="1322734"/>
            <a:ext cx="0" cy="5535266"/>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6432" y="430422"/>
            <a:ext cx="3189868" cy="215929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8" name="TextBox 7"/>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9" name="TextBox 8"/>
          <p:cNvSpPr txBox="1"/>
          <p:nvPr/>
        </p:nvSpPr>
        <p:spPr>
          <a:xfrm>
            <a:off x="504092" y="799514"/>
            <a:ext cx="7964659" cy="523220"/>
          </a:xfrm>
          <a:prstGeom prst="rect">
            <a:avLst/>
          </a:prstGeom>
          <a:solidFill>
            <a:srgbClr val="FF7C80"/>
          </a:solidFill>
        </p:spPr>
        <p:txBody>
          <a:bodyPr wrap="square" rtlCol="0">
            <a:spAutoFit/>
          </a:bodyPr>
          <a:lstStyle/>
          <a:p>
            <a:r>
              <a:rPr lang="en-US" sz="2800" dirty="0" smtClean="0">
                <a:solidFill>
                  <a:schemeClr val="bg1"/>
                </a:solidFill>
              </a:rPr>
              <a:t>2.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về</a:t>
            </a:r>
            <a:r>
              <a:rPr lang="en-US" sz="2800" dirty="0" smtClean="0">
                <a:solidFill>
                  <a:schemeClr val="bg1"/>
                </a:solidFill>
              </a:rPr>
              <a:t> </a:t>
            </a:r>
            <a:r>
              <a:rPr lang="en-US" sz="2800" dirty="0" err="1" smtClean="0">
                <a:solidFill>
                  <a:schemeClr val="bg1"/>
                </a:solidFill>
              </a:rPr>
              <a:t>vầng</a:t>
            </a:r>
            <a:r>
              <a:rPr lang="en-US" sz="2800" dirty="0" smtClean="0">
                <a:solidFill>
                  <a:schemeClr val="bg1"/>
                </a:solidFill>
              </a:rPr>
              <a:t> </a:t>
            </a:r>
            <a:r>
              <a:rPr lang="en-US" sz="2800" dirty="0" err="1" smtClean="0">
                <a:solidFill>
                  <a:schemeClr val="bg1"/>
                </a:solidFill>
              </a:rPr>
              <a:t>trăng</a:t>
            </a:r>
            <a:r>
              <a:rPr lang="en-US" sz="2800" dirty="0" smtClean="0">
                <a:solidFill>
                  <a:schemeClr val="bg1"/>
                </a:solidFill>
              </a:rPr>
              <a:t> </a:t>
            </a:r>
            <a:r>
              <a:rPr lang="en-US" sz="2800" dirty="0" err="1" smtClean="0">
                <a:solidFill>
                  <a:schemeClr val="bg1"/>
                </a:solidFill>
              </a:rPr>
              <a:t>trong</a:t>
            </a:r>
            <a:r>
              <a:rPr lang="en-US" sz="2800" dirty="0" smtClean="0">
                <a:solidFill>
                  <a:schemeClr val="bg1"/>
                </a:solidFill>
              </a:rPr>
              <a:t> </a:t>
            </a:r>
            <a:r>
              <a:rPr lang="en-US" sz="2800" dirty="0" err="1" smtClean="0">
                <a:solidFill>
                  <a:schemeClr val="bg1"/>
                </a:solidFill>
              </a:rPr>
              <a:t>hiện</a:t>
            </a:r>
            <a:r>
              <a:rPr lang="en-US" sz="2800" dirty="0" smtClean="0">
                <a:solidFill>
                  <a:schemeClr val="bg1"/>
                </a:solidFill>
              </a:rPr>
              <a:t> </a:t>
            </a:r>
            <a:r>
              <a:rPr lang="en-US" sz="2800" dirty="0" err="1" smtClean="0">
                <a:solidFill>
                  <a:schemeClr val="bg1"/>
                </a:solidFill>
              </a:rPr>
              <a:t>tại</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tiếp</a:t>
            </a:r>
            <a:r>
              <a:rPr lang="en-US" sz="2800" dirty="0" smtClean="0">
                <a:solidFill>
                  <a:schemeClr val="bg1"/>
                </a:solidFill>
              </a:rPr>
              <a:t>) </a:t>
            </a:r>
            <a:endParaRPr lang="en-US" sz="2800" dirty="0">
              <a:solidFill>
                <a:schemeClr val="bg1"/>
              </a:solidFill>
            </a:endParaRPr>
          </a:p>
        </p:txBody>
      </p:sp>
      <p:sp>
        <p:nvSpPr>
          <p:cNvPr id="10" name="TextBox 9"/>
          <p:cNvSpPr txBox="1"/>
          <p:nvPr/>
        </p:nvSpPr>
        <p:spPr>
          <a:xfrm>
            <a:off x="330587" y="1336420"/>
            <a:ext cx="8192090" cy="769441"/>
          </a:xfrm>
          <a:prstGeom prst="rect">
            <a:avLst/>
          </a:prstGeom>
          <a:noFill/>
        </p:spPr>
        <p:txBody>
          <a:bodyPr wrap="square" rtlCol="0">
            <a:spAutoFit/>
          </a:bodyPr>
          <a:lstStyle/>
          <a:p>
            <a:pPr lvl="0" algn="just"/>
            <a:r>
              <a:rPr lang="en-US" sz="2200" b="1" dirty="0" err="1" smtClean="0">
                <a:solidFill>
                  <a:schemeClr val="bg1"/>
                </a:solidFill>
                <a:latin typeface="Times New Roman" panose="02020603050405020304" pitchFamily="18" charset="0"/>
                <a:cs typeface="Times New Roman" panose="02020603050405020304" pitchFamily="18" charset="0"/>
              </a:rPr>
              <a:t>Trước</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sự</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xoay</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vần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của</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thời</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gian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sự</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biến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đổi</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của</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hoàn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cảnh</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smtClean="0">
                <a:solidFill>
                  <a:schemeClr val="bg1"/>
                </a:solidFill>
                <a:latin typeface="Times New Roman" panose="02020603050405020304" pitchFamily="18" charset="0"/>
                <a:cs typeface="Times New Roman" panose="02020603050405020304" pitchFamily="18" charset="0"/>
              </a:rPr>
              <a:t>đã</a:t>
            </a:r>
            <a:r>
              <a:rPr lang="en-US" sz="2200" b="1" dirty="0" smtClean="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khiến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cho</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mọi</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thứ</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trở</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nên</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thay</a:t>
            </a:r>
            <a:r>
              <a:rPr lang="en-US" sz="2200" b="1" dirty="0">
                <a:solidFill>
                  <a:schemeClr val="bg1"/>
                </a:solidFill>
                <a:latin typeface="Times New Roman" panose="02020603050405020304" pitchFamily="18" charset="0"/>
                <a:cs typeface="Times New Roman" panose="02020603050405020304" pitchFamily="18" charset="0"/>
              </a:rPr>
              <a:t> </a:t>
            </a:r>
            <a:r>
              <a:rPr lang="en-US" sz="2200" b="1" dirty="0" err="1">
                <a:solidFill>
                  <a:schemeClr val="bg1"/>
                </a:solidFill>
                <a:latin typeface="Times New Roman" panose="02020603050405020304" pitchFamily="18" charset="0"/>
                <a:cs typeface="Times New Roman" panose="02020603050405020304" pitchFamily="18" charset="0"/>
              </a:rPr>
              <a:t>đổi</a:t>
            </a:r>
            <a:r>
              <a:rPr lang="en-US" sz="2200" b="1" dirty="0">
                <a:solidFill>
                  <a:schemeClr val="bg1"/>
                </a:solidFill>
                <a:latin typeface="Times New Roman" panose="02020603050405020304" pitchFamily="18" charset="0"/>
                <a:cs typeface="Times New Roman" panose="02020603050405020304" pitchFamily="18" charset="0"/>
              </a:rPr>
              <a:t>:</a:t>
            </a:r>
          </a:p>
        </p:txBody>
      </p:sp>
      <p:sp>
        <p:nvSpPr>
          <p:cNvPr id="11" name="Rectangle 10"/>
          <p:cNvSpPr/>
          <p:nvPr/>
        </p:nvSpPr>
        <p:spPr>
          <a:xfrm>
            <a:off x="2665830" y="2101514"/>
            <a:ext cx="6096000" cy="800219"/>
          </a:xfrm>
          <a:prstGeom prst="rect">
            <a:avLst/>
          </a:prstGeom>
        </p:spPr>
        <p:txBody>
          <a:bodyPr>
            <a:spAutoFit/>
          </a:bodyPr>
          <a:lstStyle/>
          <a:p>
            <a:pPr algn="just"/>
            <a:r>
              <a:rPr lang="en-US" sz="2300" i="1" dirty="0" smtClean="0">
                <a:solidFill>
                  <a:schemeClr val="bg1"/>
                </a:solidFill>
                <a:latin typeface="Times New Roman" panose="02020603050405020304" pitchFamily="18" charset="0"/>
                <a:cs typeface="Times New Roman" panose="02020603050405020304" pitchFamily="18" charset="0"/>
              </a:rPr>
              <a:t>“</a:t>
            </a:r>
            <a:r>
              <a:rPr lang="en-US" sz="2300" i="1" dirty="0" err="1" smtClean="0">
                <a:solidFill>
                  <a:schemeClr val="bg1"/>
                </a:solidFill>
                <a:latin typeface="Times New Roman" panose="02020603050405020304" pitchFamily="18" charset="0"/>
                <a:cs typeface="Times New Roman" panose="02020603050405020304" pitchFamily="18" charset="0"/>
              </a:rPr>
              <a:t>Từ</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hồi</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về</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thành</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phố</a:t>
            </a:r>
            <a:endParaRPr lang="en-US" sz="2300" i="1" dirty="0" smtClean="0">
              <a:solidFill>
                <a:schemeClr val="bg1"/>
              </a:solidFill>
              <a:latin typeface="Times New Roman" panose="02020603050405020304" pitchFamily="18" charset="0"/>
              <a:cs typeface="Times New Roman" panose="02020603050405020304" pitchFamily="18" charset="0"/>
            </a:endParaRPr>
          </a:p>
          <a:p>
            <a:pPr algn="just"/>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như</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người</a:t>
            </a:r>
            <a:r>
              <a:rPr lang="en-US" sz="2300" i="1" dirty="0" smtClean="0">
                <a:solidFill>
                  <a:schemeClr val="bg1"/>
                </a:solidFill>
                <a:latin typeface="Times New Roman" panose="02020603050405020304" pitchFamily="18" charset="0"/>
                <a:cs typeface="Times New Roman" panose="02020603050405020304" pitchFamily="18" charset="0"/>
              </a:rPr>
              <a:t> </a:t>
            </a:r>
            <a:r>
              <a:rPr lang="en-US" sz="2300" i="1" dirty="0" err="1" smtClean="0">
                <a:solidFill>
                  <a:schemeClr val="bg1"/>
                </a:solidFill>
                <a:latin typeface="Times New Roman" panose="02020603050405020304" pitchFamily="18" charset="0"/>
                <a:cs typeface="Times New Roman" panose="02020603050405020304" pitchFamily="18" charset="0"/>
              </a:rPr>
              <a:t>dưng</a:t>
            </a:r>
            <a:r>
              <a:rPr lang="en-US" sz="2300" i="1" dirty="0" smtClean="0">
                <a:solidFill>
                  <a:schemeClr val="bg1"/>
                </a:solidFill>
                <a:latin typeface="Times New Roman" panose="02020603050405020304" pitchFamily="18" charset="0"/>
                <a:cs typeface="Times New Roman" panose="02020603050405020304" pitchFamily="18" charset="0"/>
              </a:rPr>
              <a:t> qua </a:t>
            </a:r>
            <a:r>
              <a:rPr lang="en-US" sz="2300" i="1" dirty="0" err="1" smtClean="0">
                <a:solidFill>
                  <a:schemeClr val="bg1"/>
                </a:solidFill>
                <a:latin typeface="Times New Roman" panose="02020603050405020304" pitchFamily="18" charset="0"/>
                <a:cs typeface="Times New Roman" panose="02020603050405020304" pitchFamily="18" charset="0"/>
              </a:rPr>
              <a:t>đường</a:t>
            </a:r>
            <a:r>
              <a:rPr lang="en-US" sz="2300" i="1" dirty="0" smtClean="0">
                <a:solidFill>
                  <a:schemeClr val="bg1"/>
                </a:solidFill>
                <a:latin typeface="Times New Roman" panose="02020603050405020304" pitchFamily="18" charset="0"/>
                <a:cs typeface="Times New Roman" panose="02020603050405020304" pitchFamily="18" charset="0"/>
              </a:rPr>
              <a:t>”</a:t>
            </a:r>
            <a:endParaRPr lang="en-US" sz="2300" i="1" dirty="0">
              <a:solidFill>
                <a:schemeClr val="bg1"/>
              </a:solidFill>
              <a:latin typeface="Times New Roman" panose="02020603050405020304" pitchFamily="18" charset="0"/>
              <a:cs typeface="Times New Roman" panose="02020603050405020304" pitchFamily="18" charset="0"/>
            </a:endParaRPr>
          </a:p>
        </p:txBody>
      </p:sp>
      <p:sp>
        <p:nvSpPr>
          <p:cNvPr id="12" name="TextBox 11"/>
          <p:cNvSpPr txBox="1"/>
          <p:nvPr/>
        </p:nvSpPr>
        <p:spPr>
          <a:xfrm>
            <a:off x="946052" y="4090367"/>
            <a:ext cx="7080738" cy="1815882"/>
          </a:xfrm>
          <a:prstGeom prst="rect">
            <a:avLst/>
          </a:prstGeom>
          <a:solidFill>
            <a:schemeClr val="accent2">
              <a:lumMod val="60000"/>
              <a:lumOff val="40000"/>
            </a:schemeClr>
          </a:solidFill>
        </p:spPr>
        <p:txBody>
          <a:bodyPr wrap="square" rtlCol="0">
            <a:spAutoFit/>
          </a:bodyPr>
          <a:lstStyle/>
          <a:p>
            <a:pPr algn="just"/>
            <a:r>
              <a:rPr lang="en-US" sz="2800" b="1" i="1" dirty="0" err="1" smtClean="0">
                <a:solidFill>
                  <a:schemeClr val="bg1"/>
                </a:solidFill>
                <a:latin typeface="Times New Roman" panose="02020603050405020304" pitchFamily="18" charset="0"/>
                <a:cs typeface="Times New Roman" panose="02020603050405020304" pitchFamily="18" charset="0"/>
              </a:rPr>
              <a:t>Khổ</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thơ</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mang</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một</a:t>
            </a:r>
            <a:r>
              <a:rPr lang="en-US" sz="2800" b="1" i="1" dirty="0">
                <a:solidFill>
                  <a:schemeClr val="bg1"/>
                </a:solidFill>
                <a:latin typeface="Times New Roman" panose="02020603050405020304" pitchFamily="18" charset="0"/>
                <a:cs typeface="Times New Roman" panose="02020603050405020304" pitchFamily="18" charset="0"/>
              </a:rPr>
              <a:t> ý </a:t>
            </a:r>
            <a:r>
              <a:rPr lang="en-US" sz="2800" b="1" i="1" dirty="0" err="1">
                <a:solidFill>
                  <a:schemeClr val="bg1"/>
                </a:solidFill>
                <a:latin typeface="Times New Roman" panose="02020603050405020304" pitchFamily="18" charset="0"/>
                <a:cs typeface="Times New Roman" panose="02020603050405020304" pitchFamily="18" charset="0"/>
              </a:rPr>
              <a:t>nghĩa</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khái</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quát</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khi</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hoàn</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cảnh</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sống</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thay</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đổi</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thì</a:t>
            </a:r>
            <a:r>
              <a:rPr lang="en-US" sz="2800" b="1" i="1" dirty="0">
                <a:solidFill>
                  <a:schemeClr val="bg1"/>
                </a:solidFill>
                <a:latin typeface="Times New Roman" panose="02020603050405020304" pitchFamily="18" charset="0"/>
                <a:cs typeface="Times New Roman" panose="02020603050405020304" pitchFamily="18" charset="0"/>
              </a:rPr>
              <a:t> con </a:t>
            </a:r>
            <a:r>
              <a:rPr lang="en-US" sz="2800" b="1" i="1" dirty="0" err="1">
                <a:solidFill>
                  <a:schemeClr val="bg1"/>
                </a:solidFill>
                <a:latin typeface="Times New Roman" panose="02020603050405020304" pitchFamily="18" charset="0"/>
                <a:cs typeface="Times New Roman" panose="02020603050405020304" pitchFamily="18" charset="0"/>
              </a:rPr>
              <a:t>người</a:t>
            </a:r>
            <a:r>
              <a:rPr lang="en-US" sz="2800" b="1" i="1" dirty="0">
                <a:solidFill>
                  <a:schemeClr val="bg1"/>
                </a:solidFill>
                <a:latin typeface="Times New Roman" panose="02020603050405020304" pitchFamily="18" charset="0"/>
                <a:cs typeface="Times New Roman" panose="02020603050405020304" pitchFamily="18" charset="0"/>
              </a:rPr>
              <a:t> ta </a:t>
            </a:r>
            <a:r>
              <a:rPr lang="en-US" sz="2800" b="1" i="1" dirty="0" err="1">
                <a:solidFill>
                  <a:schemeClr val="bg1"/>
                </a:solidFill>
                <a:latin typeface="Times New Roman" panose="02020603050405020304" pitchFamily="18" charset="0"/>
                <a:cs typeface="Times New Roman" panose="02020603050405020304" pitchFamily="18" charset="0"/>
              </a:rPr>
              <a:t>dễ</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dàng</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quên</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đi</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những</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gian</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khổ</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nhọc</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nhằn</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của</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một</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thời</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đã</a:t>
            </a:r>
            <a:r>
              <a:rPr lang="en-US" sz="2800" b="1" i="1" dirty="0">
                <a:solidFill>
                  <a:schemeClr val="bg1"/>
                </a:solidFill>
                <a:latin typeface="Times New Roman" panose="02020603050405020304" pitchFamily="18" charset="0"/>
                <a:cs typeface="Times New Roman" panose="02020603050405020304" pitchFamily="18" charset="0"/>
              </a:rPr>
              <a:t> qua.</a:t>
            </a:r>
          </a:p>
        </p:txBody>
      </p:sp>
      <p:sp>
        <p:nvSpPr>
          <p:cNvPr id="13" name="Down Arrow 12"/>
          <p:cNvSpPr/>
          <p:nvPr/>
        </p:nvSpPr>
        <p:spPr>
          <a:xfrm>
            <a:off x="3650566" y="3150807"/>
            <a:ext cx="914400" cy="690485"/>
          </a:xfrm>
          <a:prstGeom prst="downArrow">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2991251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956432" y="2910062"/>
            <a:ext cx="3704493"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Từ hồi về thành phố</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quen ánh điện cửa gương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vầng trăng đi qua ngõ</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người dưng qua đường</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Thình lình đèn điện tắt</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phòng buyn-đinh tối om</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vội bật tung cửa sổ</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đột ngột vầng trăng tròn</a:t>
            </a:r>
            <a:r>
              <a:rPr lang="en-US" sz="2000" b="0" i="1" dirty="0" smtClean="0">
                <a:solidFill>
                  <a:schemeClr val="bg1"/>
                </a:solidFill>
                <a:effectLst/>
                <a:latin typeface="Open Sans"/>
              </a:rPr>
              <a:t>”</a:t>
            </a:r>
            <a:endParaRPr lang="en-US" sz="2000" i="1" dirty="0">
              <a:solidFill>
                <a:schemeClr val="bg1"/>
              </a:solidFill>
            </a:endParaRPr>
          </a:p>
        </p:txBody>
      </p:sp>
      <p:sp>
        <p:nvSpPr>
          <p:cNvPr id="5" name="Half Frame 4"/>
          <p:cNvSpPr/>
          <p:nvPr/>
        </p:nvSpPr>
        <p:spPr>
          <a:xfrm>
            <a:off x="8815755" y="2756100"/>
            <a:ext cx="281354" cy="618978"/>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6" name="Straight Connector 5"/>
          <p:cNvCxnSpPr/>
          <p:nvPr/>
        </p:nvCxnSpPr>
        <p:spPr>
          <a:xfrm>
            <a:off x="8707903" y="1322734"/>
            <a:ext cx="0" cy="5535266"/>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6432" y="430422"/>
            <a:ext cx="3189868" cy="215929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8" name="TextBox 7"/>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9" name="TextBox 8"/>
          <p:cNvSpPr txBox="1"/>
          <p:nvPr/>
        </p:nvSpPr>
        <p:spPr>
          <a:xfrm>
            <a:off x="504092" y="799514"/>
            <a:ext cx="7964659" cy="523220"/>
          </a:xfrm>
          <a:prstGeom prst="rect">
            <a:avLst/>
          </a:prstGeom>
          <a:solidFill>
            <a:srgbClr val="FF7C80"/>
          </a:solidFill>
        </p:spPr>
        <p:txBody>
          <a:bodyPr wrap="square" rtlCol="0">
            <a:spAutoFit/>
          </a:bodyPr>
          <a:lstStyle/>
          <a:p>
            <a:r>
              <a:rPr lang="en-US" sz="2800" dirty="0" smtClean="0">
                <a:solidFill>
                  <a:schemeClr val="bg1"/>
                </a:solidFill>
              </a:rPr>
              <a:t>2.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về</a:t>
            </a:r>
            <a:r>
              <a:rPr lang="en-US" sz="2800" dirty="0" smtClean="0">
                <a:solidFill>
                  <a:schemeClr val="bg1"/>
                </a:solidFill>
              </a:rPr>
              <a:t> </a:t>
            </a:r>
            <a:r>
              <a:rPr lang="en-US" sz="2800" dirty="0" err="1" smtClean="0">
                <a:solidFill>
                  <a:schemeClr val="bg1"/>
                </a:solidFill>
              </a:rPr>
              <a:t>vầng</a:t>
            </a:r>
            <a:r>
              <a:rPr lang="en-US" sz="2800" dirty="0" smtClean="0">
                <a:solidFill>
                  <a:schemeClr val="bg1"/>
                </a:solidFill>
              </a:rPr>
              <a:t> </a:t>
            </a:r>
            <a:r>
              <a:rPr lang="en-US" sz="2800" dirty="0" err="1" smtClean="0">
                <a:solidFill>
                  <a:schemeClr val="bg1"/>
                </a:solidFill>
              </a:rPr>
              <a:t>trăng</a:t>
            </a:r>
            <a:r>
              <a:rPr lang="en-US" sz="2800" dirty="0" smtClean="0">
                <a:solidFill>
                  <a:schemeClr val="bg1"/>
                </a:solidFill>
              </a:rPr>
              <a:t> </a:t>
            </a:r>
            <a:r>
              <a:rPr lang="en-US" sz="2800" dirty="0" err="1" smtClean="0">
                <a:solidFill>
                  <a:schemeClr val="bg1"/>
                </a:solidFill>
              </a:rPr>
              <a:t>trong</a:t>
            </a:r>
            <a:r>
              <a:rPr lang="en-US" sz="2800" dirty="0" smtClean="0">
                <a:solidFill>
                  <a:schemeClr val="bg1"/>
                </a:solidFill>
              </a:rPr>
              <a:t> </a:t>
            </a:r>
            <a:r>
              <a:rPr lang="en-US" sz="2800" dirty="0" err="1" smtClean="0">
                <a:solidFill>
                  <a:schemeClr val="bg1"/>
                </a:solidFill>
              </a:rPr>
              <a:t>hiện</a:t>
            </a:r>
            <a:r>
              <a:rPr lang="en-US" sz="2800" dirty="0" smtClean="0">
                <a:solidFill>
                  <a:schemeClr val="bg1"/>
                </a:solidFill>
              </a:rPr>
              <a:t> </a:t>
            </a:r>
            <a:r>
              <a:rPr lang="en-US" sz="2800" dirty="0" err="1" smtClean="0">
                <a:solidFill>
                  <a:schemeClr val="bg1"/>
                </a:solidFill>
              </a:rPr>
              <a:t>tại</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tiếp</a:t>
            </a:r>
            <a:r>
              <a:rPr lang="en-US" sz="2800" dirty="0" smtClean="0">
                <a:solidFill>
                  <a:schemeClr val="bg1"/>
                </a:solidFill>
              </a:rPr>
              <a:t>) </a:t>
            </a:r>
            <a:endParaRPr lang="en-US" sz="2800" dirty="0">
              <a:solidFill>
                <a:schemeClr val="bg1"/>
              </a:solidFill>
            </a:endParaRPr>
          </a:p>
        </p:txBody>
      </p:sp>
      <p:sp>
        <p:nvSpPr>
          <p:cNvPr id="10" name="TextBox 9"/>
          <p:cNvSpPr txBox="1"/>
          <p:nvPr/>
        </p:nvSpPr>
        <p:spPr>
          <a:xfrm>
            <a:off x="801271" y="3065589"/>
            <a:ext cx="7360920" cy="2677656"/>
          </a:xfrm>
          <a:prstGeom prst="rect">
            <a:avLst/>
          </a:prstGeom>
          <a:solidFill>
            <a:schemeClr val="accent2">
              <a:lumMod val="60000"/>
              <a:lumOff val="40000"/>
            </a:schemeClr>
          </a:solidFill>
        </p:spPr>
        <p:txBody>
          <a:bodyPr wrap="square" rtlCol="0">
            <a:spAutoFit/>
          </a:bodyPr>
          <a:lstStyle/>
          <a:p>
            <a:pPr algn="just"/>
            <a:r>
              <a:rPr lang="en-US" sz="2800" dirty="0" smtClean="0">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Hai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láy</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thình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lình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đột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ngột</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đảo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cú</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pháp</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xác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ấn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đèn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điện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tắt</a:t>
            </a:r>
            <a:r>
              <a:rPr lang="en-US" sz="2800" dirty="0">
                <a:latin typeface="Times New Roman" panose="02020603050405020304" pitchFamily="18" charset="0"/>
                <a:cs typeface="Times New Roman" panose="02020603050405020304" pitchFamily="18" charset="0"/>
              </a:rPr>
              <a:t>…</a:t>
            </a:r>
            <a:r>
              <a:rPr lang="en-US" sz="2800" dirty="0" err="1">
                <a:latin typeface="Times New Roman" panose="02020603050405020304" pitchFamily="18" charset="0"/>
                <a:cs typeface="Times New Roman" panose="02020603050405020304" pitchFamily="18" charset="0"/>
              </a:rPr>
              <a:t>tối</a:t>
            </a:r>
            <a:r>
              <a:rPr lang="en-US" sz="2800" dirty="0">
                <a:latin typeface="Times New Roman" panose="02020603050405020304" pitchFamily="18" charset="0"/>
                <a:cs typeface="Times New Roman" panose="02020603050405020304" pitchFamily="18" charset="0"/>
              </a:rPr>
              <a:t> om”.</a:t>
            </a:r>
          </a:p>
          <a:p>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Cụm</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a:t>
            </a:r>
            <a:r>
              <a:rPr lang="en-US" sz="2800" b="1" dirty="0" err="1">
                <a:latin typeface="Times New Roman" panose="02020603050405020304" pitchFamily="18" charset="0"/>
                <a:cs typeface="Times New Roman" panose="02020603050405020304" pitchFamily="18" charset="0"/>
              </a:rPr>
              <a:t>vội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bật</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tung</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diễn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khẩn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trương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vội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vàng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vật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trữ</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a:t>
            </a:r>
          </a:p>
        </p:txBody>
      </p:sp>
      <p:sp>
        <p:nvSpPr>
          <p:cNvPr id="11" name="Rectangle 10"/>
          <p:cNvSpPr/>
          <p:nvPr/>
        </p:nvSpPr>
        <p:spPr>
          <a:xfrm>
            <a:off x="504090" y="1375208"/>
            <a:ext cx="7955283" cy="1292662"/>
          </a:xfrm>
          <a:prstGeom prst="rect">
            <a:avLst/>
          </a:prstGeom>
        </p:spPr>
        <p:txBody>
          <a:bodyPr wrap="square">
            <a:spAutoFit/>
          </a:bodyPr>
          <a:lstStyle/>
          <a:p>
            <a:pPr lvl="0"/>
            <a:r>
              <a:rPr lang="en-US" sz="2600" i="1" dirty="0" err="1" smtClean="0">
                <a:solidFill>
                  <a:schemeClr val="bg1"/>
                </a:solidFill>
                <a:latin typeface="Times New Roman" panose="02020603050405020304" pitchFamily="18" charset="0"/>
                <a:cs typeface="Times New Roman" panose="02020603050405020304" pitchFamily="18" charset="0"/>
              </a:rPr>
              <a:t>Tác</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giả</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còn</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đặt</a:t>
            </a:r>
            <a:r>
              <a:rPr lang="en-US" sz="2600" i="1" dirty="0" smtClean="0">
                <a:solidFill>
                  <a:schemeClr val="bg1"/>
                </a:solidFill>
                <a:latin typeface="Times New Roman" panose="02020603050405020304" pitchFamily="18" charset="0"/>
                <a:cs typeface="Times New Roman" panose="02020603050405020304" pitchFamily="18" charset="0"/>
              </a:rPr>
              <a:t> con </a:t>
            </a:r>
            <a:r>
              <a:rPr lang="en-US" sz="2600" i="1" dirty="0" err="1" smtClean="0">
                <a:solidFill>
                  <a:schemeClr val="bg1"/>
                </a:solidFill>
                <a:latin typeface="Times New Roman" panose="02020603050405020304" pitchFamily="18" charset="0"/>
                <a:cs typeface="Times New Roman" panose="02020603050405020304" pitchFamily="18" charset="0"/>
              </a:rPr>
              <a:t>người</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vào</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một</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tình</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huống</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bất</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ngờ</a:t>
            </a:r>
            <a:r>
              <a:rPr lang="en-US" sz="2600" i="1" dirty="0" smtClean="0">
                <a:solidFill>
                  <a:schemeClr val="bg1"/>
                </a:solidFill>
                <a:latin typeface="Times New Roman" panose="02020603050405020304" pitchFamily="18" charset="0"/>
                <a:cs typeface="Times New Roman" panose="02020603050405020304" pitchFamily="18" charset="0"/>
              </a:rPr>
              <a:t>:</a:t>
            </a:r>
          </a:p>
          <a:p>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b="1" i="1" dirty="0" smtClean="0">
                <a:solidFill>
                  <a:schemeClr val="bg1"/>
                </a:solidFill>
                <a:latin typeface="Times New Roman" panose="02020603050405020304" pitchFamily="18" charset="0"/>
                <a:cs typeface="Times New Roman" panose="02020603050405020304" pitchFamily="18" charset="0"/>
              </a:rPr>
              <a:t>“</a:t>
            </a:r>
            <a:r>
              <a:rPr lang="en-US" sz="2600" b="1" i="1" dirty="0" err="1" smtClean="0">
                <a:solidFill>
                  <a:schemeClr val="bg1"/>
                </a:solidFill>
                <a:latin typeface="Times New Roman" panose="02020603050405020304" pitchFamily="18" charset="0"/>
                <a:cs typeface="Times New Roman" panose="02020603050405020304" pitchFamily="18" charset="0"/>
              </a:rPr>
              <a:t>Thình</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lình</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đèn</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điện</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tắt</a:t>
            </a:r>
            <a:endParaRPr lang="en-US" sz="2600" b="1" i="1" dirty="0" smtClean="0">
              <a:solidFill>
                <a:schemeClr val="bg1"/>
              </a:solidFill>
              <a:latin typeface="Times New Roman" panose="02020603050405020304" pitchFamily="18" charset="0"/>
              <a:cs typeface="Times New Roman" panose="02020603050405020304" pitchFamily="18" charset="0"/>
            </a:endParaRPr>
          </a:p>
          <a:p>
            <a:pPr algn="just"/>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đột</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ngột</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vầng</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trăng</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tròn</a:t>
            </a:r>
            <a:r>
              <a:rPr lang="en-US" sz="2600" b="1" i="1" dirty="0" smtClean="0">
                <a:solidFill>
                  <a:schemeClr val="bg1"/>
                </a:solidFill>
                <a:latin typeface="Times New Roman" panose="02020603050405020304" pitchFamily="18" charset="0"/>
                <a:cs typeface="Times New Roman" panose="02020603050405020304" pitchFamily="18" charset="0"/>
              </a:rPr>
              <a:t>”</a:t>
            </a:r>
            <a:endParaRPr lang="en-US" sz="2600" b="1"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440163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4091" y="3065589"/>
            <a:ext cx="7955283" cy="3293209"/>
          </a:xfrm>
          <a:prstGeom prst="rect">
            <a:avLst/>
          </a:prstGeom>
          <a:solidFill>
            <a:schemeClr val="accent2">
              <a:lumMod val="60000"/>
              <a:lumOff val="40000"/>
            </a:schemeClr>
          </a:solidFill>
        </p:spPr>
        <p:txBody>
          <a:bodyPr wrap="square" rtlCol="0">
            <a:spAutoFit/>
          </a:bodyPr>
          <a:lstStyle/>
          <a:p>
            <a:pPr algn="just"/>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ảnh</a:t>
            </a:r>
            <a:r>
              <a:rPr lang="en-US" sz="2600"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vầng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trăng</a:t>
            </a:r>
            <a:r>
              <a:rPr lang="en-US" sz="2600" b="1" dirty="0">
                <a:latin typeface="Times New Roman" panose="02020603050405020304" pitchFamily="18" charset="0"/>
                <a:cs typeface="Times New Roman" panose="02020603050405020304" pitchFamily="18" charset="0"/>
              </a:rPr>
              <a:t> </a:t>
            </a:r>
            <a:r>
              <a:rPr lang="en-US" sz="2600" b="1" dirty="0" err="1">
                <a:latin typeface="Times New Roman" panose="02020603050405020304" pitchFamily="18" charset="0"/>
                <a:cs typeface="Times New Roman" panose="02020603050405020304" pitchFamily="18" charset="0"/>
              </a:rPr>
              <a:t>tròn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đột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ngột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xuất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hiện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chiếu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rọi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căn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phòng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tối</a:t>
            </a:r>
            <a:r>
              <a:rPr lang="en-US" sz="2600" dirty="0">
                <a:latin typeface="Times New Roman" panose="02020603050405020304" pitchFamily="18" charset="0"/>
                <a:cs typeface="Times New Roman" panose="02020603050405020304" pitchFamily="18" charset="0"/>
              </a:rPr>
              <a:t> om </a:t>
            </a:r>
            <a:r>
              <a:rPr lang="en-US" sz="2600" dirty="0" err="1">
                <a:latin typeface="Times New Roman" panose="02020603050405020304" pitchFamily="18" charset="0"/>
                <a:cs typeface="Times New Roman" panose="02020603050405020304" pitchFamily="18" charset="0"/>
              </a:rPr>
              <a:t>đã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một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lập</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giữa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vầng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trăng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bóng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tối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Chính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khoảnh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khắc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ngờ</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ấy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tạo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bước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ngoặt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mạch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cảm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xúc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sự</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bừng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tỉnh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trong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nhận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thức</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của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vật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trữ</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tình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vầng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trăng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kia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vẫn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tròn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đầy</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đồng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sông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bể</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rừng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kia</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đâu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mất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tất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cả</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vẫn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đồng</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cùng</a:t>
            </a:r>
            <a:r>
              <a:rPr lang="en-US" sz="2600" dirty="0">
                <a:latin typeface="Times New Roman" panose="02020603050405020304" pitchFamily="18" charset="0"/>
                <a:cs typeface="Times New Roman" panose="02020603050405020304" pitchFamily="18" charset="0"/>
              </a:rPr>
              <a:t> con </a:t>
            </a:r>
            <a:r>
              <a:rPr lang="en-US" sz="2600" dirty="0" err="1">
                <a:latin typeface="Times New Roman" panose="02020603050405020304" pitchFamily="18" charset="0"/>
                <a:cs typeface="Times New Roman" panose="02020603050405020304" pitchFamily="18" charset="0"/>
              </a:rPr>
              <a:t>người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chỉ</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điều</a:t>
            </a:r>
            <a:r>
              <a:rPr lang="en-US" sz="2600" dirty="0">
                <a:latin typeface="Times New Roman" panose="02020603050405020304" pitchFamily="18" charset="0"/>
                <a:cs typeface="Times New Roman" panose="02020603050405020304" pitchFamily="18" charset="0"/>
              </a:rPr>
              <a:t> con </a:t>
            </a:r>
            <a:r>
              <a:rPr lang="en-US" sz="2600" dirty="0" err="1">
                <a:latin typeface="Times New Roman" panose="02020603050405020304" pitchFamily="18" charset="0"/>
                <a:cs typeface="Times New Roman" panose="02020603050405020304" pitchFamily="18" charset="0"/>
              </a:rPr>
              <a:t>người</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nhận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ra</a:t>
            </a:r>
            <a:r>
              <a:rPr lang="en-US" sz="2600" dirty="0">
                <a:latin typeface="Times New Roman" panose="02020603050405020304" pitchFamily="18" charset="0"/>
                <a:cs typeface="Times New Roman" panose="02020603050405020304" pitchFamily="18" charset="0"/>
              </a:rPr>
              <a:t> hay </a:t>
            </a:r>
            <a:r>
              <a:rPr lang="en-US" sz="2600" dirty="0" err="1">
                <a:latin typeface="Times New Roman" panose="02020603050405020304" pitchFamily="18" charset="0"/>
                <a:cs typeface="Times New Roman" panose="02020603050405020304" pitchFamily="18" charset="0"/>
              </a:rPr>
              <a:t>không</a:t>
            </a:r>
            <a:r>
              <a:rPr lang="en-US" sz="2600" dirty="0">
                <a:latin typeface="Times New Roman" panose="02020603050405020304" pitchFamily="18" charset="0"/>
                <a:cs typeface="Times New Roman" panose="02020603050405020304" pitchFamily="18" charset="0"/>
              </a:rPr>
              <a:t>.</a:t>
            </a:r>
          </a:p>
        </p:txBody>
      </p:sp>
      <p:sp>
        <p:nvSpPr>
          <p:cNvPr id="5" name="Rectangle 4"/>
          <p:cNvSpPr/>
          <p:nvPr/>
        </p:nvSpPr>
        <p:spPr>
          <a:xfrm>
            <a:off x="8956432" y="2910062"/>
            <a:ext cx="3704493"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Từ hồi về thành phố</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quen ánh điện cửa gương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vầng trăng đi qua ngõ</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người dưng qua đường</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Thình lình đèn điện tắt</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phòng buyn-đinh tối om</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vội bật tung cửa sổ</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đột ngột vầng trăng tròn</a:t>
            </a:r>
            <a:r>
              <a:rPr lang="en-US" sz="2000" b="0" i="1" dirty="0" smtClean="0">
                <a:solidFill>
                  <a:schemeClr val="bg1"/>
                </a:solidFill>
                <a:effectLst/>
                <a:latin typeface="Open Sans"/>
              </a:rPr>
              <a:t>”</a:t>
            </a:r>
            <a:endParaRPr lang="en-US" sz="2000" i="1" dirty="0">
              <a:solidFill>
                <a:schemeClr val="bg1"/>
              </a:solidFill>
            </a:endParaRPr>
          </a:p>
        </p:txBody>
      </p:sp>
      <p:sp>
        <p:nvSpPr>
          <p:cNvPr id="6" name="Half Frame 5"/>
          <p:cNvSpPr/>
          <p:nvPr/>
        </p:nvSpPr>
        <p:spPr>
          <a:xfrm>
            <a:off x="8815755" y="2756100"/>
            <a:ext cx="281354" cy="618978"/>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7" name="Straight Connector 6"/>
          <p:cNvCxnSpPr/>
          <p:nvPr/>
        </p:nvCxnSpPr>
        <p:spPr>
          <a:xfrm>
            <a:off x="8707903" y="1322734"/>
            <a:ext cx="0" cy="5535266"/>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956432" y="430422"/>
            <a:ext cx="3189868" cy="2159296"/>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9" name="TextBox 8"/>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10" name="TextBox 9"/>
          <p:cNvSpPr txBox="1"/>
          <p:nvPr/>
        </p:nvSpPr>
        <p:spPr>
          <a:xfrm>
            <a:off x="504092" y="799514"/>
            <a:ext cx="7964659" cy="523220"/>
          </a:xfrm>
          <a:prstGeom prst="rect">
            <a:avLst/>
          </a:prstGeom>
          <a:solidFill>
            <a:srgbClr val="FF7C80"/>
          </a:solidFill>
        </p:spPr>
        <p:txBody>
          <a:bodyPr wrap="square" rtlCol="0">
            <a:spAutoFit/>
          </a:bodyPr>
          <a:lstStyle/>
          <a:p>
            <a:r>
              <a:rPr lang="en-US" sz="2800" dirty="0" smtClean="0">
                <a:solidFill>
                  <a:schemeClr val="bg1"/>
                </a:solidFill>
              </a:rPr>
              <a:t>2.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về</a:t>
            </a:r>
            <a:r>
              <a:rPr lang="en-US" sz="2800" dirty="0" smtClean="0">
                <a:solidFill>
                  <a:schemeClr val="bg1"/>
                </a:solidFill>
              </a:rPr>
              <a:t> </a:t>
            </a:r>
            <a:r>
              <a:rPr lang="en-US" sz="2800" dirty="0" err="1" smtClean="0">
                <a:solidFill>
                  <a:schemeClr val="bg1"/>
                </a:solidFill>
              </a:rPr>
              <a:t>vầng</a:t>
            </a:r>
            <a:r>
              <a:rPr lang="en-US" sz="2800" dirty="0" smtClean="0">
                <a:solidFill>
                  <a:schemeClr val="bg1"/>
                </a:solidFill>
              </a:rPr>
              <a:t> </a:t>
            </a:r>
            <a:r>
              <a:rPr lang="en-US" sz="2800" dirty="0" err="1" smtClean="0">
                <a:solidFill>
                  <a:schemeClr val="bg1"/>
                </a:solidFill>
              </a:rPr>
              <a:t>trăng</a:t>
            </a:r>
            <a:r>
              <a:rPr lang="en-US" sz="2800" dirty="0" smtClean="0">
                <a:solidFill>
                  <a:schemeClr val="bg1"/>
                </a:solidFill>
              </a:rPr>
              <a:t> </a:t>
            </a:r>
            <a:r>
              <a:rPr lang="en-US" sz="2800" dirty="0" err="1" smtClean="0">
                <a:solidFill>
                  <a:schemeClr val="bg1"/>
                </a:solidFill>
              </a:rPr>
              <a:t>trong</a:t>
            </a:r>
            <a:r>
              <a:rPr lang="en-US" sz="2800" dirty="0" smtClean="0">
                <a:solidFill>
                  <a:schemeClr val="bg1"/>
                </a:solidFill>
              </a:rPr>
              <a:t> </a:t>
            </a:r>
            <a:r>
              <a:rPr lang="en-US" sz="2800" dirty="0" err="1" smtClean="0">
                <a:solidFill>
                  <a:schemeClr val="bg1"/>
                </a:solidFill>
              </a:rPr>
              <a:t>hiện</a:t>
            </a:r>
            <a:r>
              <a:rPr lang="en-US" sz="2800" dirty="0" smtClean="0">
                <a:solidFill>
                  <a:schemeClr val="bg1"/>
                </a:solidFill>
              </a:rPr>
              <a:t> </a:t>
            </a:r>
            <a:r>
              <a:rPr lang="en-US" sz="2800" dirty="0" err="1" smtClean="0">
                <a:solidFill>
                  <a:schemeClr val="bg1"/>
                </a:solidFill>
              </a:rPr>
              <a:t>tại</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tiếp</a:t>
            </a:r>
            <a:r>
              <a:rPr lang="en-US" sz="2800" dirty="0" smtClean="0">
                <a:solidFill>
                  <a:schemeClr val="bg1"/>
                </a:solidFill>
              </a:rPr>
              <a:t>) </a:t>
            </a:r>
            <a:endParaRPr lang="en-US" sz="2800" dirty="0">
              <a:solidFill>
                <a:schemeClr val="bg1"/>
              </a:solidFill>
            </a:endParaRPr>
          </a:p>
        </p:txBody>
      </p:sp>
      <p:sp>
        <p:nvSpPr>
          <p:cNvPr id="11" name="Rectangle 10"/>
          <p:cNvSpPr/>
          <p:nvPr/>
        </p:nvSpPr>
        <p:spPr>
          <a:xfrm>
            <a:off x="504090" y="1375208"/>
            <a:ext cx="7955283" cy="1292662"/>
          </a:xfrm>
          <a:prstGeom prst="rect">
            <a:avLst/>
          </a:prstGeom>
        </p:spPr>
        <p:txBody>
          <a:bodyPr wrap="square">
            <a:spAutoFit/>
          </a:bodyPr>
          <a:lstStyle/>
          <a:p>
            <a:pPr lvl="0"/>
            <a:r>
              <a:rPr lang="en-US" sz="2600" i="1" dirty="0" err="1" smtClean="0">
                <a:solidFill>
                  <a:schemeClr val="bg1"/>
                </a:solidFill>
                <a:latin typeface="Times New Roman" panose="02020603050405020304" pitchFamily="18" charset="0"/>
                <a:cs typeface="Times New Roman" panose="02020603050405020304" pitchFamily="18" charset="0"/>
              </a:rPr>
              <a:t>Tác</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giả</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còn</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đặt</a:t>
            </a:r>
            <a:r>
              <a:rPr lang="en-US" sz="2600" i="1" dirty="0" smtClean="0">
                <a:solidFill>
                  <a:schemeClr val="bg1"/>
                </a:solidFill>
                <a:latin typeface="Times New Roman" panose="02020603050405020304" pitchFamily="18" charset="0"/>
                <a:cs typeface="Times New Roman" panose="02020603050405020304" pitchFamily="18" charset="0"/>
              </a:rPr>
              <a:t> con </a:t>
            </a:r>
            <a:r>
              <a:rPr lang="en-US" sz="2600" i="1" dirty="0" err="1" smtClean="0">
                <a:solidFill>
                  <a:schemeClr val="bg1"/>
                </a:solidFill>
                <a:latin typeface="Times New Roman" panose="02020603050405020304" pitchFamily="18" charset="0"/>
                <a:cs typeface="Times New Roman" panose="02020603050405020304" pitchFamily="18" charset="0"/>
              </a:rPr>
              <a:t>người</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vào</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một</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tình</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huống</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bất</a:t>
            </a:r>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i="1" dirty="0" err="1" smtClean="0">
                <a:solidFill>
                  <a:schemeClr val="bg1"/>
                </a:solidFill>
                <a:latin typeface="Times New Roman" panose="02020603050405020304" pitchFamily="18" charset="0"/>
                <a:cs typeface="Times New Roman" panose="02020603050405020304" pitchFamily="18" charset="0"/>
              </a:rPr>
              <a:t>ngờ</a:t>
            </a:r>
            <a:r>
              <a:rPr lang="en-US" sz="2600" i="1" dirty="0" smtClean="0">
                <a:solidFill>
                  <a:schemeClr val="bg1"/>
                </a:solidFill>
                <a:latin typeface="Times New Roman" panose="02020603050405020304" pitchFamily="18" charset="0"/>
                <a:cs typeface="Times New Roman" panose="02020603050405020304" pitchFamily="18" charset="0"/>
              </a:rPr>
              <a:t>:</a:t>
            </a:r>
          </a:p>
          <a:p>
            <a:r>
              <a:rPr lang="en-US" sz="2600" i="1" dirty="0" smtClean="0">
                <a:solidFill>
                  <a:schemeClr val="bg1"/>
                </a:solidFill>
                <a:latin typeface="Times New Roman" panose="02020603050405020304" pitchFamily="18" charset="0"/>
                <a:cs typeface="Times New Roman" panose="02020603050405020304" pitchFamily="18" charset="0"/>
              </a:rPr>
              <a:t> 		</a:t>
            </a:r>
            <a:r>
              <a:rPr lang="en-US" sz="2600" b="1" i="1" dirty="0" smtClean="0">
                <a:solidFill>
                  <a:schemeClr val="bg1"/>
                </a:solidFill>
                <a:latin typeface="Times New Roman" panose="02020603050405020304" pitchFamily="18" charset="0"/>
                <a:cs typeface="Times New Roman" panose="02020603050405020304" pitchFamily="18" charset="0"/>
              </a:rPr>
              <a:t>“</a:t>
            </a:r>
            <a:r>
              <a:rPr lang="en-US" sz="2600" b="1" i="1" dirty="0" err="1" smtClean="0">
                <a:solidFill>
                  <a:schemeClr val="bg1"/>
                </a:solidFill>
                <a:latin typeface="Times New Roman" panose="02020603050405020304" pitchFamily="18" charset="0"/>
                <a:cs typeface="Times New Roman" panose="02020603050405020304" pitchFamily="18" charset="0"/>
              </a:rPr>
              <a:t>Thình</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lình</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đèn</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điện</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tắt</a:t>
            </a:r>
            <a:endParaRPr lang="en-US" sz="2600" b="1" i="1" dirty="0" smtClean="0">
              <a:solidFill>
                <a:schemeClr val="bg1"/>
              </a:solidFill>
              <a:latin typeface="Times New Roman" panose="02020603050405020304" pitchFamily="18" charset="0"/>
              <a:cs typeface="Times New Roman" panose="02020603050405020304" pitchFamily="18" charset="0"/>
            </a:endParaRPr>
          </a:p>
          <a:p>
            <a:pPr algn="just"/>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đột</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ngột</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vầng</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trăng</a:t>
            </a:r>
            <a:r>
              <a:rPr lang="en-US" sz="2600" b="1" i="1" dirty="0" smtClean="0">
                <a:solidFill>
                  <a:schemeClr val="bg1"/>
                </a:solidFill>
                <a:latin typeface="Times New Roman" panose="02020603050405020304" pitchFamily="18" charset="0"/>
                <a:cs typeface="Times New Roman" panose="02020603050405020304" pitchFamily="18" charset="0"/>
              </a:rPr>
              <a:t> </a:t>
            </a:r>
            <a:r>
              <a:rPr lang="en-US" sz="2600" b="1" i="1" dirty="0" err="1" smtClean="0">
                <a:solidFill>
                  <a:schemeClr val="bg1"/>
                </a:solidFill>
                <a:latin typeface="Times New Roman" panose="02020603050405020304" pitchFamily="18" charset="0"/>
                <a:cs typeface="Times New Roman" panose="02020603050405020304" pitchFamily="18" charset="0"/>
              </a:rPr>
              <a:t>tròn</a:t>
            </a:r>
            <a:r>
              <a:rPr lang="en-US" sz="2600" b="1" i="1" dirty="0" smtClean="0">
                <a:solidFill>
                  <a:schemeClr val="bg1"/>
                </a:solidFill>
                <a:latin typeface="Times New Roman" panose="02020603050405020304" pitchFamily="18" charset="0"/>
                <a:cs typeface="Times New Roman" panose="02020603050405020304" pitchFamily="18" charset="0"/>
              </a:rPr>
              <a:t>”</a:t>
            </a:r>
            <a:endParaRPr lang="en-US" sz="2600" b="1" i="1"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798244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5" name="TextBox 4"/>
          <p:cNvSpPr txBox="1"/>
          <p:nvPr/>
        </p:nvSpPr>
        <p:spPr>
          <a:xfrm>
            <a:off x="504092" y="799514"/>
            <a:ext cx="9174480" cy="523220"/>
          </a:xfrm>
          <a:prstGeom prst="rect">
            <a:avLst/>
          </a:prstGeom>
          <a:solidFill>
            <a:srgbClr val="FF7C80"/>
          </a:solidFill>
        </p:spPr>
        <p:txBody>
          <a:bodyPr wrap="square" rtlCol="0">
            <a:spAutoFit/>
          </a:bodyPr>
          <a:lstStyle/>
          <a:p>
            <a:r>
              <a:rPr lang="en-US" sz="2800" dirty="0">
                <a:solidFill>
                  <a:schemeClr val="bg1"/>
                </a:solidFill>
              </a:rPr>
              <a:t>3</a:t>
            </a:r>
            <a:r>
              <a:rPr lang="en-US" sz="2800" dirty="0" smtClean="0">
                <a:solidFill>
                  <a:schemeClr val="bg1"/>
                </a:solidFill>
              </a:rPr>
              <a:t>.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và</a:t>
            </a:r>
            <a:r>
              <a:rPr lang="en-US" sz="2800" dirty="0" smtClean="0">
                <a:solidFill>
                  <a:schemeClr val="bg1"/>
                </a:solidFill>
              </a:rPr>
              <a:t> </a:t>
            </a:r>
            <a:r>
              <a:rPr lang="en-US" sz="2800" dirty="0" err="1" smtClean="0">
                <a:solidFill>
                  <a:schemeClr val="bg1"/>
                </a:solidFill>
              </a:rPr>
              <a:t>suy</a:t>
            </a:r>
            <a:r>
              <a:rPr lang="en-US" sz="2800" dirty="0" smtClean="0">
                <a:solidFill>
                  <a:schemeClr val="bg1"/>
                </a:solidFill>
              </a:rPr>
              <a:t> </a:t>
            </a:r>
            <a:r>
              <a:rPr lang="en-US" sz="2800" dirty="0" err="1" smtClean="0">
                <a:solidFill>
                  <a:schemeClr val="bg1"/>
                </a:solidFill>
              </a:rPr>
              <a:t>ngẫm</a:t>
            </a:r>
            <a:r>
              <a:rPr lang="en-US" sz="2800" dirty="0" smtClean="0">
                <a:solidFill>
                  <a:schemeClr val="bg1"/>
                </a:solidFill>
              </a:rPr>
              <a:t> </a:t>
            </a:r>
            <a:r>
              <a:rPr lang="en-US" sz="2800" dirty="0" err="1" smtClean="0">
                <a:solidFill>
                  <a:schemeClr val="bg1"/>
                </a:solidFill>
              </a:rPr>
              <a:t>của</a:t>
            </a:r>
            <a:r>
              <a:rPr lang="en-US" sz="2800" dirty="0" smtClean="0">
                <a:solidFill>
                  <a:schemeClr val="bg1"/>
                </a:solidFill>
              </a:rPr>
              <a:t> </a:t>
            </a:r>
            <a:r>
              <a:rPr lang="en-US" sz="2800" dirty="0" err="1" smtClean="0">
                <a:solidFill>
                  <a:schemeClr val="bg1"/>
                </a:solidFill>
              </a:rPr>
              <a:t>nhân</a:t>
            </a:r>
            <a:r>
              <a:rPr lang="en-US" sz="2800" dirty="0" smtClean="0">
                <a:solidFill>
                  <a:schemeClr val="bg1"/>
                </a:solidFill>
              </a:rPr>
              <a:t> </a:t>
            </a:r>
            <a:r>
              <a:rPr lang="en-US" sz="2800" dirty="0" err="1" smtClean="0">
                <a:solidFill>
                  <a:schemeClr val="bg1"/>
                </a:solidFill>
              </a:rPr>
              <a:t>vật</a:t>
            </a:r>
            <a:r>
              <a:rPr lang="en-US" sz="2800" dirty="0" smtClean="0">
                <a:solidFill>
                  <a:schemeClr val="bg1"/>
                </a:solidFill>
              </a:rPr>
              <a:t> </a:t>
            </a:r>
            <a:r>
              <a:rPr lang="en-US" sz="2800" dirty="0" err="1" smtClean="0">
                <a:solidFill>
                  <a:schemeClr val="bg1"/>
                </a:solidFill>
              </a:rPr>
              <a:t>trữ</a:t>
            </a:r>
            <a:r>
              <a:rPr lang="en-US" sz="2800" dirty="0" smtClean="0">
                <a:solidFill>
                  <a:schemeClr val="bg1"/>
                </a:solidFill>
              </a:rPr>
              <a:t> </a:t>
            </a:r>
            <a:r>
              <a:rPr lang="en-US" sz="2800" dirty="0" err="1" smtClean="0">
                <a:solidFill>
                  <a:schemeClr val="bg1"/>
                </a:solidFill>
              </a:rPr>
              <a:t>tình</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cuối</a:t>
            </a:r>
            <a:r>
              <a:rPr lang="en-US" sz="2800" dirty="0" smtClean="0">
                <a:solidFill>
                  <a:schemeClr val="bg1"/>
                </a:solidFill>
              </a:rPr>
              <a:t>) </a:t>
            </a:r>
            <a:endParaRPr lang="en-US" sz="2800" dirty="0">
              <a:solidFill>
                <a:schemeClr val="bg1"/>
              </a:solidFill>
            </a:endParaRPr>
          </a:p>
        </p:txBody>
      </p:sp>
      <p:sp>
        <p:nvSpPr>
          <p:cNvPr id="6" name="Rectangle 5"/>
          <p:cNvSpPr/>
          <p:nvPr/>
        </p:nvSpPr>
        <p:spPr>
          <a:xfrm>
            <a:off x="164122" y="3247686"/>
            <a:ext cx="3380935"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Ngửa mặt lên nhìn mặt</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có cái gì rưng rưng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là đồng là bể</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là sông là rừng</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Trăng cứ tròn vành vạnh</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kể chi người vô tình</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ánh trăng im phăng phắc</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đủ cho ta giật mình</a:t>
            </a:r>
            <a:r>
              <a:rPr lang="en-US" sz="2000" b="0" i="1" dirty="0" smtClean="0">
                <a:solidFill>
                  <a:schemeClr val="bg1"/>
                </a:solidFill>
                <a:effectLst/>
                <a:latin typeface="Open Sans"/>
              </a:rPr>
              <a:t>”</a:t>
            </a:r>
            <a:endParaRPr lang="en-US" sz="2000" i="1" dirty="0">
              <a:solidFill>
                <a:schemeClr val="bg1"/>
              </a:solidFill>
            </a:endParaRPr>
          </a:p>
        </p:txBody>
      </p:sp>
      <p:pic>
        <p:nvPicPr>
          <p:cNvPr id="7" name="Picture 3" descr="1218551580_anhtran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14882" y="1515516"/>
            <a:ext cx="2962890" cy="166662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3277772" y="1515516"/>
            <a:ext cx="0" cy="5342484"/>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3545057" y="1345808"/>
            <a:ext cx="8357382" cy="1508105"/>
          </a:xfrm>
          <a:prstGeom prst="rect">
            <a:avLst/>
          </a:prstGeom>
          <a:noFill/>
        </p:spPr>
        <p:txBody>
          <a:bodyPr wrap="square" rtlCol="0">
            <a:spAutoFit/>
          </a:bodyPr>
          <a:lstStyle/>
          <a:p>
            <a:pPr algn="just"/>
            <a:r>
              <a:rPr lang="en-US" sz="2300" dirty="0" err="1">
                <a:solidFill>
                  <a:schemeClr val="bg1"/>
                </a:solidFill>
                <a:latin typeface="Times New Roman" panose="02020603050405020304" pitchFamily="18" charset="0"/>
                <a:cs typeface="Times New Roman" panose="02020603050405020304" pitchFamily="18" charset="0"/>
              </a:rPr>
              <a:t>Từ</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tình</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huống</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bất</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ngờ</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đã</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mở</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ra</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những</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dòng</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cảm</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xúc</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mãnh</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liệt</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của</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nhân</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vật</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trữ</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tình</a:t>
            </a:r>
            <a:r>
              <a:rPr lang="en-US" sz="2300" dirty="0">
                <a:solidFill>
                  <a:schemeClr val="bg1"/>
                </a:solidFill>
                <a:latin typeface="Times New Roman" panose="02020603050405020304" pitchFamily="18" charset="0"/>
                <a:cs typeface="Times New Roman" panose="02020603050405020304" pitchFamily="18" charset="0"/>
              </a:rPr>
              <a:t>:</a:t>
            </a:r>
          </a:p>
          <a:p>
            <a:pPr algn="just"/>
            <a:r>
              <a:rPr lang="en-US" sz="2300"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Ngửa</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mặt</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lên</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nhìn</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mặt</a:t>
            </a:r>
            <a:endParaRPr lang="en-US" sz="2300" b="1" dirty="0">
              <a:solidFill>
                <a:schemeClr val="bg1"/>
              </a:solidFill>
              <a:latin typeface="Times New Roman" panose="02020603050405020304" pitchFamily="18" charset="0"/>
              <a:cs typeface="Times New Roman" panose="02020603050405020304" pitchFamily="18" charset="0"/>
            </a:endParaRPr>
          </a:p>
          <a:p>
            <a:pPr algn="just"/>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có</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cái</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gì</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rưng</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rưng</a:t>
            </a:r>
            <a:r>
              <a:rPr lang="en-US" sz="2300" b="1" dirty="0">
                <a:solidFill>
                  <a:schemeClr val="bg1"/>
                </a:solidFill>
                <a:latin typeface="Times New Roman" panose="02020603050405020304" pitchFamily="18" charset="0"/>
                <a:cs typeface="Times New Roman" panose="02020603050405020304" pitchFamily="18" charset="0"/>
              </a:rPr>
              <a:t>”</a:t>
            </a:r>
          </a:p>
        </p:txBody>
      </p:sp>
      <p:sp>
        <p:nvSpPr>
          <p:cNvPr id="11" name="TextBox 10"/>
          <p:cNvSpPr txBox="1"/>
          <p:nvPr/>
        </p:nvSpPr>
        <p:spPr>
          <a:xfrm>
            <a:off x="3619498" y="3182141"/>
            <a:ext cx="8208500" cy="2677656"/>
          </a:xfrm>
          <a:prstGeom prst="rect">
            <a:avLst/>
          </a:prstGeom>
          <a:solidFill>
            <a:schemeClr val="accent2">
              <a:lumMod val="40000"/>
              <a:lumOff val="60000"/>
            </a:schemeClr>
          </a:solidFill>
        </p:spPr>
        <p:txBody>
          <a:bodyPr wrap="square" rtlCol="0">
            <a:spAutoFit/>
          </a:bodyPr>
          <a:lstStyle/>
          <a:p>
            <a:pPr lvl="0" algn="just"/>
            <a:r>
              <a:rPr lang="en-US" sz="2400" dirty="0"/>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ngửa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thế</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tập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chú</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a:t>
            </a:r>
          </a:p>
          <a:p>
            <a:pPr lvl="0"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ở </a:t>
            </a:r>
            <a:r>
              <a:rPr lang="en-US" sz="2400" dirty="0" err="1">
                <a:latin typeface="Times New Roman" panose="02020603050405020304" pitchFamily="18" charset="0"/>
                <a:cs typeface="Times New Roman" panose="02020603050405020304" pitchFamily="18" charset="0"/>
              </a:rPr>
              <a:t>cuối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nhiều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Khuôn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khuôn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tri </a:t>
            </a:r>
            <a:r>
              <a:rPr lang="en-US" sz="2400" dirty="0" err="1">
                <a:latin typeface="Times New Roman" panose="02020603050405020304" pitchFamily="18" charset="0"/>
                <a:cs typeface="Times New Roman" panose="02020603050405020304" pitchFamily="18" charset="0"/>
              </a:rPr>
              <a:t>kỉ</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chung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đối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quên</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1817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6" name="Rectangle 5"/>
          <p:cNvSpPr/>
          <p:nvPr/>
        </p:nvSpPr>
        <p:spPr>
          <a:xfrm>
            <a:off x="164122" y="3247686"/>
            <a:ext cx="3380935"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Ngửa mặt lên nhìn mặt</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có cái gì rưng rưng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là đồng là bể</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là sông là rừng</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Trăng cứ tròn vành vạnh</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kể chi người vô tình</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ánh trăng im phăng phắc</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đủ cho ta giật mình</a:t>
            </a:r>
            <a:r>
              <a:rPr lang="en-US" sz="2000" b="0" i="1" dirty="0" smtClean="0">
                <a:solidFill>
                  <a:schemeClr val="bg1"/>
                </a:solidFill>
                <a:effectLst/>
                <a:latin typeface="Open Sans"/>
              </a:rPr>
              <a:t>”</a:t>
            </a:r>
            <a:endParaRPr lang="en-US" sz="2000" i="1" dirty="0">
              <a:solidFill>
                <a:schemeClr val="bg1"/>
              </a:solidFill>
            </a:endParaRPr>
          </a:p>
        </p:txBody>
      </p:sp>
      <p:pic>
        <p:nvPicPr>
          <p:cNvPr id="7" name="Picture 3" descr="1218551580_anhtran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14882" y="1515516"/>
            <a:ext cx="2962890" cy="166662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3277772" y="1515516"/>
            <a:ext cx="0" cy="5342484"/>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3545057" y="1345808"/>
            <a:ext cx="8357382" cy="1508105"/>
          </a:xfrm>
          <a:prstGeom prst="rect">
            <a:avLst/>
          </a:prstGeom>
          <a:noFill/>
        </p:spPr>
        <p:txBody>
          <a:bodyPr wrap="square" rtlCol="0">
            <a:spAutoFit/>
          </a:bodyPr>
          <a:lstStyle/>
          <a:p>
            <a:pPr algn="just"/>
            <a:r>
              <a:rPr lang="en-US" sz="2300" dirty="0" err="1">
                <a:solidFill>
                  <a:schemeClr val="bg1"/>
                </a:solidFill>
                <a:latin typeface="Times New Roman" panose="02020603050405020304" pitchFamily="18" charset="0"/>
                <a:cs typeface="Times New Roman" panose="02020603050405020304" pitchFamily="18" charset="0"/>
              </a:rPr>
              <a:t>Từ</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tình</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huống</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bất</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ngờ</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đã</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mở</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ra</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những</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dòng</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cảm</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xúc</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mãnh</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liệt</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của</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nhân</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vật</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trữ</a:t>
            </a:r>
            <a:r>
              <a:rPr lang="en-US" sz="2300" dirty="0">
                <a:solidFill>
                  <a:schemeClr val="bg1"/>
                </a:solidFill>
                <a:latin typeface="Times New Roman" panose="02020603050405020304" pitchFamily="18" charset="0"/>
                <a:cs typeface="Times New Roman" panose="02020603050405020304" pitchFamily="18" charset="0"/>
              </a:rPr>
              <a:t> </a:t>
            </a:r>
            <a:r>
              <a:rPr lang="en-US" sz="2300" dirty="0" err="1">
                <a:solidFill>
                  <a:schemeClr val="bg1"/>
                </a:solidFill>
                <a:latin typeface="Times New Roman" panose="02020603050405020304" pitchFamily="18" charset="0"/>
                <a:cs typeface="Times New Roman" panose="02020603050405020304" pitchFamily="18" charset="0"/>
              </a:rPr>
              <a:t>tình</a:t>
            </a:r>
            <a:r>
              <a:rPr lang="en-US" sz="2300" dirty="0">
                <a:solidFill>
                  <a:schemeClr val="bg1"/>
                </a:solidFill>
                <a:latin typeface="Times New Roman" panose="02020603050405020304" pitchFamily="18" charset="0"/>
                <a:cs typeface="Times New Roman" panose="02020603050405020304" pitchFamily="18" charset="0"/>
              </a:rPr>
              <a:t>:</a:t>
            </a:r>
          </a:p>
          <a:p>
            <a:pPr algn="just"/>
            <a:r>
              <a:rPr lang="en-US" sz="2300"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Ngửa</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mặt</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lên</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nhìn</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mặt</a:t>
            </a:r>
            <a:endParaRPr lang="en-US" sz="2300" b="1" dirty="0">
              <a:solidFill>
                <a:schemeClr val="bg1"/>
              </a:solidFill>
              <a:latin typeface="Times New Roman" panose="02020603050405020304" pitchFamily="18" charset="0"/>
              <a:cs typeface="Times New Roman" panose="02020603050405020304" pitchFamily="18" charset="0"/>
            </a:endParaRPr>
          </a:p>
          <a:p>
            <a:pPr algn="just"/>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có</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cái</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gì</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rưng</a:t>
            </a:r>
            <a:r>
              <a:rPr lang="en-US" sz="2300" b="1" dirty="0">
                <a:solidFill>
                  <a:schemeClr val="bg1"/>
                </a:solidFill>
                <a:latin typeface="Times New Roman" panose="02020603050405020304" pitchFamily="18" charset="0"/>
                <a:cs typeface="Times New Roman" panose="02020603050405020304" pitchFamily="18" charset="0"/>
              </a:rPr>
              <a:t> </a:t>
            </a:r>
            <a:r>
              <a:rPr lang="en-US" sz="2300" b="1" dirty="0" err="1">
                <a:solidFill>
                  <a:schemeClr val="bg1"/>
                </a:solidFill>
                <a:latin typeface="Times New Roman" panose="02020603050405020304" pitchFamily="18" charset="0"/>
                <a:cs typeface="Times New Roman" panose="02020603050405020304" pitchFamily="18" charset="0"/>
              </a:rPr>
              <a:t>rưng</a:t>
            </a:r>
            <a:r>
              <a:rPr lang="en-US" sz="2300" b="1" dirty="0">
                <a:solidFill>
                  <a:schemeClr val="bg1"/>
                </a:solidFill>
                <a:latin typeface="Times New Roman" panose="02020603050405020304" pitchFamily="18" charset="0"/>
                <a:cs typeface="Times New Roman" panose="02020603050405020304" pitchFamily="18" charset="0"/>
              </a:rPr>
              <a:t>”</a:t>
            </a:r>
          </a:p>
        </p:txBody>
      </p:sp>
      <p:sp>
        <p:nvSpPr>
          <p:cNvPr id="10" name="Rectangle 9"/>
          <p:cNvSpPr/>
          <p:nvPr/>
        </p:nvSpPr>
        <p:spPr>
          <a:xfrm>
            <a:off x="4107766" y="3869844"/>
            <a:ext cx="7061982" cy="2246769"/>
          </a:xfrm>
          <a:prstGeom prst="rect">
            <a:avLst/>
          </a:prstGeom>
          <a:solidFill>
            <a:schemeClr val="accent2">
              <a:lumMod val="60000"/>
              <a:lumOff val="40000"/>
            </a:schemeClr>
          </a:solidFill>
        </p:spPr>
        <p:txBody>
          <a:bodyPr wrap="square">
            <a:spAutoFit/>
          </a:bodyPr>
          <a:lstStyle/>
          <a:p>
            <a:pPr lvl="0" algn="just"/>
            <a:r>
              <a:rPr lang="en-US" sz="2800" b="1" i="1" dirty="0" err="1" smtClean="0">
                <a:solidFill>
                  <a:schemeClr val="bg1"/>
                </a:solidFill>
                <a:latin typeface="Times New Roman" panose="02020603050405020304" pitchFamily="18" charset="0"/>
                <a:cs typeface="Times New Roman" panose="02020603050405020304" pitchFamily="18" charset="0"/>
              </a:rPr>
              <a:t>Cuộc</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đối</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thoại</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không</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lời</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trong</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khoảnh</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khắc</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phút</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chốc</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ấy</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đã</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khiến</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cho</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cảm</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xúc</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dâng</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trào</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Từ</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rưng</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rưng</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đã</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diễn</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tả</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nỗi</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xúc</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động</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đến</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nghẹn</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ngào</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đến</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thổn</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thức</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trong</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cảm</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xúc</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của</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nhân</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vật</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trữ</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b="1" i="1" dirty="0" err="1" smtClean="0">
                <a:solidFill>
                  <a:schemeClr val="bg1"/>
                </a:solidFill>
                <a:latin typeface="Times New Roman" panose="02020603050405020304" pitchFamily="18" charset="0"/>
                <a:cs typeface="Times New Roman" panose="02020603050405020304" pitchFamily="18" charset="0"/>
              </a:rPr>
              <a:t>tình</a:t>
            </a:r>
            <a:r>
              <a:rPr lang="en-US" sz="2800" b="1" i="1" dirty="0" smtClean="0">
                <a:solidFill>
                  <a:schemeClr val="bg1"/>
                </a:solidFill>
                <a:latin typeface="Times New Roman" panose="02020603050405020304" pitchFamily="18" charset="0"/>
                <a:cs typeface="Times New Roman" panose="02020603050405020304" pitchFamily="18" charset="0"/>
              </a:rPr>
              <a:t>.</a:t>
            </a:r>
            <a:endParaRPr lang="en-US" sz="2800" b="1" i="1" dirty="0">
              <a:solidFill>
                <a:schemeClr val="bg1"/>
              </a:solidFill>
              <a:latin typeface="Times New Roman" panose="02020603050405020304" pitchFamily="18" charset="0"/>
              <a:cs typeface="Times New Roman" panose="02020603050405020304" pitchFamily="18" charset="0"/>
            </a:endParaRPr>
          </a:p>
        </p:txBody>
      </p:sp>
      <p:sp>
        <p:nvSpPr>
          <p:cNvPr id="11" name="Down Arrow 10"/>
          <p:cNvSpPr/>
          <p:nvPr/>
        </p:nvSpPr>
        <p:spPr>
          <a:xfrm>
            <a:off x="6307016" y="2939264"/>
            <a:ext cx="914400" cy="690485"/>
          </a:xfrm>
          <a:prstGeom prst="downArrow">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p:cNvSpPr txBox="1"/>
          <p:nvPr/>
        </p:nvSpPr>
        <p:spPr>
          <a:xfrm>
            <a:off x="504092" y="799514"/>
            <a:ext cx="9174480" cy="523220"/>
          </a:xfrm>
          <a:prstGeom prst="rect">
            <a:avLst/>
          </a:prstGeom>
          <a:solidFill>
            <a:srgbClr val="FF7C80"/>
          </a:solidFill>
        </p:spPr>
        <p:txBody>
          <a:bodyPr wrap="square" rtlCol="0">
            <a:spAutoFit/>
          </a:bodyPr>
          <a:lstStyle/>
          <a:p>
            <a:r>
              <a:rPr lang="en-US" sz="2800" dirty="0">
                <a:solidFill>
                  <a:schemeClr val="bg1"/>
                </a:solidFill>
              </a:rPr>
              <a:t>3</a:t>
            </a:r>
            <a:r>
              <a:rPr lang="en-US" sz="2800" dirty="0" smtClean="0">
                <a:solidFill>
                  <a:schemeClr val="bg1"/>
                </a:solidFill>
              </a:rPr>
              <a:t>.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và</a:t>
            </a:r>
            <a:r>
              <a:rPr lang="en-US" sz="2800" dirty="0" smtClean="0">
                <a:solidFill>
                  <a:schemeClr val="bg1"/>
                </a:solidFill>
              </a:rPr>
              <a:t> </a:t>
            </a:r>
            <a:r>
              <a:rPr lang="en-US" sz="2800" dirty="0" err="1" smtClean="0">
                <a:solidFill>
                  <a:schemeClr val="bg1"/>
                </a:solidFill>
              </a:rPr>
              <a:t>suy</a:t>
            </a:r>
            <a:r>
              <a:rPr lang="en-US" sz="2800" dirty="0" smtClean="0">
                <a:solidFill>
                  <a:schemeClr val="bg1"/>
                </a:solidFill>
              </a:rPr>
              <a:t> </a:t>
            </a:r>
            <a:r>
              <a:rPr lang="en-US" sz="2800" dirty="0" err="1" smtClean="0">
                <a:solidFill>
                  <a:schemeClr val="bg1"/>
                </a:solidFill>
              </a:rPr>
              <a:t>ngẫm</a:t>
            </a:r>
            <a:r>
              <a:rPr lang="en-US" sz="2800" dirty="0" smtClean="0">
                <a:solidFill>
                  <a:schemeClr val="bg1"/>
                </a:solidFill>
              </a:rPr>
              <a:t> </a:t>
            </a:r>
            <a:r>
              <a:rPr lang="en-US" sz="2800" dirty="0" err="1" smtClean="0">
                <a:solidFill>
                  <a:schemeClr val="bg1"/>
                </a:solidFill>
              </a:rPr>
              <a:t>của</a:t>
            </a:r>
            <a:r>
              <a:rPr lang="en-US" sz="2800" dirty="0" smtClean="0">
                <a:solidFill>
                  <a:schemeClr val="bg1"/>
                </a:solidFill>
              </a:rPr>
              <a:t> </a:t>
            </a:r>
            <a:r>
              <a:rPr lang="en-US" sz="2800" dirty="0" err="1" smtClean="0">
                <a:solidFill>
                  <a:schemeClr val="bg1"/>
                </a:solidFill>
              </a:rPr>
              <a:t>nhân</a:t>
            </a:r>
            <a:r>
              <a:rPr lang="en-US" sz="2800" dirty="0" smtClean="0">
                <a:solidFill>
                  <a:schemeClr val="bg1"/>
                </a:solidFill>
              </a:rPr>
              <a:t> </a:t>
            </a:r>
            <a:r>
              <a:rPr lang="en-US" sz="2800" dirty="0" err="1" smtClean="0">
                <a:solidFill>
                  <a:schemeClr val="bg1"/>
                </a:solidFill>
              </a:rPr>
              <a:t>vật</a:t>
            </a:r>
            <a:r>
              <a:rPr lang="en-US" sz="2800" dirty="0" smtClean="0">
                <a:solidFill>
                  <a:schemeClr val="bg1"/>
                </a:solidFill>
              </a:rPr>
              <a:t> </a:t>
            </a:r>
            <a:r>
              <a:rPr lang="en-US" sz="2800" dirty="0" err="1" smtClean="0">
                <a:solidFill>
                  <a:schemeClr val="bg1"/>
                </a:solidFill>
              </a:rPr>
              <a:t>trữ</a:t>
            </a:r>
            <a:r>
              <a:rPr lang="en-US" sz="2800" dirty="0" smtClean="0">
                <a:solidFill>
                  <a:schemeClr val="bg1"/>
                </a:solidFill>
              </a:rPr>
              <a:t> </a:t>
            </a:r>
            <a:r>
              <a:rPr lang="en-US" sz="2800" dirty="0" err="1" smtClean="0">
                <a:solidFill>
                  <a:schemeClr val="bg1"/>
                </a:solidFill>
              </a:rPr>
              <a:t>tình</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cuối</a:t>
            </a:r>
            <a:r>
              <a:rPr lang="en-US" sz="2800" dirty="0" smtClean="0">
                <a:solidFill>
                  <a:schemeClr val="bg1"/>
                </a:solidFill>
              </a:rPr>
              <a:t>) </a:t>
            </a:r>
            <a:endParaRPr lang="en-US" sz="2800" dirty="0">
              <a:solidFill>
                <a:schemeClr val="bg1"/>
              </a:solidFill>
            </a:endParaRPr>
          </a:p>
        </p:txBody>
      </p:sp>
    </p:spTree>
    <p:extLst>
      <p:ext uri="{BB962C8B-B14F-4D97-AF65-F5344CB8AC3E}">
        <p14:creationId xmlns:p14="http://schemas.microsoft.com/office/powerpoint/2010/main" val="2987852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6" name="Rectangle 5"/>
          <p:cNvSpPr/>
          <p:nvPr/>
        </p:nvSpPr>
        <p:spPr>
          <a:xfrm>
            <a:off x="164122" y="3247686"/>
            <a:ext cx="3380935"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Ngửa mặt lên nhìn mặt</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có cái gì rưng rưng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là đồng là bể</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là sông là rừng</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Trăng cứ tròn vành vạnh</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kể chi người vô tình</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ánh trăng im phăng phắc</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đủ cho ta giật mình</a:t>
            </a:r>
            <a:r>
              <a:rPr lang="en-US" sz="2000" b="0" i="1" dirty="0" smtClean="0">
                <a:solidFill>
                  <a:schemeClr val="bg1"/>
                </a:solidFill>
                <a:effectLst/>
                <a:latin typeface="Open Sans"/>
              </a:rPr>
              <a:t>”</a:t>
            </a:r>
            <a:endParaRPr lang="en-US" sz="2000" i="1" dirty="0">
              <a:solidFill>
                <a:schemeClr val="bg1"/>
              </a:solidFill>
            </a:endParaRPr>
          </a:p>
        </p:txBody>
      </p:sp>
      <p:pic>
        <p:nvPicPr>
          <p:cNvPr id="7" name="Picture 3" descr="1218551580_anhtran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14882" y="1515516"/>
            <a:ext cx="2962890" cy="166662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cxnSp>
        <p:nvCxnSpPr>
          <p:cNvPr id="8" name="Straight Connector 7"/>
          <p:cNvCxnSpPr/>
          <p:nvPr/>
        </p:nvCxnSpPr>
        <p:spPr>
          <a:xfrm>
            <a:off x="3277772" y="1515516"/>
            <a:ext cx="0" cy="5342484"/>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504092" y="799514"/>
            <a:ext cx="9174480" cy="523220"/>
          </a:xfrm>
          <a:prstGeom prst="rect">
            <a:avLst/>
          </a:prstGeom>
          <a:solidFill>
            <a:srgbClr val="FF7C80"/>
          </a:solidFill>
        </p:spPr>
        <p:txBody>
          <a:bodyPr wrap="square" rtlCol="0">
            <a:spAutoFit/>
          </a:bodyPr>
          <a:lstStyle/>
          <a:p>
            <a:r>
              <a:rPr lang="en-US" sz="2800" dirty="0">
                <a:solidFill>
                  <a:schemeClr val="bg1"/>
                </a:solidFill>
              </a:rPr>
              <a:t>3</a:t>
            </a:r>
            <a:r>
              <a:rPr lang="en-US" sz="2800" dirty="0" smtClean="0">
                <a:solidFill>
                  <a:schemeClr val="bg1"/>
                </a:solidFill>
              </a:rPr>
              <a:t>.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và</a:t>
            </a:r>
            <a:r>
              <a:rPr lang="en-US" sz="2800" dirty="0" smtClean="0">
                <a:solidFill>
                  <a:schemeClr val="bg1"/>
                </a:solidFill>
              </a:rPr>
              <a:t> </a:t>
            </a:r>
            <a:r>
              <a:rPr lang="en-US" sz="2800" dirty="0" err="1" smtClean="0">
                <a:solidFill>
                  <a:schemeClr val="bg1"/>
                </a:solidFill>
              </a:rPr>
              <a:t>suy</a:t>
            </a:r>
            <a:r>
              <a:rPr lang="en-US" sz="2800" dirty="0" smtClean="0">
                <a:solidFill>
                  <a:schemeClr val="bg1"/>
                </a:solidFill>
              </a:rPr>
              <a:t> </a:t>
            </a:r>
            <a:r>
              <a:rPr lang="en-US" sz="2800" dirty="0" err="1" smtClean="0">
                <a:solidFill>
                  <a:schemeClr val="bg1"/>
                </a:solidFill>
              </a:rPr>
              <a:t>ngẫm</a:t>
            </a:r>
            <a:r>
              <a:rPr lang="en-US" sz="2800" dirty="0" smtClean="0">
                <a:solidFill>
                  <a:schemeClr val="bg1"/>
                </a:solidFill>
              </a:rPr>
              <a:t> </a:t>
            </a:r>
            <a:r>
              <a:rPr lang="en-US" sz="2800" dirty="0" err="1" smtClean="0">
                <a:solidFill>
                  <a:schemeClr val="bg1"/>
                </a:solidFill>
              </a:rPr>
              <a:t>của</a:t>
            </a:r>
            <a:r>
              <a:rPr lang="en-US" sz="2800" dirty="0" smtClean="0">
                <a:solidFill>
                  <a:schemeClr val="bg1"/>
                </a:solidFill>
              </a:rPr>
              <a:t> </a:t>
            </a:r>
            <a:r>
              <a:rPr lang="en-US" sz="2800" dirty="0" err="1" smtClean="0">
                <a:solidFill>
                  <a:schemeClr val="bg1"/>
                </a:solidFill>
              </a:rPr>
              <a:t>nhân</a:t>
            </a:r>
            <a:r>
              <a:rPr lang="en-US" sz="2800" dirty="0" smtClean="0">
                <a:solidFill>
                  <a:schemeClr val="bg1"/>
                </a:solidFill>
              </a:rPr>
              <a:t> </a:t>
            </a:r>
            <a:r>
              <a:rPr lang="en-US" sz="2800" dirty="0" err="1" smtClean="0">
                <a:solidFill>
                  <a:schemeClr val="bg1"/>
                </a:solidFill>
              </a:rPr>
              <a:t>vật</a:t>
            </a:r>
            <a:r>
              <a:rPr lang="en-US" sz="2800" dirty="0" smtClean="0">
                <a:solidFill>
                  <a:schemeClr val="bg1"/>
                </a:solidFill>
              </a:rPr>
              <a:t> </a:t>
            </a:r>
            <a:r>
              <a:rPr lang="en-US" sz="2800" dirty="0" err="1" smtClean="0">
                <a:solidFill>
                  <a:schemeClr val="bg1"/>
                </a:solidFill>
              </a:rPr>
              <a:t>trữ</a:t>
            </a:r>
            <a:r>
              <a:rPr lang="en-US" sz="2800" dirty="0" smtClean="0">
                <a:solidFill>
                  <a:schemeClr val="bg1"/>
                </a:solidFill>
              </a:rPr>
              <a:t> </a:t>
            </a:r>
            <a:r>
              <a:rPr lang="en-US" sz="2800" dirty="0" err="1" smtClean="0">
                <a:solidFill>
                  <a:schemeClr val="bg1"/>
                </a:solidFill>
              </a:rPr>
              <a:t>tình</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cuối</a:t>
            </a:r>
            <a:r>
              <a:rPr lang="en-US" sz="2800" dirty="0" smtClean="0">
                <a:solidFill>
                  <a:schemeClr val="bg1"/>
                </a:solidFill>
              </a:rPr>
              <a:t>) </a:t>
            </a:r>
            <a:endParaRPr lang="en-US" sz="2800" dirty="0">
              <a:solidFill>
                <a:schemeClr val="bg1"/>
              </a:solidFill>
            </a:endParaRPr>
          </a:p>
        </p:txBody>
      </p:sp>
      <p:sp>
        <p:nvSpPr>
          <p:cNvPr id="10" name="TextBox 9"/>
          <p:cNvSpPr txBox="1"/>
          <p:nvPr/>
        </p:nvSpPr>
        <p:spPr>
          <a:xfrm>
            <a:off x="3545057" y="1515516"/>
            <a:ext cx="8305800" cy="1815882"/>
          </a:xfrm>
          <a:prstGeom prst="rect">
            <a:avLst/>
          </a:prstGeom>
          <a:noFill/>
        </p:spPr>
        <p:txBody>
          <a:bodyPr wrap="square" rtlCol="0">
            <a:spAutoFit/>
          </a:bodyPr>
          <a:lstStyle/>
          <a:p>
            <a:pPr algn="just"/>
            <a:r>
              <a:rPr lang="en-US" sz="2800" dirty="0" err="1">
                <a:solidFill>
                  <a:schemeClr val="bg1"/>
                </a:solidFill>
                <a:latin typeface="Times New Roman" panose="02020603050405020304" pitchFamily="18" charset="0"/>
                <a:cs typeface="Times New Roman" panose="02020603050405020304" pitchFamily="18" charset="0"/>
              </a:rPr>
              <a:t>Giọt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nước</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mắt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như</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khiến</a:t>
            </a:r>
            <a:r>
              <a:rPr lang="en-US" sz="2800" dirty="0">
                <a:solidFill>
                  <a:schemeClr val="bg1"/>
                </a:solidFill>
                <a:latin typeface="Times New Roman" panose="02020603050405020304" pitchFamily="18" charset="0"/>
                <a:cs typeface="Times New Roman" panose="02020603050405020304" pitchFamily="18" charset="0"/>
              </a:rPr>
              <a:t> con </a:t>
            </a:r>
            <a:r>
              <a:rPr lang="en-US" sz="2800" dirty="0" err="1">
                <a:solidFill>
                  <a:schemeClr val="bg1"/>
                </a:solidFill>
                <a:latin typeface="Times New Roman" panose="02020603050405020304" pitchFamily="18" charset="0"/>
                <a:cs typeface="Times New Roman" panose="02020603050405020304" pitchFamily="18" charset="0"/>
              </a:rPr>
              <a:t>người</a:t>
            </a:r>
            <a:r>
              <a:rPr lang="en-US" sz="2800" dirty="0">
                <a:solidFill>
                  <a:schemeClr val="bg1"/>
                </a:solidFill>
                <a:latin typeface="Times New Roman" panose="02020603050405020304" pitchFamily="18" charset="0"/>
                <a:cs typeface="Times New Roman" panose="02020603050405020304" pitchFamily="18" charset="0"/>
              </a:rPr>
              <a:t> ta </a:t>
            </a:r>
            <a:r>
              <a:rPr lang="en-US" sz="2800" dirty="0" err="1">
                <a:solidFill>
                  <a:schemeClr val="bg1"/>
                </a:solidFill>
                <a:latin typeface="Times New Roman" panose="02020603050405020304" pitchFamily="18" charset="0"/>
                <a:cs typeface="Times New Roman" panose="02020603050405020304" pitchFamily="18" charset="0"/>
              </a:rPr>
              <a:t>trở</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nên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thanh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thản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hơn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trong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sáng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hơn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để</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kỉ</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niệm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ùa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về</a:t>
            </a:r>
            <a:r>
              <a:rPr lang="en-US" sz="2800" dirty="0">
                <a:solidFill>
                  <a:schemeClr val="bg1"/>
                </a:solidFill>
                <a:latin typeface="Times New Roman" panose="02020603050405020304" pitchFamily="18" charset="0"/>
                <a:cs typeface="Times New Roman" panose="02020603050405020304" pitchFamily="18" charset="0"/>
              </a:rPr>
              <a:t>: </a:t>
            </a:r>
          </a:p>
          <a:p>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như</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là</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đồng</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là</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bể</a:t>
            </a:r>
            <a:endParaRPr lang="en-US" sz="2800" b="1" i="1" dirty="0">
              <a:solidFill>
                <a:schemeClr val="bg1"/>
              </a:solidFill>
              <a:latin typeface="Times New Roman" panose="02020603050405020304" pitchFamily="18" charset="0"/>
              <a:cs typeface="Times New Roman" panose="02020603050405020304" pitchFamily="18" charset="0"/>
            </a:endParaRPr>
          </a:p>
          <a:p>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như</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là</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sông</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là</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rừng</a:t>
            </a:r>
            <a:r>
              <a:rPr lang="en-US" sz="2800" b="1" i="1" dirty="0">
                <a:solidFill>
                  <a:schemeClr val="bg1"/>
                </a:solidFill>
                <a:latin typeface="Times New Roman" panose="02020603050405020304" pitchFamily="18" charset="0"/>
                <a:cs typeface="Times New Roman" panose="02020603050405020304" pitchFamily="18" charset="0"/>
              </a:rPr>
              <a:t>”</a:t>
            </a:r>
          </a:p>
        </p:txBody>
      </p:sp>
      <p:sp>
        <p:nvSpPr>
          <p:cNvPr id="11" name="TextBox 10"/>
          <p:cNvSpPr txBox="1"/>
          <p:nvPr/>
        </p:nvSpPr>
        <p:spPr>
          <a:xfrm>
            <a:off x="3545057" y="3846526"/>
            <a:ext cx="8305800" cy="2246769"/>
          </a:xfrm>
          <a:prstGeom prst="rect">
            <a:avLst/>
          </a:prstGeom>
          <a:solidFill>
            <a:schemeClr val="accent2">
              <a:lumMod val="40000"/>
              <a:lumOff val="60000"/>
            </a:schemeClr>
          </a:solidFill>
        </p:spPr>
        <p:txBody>
          <a:bodyPr wrap="square" rtlCol="0">
            <a:spAutoFit/>
          </a:bodyPr>
          <a:lstStyle/>
          <a:p>
            <a:pPr lvl="0" algn="just"/>
            <a:r>
              <a:rPr lang="en-US" sz="2800" dirty="0"/>
              <a:t>- </a:t>
            </a:r>
            <a:r>
              <a:rPr lang="en-US" sz="2800" b="1" i="1" dirty="0" err="1">
                <a:latin typeface="Times New Roman" panose="02020603050405020304" pitchFamily="18" charset="0"/>
                <a:cs typeface="Times New Roman" panose="02020603050405020304" pitchFamily="18" charset="0"/>
              </a:rPr>
              <a:t>Cấu</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trúc</a:t>
            </a:r>
            <a:r>
              <a:rPr lang="en-US" sz="2800" b="1" i="1" dirty="0">
                <a:latin typeface="Times New Roman" panose="02020603050405020304" pitchFamily="18" charset="0"/>
                <a:cs typeface="Times New Roman" panose="02020603050405020304" pitchFamily="18" charset="0"/>
              </a:rPr>
              <a:t> song </a:t>
            </a:r>
            <a:r>
              <a:rPr lang="en-US" sz="2800" b="1" i="1" dirty="0" err="1">
                <a:latin typeface="Times New Roman" panose="02020603050405020304" pitchFamily="18" charset="0"/>
                <a:cs typeface="Times New Roman" panose="02020603050405020304" pitchFamily="18" charset="0"/>
              </a:rPr>
              <a:t>hành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như</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là</a:t>
            </a:r>
            <a:r>
              <a:rPr lang="en-US" sz="2800" b="1" i="1" dirty="0">
                <a:latin typeface="Times New Roman" panose="02020603050405020304" pitchFamily="18" charset="0"/>
                <a:cs typeface="Times New Roman" panose="02020603050405020304" pitchFamily="18" charset="0"/>
              </a:rPr>
              <a:t>…</a:t>
            </a:r>
            <a:r>
              <a:rPr lang="en-US" sz="2800" b="1" i="1" dirty="0" err="1">
                <a:latin typeface="Times New Roman" panose="02020603050405020304" pitchFamily="18" charset="0"/>
                <a:cs typeface="Times New Roman" panose="02020603050405020304" pitchFamily="18" charset="0"/>
              </a:rPr>
              <a:t>là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cộng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với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biện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pháp</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tu</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từ</a:t>
            </a:r>
            <a:r>
              <a:rPr lang="en-US" sz="2800" b="1" i="1" dirty="0">
                <a:latin typeface="Times New Roman" panose="02020603050405020304" pitchFamily="18" charset="0"/>
                <a:cs typeface="Times New Roman" panose="02020603050405020304" pitchFamily="18" charset="0"/>
              </a:rPr>
              <a:t> so </a:t>
            </a:r>
            <a:r>
              <a:rPr lang="en-US" sz="2800" b="1" i="1" dirty="0" err="1">
                <a:latin typeface="Times New Roman" panose="02020603050405020304" pitchFamily="18" charset="0"/>
                <a:cs typeface="Times New Roman" panose="02020603050405020304" pitchFamily="18" charset="0"/>
              </a:rPr>
              <a:t>sánh</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như</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điệp</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ngữ</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như</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là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và</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liệt</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kê</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đồng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bể</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sông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rừng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diễn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tả</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những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dòng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kí</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ức</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về</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một</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thời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gắn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bó</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chan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hòa</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với</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thiên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nhiên</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bỗng</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từ</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từ</a:t>
            </a:r>
            <a:r>
              <a:rPr lang="en-US" sz="2800" b="1" i="1" dirty="0">
                <a:latin typeface="Times New Roman" panose="02020603050405020304" pitchFamily="18" charset="0"/>
                <a:cs typeface="Times New Roman" panose="02020603050405020304" pitchFamily="18" charset="0"/>
              </a:rPr>
              <a:t> </a:t>
            </a:r>
            <a:r>
              <a:rPr lang="en-US" sz="2800" b="1" i="1" dirty="0" err="1">
                <a:latin typeface="Times New Roman" panose="02020603050405020304" pitchFamily="18" charset="0"/>
                <a:cs typeface="Times New Roman" panose="02020603050405020304" pitchFamily="18" charset="0"/>
              </a:rPr>
              <a:t>ùa</a:t>
            </a:r>
            <a:r>
              <a:rPr lang="en-US" sz="2800" b="1" i="1" dirty="0">
                <a:latin typeface="Times New Roman" panose="02020603050405020304" pitchFamily="18" charset="0"/>
                <a:cs typeface="Times New Roman" panose="02020603050405020304" pitchFamily="18" charset="0"/>
              </a:rPr>
              <a:t> </a:t>
            </a:r>
            <a:r>
              <a:rPr lang="en-US" sz="2800" b="1" i="1" dirty="0" err="1"/>
              <a:t>về</a:t>
            </a:r>
            <a:r>
              <a:rPr lang="en-US" sz="2800" b="1" i="1" dirty="0"/>
              <a:t>.</a:t>
            </a:r>
          </a:p>
        </p:txBody>
      </p:sp>
    </p:spTree>
    <p:extLst>
      <p:ext uri="{BB962C8B-B14F-4D97-AF65-F5344CB8AC3E}">
        <p14:creationId xmlns:p14="http://schemas.microsoft.com/office/powerpoint/2010/main" val="2381921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linds(horizontal)">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linds(horizontal)">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667745" y="2604133"/>
            <a:ext cx="8191320" cy="4154984"/>
          </a:xfrm>
          <a:prstGeom prst="rect">
            <a:avLst/>
          </a:prstGeom>
          <a:solidFill>
            <a:schemeClr val="accent2">
              <a:lumMod val="40000"/>
              <a:lumOff val="60000"/>
            </a:schemeClr>
          </a:solidFill>
        </p:spPr>
        <p:txBody>
          <a:bodyPr wrap="square" rtlCol="0">
            <a:spAutoFit/>
          </a:bodyPr>
          <a:lstStyle/>
          <a:p>
            <a:pPr lvl="0" algn="just"/>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Hình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ảnh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trăng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cứ</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tròn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vành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vạnh</a:t>
            </a:r>
            <a:r>
              <a:rPr lang="en-US" sz="2400" b="1" i="1" dirty="0">
                <a:latin typeface="Times New Roman" panose="02020603050405020304" pitchFamily="18" charset="0"/>
                <a:cs typeface="Times New Roman" panose="02020603050405020304" pitchFamily="18" charset="0"/>
              </a:rPr>
              <a:t>”:</a:t>
            </a:r>
          </a:p>
          <a:p>
            <a:pPr algn="just"/>
            <a:r>
              <a:rPr lang="en-US" sz="2400" b="1" i="1"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vầng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tỏa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giữa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bao</a:t>
            </a:r>
            <a:r>
              <a:rPr lang="en-US" sz="2400" dirty="0">
                <a:latin typeface="Times New Roman" panose="02020603050405020304" pitchFamily="18" charset="0"/>
                <a:cs typeface="Times New Roman" panose="02020603050405020304" pitchFamily="18" charset="0"/>
              </a:rPr>
              <a:t> la.</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quá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vẫn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tròn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trọn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vẹn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mặc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thay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a:t>
            </a:r>
          </a:p>
          <a:p>
            <a:pPr marL="457200" indent="-457200" algn="just">
              <a:buFontTx/>
              <a:buChar char="-"/>
            </a:pP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ánh</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trăng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im</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phăng</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phắc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nhìn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nghiêm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khắc</a:t>
            </a:r>
            <a:r>
              <a:rPr lang="en-US" sz="2400" dirty="0">
                <a:latin typeface="Times New Roman" panose="02020603050405020304" pitchFamily="18" charset="0"/>
                <a:cs typeface="Times New Roman" panose="02020603050405020304" pitchFamily="18" charset="0"/>
              </a:rPr>
              <a:t> song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đầy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bao</a:t>
            </a:r>
            <a:r>
              <a:rPr lang="en-US" sz="2400" dirty="0">
                <a:latin typeface="Times New Roman" panose="02020603050405020304" pitchFamily="18" charset="0"/>
                <a:cs typeface="Times New Roman" panose="02020603050405020304" pitchFamily="18" charset="0"/>
              </a:rPr>
              <a:t> dung </a:t>
            </a:r>
            <a:r>
              <a:rPr lang="en-US" sz="2400" dirty="0" err="1">
                <a:latin typeface="Times New Roman" panose="02020603050405020304" pitchFamily="18" charset="0"/>
                <a:cs typeface="Times New Roman" panose="02020603050405020304" pitchFamily="18" charset="0"/>
              </a:rPr>
              <a:t>độ</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lượng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im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lặng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ấy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tỉnh</a:t>
            </a:r>
            <a:r>
              <a:rPr lang="en-US" sz="2400" dirty="0">
                <a:latin typeface="Times New Roman" panose="02020603050405020304" pitchFamily="18" charset="0"/>
                <a:cs typeface="Times New Roman" panose="02020603050405020304" pitchFamily="18" charset="0"/>
              </a:rPr>
              <a:t>.</a:t>
            </a:r>
          </a:p>
          <a:p>
            <a:pPr marL="457200" indent="-457200" algn="just">
              <a:buFontTx/>
              <a:buChar char="-"/>
            </a:pPr>
            <a:r>
              <a:rPr lang="en-US" sz="2400" dirty="0" err="1">
                <a:latin typeface="Times New Roman" panose="02020603050405020304" pitchFamily="18" charset="0"/>
                <a:cs typeface="Times New Roman" panose="02020603050405020304" pitchFamily="18" charset="0"/>
              </a:rPr>
              <a:t>Chuyển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vầng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sym typeface="Wingdings"/>
              </a:rPr>
              <a: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lương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soi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mọi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góc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khuất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hồn</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thức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smtClean="0">
                <a:latin typeface="Times New Roman" panose="02020603050405020304" pitchFamily="18" charset="0"/>
                <a:cs typeface="Times New Roman" panose="02020603050405020304" pitchFamily="18" charset="0"/>
              </a:rPr>
              <a:t>.</a:t>
            </a:r>
            <a:endParaRPr lang="en-US" sz="2400" dirty="0">
              <a:latin typeface="Times New Roman" panose="02020603050405020304" pitchFamily="18" charset="0"/>
              <a:cs typeface="Times New Roman" panose="02020603050405020304" pitchFamily="18" charset="0"/>
            </a:endParaRPr>
          </a:p>
        </p:txBody>
      </p:sp>
      <p:sp>
        <p:nvSpPr>
          <p:cNvPr id="5" name="TextBox 4"/>
          <p:cNvSpPr txBox="1"/>
          <p:nvPr/>
        </p:nvSpPr>
        <p:spPr>
          <a:xfrm>
            <a:off x="3400461" y="1449971"/>
            <a:ext cx="11150221" cy="1154162"/>
          </a:xfrm>
          <a:prstGeom prst="rect">
            <a:avLst/>
          </a:prstGeom>
          <a:noFill/>
        </p:spPr>
        <p:txBody>
          <a:bodyPr wrap="square" rtlCol="0">
            <a:spAutoFit/>
          </a:bodyPr>
          <a:lstStyle/>
          <a:p>
            <a:r>
              <a:rPr lang="en-US" sz="2300" b="1" i="1" dirty="0" err="1">
                <a:solidFill>
                  <a:schemeClr val="bg1"/>
                </a:solidFill>
                <a:latin typeface="Times New Roman" panose="02020603050405020304" pitchFamily="18" charset="0"/>
                <a:cs typeface="Times New Roman" panose="02020603050405020304" pitchFamily="18" charset="0"/>
              </a:rPr>
              <a:t>Khổ</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thơ</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cuối</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thể</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hiện</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những</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suy</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ngẫm</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và</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triết</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lí</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sâu</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sắc</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của</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nhà</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thơ</a:t>
            </a:r>
            <a:r>
              <a:rPr lang="en-US" sz="2300" b="1" i="1" dirty="0">
                <a:solidFill>
                  <a:schemeClr val="bg1"/>
                </a:solidFill>
                <a:latin typeface="Times New Roman" panose="02020603050405020304" pitchFamily="18" charset="0"/>
                <a:cs typeface="Times New Roman" panose="02020603050405020304" pitchFamily="18" charset="0"/>
              </a:rPr>
              <a:t>:</a:t>
            </a:r>
          </a:p>
          <a:p>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Trăng</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cứ</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tròn</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vành</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vạnh</a:t>
            </a:r>
            <a:endParaRPr lang="en-US" sz="2300" b="1" i="1" dirty="0">
              <a:solidFill>
                <a:schemeClr val="bg1"/>
              </a:solidFill>
              <a:latin typeface="Times New Roman" panose="02020603050405020304" pitchFamily="18" charset="0"/>
              <a:cs typeface="Times New Roman" panose="02020603050405020304" pitchFamily="18" charset="0"/>
            </a:endParaRPr>
          </a:p>
          <a:p>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đủ</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cho</a:t>
            </a:r>
            <a:r>
              <a:rPr lang="en-US" sz="2300" b="1" i="1" dirty="0">
                <a:solidFill>
                  <a:schemeClr val="bg1"/>
                </a:solidFill>
                <a:latin typeface="Times New Roman" panose="02020603050405020304" pitchFamily="18" charset="0"/>
                <a:cs typeface="Times New Roman" panose="02020603050405020304" pitchFamily="18" charset="0"/>
              </a:rPr>
              <a:t> ta </a:t>
            </a:r>
            <a:r>
              <a:rPr lang="en-US" sz="2300" b="1" i="1" dirty="0" err="1">
                <a:solidFill>
                  <a:schemeClr val="bg1"/>
                </a:solidFill>
                <a:latin typeface="Times New Roman" panose="02020603050405020304" pitchFamily="18" charset="0"/>
                <a:cs typeface="Times New Roman" panose="02020603050405020304" pitchFamily="18" charset="0"/>
              </a:rPr>
              <a:t>giật</a:t>
            </a:r>
            <a:r>
              <a:rPr lang="en-US" sz="2300" b="1" i="1" dirty="0">
                <a:solidFill>
                  <a:schemeClr val="bg1"/>
                </a:solidFill>
                <a:latin typeface="Times New Roman" panose="02020603050405020304" pitchFamily="18" charset="0"/>
                <a:cs typeface="Times New Roman" panose="02020603050405020304" pitchFamily="18" charset="0"/>
              </a:rPr>
              <a:t> </a:t>
            </a:r>
            <a:r>
              <a:rPr lang="en-US" sz="2300" b="1" i="1" dirty="0" err="1">
                <a:solidFill>
                  <a:schemeClr val="bg1"/>
                </a:solidFill>
                <a:latin typeface="Times New Roman" panose="02020603050405020304" pitchFamily="18" charset="0"/>
                <a:cs typeface="Times New Roman" panose="02020603050405020304" pitchFamily="18" charset="0"/>
              </a:rPr>
              <a:t>mình</a:t>
            </a:r>
            <a:r>
              <a:rPr lang="en-US" sz="2300" b="1" i="1" dirty="0">
                <a:solidFill>
                  <a:schemeClr val="bg1"/>
                </a:solidFill>
                <a:latin typeface="Times New Roman" panose="02020603050405020304" pitchFamily="18" charset="0"/>
                <a:cs typeface="Times New Roman" panose="02020603050405020304" pitchFamily="18" charset="0"/>
              </a:rPr>
              <a:t>”</a:t>
            </a:r>
          </a:p>
        </p:txBody>
      </p:sp>
      <p:sp>
        <p:nvSpPr>
          <p:cNvPr id="6" name="TextBox 5"/>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7" name="Rectangle 6"/>
          <p:cNvSpPr/>
          <p:nvPr/>
        </p:nvSpPr>
        <p:spPr>
          <a:xfrm>
            <a:off x="164122" y="3247686"/>
            <a:ext cx="3380935"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Ngửa mặt lên nhìn mặt</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có cái gì rưng rưng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là đồng là bể</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là sông là rừng</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Trăng cứ tròn vành vạnh</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kể chi người vô tình</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ánh trăng im phăng phắc</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đủ cho ta giật mình</a:t>
            </a:r>
            <a:r>
              <a:rPr lang="en-US" sz="2000" b="0" i="1" dirty="0" smtClean="0">
                <a:solidFill>
                  <a:schemeClr val="bg1"/>
                </a:solidFill>
                <a:effectLst/>
                <a:latin typeface="Open Sans"/>
              </a:rPr>
              <a:t>”</a:t>
            </a:r>
            <a:endParaRPr lang="en-US" sz="2000" i="1" dirty="0">
              <a:solidFill>
                <a:schemeClr val="bg1"/>
              </a:solidFill>
            </a:endParaRPr>
          </a:p>
        </p:txBody>
      </p:sp>
      <p:pic>
        <p:nvPicPr>
          <p:cNvPr id="8" name="Picture 3" descr="1218551580_anhtran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14882" y="1515516"/>
            <a:ext cx="2962890" cy="166662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cxnSp>
        <p:nvCxnSpPr>
          <p:cNvPr id="9" name="Straight Connector 8"/>
          <p:cNvCxnSpPr/>
          <p:nvPr/>
        </p:nvCxnSpPr>
        <p:spPr>
          <a:xfrm>
            <a:off x="3277772" y="1515516"/>
            <a:ext cx="0" cy="5342484"/>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504092" y="799514"/>
            <a:ext cx="9174480" cy="523220"/>
          </a:xfrm>
          <a:prstGeom prst="rect">
            <a:avLst/>
          </a:prstGeom>
          <a:solidFill>
            <a:srgbClr val="FF7C80"/>
          </a:solidFill>
        </p:spPr>
        <p:txBody>
          <a:bodyPr wrap="square" rtlCol="0">
            <a:spAutoFit/>
          </a:bodyPr>
          <a:lstStyle/>
          <a:p>
            <a:r>
              <a:rPr lang="en-US" sz="2800" dirty="0">
                <a:solidFill>
                  <a:schemeClr val="bg1"/>
                </a:solidFill>
              </a:rPr>
              <a:t>3</a:t>
            </a:r>
            <a:r>
              <a:rPr lang="en-US" sz="2800" dirty="0" smtClean="0">
                <a:solidFill>
                  <a:schemeClr val="bg1"/>
                </a:solidFill>
              </a:rPr>
              <a:t>.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và</a:t>
            </a:r>
            <a:r>
              <a:rPr lang="en-US" sz="2800" dirty="0" smtClean="0">
                <a:solidFill>
                  <a:schemeClr val="bg1"/>
                </a:solidFill>
              </a:rPr>
              <a:t> </a:t>
            </a:r>
            <a:r>
              <a:rPr lang="en-US" sz="2800" dirty="0" err="1" smtClean="0">
                <a:solidFill>
                  <a:schemeClr val="bg1"/>
                </a:solidFill>
              </a:rPr>
              <a:t>suy</a:t>
            </a:r>
            <a:r>
              <a:rPr lang="en-US" sz="2800" dirty="0" smtClean="0">
                <a:solidFill>
                  <a:schemeClr val="bg1"/>
                </a:solidFill>
              </a:rPr>
              <a:t> </a:t>
            </a:r>
            <a:r>
              <a:rPr lang="en-US" sz="2800" dirty="0" err="1" smtClean="0">
                <a:solidFill>
                  <a:schemeClr val="bg1"/>
                </a:solidFill>
              </a:rPr>
              <a:t>ngẫm</a:t>
            </a:r>
            <a:r>
              <a:rPr lang="en-US" sz="2800" dirty="0" smtClean="0">
                <a:solidFill>
                  <a:schemeClr val="bg1"/>
                </a:solidFill>
              </a:rPr>
              <a:t> </a:t>
            </a:r>
            <a:r>
              <a:rPr lang="en-US" sz="2800" dirty="0" err="1" smtClean="0">
                <a:solidFill>
                  <a:schemeClr val="bg1"/>
                </a:solidFill>
              </a:rPr>
              <a:t>của</a:t>
            </a:r>
            <a:r>
              <a:rPr lang="en-US" sz="2800" dirty="0" smtClean="0">
                <a:solidFill>
                  <a:schemeClr val="bg1"/>
                </a:solidFill>
              </a:rPr>
              <a:t> </a:t>
            </a:r>
            <a:r>
              <a:rPr lang="en-US" sz="2800" dirty="0" err="1" smtClean="0">
                <a:solidFill>
                  <a:schemeClr val="bg1"/>
                </a:solidFill>
              </a:rPr>
              <a:t>nhân</a:t>
            </a:r>
            <a:r>
              <a:rPr lang="en-US" sz="2800" dirty="0" smtClean="0">
                <a:solidFill>
                  <a:schemeClr val="bg1"/>
                </a:solidFill>
              </a:rPr>
              <a:t> </a:t>
            </a:r>
            <a:r>
              <a:rPr lang="en-US" sz="2800" dirty="0" err="1" smtClean="0">
                <a:solidFill>
                  <a:schemeClr val="bg1"/>
                </a:solidFill>
              </a:rPr>
              <a:t>vật</a:t>
            </a:r>
            <a:r>
              <a:rPr lang="en-US" sz="2800" dirty="0" smtClean="0">
                <a:solidFill>
                  <a:schemeClr val="bg1"/>
                </a:solidFill>
              </a:rPr>
              <a:t> </a:t>
            </a:r>
            <a:r>
              <a:rPr lang="en-US" sz="2800" dirty="0" err="1" smtClean="0">
                <a:solidFill>
                  <a:schemeClr val="bg1"/>
                </a:solidFill>
              </a:rPr>
              <a:t>trữ</a:t>
            </a:r>
            <a:r>
              <a:rPr lang="en-US" sz="2800" dirty="0" smtClean="0">
                <a:solidFill>
                  <a:schemeClr val="bg1"/>
                </a:solidFill>
              </a:rPr>
              <a:t> </a:t>
            </a:r>
            <a:r>
              <a:rPr lang="en-US" sz="2800" dirty="0" err="1" smtClean="0">
                <a:solidFill>
                  <a:schemeClr val="bg1"/>
                </a:solidFill>
              </a:rPr>
              <a:t>tình</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cuối</a:t>
            </a:r>
            <a:r>
              <a:rPr lang="en-US" sz="2800" dirty="0" smtClean="0">
                <a:solidFill>
                  <a:schemeClr val="bg1"/>
                </a:solidFill>
              </a:rPr>
              <a:t>) </a:t>
            </a:r>
            <a:endParaRPr lang="en-US" sz="2800" dirty="0">
              <a:solidFill>
                <a:schemeClr val="bg1"/>
              </a:solidFill>
            </a:endParaRPr>
          </a:p>
        </p:txBody>
      </p:sp>
    </p:spTree>
    <p:extLst>
      <p:ext uri="{BB962C8B-B14F-4D97-AF65-F5344CB8AC3E}">
        <p14:creationId xmlns:p14="http://schemas.microsoft.com/office/powerpoint/2010/main" val="2214911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3" presetClass="entr" presetSubtype="1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blinds(horizontal)">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5" name="Rectangle 4"/>
          <p:cNvSpPr/>
          <p:nvPr/>
        </p:nvSpPr>
        <p:spPr>
          <a:xfrm>
            <a:off x="164122" y="3247686"/>
            <a:ext cx="3380935"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Ngửa mặt lên nhìn mặt</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có cái gì rưng rưng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là đồng là bể</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như là sông là rừng</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Trăng cứ tròn vành vạnh</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kể chi người vô tình</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ánh trăng im phăng phắc</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đủ cho ta giật mình</a:t>
            </a:r>
            <a:r>
              <a:rPr lang="en-US" sz="2000" b="0" i="1" dirty="0" smtClean="0">
                <a:solidFill>
                  <a:schemeClr val="bg1"/>
                </a:solidFill>
                <a:effectLst/>
                <a:latin typeface="Open Sans"/>
              </a:rPr>
              <a:t>”</a:t>
            </a:r>
            <a:endParaRPr lang="en-US" sz="2000" i="1" dirty="0">
              <a:solidFill>
                <a:schemeClr val="bg1"/>
              </a:solidFill>
            </a:endParaRPr>
          </a:p>
        </p:txBody>
      </p:sp>
      <p:pic>
        <p:nvPicPr>
          <p:cNvPr id="6" name="Picture 3" descr="1218551580_anhtran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314882" y="1515516"/>
            <a:ext cx="2962890" cy="1666625"/>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rgbClr val="FFFFFF"/>
                </a:solidFill>
              </a14:hiddenFill>
            </a:ext>
          </a:extLst>
        </p:spPr>
      </p:pic>
      <p:cxnSp>
        <p:nvCxnSpPr>
          <p:cNvPr id="7" name="Straight Connector 6"/>
          <p:cNvCxnSpPr/>
          <p:nvPr/>
        </p:nvCxnSpPr>
        <p:spPr>
          <a:xfrm>
            <a:off x="3277772" y="1515516"/>
            <a:ext cx="0" cy="5342484"/>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504092" y="799514"/>
            <a:ext cx="9174480" cy="523220"/>
          </a:xfrm>
          <a:prstGeom prst="rect">
            <a:avLst/>
          </a:prstGeom>
          <a:solidFill>
            <a:srgbClr val="FF7C80"/>
          </a:solidFill>
        </p:spPr>
        <p:txBody>
          <a:bodyPr wrap="square" rtlCol="0">
            <a:spAutoFit/>
          </a:bodyPr>
          <a:lstStyle/>
          <a:p>
            <a:r>
              <a:rPr lang="en-US" sz="2800" dirty="0">
                <a:solidFill>
                  <a:schemeClr val="bg1"/>
                </a:solidFill>
              </a:rPr>
              <a:t>3</a:t>
            </a:r>
            <a:r>
              <a:rPr lang="en-US" sz="2800" dirty="0" smtClean="0">
                <a:solidFill>
                  <a:schemeClr val="bg1"/>
                </a:solidFill>
              </a:rPr>
              <a:t>.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và</a:t>
            </a:r>
            <a:r>
              <a:rPr lang="en-US" sz="2800" dirty="0" smtClean="0">
                <a:solidFill>
                  <a:schemeClr val="bg1"/>
                </a:solidFill>
              </a:rPr>
              <a:t> </a:t>
            </a:r>
            <a:r>
              <a:rPr lang="en-US" sz="2800" dirty="0" err="1" smtClean="0">
                <a:solidFill>
                  <a:schemeClr val="bg1"/>
                </a:solidFill>
              </a:rPr>
              <a:t>suy</a:t>
            </a:r>
            <a:r>
              <a:rPr lang="en-US" sz="2800" dirty="0" smtClean="0">
                <a:solidFill>
                  <a:schemeClr val="bg1"/>
                </a:solidFill>
              </a:rPr>
              <a:t> </a:t>
            </a:r>
            <a:r>
              <a:rPr lang="en-US" sz="2800" dirty="0" err="1" smtClean="0">
                <a:solidFill>
                  <a:schemeClr val="bg1"/>
                </a:solidFill>
              </a:rPr>
              <a:t>ngẫm</a:t>
            </a:r>
            <a:r>
              <a:rPr lang="en-US" sz="2800" dirty="0" smtClean="0">
                <a:solidFill>
                  <a:schemeClr val="bg1"/>
                </a:solidFill>
              </a:rPr>
              <a:t> </a:t>
            </a:r>
            <a:r>
              <a:rPr lang="en-US" sz="2800" dirty="0" err="1" smtClean="0">
                <a:solidFill>
                  <a:schemeClr val="bg1"/>
                </a:solidFill>
              </a:rPr>
              <a:t>của</a:t>
            </a:r>
            <a:r>
              <a:rPr lang="en-US" sz="2800" dirty="0" smtClean="0">
                <a:solidFill>
                  <a:schemeClr val="bg1"/>
                </a:solidFill>
              </a:rPr>
              <a:t> </a:t>
            </a:r>
            <a:r>
              <a:rPr lang="en-US" sz="2800" dirty="0" err="1" smtClean="0">
                <a:solidFill>
                  <a:schemeClr val="bg1"/>
                </a:solidFill>
              </a:rPr>
              <a:t>nhân</a:t>
            </a:r>
            <a:r>
              <a:rPr lang="en-US" sz="2800" dirty="0" smtClean="0">
                <a:solidFill>
                  <a:schemeClr val="bg1"/>
                </a:solidFill>
              </a:rPr>
              <a:t> </a:t>
            </a:r>
            <a:r>
              <a:rPr lang="en-US" sz="2800" dirty="0" err="1" smtClean="0">
                <a:solidFill>
                  <a:schemeClr val="bg1"/>
                </a:solidFill>
              </a:rPr>
              <a:t>vật</a:t>
            </a:r>
            <a:r>
              <a:rPr lang="en-US" sz="2800" dirty="0" smtClean="0">
                <a:solidFill>
                  <a:schemeClr val="bg1"/>
                </a:solidFill>
              </a:rPr>
              <a:t> </a:t>
            </a:r>
            <a:r>
              <a:rPr lang="en-US" sz="2800" dirty="0" err="1" smtClean="0">
                <a:solidFill>
                  <a:schemeClr val="bg1"/>
                </a:solidFill>
              </a:rPr>
              <a:t>trữ</a:t>
            </a:r>
            <a:r>
              <a:rPr lang="en-US" sz="2800" dirty="0" smtClean="0">
                <a:solidFill>
                  <a:schemeClr val="bg1"/>
                </a:solidFill>
              </a:rPr>
              <a:t> </a:t>
            </a:r>
            <a:r>
              <a:rPr lang="en-US" sz="2800" dirty="0" err="1" smtClean="0">
                <a:solidFill>
                  <a:schemeClr val="bg1"/>
                </a:solidFill>
              </a:rPr>
              <a:t>tình</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cuối</a:t>
            </a:r>
            <a:r>
              <a:rPr lang="en-US" sz="2800" dirty="0" smtClean="0">
                <a:solidFill>
                  <a:schemeClr val="bg1"/>
                </a:solidFill>
              </a:rPr>
              <a:t>) </a:t>
            </a:r>
            <a:endParaRPr lang="en-US" sz="2800" dirty="0">
              <a:solidFill>
                <a:schemeClr val="bg1"/>
              </a:solidFill>
            </a:endParaRPr>
          </a:p>
        </p:txBody>
      </p:sp>
      <p:sp>
        <p:nvSpPr>
          <p:cNvPr id="9" name="TextBox 8"/>
          <p:cNvSpPr txBox="1"/>
          <p:nvPr/>
        </p:nvSpPr>
        <p:spPr>
          <a:xfrm>
            <a:off x="3426653" y="1536442"/>
            <a:ext cx="8465234" cy="3046988"/>
          </a:xfrm>
          <a:prstGeom prst="rect">
            <a:avLst/>
          </a:prstGeom>
          <a:solidFill>
            <a:schemeClr val="accent2">
              <a:lumMod val="40000"/>
              <a:lumOff val="60000"/>
            </a:schemeClr>
          </a:solidFill>
        </p:spPr>
        <p:txBody>
          <a:bodyPr wrap="square" rtlCol="0">
            <a:spAutoFit/>
          </a:bodyPr>
          <a:lstStyle/>
          <a:p>
            <a:pPr lvl="0" algn="just"/>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chính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tạo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Nguyễn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ý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cảm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suy</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chợt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nhận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bẽo</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mình</a:t>
            </a:r>
            <a:r>
              <a:rPr lang="en-US" sz="2400" dirty="0" smtClean="0">
                <a:latin typeface="Times New Roman" panose="02020603050405020304" pitchFamily="18" charset="0"/>
                <a:cs typeface="Times New Roman" panose="02020603050405020304" pitchFamily="18" charset="0"/>
              </a:rPr>
              <a:t>.</a:t>
            </a:r>
            <a:endParaRPr lang="en-US" sz="2400" b="1" i="1" dirty="0" smtClean="0">
              <a:latin typeface="Times New Roman" panose="02020603050405020304" pitchFamily="18" charset="0"/>
              <a:cs typeface="Times New Roman" panose="02020603050405020304" pitchFamily="18" charset="0"/>
            </a:endParaRPr>
          </a:p>
          <a:p>
            <a:pPr algn="just"/>
            <a:r>
              <a:rPr lang="en-US" sz="2400" b="1" i="1" dirty="0" smtClean="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Giật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mình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là</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nhớ</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lại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quá</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khứ</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ăn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năn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tự</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tự</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thấy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cần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phải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thay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đổi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cách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sống</a:t>
            </a:r>
            <a:r>
              <a:rPr lang="en-US" sz="2400" b="1" i="1" dirty="0">
                <a:latin typeface="Times New Roman" panose="02020603050405020304" pitchFamily="18" charset="0"/>
                <a:cs typeface="Times New Roman" panose="02020603050405020304" pitchFamily="18" charset="0"/>
              </a:rPr>
              <a:t>.</a:t>
            </a:r>
          </a:p>
          <a:p>
            <a:pPr algn="just"/>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Giật</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mình</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cũng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là</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tự</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nhắc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nhở</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bản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thân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phải</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trân</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trọng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những</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gì</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đã</a:t>
            </a:r>
            <a:r>
              <a:rPr lang="en-US" sz="2400" b="1" i="1" dirty="0">
                <a:latin typeface="Times New Roman" panose="02020603050405020304" pitchFamily="18" charset="0"/>
                <a:cs typeface="Times New Roman" panose="02020603050405020304" pitchFamily="18" charset="0"/>
              </a:rPr>
              <a:t> qua </a:t>
            </a:r>
            <a:r>
              <a:rPr lang="en-US" sz="2400" b="1" i="1" dirty="0" err="1">
                <a:latin typeface="Times New Roman" panose="02020603050405020304" pitchFamily="18" charset="0"/>
                <a:cs typeface="Times New Roman" panose="02020603050405020304" pitchFamily="18" charset="0"/>
              </a:rPr>
              <a:t>để</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làm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bước</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đệm</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cho</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ngày</a:t>
            </a:r>
            <a:r>
              <a:rPr lang="en-US" sz="2400" b="1" i="1" dirty="0">
                <a:latin typeface="Times New Roman" panose="02020603050405020304" pitchFamily="18" charset="0"/>
                <a:cs typeface="Times New Roman" panose="02020603050405020304" pitchFamily="18" charset="0"/>
              </a:rPr>
              <a:t> </a:t>
            </a:r>
            <a:r>
              <a:rPr lang="en-US" sz="2400" b="1" i="1" dirty="0" err="1">
                <a:latin typeface="Times New Roman" panose="02020603050405020304" pitchFamily="18" charset="0"/>
                <a:cs typeface="Times New Roman" panose="02020603050405020304" pitchFamily="18" charset="0"/>
              </a:rPr>
              <a:t>hôm</a:t>
            </a:r>
            <a:r>
              <a:rPr lang="en-US" sz="2400" b="1" i="1" dirty="0">
                <a:latin typeface="Times New Roman" panose="02020603050405020304" pitchFamily="18" charset="0"/>
                <a:cs typeface="Times New Roman" panose="02020603050405020304" pitchFamily="18" charset="0"/>
              </a:rPr>
              <a:t> nay.</a:t>
            </a:r>
          </a:p>
        </p:txBody>
      </p:sp>
      <p:sp>
        <p:nvSpPr>
          <p:cNvPr id="10" name="TextBox 9"/>
          <p:cNvSpPr txBox="1"/>
          <p:nvPr/>
        </p:nvSpPr>
        <p:spPr>
          <a:xfrm>
            <a:off x="3426653" y="4797138"/>
            <a:ext cx="8465233" cy="1569660"/>
          </a:xfrm>
          <a:prstGeom prst="rect">
            <a:avLst/>
          </a:prstGeom>
          <a:solidFill>
            <a:schemeClr val="accent2">
              <a:lumMod val="75000"/>
            </a:schemeClr>
          </a:solidFill>
        </p:spPr>
        <p:txBody>
          <a:bodyPr wrap="square" rtlCol="0">
            <a:spAutoFit/>
          </a:bodyPr>
          <a:lstStyle/>
          <a:p>
            <a:pPr algn="just"/>
            <a:r>
              <a:rPr lang="en-US" sz="2400" b="1" i="1" dirty="0">
                <a:solidFill>
                  <a:schemeClr val="bg1"/>
                </a:solidFill>
                <a:sym typeface="Wingdings"/>
              </a:rPr>
              <a:t></a:t>
            </a:r>
            <a:r>
              <a:rPr lang="en-US" sz="2400" b="1" i="1" dirty="0">
                <a:solidFill>
                  <a:schemeClr val="bg1"/>
                </a:solidFill>
              </a:rPr>
              <a:t> </a:t>
            </a:r>
            <a:r>
              <a:rPr lang="en-US" sz="2400" b="1" i="1" dirty="0" err="1">
                <a:solidFill>
                  <a:schemeClr val="bg1"/>
                </a:solidFill>
                <a:latin typeface="Times New Roman" panose="02020603050405020304" pitchFamily="18" charset="0"/>
                <a:cs typeface="Times New Roman" panose="02020603050405020304" pitchFamily="18" charset="0"/>
              </a:rPr>
              <a:t>Bài</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thơ</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Ánh</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trăng</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mà</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đặc</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biệt</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là</a:t>
            </a:r>
            <a:r>
              <a:rPr lang="en-US" sz="2400" b="1" i="1" dirty="0">
                <a:solidFill>
                  <a:schemeClr val="bg1"/>
                </a:solidFill>
                <a:latin typeface="Times New Roman" panose="02020603050405020304" pitchFamily="18" charset="0"/>
                <a:cs typeface="Times New Roman" panose="02020603050405020304" pitchFamily="18" charset="0"/>
              </a:rPr>
              <a:t> ở </a:t>
            </a:r>
            <a:r>
              <a:rPr lang="en-US" sz="2400" b="1" i="1" dirty="0" err="1">
                <a:solidFill>
                  <a:schemeClr val="bg1"/>
                </a:solidFill>
                <a:latin typeface="Times New Roman" panose="02020603050405020304" pitchFamily="18" charset="0"/>
                <a:cs typeface="Times New Roman" panose="02020603050405020304" pitchFamily="18" charset="0"/>
              </a:rPr>
              <a:t>khổ</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cuối</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đã</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dồn</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nén</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biết</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bao</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tâm</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sự</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suy</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ngẫm</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triết</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lí</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sâu</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sắc</a:t>
            </a:r>
            <a:r>
              <a:rPr lang="en-US" sz="2400" b="1" i="1" dirty="0">
                <a:solidFill>
                  <a:schemeClr val="bg1"/>
                </a:solidFill>
                <a:latin typeface="Times New Roman" panose="02020603050405020304" pitchFamily="18" charset="0"/>
                <a:cs typeface="Times New Roman" panose="02020603050405020304" pitchFamily="18" charset="0"/>
              </a:rPr>
              <a:t>. Qua </a:t>
            </a:r>
            <a:r>
              <a:rPr lang="en-US" sz="2400" b="1" i="1" dirty="0" err="1">
                <a:solidFill>
                  <a:schemeClr val="bg1"/>
                </a:solidFill>
                <a:latin typeface="Times New Roman" panose="02020603050405020304" pitchFamily="18" charset="0"/>
                <a:cs typeface="Times New Roman" panose="02020603050405020304" pitchFamily="18" charset="0"/>
              </a:rPr>
              <a:t>đó</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nhà</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thơ</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muốn</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gửi</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gắm</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đến</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mọi</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người</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lời</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nhắc</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nhở</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về</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lẽ</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sống</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về</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đạo</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lí</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uống</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nước</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nhớ</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nguồn</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ân</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nghĩa</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thủy</a:t>
            </a:r>
            <a:r>
              <a:rPr lang="en-US" sz="2400" b="1" i="1" dirty="0">
                <a:solidFill>
                  <a:schemeClr val="bg1"/>
                </a:solidFill>
                <a:latin typeface="Times New Roman" panose="02020603050405020304" pitchFamily="18" charset="0"/>
                <a:cs typeface="Times New Roman" panose="02020603050405020304" pitchFamily="18" charset="0"/>
              </a:rPr>
              <a:t> </a:t>
            </a:r>
            <a:r>
              <a:rPr lang="en-US" sz="2400" b="1" i="1" dirty="0" err="1">
                <a:solidFill>
                  <a:schemeClr val="bg1"/>
                </a:solidFill>
                <a:latin typeface="Times New Roman" panose="02020603050405020304" pitchFamily="18" charset="0"/>
                <a:cs typeface="Times New Roman" panose="02020603050405020304" pitchFamily="18" charset="0"/>
              </a:rPr>
              <a:t>chung</a:t>
            </a:r>
            <a:r>
              <a:rPr lang="en-US" sz="2400" b="1" i="1" dirty="0">
                <a:solidFill>
                  <a:schemeClr val="bg1"/>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66089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anim calcmode="lin" valueType="num">
                                      <p:cBhvr>
                                        <p:cTn id="8" dur="1000" fill="hold"/>
                                        <p:tgtEl>
                                          <p:spTgt spid="9"/>
                                        </p:tgtEl>
                                        <p:attrNameLst>
                                          <p:attrName>ppt_x</p:attrName>
                                        </p:attrNameLst>
                                      </p:cBhvr>
                                      <p:tavLst>
                                        <p:tav tm="0">
                                          <p:val>
                                            <p:strVal val="#ppt_x"/>
                                          </p:val>
                                        </p:tav>
                                        <p:tav tm="100000">
                                          <p:val>
                                            <p:strVal val="#ppt_x"/>
                                          </p:val>
                                        </p:tav>
                                      </p:tavLst>
                                    </p:anim>
                                    <p:anim calcmode="lin" valueType="num">
                                      <p:cBhvr>
                                        <p:cTn id="9"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0"/>
                                        </p:tgtEl>
                                        <p:attrNameLst>
                                          <p:attrName>style.visibility</p:attrName>
                                        </p:attrNameLst>
                                      </p:cBhvr>
                                      <p:to>
                                        <p:strVal val="visible"/>
                                      </p:to>
                                    </p:set>
                                    <p:animEffect transition="in" filter="fade">
                                      <p:cBhvr>
                                        <p:cTn id="14" dur="1000"/>
                                        <p:tgtEl>
                                          <p:spTgt spid="10"/>
                                        </p:tgtEl>
                                      </p:cBhvr>
                                    </p:animEffect>
                                    <p:anim calcmode="lin" valueType="num">
                                      <p:cBhvr>
                                        <p:cTn id="15" dur="1000" fill="hold"/>
                                        <p:tgtEl>
                                          <p:spTgt spid="10"/>
                                        </p:tgtEl>
                                        <p:attrNameLst>
                                          <p:attrName>ppt_x</p:attrName>
                                        </p:attrNameLst>
                                      </p:cBhvr>
                                      <p:tavLst>
                                        <p:tav tm="0">
                                          <p:val>
                                            <p:strVal val="#ppt_x"/>
                                          </p:val>
                                        </p:tav>
                                        <p:tav tm="100000">
                                          <p:val>
                                            <p:strVal val="#ppt_x"/>
                                          </p:val>
                                        </p:tav>
                                      </p:tavLst>
                                    </p:anim>
                                    <p:anim calcmode="lin" valueType="num">
                                      <p:cBhvr>
                                        <p:cTn id="16"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TextBox 4"/>
          <p:cNvSpPr txBox="1"/>
          <p:nvPr/>
        </p:nvSpPr>
        <p:spPr>
          <a:xfrm>
            <a:off x="4740813" y="239152"/>
            <a:ext cx="4628270" cy="1107996"/>
          </a:xfrm>
          <a:prstGeom prst="rect">
            <a:avLst/>
          </a:prstGeom>
          <a:noFill/>
        </p:spPr>
        <p:txBody>
          <a:bodyPr wrap="square" rtlCol="0">
            <a:spAutoFit/>
          </a:bodyPr>
          <a:lstStyle/>
          <a:p>
            <a:r>
              <a:rPr lang="en-US" sz="6600" b="1" dirty="0" smtClean="0">
                <a:solidFill>
                  <a:srgbClr val="FFFF00"/>
                </a:solidFill>
                <a:effectLst>
                  <a:glow rad="139700">
                    <a:schemeClr val="accent1">
                      <a:satMod val="175000"/>
                      <a:alpha val="40000"/>
                    </a:schemeClr>
                  </a:glow>
                  <a:reflection blurRad="6350" stA="55000" endA="300" endPos="45500" dir="5400000" sy="-100000" algn="bl" rotWithShape="0"/>
                </a:effectLst>
                <a:latin typeface=".VnMystical" panose="020B7200000000000000" pitchFamily="34" charset="0"/>
              </a:rPr>
              <a:t>ÁNH TRĂNG</a:t>
            </a:r>
            <a:endParaRPr lang="en-US" sz="6600" b="1" dirty="0">
              <a:solidFill>
                <a:srgbClr val="FFFF00"/>
              </a:solidFill>
              <a:effectLst>
                <a:glow rad="139700">
                  <a:schemeClr val="accent1">
                    <a:satMod val="175000"/>
                    <a:alpha val="40000"/>
                  </a:schemeClr>
                </a:glow>
                <a:reflection blurRad="6350" stA="55000" endA="300" endPos="45500" dir="5400000" sy="-100000" algn="bl" rotWithShape="0"/>
              </a:effectLst>
              <a:latin typeface=".VnMystical" panose="020B7200000000000000" pitchFamily="34" charset="0"/>
            </a:endParaRPr>
          </a:p>
        </p:txBody>
      </p:sp>
      <p:sp>
        <p:nvSpPr>
          <p:cNvPr id="6" name="TextBox 5"/>
          <p:cNvSpPr txBox="1"/>
          <p:nvPr/>
        </p:nvSpPr>
        <p:spPr>
          <a:xfrm>
            <a:off x="8201464" y="1350495"/>
            <a:ext cx="2236763" cy="523220"/>
          </a:xfrm>
          <a:prstGeom prst="rect">
            <a:avLst/>
          </a:prstGeom>
          <a:noFill/>
        </p:spPr>
        <p:txBody>
          <a:bodyPr wrap="square" rtlCol="0">
            <a:spAutoFit/>
          </a:bodyPr>
          <a:lstStyle/>
          <a:p>
            <a:r>
              <a:rPr lang="en-US" sz="2800" b="1" i="1" dirty="0" err="1" smtClean="0">
                <a:solidFill>
                  <a:srgbClr val="FFFF00"/>
                </a:solidFill>
              </a:rPr>
              <a:t>Nguyễn</a:t>
            </a:r>
            <a:r>
              <a:rPr lang="en-US" sz="2800" b="1" i="1" dirty="0" smtClean="0">
                <a:solidFill>
                  <a:srgbClr val="FFFF00"/>
                </a:solidFill>
              </a:rPr>
              <a:t> </a:t>
            </a:r>
            <a:r>
              <a:rPr lang="en-US" sz="2800" b="1" i="1" dirty="0" err="1">
                <a:solidFill>
                  <a:srgbClr val="FFFF00"/>
                </a:solidFill>
              </a:rPr>
              <a:t>D</a:t>
            </a:r>
            <a:r>
              <a:rPr lang="en-US" sz="2800" b="1" i="1" dirty="0" err="1" smtClean="0">
                <a:solidFill>
                  <a:srgbClr val="FFFF00"/>
                </a:solidFill>
              </a:rPr>
              <a:t>uy</a:t>
            </a:r>
            <a:endParaRPr lang="en-US" sz="2800" b="1" i="1" dirty="0">
              <a:solidFill>
                <a:srgbClr val="FFFF00"/>
              </a:solidFill>
            </a:endParaRPr>
          </a:p>
        </p:txBody>
      </p:sp>
    </p:spTree>
    <p:extLst>
      <p:ext uri="{BB962C8B-B14F-4D97-AF65-F5344CB8AC3E}">
        <p14:creationId xmlns:p14="http://schemas.microsoft.com/office/powerpoint/2010/main" val="2637035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137137" y="2735295"/>
            <a:ext cx="7852117" cy="3416320"/>
          </a:xfrm>
          <a:prstGeom prst="rect">
            <a:avLst/>
          </a:prstGeom>
          <a:ln w="38100"/>
        </p:spPr>
        <p:style>
          <a:lnRef idx="2">
            <a:schemeClr val="accent2"/>
          </a:lnRef>
          <a:fillRef idx="1">
            <a:schemeClr val="lt1"/>
          </a:fillRef>
          <a:effectRef idx="0">
            <a:schemeClr val="accent2"/>
          </a:effectRef>
          <a:fontRef idx="minor">
            <a:schemeClr val="dk1"/>
          </a:fontRef>
        </p:style>
        <p:txBody>
          <a:bodyPr wrap="square">
            <a:spAutoFit/>
          </a:bodyPr>
          <a:lstStyle/>
          <a:p>
            <a:r>
              <a:rPr lang="vi-VN" sz="2400" b="1" dirty="0">
                <a:solidFill>
                  <a:schemeClr val="tx1"/>
                </a:solidFill>
                <a:latin typeface="+mj-lt"/>
              </a:rPr>
              <a:t>Bài thơ “Ánh trăng” của Nguyễn Duy là những tâm sự tha thiết, chân tình mà thấm đượm những triết lí, suy tư về những ân tình trong quá khứ của một người lính từng trải qua khói lửa của chiến tranh, từng sống một cuộc sống mới khi đất nước hòa bình, giải phóng. Qua bài thơ, Nguyễn Duy muốn gửi gắm đến độc giả hãy sống nghĩa tình, biết thủy chung với quá khứ, sâu sắc hơn đó là lời nhắc nhở mỗi con người chúng ta về đạo lí nghĩa tình “uống nước nhớ nguồn” của dân tộc.</a:t>
            </a:r>
            <a:endParaRPr lang="en-US" sz="2400" b="1" dirty="0">
              <a:solidFill>
                <a:schemeClr val="tx1"/>
              </a:solidFill>
              <a:latin typeface="+mj-lt"/>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9001" y="2363372"/>
            <a:ext cx="2019300" cy="1524000"/>
          </a:xfrm>
          <a:prstGeom prst="rect">
            <a:avLst/>
          </a:prstGeom>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6243" y="306119"/>
            <a:ext cx="2365175" cy="1733696"/>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24888" y="692032"/>
            <a:ext cx="2209800" cy="1657350"/>
          </a:xfrm>
          <a:prstGeom prst="rect">
            <a:avLst/>
          </a:prstGeom>
        </p:spPr>
      </p:pic>
      <p:sp>
        <p:nvSpPr>
          <p:cNvPr id="8" name="TextBox 7"/>
          <p:cNvSpPr txBox="1"/>
          <p:nvPr/>
        </p:nvSpPr>
        <p:spPr>
          <a:xfrm>
            <a:off x="2700997" y="1378634"/>
            <a:ext cx="2799471" cy="830997"/>
          </a:xfrm>
          <a:prstGeom prst="rect">
            <a:avLst/>
          </a:prstGeom>
          <a:noFill/>
        </p:spPr>
        <p:txBody>
          <a:bodyPr wrap="square" rtlCol="0">
            <a:spAutoFit/>
          </a:bodyPr>
          <a:lstStyle/>
          <a:p>
            <a:r>
              <a:rPr lang="en-US" sz="4800" b="1" dirty="0" smtClean="0">
                <a:ln>
                  <a:solidFill>
                    <a:schemeClr val="accent3">
                      <a:lumMod val="40000"/>
                      <a:lumOff val="60000"/>
                    </a:schemeClr>
                  </a:solidFill>
                </a:ln>
                <a:solidFill>
                  <a:srgbClr val="FF6600"/>
                </a:solidFill>
                <a:latin typeface="Chiller" panose="04020404031007020602" pitchFamily="82" charset="0"/>
              </a:rPr>
              <a:t>ÁNH TRĂNG</a:t>
            </a:r>
            <a:endParaRPr lang="en-US" sz="4800" b="1" dirty="0">
              <a:ln>
                <a:solidFill>
                  <a:schemeClr val="accent3">
                    <a:lumMod val="40000"/>
                    <a:lumOff val="60000"/>
                  </a:schemeClr>
                </a:solidFill>
              </a:ln>
              <a:solidFill>
                <a:srgbClr val="FF6600"/>
              </a:solidFill>
              <a:latin typeface="Chiller" panose="04020404031007020602" pitchFamily="82" charset="0"/>
            </a:endParaRPr>
          </a:p>
        </p:txBody>
      </p:sp>
      <p:sp>
        <p:nvSpPr>
          <p:cNvPr id="9" name="Half Frame 8"/>
          <p:cNvSpPr/>
          <p:nvPr/>
        </p:nvSpPr>
        <p:spPr>
          <a:xfrm>
            <a:off x="2452156" y="1476325"/>
            <a:ext cx="281354" cy="618978"/>
          </a:xfrm>
          <a:prstGeom prst="halfFrame">
            <a:avLst/>
          </a:prstGeom>
          <a:solidFill>
            <a:schemeClr val="accent2">
              <a:lumMod val="75000"/>
            </a:schemeClr>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Half Frame 9"/>
          <p:cNvSpPr/>
          <p:nvPr/>
        </p:nvSpPr>
        <p:spPr>
          <a:xfrm flipH="1">
            <a:off x="5273195" y="1490392"/>
            <a:ext cx="281353" cy="604911"/>
          </a:xfrm>
          <a:prstGeom prst="halfFrame">
            <a:avLst/>
          </a:prstGeom>
          <a:solidFill>
            <a:schemeClr val="accent2">
              <a:lumMod val="75000"/>
            </a:schemeClr>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21820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2686929" cy="523220"/>
          </a:xfrm>
          <a:prstGeom prst="rect">
            <a:avLst/>
          </a:prstGeom>
          <a:solidFill>
            <a:srgbClr val="FF7C80"/>
          </a:solidFill>
        </p:spPr>
        <p:txBody>
          <a:bodyPr wrap="square" rtlCol="0">
            <a:spAutoFit/>
          </a:bodyPr>
          <a:lstStyle/>
          <a:p>
            <a:r>
              <a:rPr lang="en-US" sz="2800" dirty="0" smtClean="0">
                <a:solidFill>
                  <a:schemeClr val="bg1"/>
                </a:solidFill>
              </a:rPr>
              <a:t>III. TỔNG KẾT</a:t>
            </a:r>
            <a:endParaRPr lang="en-US" sz="2800" dirty="0">
              <a:solidFill>
                <a:schemeClr val="bg1"/>
              </a:solidFill>
            </a:endParaRPr>
          </a:p>
        </p:txBody>
      </p:sp>
      <p:sp>
        <p:nvSpPr>
          <p:cNvPr id="5" name="TextBox 4"/>
          <p:cNvSpPr txBox="1"/>
          <p:nvPr/>
        </p:nvSpPr>
        <p:spPr>
          <a:xfrm>
            <a:off x="504092" y="799514"/>
            <a:ext cx="2126566" cy="523220"/>
          </a:xfrm>
          <a:prstGeom prst="rect">
            <a:avLst/>
          </a:prstGeom>
          <a:solidFill>
            <a:srgbClr val="FF7C80"/>
          </a:solidFill>
        </p:spPr>
        <p:txBody>
          <a:bodyPr wrap="square" rtlCol="0">
            <a:spAutoFit/>
          </a:bodyPr>
          <a:lstStyle/>
          <a:p>
            <a:r>
              <a:rPr lang="en-US" sz="2800" dirty="0" smtClean="0">
                <a:solidFill>
                  <a:schemeClr val="bg1"/>
                </a:solidFill>
              </a:rPr>
              <a:t>1. </a:t>
            </a:r>
            <a:r>
              <a:rPr lang="en-US" sz="2800" dirty="0" err="1" smtClean="0">
                <a:solidFill>
                  <a:schemeClr val="bg1"/>
                </a:solidFill>
              </a:rPr>
              <a:t>Nội</a:t>
            </a:r>
            <a:r>
              <a:rPr lang="en-US" sz="2800" dirty="0" smtClean="0">
                <a:solidFill>
                  <a:schemeClr val="bg1"/>
                </a:solidFill>
              </a:rPr>
              <a:t> dung</a:t>
            </a:r>
            <a:endParaRPr lang="en-US" sz="2800" dirty="0">
              <a:solidFill>
                <a:schemeClr val="bg1"/>
              </a:solidFill>
            </a:endParaRPr>
          </a:p>
        </p:txBody>
      </p:sp>
      <p:sp>
        <p:nvSpPr>
          <p:cNvPr id="6" name="Rectangle 5"/>
          <p:cNvSpPr/>
          <p:nvPr/>
        </p:nvSpPr>
        <p:spPr>
          <a:xfrm>
            <a:off x="1228888" y="2777498"/>
            <a:ext cx="6096000" cy="3046988"/>
          </a:xfrm>
          <a:prstGeom prst="rect">
            <a:avLst/>
          </a:prstGeom>
          <a:ln w="38100"/>
        </p:spPr>
        <p:style>
          <a:lnRef idx="2">
            <a:schemeClr val="accent2"/>
          </a:lnRef>
          <a:fillRef idx="1">
            <a:schemeClr val="lt1"/>
          </a:fillRef>
          <a:effectRef idx="0">
            <a:schemeClr val="accent2"/>
          </a:effectRef>
          <a:fontRef idx="minor">
            <a:schemeClr val="dk1"/>
          </a:fontRef>
        </p:style>
        <p:txBody>
          <a:bodyPr>
            <a:spAutoFit/>
          </a:bodyPr>
          <a:lstStyle/>
          <a:p>
            <a:pPr algn="just"/>
            <a:r>
              <a:rPr lang="vi-VN" sz="2400" b="0" i="0" dirty="0" smtClean="0">
                <a:effectLst/>
                <a:latin typeface="Open Sans"/>
              </a:rPr>
              <a:t>Ánh trăng là sự nhắc nhở về những năm tháng gian lao đã qua của cuộc đời người lính gắn bó với thiên nhiên, đất nước rất bình dị, hiền hậu. Qua đó nhắc nhở người đọc phải có một thái độ sống “ Uống nước nhớ nguồn”, thủy chung ân tình với quá khứ, nhớ quên là lẽ thường tình, quan trọng là biết thức tỉnh lương.</a:t>
            </a:r>
            <a:endParaRPr lang="vi-VN" sz="2400" b="0" i="0" dirty="0">
              <a:effectLst/>
              <a:latin typeface="Open Sans"/>
            </a:endParaRPr>
          </a:p>
        </p:txBody>
      </p:sp>
      <p:pic>
        <p:nvPicPr>
          <p:cNvPr id="7" name="Picture 6"/>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9001" y="2363372"/>
            <a:ext cx="2019300" cy="1524000"/>
          </a:xfrm>
          <a:prstGeom prst="rect">
            <a:avLst/>
          </a:prstGeom>
        </p:spPr>
      </p:pic>
      <p:pic>
        <p:nvPicPr>
          <p:cNvPr id="8" name="Picture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6243" y="306119"/>
            <a:ext cx="2365175" cy="1733696"/>
          </a:xfrm>
          <a:prstGeom prst="rect">
            <a:avLst/>
          </a:prstGeom>
        </p:spPr>
      </p:pic>
      <p:pic>
        <p:nvPicPr>
          <p:cNvPr id="9" name="Picture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24888" y="692032"/>
            <a:ext cx="2209800" cy="1657350"/>
          </a:xfrm>
          <a:prstGeom prst="rect">
            <a:avLst/>
          </a:prstGeom>
        </p:spPr>
      </p:pic>
      <p:sp>
        <p:nvSpPr>
          <p:cNvPr id="10" name="TextBox 9"/>
          <p:cNvSpPr txBox="1"/>
          <p:nvPr/>
        </p:nvSpPr>
        <p:spPr>
          <a:xfrm>
            <a:off x="2700997" y="1378634"/>
            <a:ext cx="2799471" cy="830997"/>
          </a:xfrm>
          <a:prstGeom prst="rect">
            <a:avLst/>
          </a:prstGeom>
          <a:noFill/>
        </p:spPr>
        <p:txBody>
          <a:bodyPr wrap="square" rtlCol="0">
            <a:spAutoFit/>
          </a:bodyPr>
          <a:lstStyle/>
          <a:p>
            <a:r>
              <a:rPr lang="en-US" sz="4800" b="1" dirty="0" smtClean="0">
                <a:ln>
                  <a:solidFill>
                    <a:schemeClr val="accent3">
                      <a:lumMod val="40000"/>
                      <a:lumOff val="60000"/>
                    </a:schemeClr>
                  </a:solidFill>
                </a:ln>
                <a:solidFill>
                  <a:srgbClr val="FF6600"/>
                </a:solidFill>
                <a:latin typeface="Chiller" panose="04020404031007020602" pitchFamily="82" charset="0"/>
              </a:rPr>
              <a:t>ÁNH TRĂNG</a:t>
            </a:r>
            <a:endParaRPr lang="en-US" sz="4800" b="1" dirty="0">
              <a:ln>
                <a:solidFill>
                  <a:schemeClr val="accent3">
                    <a:lumMod val="40000"/>
                    <a:lumOff val="60000"/>
                  </a:schemeClr>
                </a:solidFill>
              </a:ln>
              <a:solidFill>
                <a:srgbClr val="FF6600"/>
              </a:solidFill>
              <a:latin typeface="Chiller" panose="04020404031007020602" pitchFamily="82" charset="0"/>
            </a:endParaRPr>
          </a:p>
        </p:txBody>
      </p:sp>
      <p:sp>
        <p:nvSpPr>
          <p:cNvPr id="11" name="Half Frame 10"/>
          <p:cNvSpPr/>
          <p:nvPr/>
        </p:nvSpPr>
        <p:spPr>
          <a:xfrm>
            <a:off x="2452156" y="1476325"/>
            <a:ext cx="281354" cy="618978"/>
          </a:xfrm>
          <a:prstGeom prst="halfFrame">
            <a:avLst/>
          </a:prstGeom>
          <a:solidFill>
            <a:schemeClr val="accent2">
              <a:lumMod val="75000"/>
            </a:schemeClr>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Half Frame 11"/>
          <p:cNvSpPr/>
          <p:nvPr/>
        </p:nvSpPr>
        <p:spPr>
          <a:xfrm flipH="1">
            <a:off x="5273195" y="1490392"/>
            <a:ext cx="281353" cy="604911"/>
          </a:xfrm>
          <a:prstGeom prst="halfFrame">
            <a:avLst/>
          </a:prstGeom>
          <a:solidFill>
            <a:schemeClr val="accent2">
              <a:lumMod val="75000"/>
            </a:schemeClr>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576518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anim calcmode="lin" valueType="num">
                                      <p:cBhvr>
                                        <p:cTn id="8" dur="1000" fill="hold"/>
                                        <p:tgtEl>
                                          <p:spTgt spid="6"/>
                                        </p:tgtEl>
                                        <p:attrNameLst>
                                          <p:attrName>ppt_x</p:attrName>
                                        </p:attrNameLst>
                                      </p:cBhvr>
                                      <p:tavLst>
                                        <p:tav tm="0">
                                          <p:val>
                                            <p:strVal val="#ppt_x"/>
                                          </p:val>
                                        </p:tav>
                                        <p:tav tm="100000">
                                          <p:val>
                                            <p:strVal val="#ppt_x"/>
                                          </p:val>
                                        </p:tav>
                                      </p:tavLst>
                                    </p:anim>
                                    <p:anim calcmode="lin" valueType="num">
                                      <p:cBhvr>
                                        <p:cTn id="9"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267286" y="168812"/>
            <a:ext cx="2686929" cy="523220"/>
          </a:xfrm>
          <a:prstGeom prst="rect">
            <a:avLst/>
          </a:prstGeom>
          <a:solidFill>
            <a:srgbClr val="FF7C80"/>
          </a:solidFill>
        </p:spPr>
        <p:txBody>
          <a:bodyPr wrap="square" rtlCol="0">
            <a:spAutoFit/>
          </a:bodyPr>
          <a:lstStyle/>
          <a:p>
            <a:r>
              <a:rPr lang="en-US" sz="2800" dirty="0" smtClean="0">
                <a:solidFill>
                  <a:schemeClr val="bg1"/>
                </a:solidFill>
              </a:rPr>
              <a:t>III. TỔNG KẾT</a:t>
            </a:r>
            <a:endParaRPr lang="en-US" sz="2800" dirty="0">
              <a:solidFill>
                <a:schemeClr val="bg1"/>
              </a:solidFill>
            </a:endParaRPr>
          </a:p>
        </p:txBody>
      </p:sp>
      <p:sp>
        <p:nvSpPr>
          <p:cNvPr id="8" name="TextBox 7"/>
          <p:cNvSpPr txBox="1"/>
          <p:nvPr/>
        </p:nvSpPr>
        <p:spPr>
          <a:xfrm>
            <a:off x="504092" y="799514"/>
            <a:ext cx="2229418" cy="523220"/>
          </a:xfrm>
          <a:prstGeom prst="rect">
            <a:avLst/>
          </a:prstGeom>
          <a:solidFill>
            <a:srgbClr val="FF7C80"/>
          </a:solidFill>
        </p:spPr>
        <p:txBody>
          <a:bodyPr wrap="square" rtlCol="0">
            <a:spAutoFit/>
          </a:bodyPr>
          <a:lstStyle/>
          <a:p>
            <a:r>
              <a:rPr lang="en-US" sz="2800" dirty="0">
                <a:solidFill>
                  <a:schemeClr val="bg1"/>
                </a:solidFill>
              </a:rPr>
              <a:t>2</a:t>
            </a:r>
            <a:r>
              <a:rPr lang="en-US" sz="2800" dirty="0" smtClean="0">
                <a:solidFill>
                  <a:schemeClr val="bg1"/>
                </a:solidFill>
              </a:rPr>
              <a:t>. </a:t>
            </a:r>
            <a:r>
              <a:rPr lang="en-US" sz="2800" dirty="0" err="1" smtClean="0">
                <a:solidFill>
                  <a:schemeClr val="bg1"/>
                </a:solidFill>
              </a:rPr>
              <a:t>Nghệ</a:t>
            </a:r>
            <a:r>
              <a:rPr lang="en-US" sz="2800" dirty="0" smtClean="0">
                <a:solidFill>
                  <a:schemeClr val="bg1"/>
                </a:solidFill>
              </a:rPr>
              <a:t> </a:t>
            </a:r>
            <a:r>
              <a:rPr lang="en-US" sz="2800" dirty="0" err="1" smtClean="0">
                <a:solidFill>
                  <a:schemeClr val="bg1"/>
                </a:solidFill>
              </a:rPr>
              <a:t>thuật</a:t>
            </a:r>
            <a:endParaRPr lang="en-US" sz="2800" dirty="0">
              <a:solidFill>
                <a:schemeClr val="bg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9001" y="2363372"/>
            <a:ext cx="2019300" cy="15240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6243" y="306119"/>
            <a:ext cx="2365175" cy="1733696"/>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24888" y="692032"/>
            <a:ext cx="2209800" cy="1657350"/>
          </a:xfrm>
          <a:prstGeom prst="rect">
            <a:avLst/>
          </a:prstGeom>
        </p:spPr>
      </p:pic>
      <p:sp>
        <p:nvSpPr>
          <p:cNvPr id="12" name="TextBox 11"/>
          <p:cNvSpPr txBox="1"/>
          <p:nvPr/>
        </p:nvSpPr>
        <p:spPr>
          <a:xfrm>
            <a:off x="2700997" y="1378634"/>
            <a:ext cx="2799471" cy="830997"/>
          </a:xfrm>
          <a:prstGeom prst="rect">
            <a:avLst/>
          </a:prstGeom>
          <a:noFill/>
        </p:spPr>
        <p:txBody>
          <a:bodyPr wrap="square" rtlCol="0">
            <a:spAutoFit/>
          </a:bodyPr>
          <a:lstStyle/>
          <a:p>
            <a:r>
              <a:rPr lang="en-US" sz="4800" b="1" dirty="0" smtClean="0">
                <a:ln>
                  <a:solidFill>
                    <a:schemeClr val="accent3">
                      <a:lumMod val="40000"/>
                      <a:lumOff val="60000"/>
                    </a:schemeClr>
                  </a:solidFill>
                </a:ln>
                <a:solidFill>
                  <a:srgbClr val="FF6600"/>
                </a:solidFill>
                <a:latin typeface="Chiller" panose="04020404031007020602" pitchFamily="82" charset="0"/>
              </a:rPr>
              <a:t>ÁNH TRĂNG</a:t>
            </a:r>
            <a:endParaRPr lang="en-US" sz="4800" b="1" dirty="0">
              <a:ln>
                <a:solidFill>
                  <a:schemeClr val="accent3">
                    <a:lumMod val="40000"/>
                    <a:lumOff val="60000"/>
                  </a:schemeClr>
                </a:solidFill>
              </a:ln>
              <a:solidFill>
                <a:srgbClr val="FF6600"/>
              </a:solidFill>
              <a:latin typeface="Chiller" panose="04020404031007020602" pitchFamily="82" charset="0"/>
            </a:endParaRPr>
          </a:p>
        </p:txBody>
      </p:sp>
      <p:sp>
        <p:nvSpPr>
          <p:cNvPr id="13" name="Half Frame 12"/>
          <p:cNvSpPr/>
          <p:nvPr/>
        </p:nvSpPr>
        <p:spPr>
          <a:xfrm>
            <a:off x="2452156" y="1476325"/>
            <a:ext cx="281354" cy="618978"/>
          </a:xfrm>
          <a:prstGeom prst="halfFrame">
            <a:avLst/>
          </a:prstGeom>
          <a:solidFill>
            <a:schemeClr val="accent2">
              <a:lumMod val="75000"/>
            </a:schemeClr>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4" name="Half Frame 13"/>
          <p:cNvSpPr/>
          <p:nvPr/>
        </p:nvSpPr>
        <p:spPr>
          <a:xfrm flipH="1">
            <a:off x="5273195" y="1490392"/>
            <a:ext cx="281353" cy="604911"/>
          </a:xfrm>
          <a:prstGeom prst="halfFrame">
            <a:avLst/>
          </a:prstGeom>
          <a:solidFill>
            <a:schemeClr val="accent2">
              <a:lumMod val="75000"/>
            </a:schemeClr>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5" name="Rectangle 14"/>
          <p:cNvSpPr/>
          <p:nvPr/>
        </p:nvSpPr>
        <p:spPr>
          <a:xfrm>
            <a:off x="1152102" y="2896233"/>
            <a:ext cx="7277686" cy="3416320"/>
          </a:xfrm>
          <a:prstGeom prst="rect">
            <a:avLst/>
          </a:prstGeom>
        </p:spPr>
        <p:txBody>
          <a:bodyPr wrap="square">
            <a:spAutoFit/>
          </a:bodyPr>
          <a:lstStyle/>
          <a:p>
            <a:pPr>
              <a:buFont typeface="Arial" panose="020B0604020202020204" pitchFamily="34" charset="0"/>
              <a:buChar char="•"/>
            </a:pPr>
            <a:r>
              <a:rPr lang="vi-VN" sz="2400" b="0" i="0" dirty="0" smtClean="0">
                <a:solidFill>
                  <a:schemeClr val="bg1"/>
                </a:solidFill>
                <a:effectLst/>
                <a:latin typeface="Open Sans"/>
              </a:rPr>
              <a:t>Thể thơ năm chữ bố cục rõ ràng, mạch lạc.</a:t>
            </a:r>
            <a:endParaRPr lang="en-US" sz="2400" b="0" i="0" dirty="0" smtClean="0">
              <a:solidFill>
                <a:schemeClr val="bg1"/>
              </a:solidFill>
              <a:effectLst/>
              <a:latin typeface="Open Sans"/>
            </a:endParaRPr>
          </a:p>
          <a:p>
            <a:endParaRPr lang="vi-VN" sz="2400" b="0" i="0" dirty="0" smtClean="0">
              <a:solidFill>
                <a:schemeClr val="bg1"/>
              </a:solidFill>
              <a:effectLst/>
              <a:latin typeface="Open Sans"/>
            </a:endParaRPr>
          </a:p>
          <a:p>
            <a:pPr>
              <a:buFont typeface="Arial" panose="020B0604020202020204" pitchFamily="34" charset="0"/>
              <a:buChar char="•"/>
            </a:pPr>
            <a:r>
              <a:rPr lang="vi-VN" sz="2400" b="0" i="0" dirty="0" smtClean="0">
                <a:solidFill>
                  <a:schemeClr val="bg1"/>
                </a:solidFill>
                <a:effectLst/>
                <a:latin typeface="Open Sans"/>
              </a:rPr>
              <a:t>Kết hợp nhuần nhuyễn giữa trữ tình và tự sự</a:t>
            </a:r>
            <a:endParaRPr lang="en-US" sz="2400" b="0" i="0" dirty="0" smtClean="0">
              <a:solidFill>
                <a:schemeClr val="bg1"/>
              </a:solidFill>
              <a:effectLst/>
              <a:latin typeface="Open Sans"/>
            </a:endParaRPr>
          </a:p>
          <a:p>
            <a:endParaRPr lang="vi-VN" sz="2400" b="0" i="0" dirty="0" smtClean="0">
              <a:solidFill>
                <a:schemeClr val="bg1"/>
              </a:solidFill>
              <a:effectLst/>
              <a:latin typeface="Open Sans"/>
            </a:endParaRPr>
          </a:p>
          <a:p>
            <a:pPr>
              <a:buFont typeface="Arial" panose="020B0604020202020204" pitchFamily="34" charset="0"/>
              <a:buChar char="•"/>
            </a:pPr>
            <a:r>
              <a:rPr lang="vi-VN" sz="2400" b="0" i="0" dirty="0" smtClean="0">
                <a:solidFill>
                  <a:schemeClr val="bg1"/>
                </a:solidFill>
                <a:effectLst/>
                <a:latin typeface="Open Sans"/>
              </a:rPr>
              <a:t>Hình ảnh thơ vừa cụ thể, vừa sinh động vừa giàu tính biểu cả</a:t>
            </a:r>
            <a:r>
              <a:rPr lang="en-US" sz="2400" b="0" i="0" dirty="0" smtClean="0">
                <a:solidFill>
                  <a:schemeClr val="bg1"/>
                </a:solidFill>
                <a:effectLst/>
                <a:latin typeface="Open Sans"/>
              </a:rPr>
              <a:t>m</a:t>
            </a:r>
          </a:p>
          <a:p>
            <a:pPr>
              <a:buFont typeface="Arial" panose="020B0604020202020204" pitchFamily="34" charset="0"/>
              <a:buChar char="•"/>
            </a:pPr>
            <a:endParaRPr lang="vi-VN" sz="2400" b="0" i="0" dirty="0" smtClean="0">
              <a:solidFill>
                <a:schemeClr val="bg1"/>
              </a:solidFill>
              <a:effectLst/>
              <a:latin typeface="Open Sans"/>
            </a:endParaRPr>
          </a:p>
          <a:p>
            <a:pPr>
              <a:buFont typeface="Arial" panose="020B0604020202020204" pitchFamily="34" charset="0"/>
              <a:buChar char="•"/>
            </a:pPr>
            <a:r>
              <a:rPr lang="vi-VN" sz="2400" b="0" i="0" dirty="0" smtClean="0">
                <a:solidFill>
                  <a:schemeClr val="bg1"/>
                </a:solidFill>
                <a:effectLst/>
                <a:latin typeface="Open Sans"/>
              </a:rPr>
              <a:t>Giọng điệu tâm tình tự nhiên như lời tâm sự của nhân vật trữ tình.</a:t>
            </a:r>
            <a:endParaRPr lang="vi-VN" sz="2400" b="0" i="0" dirty="0">
              <a:solidFill>
                <a:schemeClr val="bg1"/>
              </a:solidFill>
              <a:effectLst/>
              <a:latin typeface="Open Sans"/>
            </a:endParaRPr>
          </a:p>
        </p:txBody>
      </p:sp>
      <p:sp>
        <p:nvSpPr>
          <p:cNvPr id="16" name="Flowchart: Connector 15"/>
          <p:cNvSpPr/>
          <p:nvPr/>
        </p:nvSpPr>
        <p:spPr>
          <a:xfrm>
            <a:off x="883912" y="3038532"/>
            <a:ext cx="154745" cy="173679"/>
          </a:xfrm>
          <a:prstGeom prst="flowChartConnector">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863262" y="3770967"/>
            <a:ext cx="154745" cy="173679"/>
          </a:xfrm>
          <a:prstGeom prst="flowChartConnector">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883912" y="4503402"/>
            <a:ext cx="154745" cy="173679"/>
          </a:xfrm>
          <a:prstGeom prst="flowChartConnector">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852937" y="5587672"/>
            <a:ext cx="154745" cy="173679"/>
          </a:xfrm>
          <a:prstGeom prst="flowChartConnector">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971031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44699" y="342389"/>
            <a:ext cx="11449318" cy="5632311"/>
          </a:xfrm>
          <a:prstGeom prst="rect">
            <a:avLst/>
          </a:prstGeom>
        </p:spPr>
        <p:txBody>
          <a:bodyPr wrap="square">
            <a:spAutoFit/>
          </a:bodyPr>
          <a:lstStyle/>
          <a:p>
            <a:r>
              <a:rPr lang="vi-VN" sz="2000" b="1" dirty="0">
                <a:solidFill>
                  <a:schemeClr val="bg1"/>
                </a:solidFill>
              </a:rPr>
              <a:t>Đọc đoạn thơ sau và trả lời các câu hỏi bên dưới:</a:t>
            </a:r>
          </a:p>
          <a:p>
            <a:r>
              <a:rPr lang="vi-VN" sz="2000" b="1" i="1" dirty="0">
                <a:solidFill>
                  <a:srgbClr val="FFFF00"/>
                </a:solidFill>
              </a:rPr>
              <a:t>”Hồi nhỏ sống với đồng</a:t>
            </a:r>
          </a:p>
          <a:p>
            <a:r>
              <a:rPr lang="vi-VN" sz="2000" b="1" i="1" dirty="0">
                <a:solidFill>
                  <a:srgbClr val="FFFF00"/>
                </a:solidFill>
              </a:rPr>
              <a:t>với sông rồi với bể</a:t>
            </a:r>
          </a:p>
          <a:p>
            <a:r>
              <a:rPr lang="vi-VN" sz="2000" b="1" i="1" dirty="0">
                <a:solidFill>
                  <a:srgbClr val="FFFF00"/>
                </a:solidFill>
              </a:rPr>
              <a:t>hồi chiến tranh ở rừng</a:t>
            </a:r>
          </a:p>
          <a:p>
            <a:r>
              <a:rPr lang="vi-VN" sz="2000" b="1" i="1" dirty="0">
                <a:solidFill>
                  <a:srgbClr val="FFFF00"/>
                </a:solidFill>
              </a:rPr>
              <a:t>vầng trăng thành tri kỉ</a:t>
            </a:r>
          </a:p>
          <a:p>
            <a:r>
              <a:rPr lang="vi-VN" sz="2000" b="1" i="1" dirty="0">
                <a:solidFill>
                  <a:srgbClr val="FFFF00"/>
                </a:solidFill>
              </a:rPr>
              <a:t>Trần trụi với thiên nhiên</a:t>
            </a:r>
          </a:p>
          <a:p>
            <a:r>
              <a:rPr lang="vi-VN" sz="2000" b="1" i="1" dirty="0">
                <a:solidFill>
                  <a:srgbClr val="FFFF00"/>
                </a:solidFill>
              </a:rPr>
              <a:t>hồn nhiên như cây cỏ</a:t>
            </a:r>
          </a:p>
          <a:p>
            <a:r>
              <a:rPr lang="vi-VN" sz="2000" b="1" i="1" dirty="0">
                <a:solidFill>
                  <a:srgbClr val="FFFF00"/>
                </a:solidFill>
              </a:rPr>
              <a:t>ngỡ không bao giờ quên</a:t>
            </a:r>
          </a:p>
          <a:p>
            <a:r>
              <a:rPr lang="vi-VN" sz="2000" b="1" i="1" dirty="0">
                <a:solidFill>
                  <a:srgbClr val="FFFF00"/>
                </a:solidFill>
              </a:rPr>
              <a:t>cái vầng trăng tình nghĩa”</a:t>
            </a:r>
          </a:p>
          <a:p>
            <a:endParaRPr lang="en-US" sz="2000" dirty="0" smtClean="0">
              <a:solidFill>
                <a:schemeClr val="bg1"/>
              </a:solidFill>
            </a:endParaRPr>
          </a:p>
          <a:p>
            <a:r>
              <a:rPr lang="vi-VN" sz="2000" dirty="0" smtClean="0">
                <a:solidFill>
                  <a:schemeClr val="bg1"/>
                </a:solidFill>
              </a:rPr>
              <a:t>Câu </a:t>
            </a:r>
            <a:r>
              <a:rPr lang="vi-VN" sz="2000" dirty="0">
                <a:solidFill>
                  <a:schemeClr val="bg1"/>
                </a:solidFill>
              </a:rPr>
              <a:t>1: Chỉ ra biện pháp tu từ được sử dụng trong hai câu đầu đoạn thơ. Nêu tác dụng của biện pháp tu từ đó. </a:t>
            </a:r>
          </a:p>
          <a:p>
            <a:r>
              <a:rPr lang="vi-VN" sz="2000" dirty="0">
                <a:solidFill>
                  <a:schemeClr val="bg1"/>
                </a:solidFill>
              </a:rPr>
              <a:t>Câu 2: Câu thơ: “vầng trăng thành tri kỉ” tác giả đã sử dụng nghệ thuật gì ? nêu tác dụng?</a:t>
            </a:r>
          </a:p>
          <a:p>
            <a:r>
              <a:rPr lang="vi-VN" sz="2000" dirty="0">
                <a:solidFill>
                  <a:schemeClr val="bg1"/>
                </a:solidFill>
              </a:rPr>
              <a:t>Câu 3: Giải nghĩa từ “tri kỉ “. Ghi lại câu thơ có sử dụng từ “tri kỉ “ trong chương trình Ngữ Văn 9. Nêu sự khác nhau giữa hai từ tri kỉ đó?</a:t>
            </a:r>
          </a:p>
          <a:p>
            <a:r>
              <a:rPr lang="vi-VN" sz="2000" dirty="0">
                <a:solidFill>
                  <a:schemeClr val="bg1"/>
                </a:solidFill>
              </a:rPr>
              <a:t>Câu 4: Trong bài thơ các hình ảnh : đồng, sông, bể, rừng được nhắc lại ở một khổ thơ khác. Em hãy chép lại chính xác khổ thơ đó. Theo em, các hình ảnh : đồng, sông, bể, rừng ở hai khổ thơ khác nhau như thế nào ?</a:t>
            </a:r>
          </a:p>
        </p:txBody>
      </p:sp>
    </p:spTree>
    <p:extLst>
      <p:ext uri="{BB962C8B-B14F-4D97-AF65-F5344CB8AC3E}">
        <p14:creationId xmlns:p14="http://schemas.microsoft.com/office/powerpoint/2010/main" val="7970786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5003" y="709126"/>
            <a:ext cx="11642501" cy="5078313"/>
          </a:xfrm>
          <a:prstGeom prst="rect">
            <a:avLst/>
          </a:prstGeom>
        </p:spPr>
        <p:txBody>
          <a:bodyPr wrap="square">
            <a:spAutoFit/>
          </a:bodyPr>
          <a:lstStyle/>
          <a:p>
            <a:r>
              <a:rPr lang="vi-VN" dirty="0">
                <a:solidFill>
                  <a:schemeClr val="bg1"/>
                </a:solidFill>
              </a:rPr>
              <a:t>Hướng dẫn làm bài:</a:t>
            </a:r>
          </a:p>
          <a:p>
            <a:r>
              <a:rPr lang="vi-VN" dirty="0">
                <a:solidFill>
                  <a:schemeClr val="bg1"/>
                </a:solidFill>
              </a:rPr>
              <a:t>Câu 1: </a:t>
            </a:r>
          </a:p>
          <a:p>
            <a:r>
              <a:rPr lang="vi-VN" dirty="0">
                <a:solidFill>
                  <a:schemeClr val="bg1"/>
                </a:solidFill>
              </a:rPr>
              <a:t>- Điệp từ “ với “ và liệt kê : đồng, sông, bể </a:t>
            </a:r>
          </a:p>
          <a:p>
            <a:r>
              <a:rPr lang="vi-VN" dirty="0">
                <a:solidFill>
                  <a:schemeClr val="bg1"/>
                </a:solidFill>
              </a:rPr>
              <a:t>- Gợi ra không gian mênh mông, êm đềm , trong sáng , đầy kỉ niệm tuổi thơ</a:t>
            </a:r>
          </a:p>
          <a:p>
            <a:r>
              <a:rPr lang="vi-VN" dirty="0">
                <a:solidFill>
                  <a:schemeClr val="bg1"/>
                </a:solidFill>
              </a:rPr>
              <a:t>- Trong những năm tháng ấy trăng và người là bạn, gắn bó mật thiết chia sẻ ngọt bùi.</a:t>
            </a:r>
          </a:p>
          <a:p>
            <a:r>
              <a:rPr lang="vi-VN" dirty="0">
                <a:solidFill>
                  <a:schemeClr val="bg1"/>
                </a:solidFill>
              </a:rPr>
              <a:t>- Giúp ta cảm nhận được niềm hạnh phúc của tuổi thơ tác giả khi gắn bó hòa hợp với thiên nhiên.</a:t>
            </a:r>
          </a:p>
          <a:p>
            <a:r>
              <a:rPr lang="vi-VN" dirty="0">
                <a:solidFill>
                  <a:schemeClr val="bg1"/>
                </a:solidFill>
              </a:rPr>
              <a:t>Câu 2: </a:t>
            </a:r>
          </a:p>
          <a:p>
            <a:r>
              <a:rPr lang="vi-VN" dirty="0">
                <a:solidFill>
                  <a:schemeClr val="bg1"/>
                </a:solidFill>
              </a:rPr>
              <a:t>- Sử dụng nghệ thuật nhân hóa qua từ “ tri kỉ”</a:t>
            </a:r>
          </a:p>
          <a:p>
            <a:r>
              <a:rPr lang="vi-VN" dirty="0">
                <a:solidFill>
                  <a:schemeClr val="bg1"/>
                </a:solidFill>
              </a:rPr>
              <a:t>- Tác dụng: gợi lên sự gắn bó thân thiết giữa vầng trăng và con người.Trăng trở thành người bạn của con người, chia sẻ buồn vui, tiếp thêm niềm tin sức mạnh cho người lính trong những năm tháng chiến đấu đầy gian khổ hiểm nguy ...</a:t>
            </a:r>
          </a:p>
          <a:p>
            <a:r>
              <a:rPr lang="vi-VN" dirty="0">
                <a:solidFill>
                  <a:schemeClr val="bg1"/>
                </a:solidFill>
              </a:rPr>
              <a:t>- Tác giả : hiểu và trân trọng tình cảm của trăng, sống thủy chung, tình nghĩa..</a:t>
            </a:r>
          </a:p>
          <a:p>
            <a:r>
              <a:rPr lang="vi-VN" dirty="0">
                <a:solidFill>
                  <a:schemeClr val="bg1"/>
                </a:solidFill>
              </a:rPr>
              <a:t>Câu 3: </a:t>
            </a:r>
          </a:p>
          <a:p>
            <a:r>
              <a:rPr lang="vi-VN" dirty="0">
                <a:solidFill>
                  <a:schemeClr val="bg1"/>
                </a:solidFill>
              </a:rPr>
              <a:t>- Tri kỉ : hiểu bạn như hiểu mình .</a:t>
            </a:r>
          </a:p>
          <a:p>
            <a:r>
              <a:rPr lang="vi-VN" dirty="0">
                <a:solidFill>
                  <a:schemeClr val="bg1"/>
                </a:solidFill>
              </a:rPr>
              <a:t>- Câu thơ “ Đêm rét chung chăn thành đôi tri kỉ “</a:t>
            </a:r>
          </a:p>
          <a:p>
            <a:r>
              <a:rPr lang="vi-VN" dirty="0">
                <a:solidFill>
                  <a:schemeClr val="bg1"/>
                </a:solidFill>
              </a:rPr>
              <a:t>- Khác nhau: </a:t>
            </a:r>
          </a:p>
          <a:p>
            <a:r>
              <a:rPr lang="vi-VN" dirty="0">
                <a:solidFill>
                  <a:schemeClr val="bg1"/>
                </a:solidFill>
              </a:rPr>
              <a:t>+ Bài “ Ánh trăng “ từ “ tri kỉ “ dùng phép nhân hóa để khẳng định tình cảm cao đẹp giữa người và trăng.</a:t>
            </a:r>
          </a:p>
          <a:p>
            <a:r>
              <a:rPr lang="vi-VN" dirty="0">
                <a:solidFill>
                  <a:schemeClr val="bg1"/>
                </a:solidFill>
              </a:rPr>
              <a:t>+ Bài “ Đồng chí” : ngợi ca tình bạn giữa những người lính chống Pháp.</a:t>
            </a:r>
          </a:p>
        </p:txBody>
      </p:sp>
    </p:spTree>
    <p:extLst>
      <p:ext uri="{BB962C8B-B14F-4D97-AF65-F5344CB8AC3E}">
        <p14:creationId xmlns:p14="http://schemas.microsoft.com/office/powerpoint/2010/main" val="26211356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6469" y="471384"/>
            <a:ext cx="10346028" cy="4893647"/>
          </a:xfrm>
          <a:prstGeom prst="rect">
            <a:avLst/>
          </a:prstGeom>
        </p:spPr>
        <p:txBody>
          <a:bodyPr wrap="square">
            <a:spAutoFit/>
          </a:bodyPr>
          <a:lstStyle/>
          <a:p>
            <a:r>
              <a:rPr lang="vi-VN" sz="2400" dirty="0">
                <a:solidFill>
                  <a:schemeClr val="bg1"/>
                </a:solidFill>
              </a:rPr>
              <a:t>Câu 4: Trong bài thơ các hình ảnh : đồng , sông, bể , rừng được nhắc lại ở một khổ thơ khác. Em hãy chép lại chính xác khổ thơ đó. Theo em, các hình ảnh: đồng, sông, bể, rừng ở hai khổ thơ khác nhau như thế nào ?</a:t>
            </a:r>
          </a:p>
          <a:p>
            <a:r>
              <a:rPr lang="vi-VN" sz="2400" dirty="0">
                <a:solidFill>
                  <a:schemeClr val="bg1"/>
                </a:solidFill>
              </a:rPr>
              <a:t>- Học sinh chép khổ thơ.</a:t>
            </a:r>
          </a:p>
          <a:p>
            <a:r>
              <a:rPr lang="vi-VN" sz="2400" dirty="0">
                <a:solidFill>
                  <a:schemeClr val="bg1"/>
                </a:solidFill>
              </a:rPr>
              <a:t>- Khác nhau: Khổ 1 hình ảnh: đồng, sông, bể, rừng là hình ảnh thiên nhiên, gợi không gian mênh mông rộng lớn: không gian của thiên nhiên, vũ trụ. Là hình ảnh gắn liến với thực tế trong quá khứ êm đềm của tác giả.</a:t>
            </a:r>
          </a:p>
          <a:p>
            <a:r>
              <a:rPr lang="vi-VN" sz="2400" dirty="0">
                <a:solidFill>
                  <a:schemeClr val="bg1"/>
                </a:solidFill>
              </a:rPr>
              <a:t>- Khổ 5 như là đồng là bể / như là sông là rừng là phép so sánh ,liệt kê được hiểu theo nghĩa khái quát. Đồng , sông, bể , rừng biểu tượng cho những kỉ niệm đẹp trong quá khứ, những kỉ niệm ấy cứ ùa về trong tâm trí của con người như một dòng chảy, gợi con người nhớ về quãng thời gian đẹp đẽ nhất của mình. Là hình ảnh chỉ xuất hiện trong tâm tưởng nhà thơ khi gặp lại trăng.</a:t>
            </a:r>
          </a:p>
        </p:txBody>
      </p:sp>
    </p:spTree>
    <p:extLst>
      <p:ext uri="{BB962C8B-B14F-4D97-AF65-F5344CB8AC3E}">
        <p14:creationId xmlns:p14="http://schemas.microsoft.com/office/powerpoint/2010/main" val="1776208958"/>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46467" y="342388"/>
            <a:ext cx="11208912" cy="5632311"/>
          </a:xfrm>
          <a:prstGeom prst="rect">
            <a:avLst/>
          </a:prstGeom>
        </p:spPr>
        <p:txBody>
          <a:bodyPr wrap="square">
            <a:spAutoFit/>
          </a:bodyPr>
          <a:lstStyle/>
          <a:p>
            <a:r>
              <a:rPr lang="en-US" sz="2000" b="1" dirty="0" smtClean="0">
                <a:solidFill>
                  <a:schemeClr val="bg1"/>
                </a:solidFill>
              </a:rPr>
              <a:t>ĐỀ 2</a:t>
            </a:r>
          </a:p>
          <a:p>
            <a:r>
              <a:rPr lang="vi-VN" sz="2000" dirty="0" smtClean="0">
                <a:solidFill>
                  <a:schemeClr val="bg1"/>
                </a:solidFill>
              </a:rPr>
              <a:t>Trong </a:t>
            </a:r>
            <a:r>
              <a:rPr lang="vi-VN" sz="2000" dirty="0">
                <a:solidFill>
                  <a:schemeClr val="bg1"/>
                </a:solidFill>
              </a:rPr>
              <a:t>bài thơ “Ánh trăng” của Nguyễn Duy, sáng tác năm 1978, có tám câu thơ cuối rất ấn tượng với bạn đọc:</a:t>
            </a:r>
          </a:p>
          <a:p>
            <a:r>
              <a:rPr lang="vi-VN" sz="2000" dirty="0">
                <a:solidFill>
                  <a:schemeClr val="bg1"/>
                </a:solidFill>
              </a:rPr>
              <a:t>Ngửa mặt lên nhìn mặt</a:t>
            </a:r>
          </a:p>
          <a:p>
            <a:r>
              <a:rPr lang="vi-VN" sz="2000" dirty="0">
                <a:solidFill>
                  <a:schemeClr val="bg1"/>
                </a:solidFill>
              </a:rPr>
              <a:t>có cái gì rưng rưng</a:t>
            </a:r>
          </a:p>
          <a:p>
            <a:r>
              <a:rPr lang="vi-VN" sz="2000" dirty="0">
                <a:solidFill>
                  <a:schemeClr val="bg1"/>
                </a:solidFill>
              </a:rPr>
              <a:t>như là đồng là bể</a:t>
            </a:r>
          </a:p>
          <a:p>
            <a:r>
              <a:rPr lang="vi-VN" sz="2000" dirty="0">
                <a:solidFill>
                  <a:schemeClr val="bg1"/>
                </a:solidFill>
              </a:rPr>
              <a:t>như là sông là rừng</a:t>
            </a:r>
          </a:p>
          <a:p>
            <a:endParaRPr lang="vi-VN" sz="2000" dirty="0">
              <a:solidFill>
                <a:schemeClr val="bg1"/>
              </a:solidFill>
            </a:endParaRPr>
          </a:p>
          <a:p>
            <a:r>
              <a:rPr lang="vi-VN" sz="2000" dirty="0">
                <a:solidFill>
                  <a:schemeClr val="bg1"/>
                </a:solidFill>
              </a:rPr>
              <a:t>Trăng cứ tròn vành vạnh</a:t>
            </a:r>
          </a:p>
          <a:p>
            <a:r>
              <a:rPr lang="vi-VN" sz="2000" dirty="0">
                <a:solidFill>
                  <a:schemeClr val="bg1"/>
                </a:solidFill>
              </a:rPr>
              <a:t>kể chi người vô tình</a:t>
            </a:r>
          </a:p>
          <a:p>
            <a:r>
              <a:rPr lang="vi-VN" sz="2000" dirty="0">
                <a:solidFill>
                  <a:schemeClr val="bg1"/>
                </a:solidFill>
              </a:rPr>
              <a:t>ánh trăng im phăng phắc</a:t>
            </a:r>
          </a:p>
          <a:p>
            <a:r>
              <a:rPr lang="vi-VN" sz="2000" dirty="0">
                <a:solidFill>
                  <a:schemeClr val="bg1"/>
                </a:solidFill>
              </a:rPr>
              <a:t>đủ cho ta giật mình.</a:t>
            </a:r>
          </a:p>
          <a:p>
            <a:r>
              <a:rPr lang="vi-VN" sz="2000" dirty="0">
                <a:solidFill>
                  <a:schemeClr val="bg1"/>
                </a:solidFill>
              </a:rPr>
              <a:t>1. Trong câu thơ “ngửa mặt lên nhìn mặt”, từ “mặt” thứ hai được chuyển nghĩa theo phương thức nào? Phân tích cái hay của cách dùng từ nhiều nghĩa trong câu thơ trên?</a:t>
            </a:r>
          </a:p>
          <a:p>
            <a:r>
              <a:rPr lang="vi-VN" sz="2000" dirty="0">
                <a:solidFill>
                  <a:schemeClr val="bg1"/>
                </a:solidFill>
              </a:rPr>
              <a:t>2. “Ánh trăng” có sự kết hợp giữa tự sự và trữ tình. Hãy chỉ ra yếu tố tự sự trong bài thơ?</a:t>
            </a:r>
          </a:p>
          <a:p>
            <a:r>
              <a:rPr lang="vi-VN" sz="2000" dirty="0">
                <a:solidFill>
                  <a:schemeClr val="bg1"/>
                </a:solidFill>
              </a:rPr>
              <a:t>3. Dựa vào đoạn thơ trên, viết đoạn văn khoảng 10 câu theo mô hình quy nạp để làm rõ ý nghĩa biểu tượng của hình ảnh vầng trăng và chiều sâu tư tưởng mang tính triết lý của tác phẩm, trong đoạn văn có sử dụng phép liên kết.</a:t>
            </a:r>
          </a:p>
        </p:txBody>
      </p:sp>
    </p:spTree>
    <p:extLst>
      <p:ext uri="{BB962C8B-B14F-4D97-AF65-F5344CB8AC3E}">
        <p14:creationId xmlns:p14="http://schemas.microsoft.com/office/powerpoint/2010/main" val="309521731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3182" y="117693"/>
            <a:ext cx="11998817" cy="6740307"/>
          </a:xfrm>
          <a:prstGeom prst="rect">
            <a:avLst/>
          </a:prstGeom>
        </p:spPr>
        <p:txBody>
          <a:bodyPr wrap="square">
            <a:spAutoFit/>
          </a:bodyPr>
          <a:lstStyle/>
          <a:p>
            <a:r>
              <a:rPr lang="vi-VN" dirty="0">
                <a:solidFill>
                  <a:schemeClr val="bg1"/>
                </a:solidFill>
              </a:rPr>
              <a:t>* Gợi ý giải</a:t>
            </a:r>
          </a:p>
          <a:p>
            <a:r>
              <a:rPr lang="vi-VN" dirty="0">
                <a:solidFill>
                  <a:schemeClr val="bg1"/>
                </a:solidFill>
              </a:rPr>
              <a:t>1</a:t>
            </a:r>
            <a:r>
              <a:rPr lang="vi-VN" b="1" dirty="0">
                <a:solidFill>
                  <a:srgbClr val="FFFF00"/>
                </a:solidFill>
              </a:rPr>
              <a:t>. Từ “mặt” thứ hai trong câu “Ngửa mặt lên nhìn mặt”:</a:t>
            </a:r>
          </a:p>
          <a:p>
            <a:r>
              <a:rPr lang="vi-VN" dirty="0">
                <a:solidFill>
                  <a:schemeClr val="bg1"/>
                </a:solidFill>
              </a:rPr>
              <a:t>- Từ “mặt” thứ hai được chuyển nghĩa theo phương thức ẩn dụ</a:t>
            </a:r>
          </a:p>
          <a:p>
            <a:r>
              <a:rPr lang="vi-VN" dirty="0">
                <a:solidFill>
                  <a:schemeClr val="bg1"/>
                </a:solidFill>
              </a:rPr>
              <a:t>- Phân tích cái hay của từ “mặt”:</a:t>
            </a:r>
          </a:p>
          <a:p>
            <a:r>
              <a:rPr lang="vi-VN" dirty="0">
                <a:solidFill>
                  <a:schemeClr val="bg1"/>
                </a:solidFill>
              </a:rPr>
              <a:t>+ Từ “mặt” (thứ 2) mang ý nghĩa ẩn dụ sâu xa, gợi cái hồn, tinh thần cùa sự vật</a:t>
            </a:r>
          </a:p>
          <a:p>
            <a:r>
              <a:rPr lang="vi-VN" dirty="0">
                <a:solidFill>
                  <a:schemeClr val="bg1"/>
                </a:solidFill>
              </a:rPr>
              <a:t>+ “Mặt” gợi hình ảnh mặt trăng, thiên nhiên tươi mát, là gương mặt người bạn tri kỉ, quá khứ nghĩa tình, lương tâm của chính mình (tự vấn).</a:t>
            </a:r>
          </a:p>
          <a:p>
            <a:r>
              <a:rPr lang="vi-VN" dirty="0">
                <a:solidFill>
                  <a:schemeClr val="bg1"/>
                </a:solidFill>
              </a:rPr>
              <a:t>+ Hai từ “mặt” trong cùng một câu thơ tạo tư thế mặt đối mặt, đội diện giữa người và trăng, thức tỉnh mọi người hướng tới lối sống cao đẹp: ân nghĩa thủy chung, bao dung, độ lượng.</a:t>
            </a:r>
          </a:p>
          <a:p>
            <a:r>
              <a:rPr lang="vi-VN" b="1" dirty="0">
                <a:solidFill>
                  <a:srgbClr val="FFFF00"/>
                </a:solidFill>
              </a:rPr>
              <a:t>2. Yếu tố tự sự được thể hiện qua:</a:t>
            </a:r>
          </a:p>
          <a:p>
            <a:r>
              <a:rPr lang="vi-VN" dirty="0">
                <a:solidFill>
                  <a:schemeClr val="bg1"/>
                </a:solidFill>
              </a:rPr>
              <a:t>- Hình thức: các chữ đầu dòng thơ không viết hoa, duy chỉ có chữ cái bắt đầu mỗi khổ thơ là viết hoa.</a:t>
            </a:r>
          </a:p>
          <a:p>
            <a:r>
              <a:rPr lang="vi-VN" dirty="0">
                <a:solidFill>
                  <a:schemeClr val="bg1"/>
                </a:solidFill>
              </a:rPr>
              <a:t>- Nội dung: nổi rõ mạch tự sự, cảm nghĩ của nhà thơ diễn biến theo trình tự thời gian: hồi nhỏ, hồi chiến tranh, rồi thời kì hiện tại khi cuộc sống hòa bình, rồi khi gặp ánh trăng ở hiện tại lại hồi tưởng về quá khứ thanh bình…</a:t>
            </a:r>
          </a:p>
          <a:p>
            <a:r>
              <a:rPr lang="vi-VN" b="1" dirty="0">
                <a:solidFill>
                  <a:srgbClr val="FFFF00"/>
                </a:solidFill>
              </a:rPr>
              <a:t>3. Tham khảo đoạn văn sau:</a:t>
            </a:r>
          </a:p>
          <a:p>
            <a:r>
              <a:rPr lang="vi-VN" dirty="0">
                <a:solidFill>
                  <a:schemeClr val="bg1"/>
                </a:solidFill>
              </a:rPr>
              <a:t>Khép lại bài thơ “Ánh trăng” của Nguyễn Duy là hình ảnh người và trăng đối diện với nhau trong sự rưng rưng, nghẹn ngào của người lính. Trong giây phút nghẹn ngào khi người lính thực sự đối diện với vầng trăng nghĩa tình của quá khứ biết bao cảm xúc hiện về. Đó là núi rừng, là dòng sông xanh, là bờ biển trắng trải dài vô tận và trong đó có cả kí ức về người bạn tâm giao - vầng trăng. Nguyễn Duy đã rất khéo léo khi cả bài thơ không sử dụng dấu chấm ngắt câu và chỉ đến khổ thơ cuối cùng mới kết lại toàn bộ bài thơ bằng dấu chấm.  Đối diện với vầng trăng - một vầng trăng nghĩa tình của quá khứ, mặc dù vầng trăng không hề oán trách một lời nhưng chính cái im lặng nghiêm khắc ấy khiến người lính giật mình thức tỉnh. Đây là sự thức tỉnh muộn màng nhưng đáng trân trọng để cho người lính nhìn nhận lại sai lầm của bản thân để hoàn thiện mình hơn. Như vậy dấu chấm câu đã dừng lại đúng lúc nhất, kết thúc đúng tại câu thơ mang ý nghĩa giáo dục cao nhất của bài thơ, từ đó mang đến cho người đọc bài học vô cùng sâu sắc về sự thủy chung, ân tình với quá khứ. </a:t>
            </a:r>
          </a:p>
        </p:txBody>
      </p:sp>
    </p:spTree>
    <p:extLst>
      <p:ext uri="{BB962C8B-B14F-4D97-AF65-F5344CB8AC3E}">
        <p14:creationId xmlns:p14="http://schemas.microsoft.com/office/powerpoint/2010/main" val="38108465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88136" y="706785"/>
            <a:ext cx="10693758" cy="3539430"/>
          </a:xfrm>
          <a:prstGeom prst="rect">
            <a:avLst/>
          </a:prstGeom>
        </p:spPr>
        <p:txBody>
          <a:bodyPr wrap="square">
            <a:spAutoFit/>
          </a:bodyPr>
          <a:lstStyle/>
          <a:p>
            <a:r>
              <a:rPr lang="en-US" sz="2800" dirty="0" smtClean="0">
                <a:solidFill>
                  <a:schemeClr val="bg1"/>
                </a:solidFill>
              </a:rPr>
              <a:t>ĐỀ 3</a:t>
            </a:r>
          </a:p>
          <a:p>
            <a:r>
              <a:rPr lang="vi-VN" sz="2800" dirty="0" smtClean="0">
                <a:solidFill>
                  <a:schemeClr val="bg1"/>
                </a:solidFill>
              </a:rPr>
              <a:t>1</a:t>
            </a:r>
            <a:r>
              <a:rPr lang="vi-VN" sz="2800" dirty="0">
                <a:solidFill>
                  <a:schemeClr val="bg1"/>
                </a:solidFill>
              </a:rPr>
              <a:t>. Trong bài thơ “Ánh trăng” của Nguyễn Duy có một tình huống bất ngờ làm chuyển mạch cảm nghĩ của nhân vật trữ tình. Hãy chép lại khổ thơ thể hiện tình huống ấy</a:t>
            </a:r>
          </a:p>
          <a:p>
            <a:r>
              <a:rPr lang="vi-VN" sz="2800" dirty="0">
                <a:solidFill>
                  <a:schemeClr val="bg1"/>
                </a:solidFill>
              </a:rPr>
              <a:t>2. Hãy ghi lại chính xác những từ láy có trong khổ thơ vừa chép?</a:t>
            </a:r>
          </a:p>
          <a:p>
            <a:r>
              <a:rPr lang="vi-VN" sz="2800" dirty="0">
                <a:solidFill>
                  <a:schemeClr val="bg1"/>
                </a:solidFill>
              </a:rPr>
              <a:t>3. Nhận xét về cấu trúc câu thơ cuối cùng trong khổ thơ?</a:t>
            </a:r>
          </a:p>
          <a:p>
            <a:r>
              <a:rPr lang="vi-VN" sz="2800" dirty="0">
                <a:solidFill>
                  <a:schemeClr val="bg1"/>
                </a:solidFill>
              </a:rPr>
              <a:t>4. Bằng một đoạn văn khoảng 10 đến 15 câu hãy làm rõ ý nghĩa của tình huống bất ngờ được thể hiện trong khổ thơ?</a:t>
            </a:r>
          </a:p>
        </p:txBody>
      </p:sp>
    </p:spTree>
    <p:extLst>
      <p:ext uri="{BB962C8B-B14F-4D97-AF65-F5344CB8AC3E}">
        <p14:creationId xmlns:p14="http://schemas.microsoft.com/office/powerpoint/2010/main" val="16829320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6366" y="409538"/>
            <a:ext cx="11397802" cy="5909310"/>
          </a:xfrm>
          <a:prstGeom prst="rect">
            <a:avLst/>
          </a:prstGeom>
        </p:spPr>
        <p:txBody>
          <a:bodyPr wrap="square">
            <a:spAutoFit/>
          </a:bodyPr>
          <a:lstStyle/>
          <a:p>
            <a:r>
              <a:rPr lang="vi-VN" dirty="0">
                <a:solidFill>
                  <a:schemeClr val="bg1"/>
                </a:solidFill>
              </a:rPr>
              <a:t>* Gợi ý giải</a:t>
            </a:r>
          </a:p>
          <a:p>
            <a:r>
              <a:rPr lang="vi-VN" dirty="0">
                <a:solidFill>
                  <a:schemeClr val="bg1"/>
                </a:solidFill>
              </a:rPr>
              <a:t>1. Chép đúng khổ thơ:</a:t>
            </a:r>
          </a:p>
          <a:p>
            <a:r>
              <a:rPr lang="vi-VN" dirty="0">
                <a:solidFill>
                  <a:schemeClr val="bg1"/>
                </a:solidFill>
              </a:rPr>
              <a:t>Thình lình đèn điện tắt</a:t>
            </a:r>
          </a:p>
          <a:p>
            <a:r>
              <a:rPr lang="vi-VN" dirty="0">
                <a:solidFill>
                  <a:schemeClr val="bg1"/>
                </a:solidFill>
              </a:rPr>
              <a:t>phòng buyn-đinh tối om</a:t>
            </a:r>
          </a:p>
          <a:p>
            <a:r>
              <a:rPr lang="vi-VN" dirty="0">
                <a:solidFill>
                  <a:schemeClr val="bg1"/>
                </a:solidFill>
              </a:rPr>
              <a:t>vội bật tung cửa sổ</a:t>
            </a:r>
          </a:p>
          <a:p>
            <a:r>
              <a:rPr lang="vi-VN" dirty="0">
                <a:solidFill>
                  <a:schemeClr val="bg1"/>
                </a:solidFill>
              </a:rPr>
              <a:t>đột ngột vầng trăng tròn</a:t>
            </a:r>
          </a:p>
          <a:p>
            <a:r>
              <a:rPr lang="vi-VN" dirty="0">
                <a:solidFill>
                  <a:schemeClr val="bg1"/>
                </a:solidFill>
              </a:rPr>
              <a:t>2. Từ láy: thình lình, đột ngột</a:t>
            </a:r>
          </a:p>
          <a:p>
            <a:r>
              <a:rPr lang="vi-VN" dirty="0">
                <a:solidFill>
                  <a:schemeClr val="bg1"/>
                </a:solidFill>
              </a:rPr>
              <a:t>3. Cấu trúc câu thơ cuối khổ rất đặc biệt: đảo cấu trúc ngữ pháp</a:t>
            </a:r>
          </a:p>
          <a:p>
            <a:r>
              <a:rPr lang="vi-VN" dirty="0">
                <a:solidFill>
                  <a:schemeClr val="bg1"/>
                </a:solidFill>
              </a:rPr>
              <a:t>- Trăng không phải chỉ khi đèn tắt mới “đột ngột” xuất hiện. Mà “đột ngột” được đặt lên đầu câu nhằm diễn tả trạng thái cảm xúc thảng thốt, bất ngờ của nhà thơ khi nhận ra trăng vẫn trong, vẫn tỏa sáng, vẫn đồng hành cùng con người.</a:t>
            </a:r>
          </a:p>
          <a:p>
            <a:r>
              <a:rPr lang="vi-VN" dirty="0">
                <a:solidFill>
                  <a:schemeClr val="bg1"/>
                </a:solidFill>
              </a:rPr>
              <a:t>4.  Đoạn văn cần có các ý sau:</a:t>
            </a:r>
          </a:p>
          <a:p>
            <a:r>
              <a:rPr lang="vi-VN" dirty="0">
                <a:solidFill>
                  <a:schemeClr val="bg1"/>
                </a:solidFill>
              </a:rPr>
              <a:t>- Cuộc sống dẫu lắm tiện nghi nhưng vẫn tiềm ẩn những điều bất ngờ và chính trong những giây phút bất ngờ rủi ro ấy, ánh sáng của quá khứ, của ân tình lại bừng sáng.</a:t>
            </a:r>
          </a:p>
          <a:p>
            <a:r>
              <a:rPr lang="vi-VN" dirty="0">
                <a:solidFill>
                  <a:schemeClr val="bg1"/>
                </a:solidFill>
              </a:rPr>
              <a:t>- Tình huống bất ngờ làm cho chủ thể trữ tình phải thức tỉnh, gây nên những cảm xúc mạnh mẽ ở nhân vật trữ tình chính là sự kiện: “thình lình đèn điện tắt”</a:t>
            </a:r>
          </a:p>
          <a:p>
            <a:r>
              <a:rPr lang="vi-VN" dirty="0">
                <a:solidFill>
                  <a:schemeClr val="bg1"/>
                </a:solidFill>
              </a:rPr>
              <a:t>- Bốn câu thơ với 2 từ “thình lình”, “đột ngột” được đảo lên đầu câu tạo nên nhịp thơ nhanh và nhấn mạnh tính chất bất thường của tình huống.</a:t>
            </a:r>
          </a:p>
          <a:p>
            <a:r>
              <a:rPr lang="vi-VN" dirty="0">
                <a:solidFill>
                  <a:schemeClr val="bg1"/>
                </a:solidFill>
              </a:rPr>
              <a:t>- Nghệ thuật đối lập: đèn điện tắt, phòng tối om, vầng trăng tròn tỏa sáng.</a:t>
            </a:r>
          </a:p>
          <a:p>
            <a:r>
              <a:rPr lang="vi-VN" dirty="0">
                <a:solidFill>
                  <a:schemeClr val="bg1"/>
                </a:solidFill>
              </a:rPr>
              <a:t>- Đây là khổ thơ quan trọng trong cấu tứ toàn bài. Chính cái khoảnh khắc bất ngờ ấy tạo nên bước ngoặt trong mạch cảm xúc của nhà thơ.</a:t>
            </a:r>
          </a:p>
        </p:txBody>
      </p:sp>
    </p:spTree>
    <p:extLst>
      <p:ext uri="{BB962C8B-B14F-4D97-AF65-F5344CB8AC3E}">
        <p14:creationId xmlns:p14="http://schemas.microsoft.com/office/powerpoint/2010/main" val="34819453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066757" cy="523220"/>
          </a:xfrm>
          <a:prstGeom prst="rect">
            <a:avLst/>
          </a:prstGeom>
          <a:solidFill>
            <a:srgbClr val="FF7C80"/>
          </a:solidFill>
        </p:spPr>
        <p:txBody>
          <a:bodyPr wrap="square" rtlCol="0">
            <a:spAutoFit/>
          </a:bodyPr>
          <a:lstStyle/>
          <a:p>
            <a:r>
              <a:rPr lang="en-US" sz="2800" dirty="0" smtClean="0">
                <a:solidFill>
                  <a:schemeClr val="bg1"/>
                </a:solidFill>
              </a:rPr>
              <a:t>I. TÌM HIỂU CHUNG</a:t>
            </a:r>
            <a:endParaRPr lang="en-US" sz="2800" dirty="0">
              <a:solidFill>
                <a:schemeClr val="bg1"/>
              </a:solidFill>
            </a:endParaRPr>
          </a:p>
        </p:txBody>
      </p:sp>
      <p:sp>
        <p:nvSpPr>
          <p:cNvPr id="5" name="TextBox 4"/>
          <p:cNvSpPr txBox="1"/>
          <p:nvPr/>
        </p:nvSpPr>
        <p:spPr>
          <a:xfrm>
            <a:off x="504093" y="799514"/>
            <a:ext cx="1591994" cy="523220"/>
          </a:xfrm>
          <a:prstGeom prst="rect">
            <a:avLst/>
          </a:prstGeom>
          <a:solidFill>
            <a:srgbClr val="FF7C80"/>
          </a:solidFill>
        </p:spPr>
        <p:txBody>
          <a:bodyPr wrap="square" rtlCol="0">
            <a:spAutoFit/>
          </a:bodyPr>
          <a:lstStyle/>
          <a:p>
            <a:r>
              <a:rPr lang="en-US" sz="2800" dirty="0" smtClean="0">
                <a:solidFill>
                  <a:schemeClr val="bg1"/>
                </a:solidFill>
              </a:rPr>
              <a:t>1. </a:t>
            </a:r>
            <a:r>
              <a:rPr lang="en-US" sz="2800" dirty="0" err="1" smtClean="0">
                <a:solidFill>
                  <a:schemeClr val="bg1"/>
                </a:solidFill>
              </a:rPr>
              <a:t>Tác</a:t>
            </a:r>
            <a:r>
              <a:rPr lang="en-US" sz="2800" dirty="0" smtClean="0">
                <a:solidFill>
                  <a:schemeClr val="bg1"/>
                </a:solidFill>
              </a:rPr>
              <a:t> </a:t>
            </a:r>
            <a:r>
              <a:rPr lang="en-US" sz="2800" dirty="0" err="1" smtClean="0">
                <a:solidFill>
                  <a:schemeClr val="bg1"/>
                </a:solidFill>
              </a:rPr>
              <a:t>giả</a:t>
            </a:r>
            <a:endParaRPr lang="en-US" sz="2800" dirty="0">
              <a:solidFill>
                <a:schemeClr val="bg1"/>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21202" y="2057107"/>
            <a:ext cx="3549077" cy="3499632"/>
          </a:xfrm>
          <a:prstGeom prst="rect">
            <a:avLst/>
          </a:prstGeom>
        </p:spPr>
      </p:pic>
      <p:sp>
        <p:nvSpPr>
          <p:cNvPr id="9" name="TextBox 8"/>
          <p:cNvSpPr txBox="1"/>
          <p:nvPr/>
        </p:nvSpPr>
        <p:spPr>
          <a:xfrm>
            <a:off x="5425358" y="430422"/>
            <a:ext cx="6312877" cy="6124754"/>
          </a:xfrm>
          <a:prstGeom prst="rect">
            <a:avLst/>
          </a:prstGeom>
          <a:noFill/>
        </p:spPr>
        <p:txBody>
          <a:bodyPr wrap="square" rtlCol="0">
            <a:spAutoFit/>
          </a:bodyPr>
          <a:lstStyle/>
          <a:p>
            <a:pPr lvl="0"/>
            <a:r>
              <a:rPr lang="en-US" sz="2800" dirty="0">
                <a:solidFill>
                  <a:schemeClr val="bg1"/>
                </a:solidFill>
              </a:rPr>
              <a:t>- </a:t>
            </a:r>
            <a:r>
              <a:rPr lang="en-US" sz="2800" i="1" dirty="0" err="1">
                <a:solidFill>
                  <a:schemeClr val="bg1"/>
                </a:solidFill>
                <a:latin typeface="Times New Roman" panose="02020603050405020304" pitchFamily="18" charset="0"/>
                <a:cs typeface="Times New Roman" panose="02020603050405020304" pitchFamily="18" charset="0"/>
              </a:rPr>
              <a:t>Nguyễn</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Duy</a:t>
            </a:r>
            <a:r>
              <a:rPr lang="en-US" sz="2800" i="1" dirty="0">
                <a:solidFill>
                  <a:schemeClr val="bg1"/>
                </a:solidFill>
                <a:latin typeface="Times New Roman" panose="02020603050405020304" pitchFamily="18" charset="0"/>
                <a:cs typeface="Times New Roman" panose="02020603050405020304" pitchFamily="18" charset="0"/>
              </a:rPr>
              <a:t> (1948), </a:t>
            </a:r>
            <a:r>
              <a:rPr lang="en-US" sz="2800" i="1" dirty="0" err="1">
                <a:solidFill>
                  <a:schemeClr val="bg1"/>
                </a:solidFill>
                <a:latin typeface="Times New Roman" panose="02020603050405020304" pitchFamily="18" charset="0"/>
                <a:cs typeface="Times New Roman" panose="02020603050405020304" pitchFamily="18" charset="0"/>
              </a:rPr>
              <a:t>quê</a:t>
            </a:r>
            <a:r>
              <a:rPr lang="en-US" sz="2800" i="1" dirty="0">
                <a:solidFill>
                  <a:schemeClr val="bg1"/>
                </a:solidFill>
                <a:latin typeface="Times New Roman" panose="02020603050405020304" pitchFamily="18" charset="0"/>
                <a:cs typeface="Times New Roman" panose="02020603050405020304" pitchFamily="18" charset="0"/>
              </a:rPr>
              <a:t> ở </a:t>
            </a:r>
            <a:r>
              <a:rPr lang="en-US" sz="2800" b="1" i="1" dirty="0" err="1">
                <a:solidFill>
                  <a:schemeClr val="bg1"/>
                </a:solidFill>
                <a:latin typeface="Times New Roman" panose="02020603050405020304" pitchFamily="18" charset="0"/>
                <a:cs typeface="Times New Roman" panose="02020603050405020304" pitchFamily="18" charset="0"/>
              </a:rPr>
              <a:t>Thanh</a:t>
            </a:r>
            <a:r>
              <a:rPr lang="en-US" sz="2800" b="1" i="1" dirty="0">
                <a:solidFill>
                  <a:schemeClr val="bg1"/>
                </a:solidFill>
                <a:latin typeface="Times New Roman" panose="02020603050405020304" pitchFamily="18" charset="0"/>
                <a:cs typeface="Times New Roman" panose="02020603050405020304" pitchFamily="18" charset="0"/>
              </a:rPr>
              <a:t> </a:t>
            </a:r>
            <a:r>
              <a:rPr lang="en-US" sz="2800" b="1" i="1" dirty="0" err="1">
                <a:solidFill>
                  <a:schemeClr val="bg1"/>
                </a:solidFill>
                <a:latin typeface="Times New Roman" panose="02020603050405020304" pitchFamily="18" charset="0"/>
                <a:cs typeface="Times New Roman" panose="02020603050405020304" pitchFamily="18" charset="0"/>
              </a:rPr>
              <a:t>Hóa</a:t>
            </a:r>
            <a:r>
              <a:rPr lang="en-US" sz="2800" b="1" i="1" dirty="0">
                <a:solidFill>
                  <a:schemeClr val="bg1"/>
                </a:solidFill>
                <a:latin typeface="Times New Roman" panose="02020603050405020304" pitchFamily="18" charset="0"/>
                <a:cs typeface="Times New Roman" panose="02020603050405020304" pitchFamily="18" charset="0"/>
              </a:rPr>
              <a:t>.</a:t>
            </a:r>
          </a:p>
          <a:p>
            <a:pPr lvl="0"/>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Ông</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thuộc</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thế</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hệ</a:t>
            </a:r>
            <a:r>
              <a:rPr lang="en-US" sz="2800" i="1" dirty="0">
                <a:solidFill>
                  <a:schemeClr val="bg1"/>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nhà</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thơ</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quân</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đội</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trưởng</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thành</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trong</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cuộc</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kháng</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chiến</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chống</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Mĩ</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cứu</a:t>
            </a:r>
            <a:r>
              <a:rPr lang="en-US" sz="2800" b="1" i="1" dirty="0">
                <a:solidFill>
                  <a:srgbClr val="FF6600"/>
                </a:solidFill>
                <a:latin typeface="Times New Roman" panose="02020603050405020304" pitchFamily="18" charset="0"/>
                <a:cs typeface="Times New Roman" panose="02020603050405020304" pitchFamily="18" charset="0"/>
              </a:rPr>
              <a:t> </a:t>
            </a:r>
            <a:r>
              <a:rPr lang="en-US" sz="2800" b="1" i="1" dirty="0" err="1">
                <a:solidFill>
                  <a:srgbClr val="FF6600"/>
                </a:solidFill>
                <a:latin typeface="Times New Roman" panose="02020603050405020304" pitchFamily="18" charset="0"/>
                <a:cs typeface="Times New Roman" panose="02020603050405020304" pitchFamily="18" charset="0"/>
              </a:rPr>
              <a:t>nước</a:t>
            </a:r>
            <a:r>
              <a:rPr lang="en-US" sz="2800" b="1" i="1" dirty="0">
                <a:solidFill>
                  <a:srgbClr val="FF6600"/>
                </a:solidFill>
                <a:latin typeface="Times New Roman" panose="02020603050405020304" pitchFamily="18" charset="0"/>
                <a:cs typeface="Times New Roman" panose="02020603050405020304" pitchFamily="18" charset="0"/>
              </a:rPr>
              <a:t>.</a:t>
            </a:r>
          </a:p>
          <a:p>
            <a:pPr lvl="0"/>
            <a:r>
              <a:rPr lang="en-US" sz="2800" b="1" dirty="0">
                <a:solidFill>
                  <a:schemeClr val="bg1"/>
                </a:solidFill>
                <a:latin typeface="Times New Roman" panose="02020603050405020304" pitchFamily="18" charset="0"/>
                <a:cs typeface="Times New Roman" panose="02020603050405020304" pitchFamily="18" charset="0"/>
              </a:rPr>
              <a:t> </a:t>
            </a:r>
            <a:r>
              <a:rPr lang="en-US" sz="2800" b="1" dirty="0" smtClean="0">
                <a:solidFill>
                  <a:schemeClr val="bg1"/>
                </a:solidFill>
                <a:latin typeface="Times New Roman" panose="02020603050405020304" pitchFamily="18" charset="0"/>
                <a:cs typeface="Times New Roman" panose="02020603050405020304" pitchFamily="18" charset="0"/>
              </a:rPr>
              <a:t>  + </a:t>
            </a:r>
            <a:r>
              <a:rPr lang="en-US" sz="2800" b="1" dirty="0" err="1" smtClean="0">
                <a:solidFill>
                  <a:srgbClr val="FF6600"/>
                </a:solidFill>
                <a:latin typeface="Times New Roman" panose="02020603050405020304" pitchFamily="18" charset="0"/>
                <a:cs typeface="Times New Roman" panose="02020603050405020304" pitchFamily="18" charset="0"/>
              </a:rPr>
              <a:t>Trước</a:t>
            </a:r>
            <a:r>
              <a:rPr lang="en-US" sz="2800" b="1" dirty="0" smtClean="0">
                <a:solidFill>
                  <a:srgbClr val="FF6600"/>
                </a:solidFill>
                <a:latin typeface="Times New Roman" panose="02020603050405020304" pitchFamily="18" charset="0"/>
                <a:cs typeface="Times New Roman" panose="02020603050405020304" pitchFamily="18" charset="0"/>
              </a:rPr>
              <a:t> </a:t>
            </a:r>
            <a:r>
              <a:rPr lang="en-US" sz="2800" b="1" dirty="0" err="1">
                <a:solidFill>
                  <a:srgbClr val="FF6600"/>
                </a:solidFill>
                <a:latin typeface="Times New Roman" panose="02020603050405020304" pitchFamily="18" charset="0"/>
                <a:cs typeface="Times New Roman" panose="02020603050405020304" pitchFamily="18" charset="0"/>
              </a:rPr>
              <a:t>đổi</a:t>
            </a:r>
            <a:r>
              <a:rPr lang="en-US" sz="2800" b="1" dirty="0">
                <a:solidFill>
                  <a:srgbClr val="FF6600"/>
                </a:solidFill>
                <a:latin typeface="Times New Roman" panose="02020603050405020304" pitchFamily="18" charset="0"/>
                <a:cs typeface="Times New Roman" panose="02020603050405020304" pitchFamily="18" charset="0"/>
              </a:rPr>
              <a:t> </a:t>
            </a:r>
            <a:r>
              <a:rPr lang="en-US" sz="2800" b="1" dirty="0" err="1">
                <a:solidFill>
                  <a:srgbClr val="FF6600"/>
                </a:solidFill>
                <a:latin typeface="Times New Roman" panose="02020603050405020304" pitchFamily="18" charset="0"/>
                <a:cs typeface="Times New Roman" panose="02020603050405020304" pitchFamily="18" charset="0"/>
              </a:rPr>
              <a:t>mới</a:t>
            </a:r>
            <a:r>
              <a:rPr lang="en-US" sz="2800" b="1" dirty="0">
                <a:solidFill>
                  <a:schemeClr val="bg1"/>
                </a:solidFill>
                <a:latin typeface="Times New Roman" panose="02020603050405020304" pitchFamily="18" charset="0"/>
                <a:cs typeface="Times New Roman" panose="02020603050405020304" pitchFamily="18" charset="0"/>
              </a:rPr>
              <a:t> </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Nguyễn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Duy</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tập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trung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viết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về</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đề</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tài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chiến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tranh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và</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quê</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hương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với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khuynh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hướng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sử</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thi</a:t>
            </a:r>
            <a:r>
              <a:rPr lang="en-US" sz="2800" dirty="0">
                <a:solidFill>
                  <a:schemeClr val="bg1"/>
                </a:solidFill>
                <a:latin typeface="Times New Roman" panose="02020603050405020304" pitchFamily="18" charset="0"/>
                <a:cs typeface="Times New Roman" panose="02020603050405020304" pitchFamily="18" charset="0"/>
              </a:rPr>
              <a:t> </a:t>
            </a:r>
            <a:endParaRPr lang="en-US" sz="2800" dirty="0" smtClean="0">
              <a:solidFill>
                <a:schemeClr val="bg1"/>
              </a:solidFill>
              <a:latin typeface="Times New Roman" panose="02020603050405020304" pitchFamily="18" charset="0"/>
              <a:cs typeface="Times New Roman" panose="02020603050405020304" pitchFamily="18" charset="0"/>
            </a:endParaRPr>
          </a:p>
          <a:p>
            <a:r>
              <a:rPr lang="en-US" sz="2800" b="1" dirty="0" smtClean="0">
                <a:solidFill>
                  <a:schemeClr val="bg1"/>
                </a:solidFill>
                <a:latin typeface="Times New Roman" panose="02020603050405020304" pitchFamily="18" charset="0"/>
                <a:cs typeface="Times New Roman" panose="02020603050405020304" pitchFamily="18" charset="0"/>
              </a:rPr>
              <a:t>   + </a:t>
            </a:r>
            <a:r>
              <a:rPr lang="en-US" sz="2800" b="1" dirty="0" err="1" smtClean="0">
                <a:solidFill>
                  <a:srgbClr val="FF6600"/>
                </a:solidFill>
                <a:latin typeface="Times New Roman" panose="02020603050405020304" pitchFamily="18" charset="0"/>
                <a:cs typeface="Times New Roman" panose="02020603050405020304" pitchFamily="18" charset="0"/>
              </a:rPr>
              <a:t>Sau</a:t>
            </a:r>
            <a:r>
              <a:rPr lang="en-US" sz="2800" b="1" dirty="0" smtClean="0">
                <a:solidFill>
                  <a:srgbClr val="FF6600"/>
                </a:solidFill>
                <a:latin typeface="Times New Roman" panose="02020603050405020304" pitchFamily="18" charset="0"/>
                <a:cs typeface="Times New Roman" panose="02020603050405020304" pitchFamily="18" charset="0"/>
              </a:rPr>
              <a:t> </a:t>
            </a:r>
            <a:r>
              <a:rPr lang="en-US" sz="2800" b="1" dirty="0" err="1">
                <a:solidFill>
                  <a:srgbClr val="FF6600"/>
                </a:solidFill>
                <a:latin typeface="Times New Roman" panose="02020603050405020304" pitchFamily="18" charset="0"/>
                <a:cs typeface="Times New Roman" panose="02020603050405020304" pitchFamily="18" charset="0"/>
              </a:rPr>
              <a:t>đổi</a:t>
            </a:r>
            <a:r>
              <a:rPr lang="en-US" sz="2800" b="1" dirty="0">
                <a:solidFill>
                  <a:srgbClr val="FF6600"/>
                </a:solidFill>
                <a:latin typeface="Times New Roman" panose="02020603050405020304" pitchFamily="18" charset="0"/>
                <a:cs typeface="Times New Roman" panose="02020603050405020304" pitchFamily="18" charset="0"/>
              </a:rPr>
              <a:t> </a:t>
            </a:r>
            <a:r>
              <a:rPr lang="en-US" sz="2800" b="1" dirty="0" err="1">
                <a:solidFill>
                  <a:srgbClr val="FF6600"/>
                </a:solidFill>
                <a:latin typeface="Times New Roman" panose="02020603050405020304" pitchFamily="18" charset="0"/>
                <a:cs typeface="Times New Roman" panose="02020603050405020304" pitchFamily="18" charset="0"/>
              </a:rPr>
              <a:t>mới</a:t>
            </a:r>
            <a:r>
              <a:rPr lang="en-US" sz="2800" dirty="0">
                <a:solidFill>
                  <a:schemeClr val="bg1"/>
                </a:solidFill>
                <a:latin typeface="Times New Roman" panose="02020603050405020304" pitchFamily="18" charset="0"/>
                <a:cs typeface="Times New Roman" panose="02020603050405020304" pitchFamily="18" charset="0"/>
              </a:rPr>
              <a:t> : </a:t>
            </a:r>
            <a:r>
              <a:rPr lang="en-US" sz="2800" dirty="0" err="1">
                <a:solidFill>
                  <a:schemeClr val="bg1"/>
                </a:solidFill>
                <a:latin typeface="Times New Roman" panose="02020603050405020304" pitchFamily="18" charset="0"/>
                <a:cs typeface="Times New Roman" panose="02020603050405020304" pitchFamily="18" charset="0"/>
              </a:rPr>
              <a:t>Nguyễn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Duy</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mạnh</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mẽ</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táo</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bạo</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dám</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phơi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bày</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những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bất</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cập</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của</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xã</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hội</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đương</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err="1">
                <a:solidFill>
                  <a:schemeClr val="bg1"/>
                </a:solidFill>
                <a:latin typeface="Times New Roman" panose="02020603050405020304" pitchFamily="18" charset="0"/>
                <a:cs typeface="Times New Roman" panose="02020603050405020304" pitchFamily="18" charset="0"/>
              </a:rPr>
              <a:t>thời</a:t>
            </a:r>
            <a:r>
              <a:rPr lang="en-US" sz="2800" dirty="0">
                <a:solidFill>
                  <a:schemeClr val="bg1"/>
                </a:solidFill>
                <a:latin typeface="Times New Roman" panose="02020603050405020304" pitchFamily="18" charset="0"/>
                <a:cs typeface="Times New Roman" panose="02020603050405020304" pitchFamily="18" charset="0"/>
              </a:rPr>
              <a:t>.</a:t>
            </a:r>
          </a:p>
          <a:p>
            <a:pPr marL="457200" lvl="0" indent="-457200">
              <a:buFontTx/>
              <a:buChar char="-"/>
            </a:pPr>
            <a:endParaRPr lang="en-US" sz="2800" dirty="0" smtClean="0">
              <a:solidFill>
                <a:schemeClr val="bg1"/>
              </a:solidFill>
            </a:endParaRPr>
          </a:p>
          <a:p>
            <a:pPr marL="457200" lvl="0" indent="-457200">
              <a:buFontTx/>
              <a:buChar char="-"/>
            </a:pPr>
            <a:r>
              <a:rPr lang="en-US" sz="2800" b="1" i="1" dirty="0" err="1" smtClean="0">
                <a:solidFill>
                  <a:srgbClr val="FF6600"/>
                </a:solidFill>
                <a:latin typeface="Times New Roman" panose="02020603050405020304" pitchFamily="18" charset="0"/>
                <a:cs typeface="Times New Roman" panose="02020603050405020304" pitchFamily="18" charset="0"/>
              </a:rPr>
              <a:t>Phong</a:t>
            </a:r>
            <a:r>
              <a:rPr lang="en-US" sz="2800" b="1" i="1" dirty="0" smtClean="0">
                <a:solidFill>
                  <a:srgbClr val="FF6600"/>
                </a:solidFill>
                <a:latin typeface="Times New Roman" panose="02020603050405020304" pitchFamily="18" charset="0"/>
                <a:cs typeface="Times New Roman" panose="02020603050405020304" pitchFamily="18" charset="0"/>
              </a:rPr>
              <a:t> </a:t>
            </a:r>
            <a:r>
              <a:rPr lang="en-US" sz="2800" b="1" i="1" dirty="0" err="1" smtClean="0">
                <a:solidFill>
                  <a:srgbClr val="FF6600"/>
                </a:solidFill>
                <a:latin typeface="Times New Roman" panose="02020603050405020304" pitchFamily="18" charset="0"/>
                <a:cs typeface="Times New Roman" panose="02020603050405020304" pitchFamily="18" charset="0"/>
              </a:rPr>
              <a:t>cách</a:t>
            </a:r>
            <a:r>
              <a:rPr lang="en-US" sz="2800" b="1" i="1" dirty="0" smtClean="0">
                <a:solidFill>
                  <a:srgbClr val="FF6600"/>
                </a:solidFill>
                <a:latin typeface="Times New Roman" panose="02020603050405020304" pitchFamily="18" charset="0"/>
                <a:cs typeface="Times New Roman" panose="02020603050405020304" pitchFamily="18" charset="0"/>
              </a:rPr>
              <a:t> </a:t>
            </a:r>
            <a:r>
              <a:rPr lang="en-US" sz="2800" b="1" i="1" dirty="0" err="1" smtClean="0">
                <a:solidFill>
                  <a:srgbClr val="FF6600"/>
                </a:solidFill>
                <a:latin typeface="Times New Roman" panose="02020603050405020304" pitchFamily="18" charset="0"/>
                <a:cs typeface="Times New Roman" panose="02020603050405020304" pitchFamily="18" charset="0"/>
              </a:rPr>
              <a:t>thơ</a:t>
            </a:r>
            <a:r>
              <a:rPr lang="en-US" sz="2800" b="1" i="1" dirty="0" smtClean="0">
                <a:solidFill>
                  <a:schemeClr val="bg1"/>
                </a:solidFill>
                <a:latin typeface="Times New Roman" panose="02020603050405020304" pitchFamily="18" charset="0"/>
                <a:cs typeface="Times New Roman" panose="02020603050405020304" pitchFamily="18" charset="0"/>
              </a:rPr>
              <a:t>: </a:t>
            </a:r>
            <a:r>
              <a:rPr lang="en-US" sz="2800" i="1" dirty="0" err="1" smtClean="0">
                <a:solidFill>
                  <a:schemeClr val="bg1"/>
                </a:solidFill>
                <a:latin typeface="Times New Roman" panose="02020603050405020304" pitchFamily="18" charset="0"/>
                <a:cs typeface="Times New Roman" panose="02020603050405020304" pitchFamily="18" charset="0"/>
              </a:rPr>
              <a:t>Thơ</a:t>
            </a:r>
            <a:r>
              <a:rPr lang="en-US" sz="2800" i="1" dirty="0" smtClean="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Nguyễn</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Duy</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giàu</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chất</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triết</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lí</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thiên</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về</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chiều</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sâu</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nội</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tâm</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với</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những</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trăn</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trở</a:t>
            </a:r>
            <a:r>
              <a:rPr lang="en-US" sz="2800" i="1" dirty="0">
                <a:solidFill>
                  <a:schemeClr val="bg1"/>
                </a:solidFill>
                <a:latin typeface="Times New Roman" panose="02020603050405020304" pitchFamily="18" charset="0"/>
                <a:cs typeface="Times New Roman" panose="02020603050405020304" pitchFamily="18" charset="0"/>
              </a:rPr>
              <a:t>, day </a:t>
            </a:r>
            <a:r>
              <a:rPr lang="en-US" sz="2800" i="1" dirty="0" err="1">
                <a:solidFill>
                  <a:schemeClr val="bg1"/>
                </a:solidFill>
                <a:latin typeface="Times New Roman" panose="02020603050405020304" pitchFamily="18" charset="0"/>
                <a:cs typeface="Times New Roman" panose="02020603050405020304" pitchFamily="18" charset="0"/>
              </a:rPr>
              <a:t>dứt</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suy</a:t>
            </a:r>
            <a:r>
              <a:rPr lang="en-US" sz="2800" i="1" dirty="0">
                <a:solidFill>
                  <a:schemeClr val="bg1"/>
                </a:solidFill>
                <a:latin typeface="Times New Roman" panose="02020603050405020304" pitchFamily="18" charset="0"/>
                <a:cs typeface="Times New Roman" panose="02020603050405020304" pitchFamily="18" charset="0"/>
              </a:rPr>
              <a:t> </a:t>
            </a:r>
            <a:r>
              <a:rPr lang="en-US" sz="2800" i="1" dirty="0" err="1">
                <a:solidFill>
                  <a:schemeClr val="bg1"/>
                </a:solidFill>
                <a:latin typeface="Times New Roman" panose="02020603050405020304" pitchFamily="18" charset="0"/>
                <a:cs typeface="Times New Roman" panose="02020603050405020304" pitchFamily="18" charset="0"/>
              </a:rPr>
              <a:t>tư</a:t>
            </a:r>
            <a:r>
              <a:rPr lang="en-US" sz="2800" i="1" dirty="0" smtClean="0">
                <a:solidFill>
                  <a:schemeClr val="bg1"/>
                </a:solidFill>
                <a:latin typeface="Times New Roman" panose="02020603050405020304" pitchFamily="18" charset="0"/>
                <a:cs typeface="Times New Roman" panose="02020603050405020304" pitchFamily="18" charset="0"/>
              </a:rPr>
              <a:t>.</a:t>
            </a:r>
            <a:endParaRPr lang="en-US" sz="2800" i="1" dirty="0">
              <a:solidFill>
                <a:schemeClr val="bg1"/>
              </a:solidFill>
              <a:latin typeface="Times New Roman" panose="02020603050405020304" pitchFamily="18" charset="0"/>
              <a:cs typeface="Times New Roman" panose="02020603050405020304" pitchFamily="18" charset="0"/>
            </a:endParaRPr>
          </a:p>
        </p:txBody>
      </p:sp>
      <p:sp>
        <p:nvSpPr>
          <p:cNvPr id="10" name="Down Arrow 9"/>
          <p:cNvSpPr/>
          <p:nvPr/>
        </p:nvSpPr>
        <p:spPr>
          <a:xfrm>
            <a:off x="4729006" y="430422"/>
            <a:ext cx="337625" cy="562707"/>
          </a:xfrm>
          <a:prstGeom prst="downArrow">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Down Arrow 10"/>
          <p:cNvSpPr/>
          <p:nvPr/>
        </p:nvSpPr>
        <p:spPr>
          <a:xfrm>
            <a:off x="4729005" y="1121406"/>
            <a:ext cx="337625" cy="562707"/>
          </a:xfrm>
          <a:prstGeom prst="downArrow">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own Arrow 11"/>
          <p:cNvSpPr/>
          <p:nvPr/>
        </p:nvSpPr>
        <p:spPr>
          <a:xfrm>
            <a:off x="4729004" y="1812390"/>
            <a:ext cx="337625" cy="562707"/>
          </a:xfrm>
          <a:prstGeom prst="downArrow">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Down Arrow 12"/>
          <p:cNvSpPr/>
          <p:nvPr/>
        </p:nvSpPr>
        <p:spPr>
          <a:xfrm>
            <a:off x="4729003" y="2503374"/>
            <a:ext cx="337625" cy="562707"/>
          </a:xfrm>
          <a:prstGeom prst="downArrow">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Down Arrow 13"/>
          <p:cNvSpPr/>
          <p:nvPr/>
        </p:nvSpPr>
        <p:spPr>
          <a:xfrm>
            <a:off x="4729002" y="3194358"/>
            <a:ext cx="337625" cy="562707"/>
          </a:xfrm>
          <a:prstGeom prst="downArrow">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Down Arrow 14"/>
          <p:cNvSpPr/>
          <p:nvPr/>
        </p:nvSpPr>
        <p:spPr>
          <a:xfrm>
            <a:off x="4729001" y="3903422"/>
            <a:ext cx="337625" cy="562707"/>
          </a:xfrm>
          <a:prstGeom prst="downArrow">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Down Arrow 15"/>
          <p:cNvSpPr/>
          <p:nvPr/>
        </p:nvSpPr>
        <p:spPr>
          <a:xfrm>
            <a:off x="4729000" y="4576326"/>
            <a:ext cx="337625" cy="562707"/>
          </a:xfrm>
          <a:prstGeom prst="downArrow">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Down Arrow 16"/>
          <p:cNvSpPr/>
          <p:nvPr/>
        </p:nvSpPr>
        <p:spPr>
          <a:xfrm>
            <a:off x="4727237" y="5267310"/>
            <a:ext cx="337625" cy="562707"/>
          </a:xfrm>
          <a:prstGeom prst="downArrow">
            <a:avLst/>
          </a:prstGeom>
          <a:solidFill>
            <a:schemeClr val="accent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762648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1000" fill="hold"/>
                                        <p:tgtEl>
                                          <p:spTgt spid="9"/>
                                        </p:tgtEl>
                                        <p:attrNameLst>
                                          <p:attrName>ppt_w</p:attrName>
                                        </p:attrNameLst>
                                      </p:cBhvr>
                                      <p:tavLst>
                                        <p:tav tm="0">
                                          <p:val>
                                            <p:fltVal val="0"/>
                                          </p:val>
                                        </p:tav>
                                        <p:tav tm="100000">
                                          <p:val>
                                            <p:strVal val="#ppt_w"/>
                                          </p:val>
                                        </p:tav>
                                      </p:tavLst>
                                    </p:anim>
                                    <p:anim calcmode="lin" valueType="num">
                                      <p:cBhvr>
                                        <p:cTn id="8" dur="1000" fill="hold"/>
                                        <p:tgtEl>
                                          <p:spTgt spid="9"/>
                                        </p:tgtEl>
                                        <p:attrNameLst>
                                          <p:attrName>ppt_h</p:attrName>
                                        </p:attrNameLst>
                                      </p:cBhvr>
                                      <p:tavLst>
                                        <p:tav tm="0">
                                          <p:val>
                                            <p:fltVal val="0"/>
                                          </p:val>
                                        </p:tav>
                                        <p:tav tm="100000">
                                          <p:val>
                                            <p:strVal val="#ppt_h"/>
                                          </p:val>
                                        </p:tav>
                                      </p:tavLst>
                                    </p:anim>
                                    <p:anim calcmode="lin" valueType="num">
                                      <p:cBhvr>
                                        <p:cTn id="9" dur="1000" fill="hold"/>
                                        <p:tgtEl>
                                          <p:spTgt spid="9"/>
                                        </p:tgtEl>
                                        <p:attrNameLst>
                                          <p:attrName>style.rotation</p:attrName>
                                        </p:attrNameLst>
                                      </p:cBhvr>
                                      <p:tavLst>
                                        <p:tav tm="0">
                                          <p:val>
                                            <p:fltVal val="90"/>
                                          </p:val>
                                        </p:tav>
                                        <p:tav tm="100000">
                                          <p:val>
                                            <p:fltVal val="0"/>
                                          </p:val>
                                        </p:tav>
                                      </p:tavLst>
                                    </p:anim>
                                    <p:animEffect transition="in" filter="fade">
                                      <p:cBhvr>
                                        <p:cTn id="10" dur="1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barn(inVertical)">
                                      <p:cBhvr>
                                        <p:cTn id="31" dur="500"/>
                                        <p:tgtEl>
                                          <p:spTgt spid="10"/>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barn(inVertical)">
                                      <p:cBhvr>
                                        <p:cTn id="34" dur="500"/>
                                        <p:tgtEl>
                                          <p:spTgt spid="11"/>
                                        </p:tgtEl>
                                      </p:cBhvr>
                                    </p:animEffect>
                                  </p:childTnLst>
                                </p:cTn>
                              </p:par>
                              <p:par>
                                <p:cTn id="35" presetID="16" presetClass="entr" presetSubtype="21"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barn(inVertical)">
                                      <p:cBhvr>
                                        <p:cTn id="37" dur="500"/>
                                        <p:tgtEl>
                                          <p:spTgt spid="12"/>
                                        </p:tgtEl>
                                      </p:cBhvr>
                                    </p:animEffect>
                                  </p:childTnLst>
                                </p:cTn>
                              </p:par>
                              <p:par>
                                <p:cTn id="38" presetID="16" presetClass="entr" presetSubtype="21"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barn(inVertical)">
                                      <p:cBhvr>
                                        <p:cTn id="40" dur="500"/>
                                        <p:tgtEl>
                                          <p:spTgt spid="13"/>
                                        </p:tgtEl>
                                      </p:cBhvr>
                                    </p:animEffect>
                                  </p:childTnLst>
                                </p:cTn>
                              </p:par>
                              <p:par>
                                <p:cTn id="41" presetID="16" presetClass="entr" presetSubtype="21" fill="hold" grpId="0" nodeType="with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barn(inVertical)">
                                      <p:cBhvr>
                                        <p:cTn id="43" dur="500"/>
                                        <p:tgtEl>
                                          <p:spTgt spid="14"/>
                                        </p:tgtEl>
                                      </p:cBhvr>
                                    </p:animEffect>
                                  </p:childTnLst>
                                </p:cTn>
                              </p:par>
                              <p:par>
                                <p:cTn id="44" presetID="16" presetClass="entr" presetSubtype="21" fill="hold" grpId="0" nodeType="withEffect">
                                  <p:stCondLst>
                                    <p:cond delay="0"/>
                                  </p:stCondLst>
                                  <p:childTnLst>
                                    <p:set>
                                      <p:cBhvr>
                                        <p:cTn id="45" dur="1" fill="hold">
                                          <p:stCondLst>
                                            <p:cond delay="0"/>
                                          </p:stCondLst>
                                        </p:cTn>
                                        <p:tgtEl>
                                          <p:spTgt spid="15"/>
                                        </p:tgtEl>
                                        <p:attrNameLst>
                                          <p:attrName>style.visibility</p:attrName>
                                        </p:attrNameLst>
                                      </p:cBhvr>
                                      <p:to>
                                        <p:strVal val="visible"/>
                                      </p:to>
                                    </p:set>
                                    <p:animEffect transition="in" filter="barn(inVertical)">
                                      <p:cBhvr>
                                        <p:cTn id="46" dur="500"/>
                                        <p:tgtEl>
                                          <p:spTgt spid="15"/>
                                        </p:tgtEl>
                                      </p:cBhvr>
                                    </p:animEffect>
                                  </p:childTnLst>
                                </p:cTn>
                              </p:par>
                              <p:par>
                                <p:cTn id="47" presetID="16" presetClass="entr" presetSubtype="21" fill="hold" grpId="0" nodeType="withEffect">
                                  <p:stCondLst>
                                    <p:cond delay="0"/>
                                  </p:stCondLst>
                                  <p:childTnLst>
                                    <p:set>
                                      <p:cBhvr>
                                        <p:cTn id="48" dur="1" fill="hold">
                                          <p:stCondLst>
                                            <p:cond delay="0"/>
                                          </p:stCondLst>
                                        </p:cTn>
                                        <p:tgtEl>
                                          <p:spTgt spid="16"/>
                                        </p:tgtEl>
                                        <p:attrNameLst>
                                          <p:attrName>style.visibility</p:attrName>
                                        </p:attrNameLst>
                                      </p:cBhvr>
                                      <p:to>
                                        <p:strVal val="visible"/>
                                      </p:to>
                                    </p:set>
                                    <p:animEffect transition="in" filter="barn(inVertical)">
                                      <p:cBhvr>
                                        <p:cTn id="49" dur="500"/>
                                        <p:tgtEl>
                                          <p:spTgt spid="16"/>
                                        </p:tgtEl>
                                      </p:cBhvr>
                                    </p:animEffect>
                                  </p:childTnLst>
                                </p:cTn>
                              </p:par>
                              <p:par>
                                <p:cTn id="50" presetID="16" presetClass="entr" presetSubtype="21" fill="hold" grpId="0" nodeType="with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barn(inVertical)">
                                      <p:cBhvr>
                                        <p:cTn id="52"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9" grpId="0"/>
      <p:bldP spid="10" grpId="0" animBg="1"/>
      <p:bldP spid="11" grpId="0" animBg="1"/>
      <p:bldP spid="12" grpId="0" animBg="1"/>
      <p:bldP spid="13" grpId="0" animBg="1"/>
      <p:bldP spid="14" grpId="0" animBg="1"/>
      <p:bldP spid="15" grpId="0" animBg="1"/>
      <p:bldP spid="16" grpId="0" animBg="1"/>
      <p:bldP spid="17"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0675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066757" cy="523220"/>
          </a:xfrm>
          <a:prstGeom prst="rect">
            <a:avLst/>
          </a:prstGeom>
          <a:solidFill>
            <a:srgbClr val="FF7C80"/>
          </a:solidFill>
        </p:spPr>
        <p:txBody>
          <a:bodyPr wrap="square" rtlCol="0">
            <a:spAutoFit/>
          </a:bodyPr>
          <a:lstStyle/>
          <a:p>
            <a:r>
              <a:rPr lang="en-US" sz="2800" dirty="0" smtClean="0">
                <a:solidFill>
                  <a:schemeClr val="bg1"/>
                </a:solidFill>
              </a:rPr>
              <a:t>I. TÌM HIỂU CHUNG</a:t>
            </a:r>
            <a:endParaRPr lang="en-US" sz="2800" dirty="0">
              <a:solidFill>
                <a:schemeClr val="bg1"/>
              </a:solidFill>
            </a:endParaRPr>
          </a:p>
        </p:txBody>
      </p:sp>
      <p:sp>
        <p:nvSpPr>
          <p:cNvPr id="5" name="TextBox 4"/>
          <p:cNvSpPr txBox="1"/>
          <p:nvPr/>
        </p:nvSpPr>
        <p:spPr>
          <a:xfrm>
            <a:off x="504092" y="799514"/>
            <a:ext cx="2070295" cy="523220"/>
          </a:xfrm>
          <a:prstGeom prst="rect">
            <a:avLst/>
          </a:prstGeom>
          <a:solidFill>
            <a:srgbClr val="FF7C80"/>
          </a:solidFill>
        </p:spPr>
        <p:txBody>
          <a:bodyPr wrap="square" rtlCol="0">
            <a:spAutoFit/>
          </a:bodyPr>
          <a:lstStyle/>
          <a:p>
            <a:r>
              <a:rPr lang="en-US" sz="2800" dirty="0" smtClean="0">
                <a:solidFill>
                  <a:schemeClr val="bg1"/>
                </a:solidFill>
              </a:rPr>
              <a:t>2. </a:t>
            </a:r>
            <a:r>
              <a:rPr lang="en-US" sz="2800" dirty="0" err="1" smtClean="0">
                <a:solidFill>
                  <a:schemeClr val="bg1"/>
                </a:solidFill>
              </a:rPr>
              <a:t>Tác</a:t>
            </a:r>
            <a:r>
              <a:rPr lang="en-US" sz="2800" dirty="0" smtClean="0">
                <a:solidFill>
                  <a:schemeClr val="bg1"/>
                </a:solidFill>
              </a:rPr>
              <a:t> </a:t>
            </a:r>
            <a:r>
              <a:rPr lang="en-US" sz="2800" dirty="0" err="1" smtClean="0">
                <a:solidFill>
                  <a:schemeClr val="bg1"/>
                </a:solidFill>
              </a:rPr>
              <a:t>phẩm</a:t>
            </a:r>
            <a:endParaRPr lang="en-US" sz="2800" dirty="0">
              <a:solidFill>
                <a:schemeClr val="bg1"/>
              </a:solidFill>
            </a:endParaRPr>
          </a:p>
        </p:txBody>
      </p:sp>
      <p:sp>
        <p:nvSpPr>
          <p:cNvPr id="6" name="Half Frame 5"/>
          <p:cNvSpPr/>
          <p:nvPr/>
        </p:nvSpPr>
        <p:spPr>
          <a:xfrm>
            <a:off x="3953022" y="1744394"/>
            <a:ext cx="281354" cy="618978"/>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4107767" y="1744394"/>
            <a:ext cx="3291840" cy="646331"/>
          </a:xfrm>
          <a:prstGeom prst="rect">
            <a:avLst/>
          </a:prstGeom>
          <a:noFill/>
        </p:spPr>
        <p:txBody>
          <a:bodyPr wrap="square" rtlCol="0">
            <a:spAutoFit/>
          </a:bodyPr>
          <a:lstStyle/>
          <a:p>
            <a:r>
              <a:rPr lang="en-US" sz="3600" b="1" dirty="0" err="1" smtClean="0">
                <a:solidFill>
                  <a:schemeClr val="bg1"/>
                </a:solidFill>
                <a:latin typeface="Chiller" panose="04020404031007020602" pitchFamily="82" charset="0"/>
              </a:rPr>
              <a:t>Hoàn</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cảnh</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sáng</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tác</a:t>
            </a:r>
            <a:endParaRPr lang="en-US" sz="3600" b="1" dirty="0">
              <a:solidFill>
                <a:schemeClr val="bg1"/>
              </a:solidFill>
              <a:latin typeface="Chiller" panose="04020404031007020602" pitchFamily="82" charset="0"/>
            </a:endParaRPr>
          </a:p>
        </p:txBody>
      </p:sp>
      <p:sp>
        <p:nvSpPr>
          <p:cNvPr id="8" name="Half Frame 7"/>
          <p:cNvSpPr/>
          <p:nvPr/>
        </p:nvSpPr>
        <p:spPr>
          <a:xfrm flipH="1">
            <a:off x="6794694" y="1785814"/>
            <a:ext cx="281353" cy="604911"/>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0" name="Straight Connector 9"/>
          <p:cNvCxnSpPr/>
          <p:nvPr/>
        </p:nvCxnSpPr>
        <p:spPr>
          <a:xfrm>
            <a:off x="4107767" y="2390725"/>
            <a:ext cx="2785402" cy="0"/>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04092" y="3037056"/>
            <a:ext cx="8534400" cy="892552"/>
          </a:xfrm>
          <a:prstGeom prst="rect">
            <a:avLst/>
          </a:prstGeom>
          <a:noFill/>
          <a:ln w="28575">
            <a:solidFill>
              <a:srgbClr val="FF7C80"/>
            </a:solidFill>
          </a:ln>
        </p:spPr>
        <p:txBody>
          <a:bodyPr wrap="square" rtlCol="0">
            <a:spAutoFit/>
          </a:bodyPr>
          <a:lstStyle/>
          <a:p>
            <a:pPr lvl="0"/>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Bài</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thơ</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ra</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đời</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năm</a:t>
            </a:r>
            <a:r>
              <a:rPr lang="en-US" sz="2600" dirty="0">
                <a:solidFill>
                  <a:schemeClr val="bg1"/>
                </a:solidFill>
                <a:latin typeface="Times New Roman" panose="02020603050405020304" pitchFamily="18" charset="0"/>
                <a:cs typeface="Times New Roman" panose="02020603050405020304" pitchFamily="18" charset="0"/>
              </a:rPr>
              <a:t> 1978 </a:t>
            </a:r>
            <a:r>
              <a:rPr lang="en-US" sz="2600" dirty="0" err="1">
                <a:solidFill>
                  <a:schemeClr val="bg1"/>
                </a:solidFill>
                <a:latin typeface="Times New Roman" panose="02020603050405020304" pitchFamily="18" charset="0"/>
                <a:cs typeface="Times New Roman" panose="02020603050405020304" pitchFamily="18" charset="0"/>
              </a:rPr>
              <a:t>tại</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thành</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phố</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Hồ</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Chí</a:t>
            </a:r>
            <a:r>
              <a:rPr lang="en-US" sz="2600" dirty="0">
                <a:solidFill>
                  <a:schemeClr val="bg1"/>
                </a:solidFill>
                <a:latin typeface="Times New Roman" panose="02020603050405020304" pitchFamily="18" charset="0"/>
                <a:cs typeface="Times New Roman" panose="02020603050405020304" pitchFamily="18" charset="0"/>
              </a:rPr>
              <a:t> Minh, 3 </a:t>
            </a:r>
            <a:r>
              <a:rPr lang="en-US" sz="2600" dirty="0" err="1">
                <a:solidFill>
                  <a:schemeClr val="bg1"/>
                </a:solidFill>
                <a:latin typeface="Times New Roman" panose="02020603050405020304" pitchFamily="18" charset="0"/>
                <a:cs typeface="Times New Roman" panose="02020603050405020304" pitchFamily="18" charset="0"/>
              </a:rPr>
              <a:t>năm</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sau</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ngày</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giải</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phóng</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Miền</a:t>
            </a:r>
            <a:r>
              <a:rPr lang="en-US" sz="2600" dirty="0">
                <a:solidFill>
                  <a:schemeClr val="bg1"/>
                </a:solidFill>
                <a:latin typeface="Times New Roman" panose="02020603050405020304" pitchFamily="18" charset="0"/>
                <a:cs typeface="Times New Roman" panose="02020603050405020304" pitchFamily="18" charset="0"/>
              </a:rPr>
              <a:t> Nam, </a:t>
            </a:r>
            <a:r>
              <a:rPr lang="en-US" sz="2600" dirty="0" err="1">
                <a:solidFill>
                  <a:schemeClr val="bg1"/>
                </a:solidFill>
                <a:latin typeface="Times New Roman" panose="02020603050405020304" pitchFamily="18" charset="0"/>
                <a:cs typeface="Times New Roman" panose="02020603050405020304" pitchFamily="18" charset="0"/>
              </a:rPr>
              <a:t>thống</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nhất</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đất</a:t>
            </a:r>
            <a:r>
              <a:rPr lang="en-US" sz="2600" dirty="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nước</a:t>
            </a:r>
            <a:r>
              <a:rPr lang="en-US" sz="2600" dirty="0">
                <a:solidFill>
                  <a:schemeClr val="bg1"/>
                </a:solidFill>
                <a:latin typeface="Times New Roman" panose="02020603050405020304" pitchFamily="18" charset="0"/>
                <a:cs typeface="Times New Roman" panose="02020603050405020304" pitchFamily="18" charset="0"/>
              </a:rPr>
              <a:t>.</a:t>
            </a:r>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9001" y="2363372"/>
            <a:ext cx="2019300" cy="1524000"/>
          </a:xfrm>
          <a:prstGeom prst="rect">
            <a:avLst/>
          </a:prstGeom>
        </p:spPr>
      </p:pic>
      <p:pic>
        <p:nvPicPr>
          <p:cNvPr id="13" name="Picture 1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6243" y="306119"/>
            <a:ext cx="2365175" cy="1733696"/>
          </a:xfrm>
          <a:prstGeom prst="rect">
            <a:avLst/>
          </a:prstGeom>
        </p:spPr>
      </p:pic>
      <p:pic>
        <p:nvPicPr>
          <p:cNvPr id="14" name="Picture 1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24888" y="692032"/>
            <a:ext cx="2209800" cy="1657350"/>
          </a:xfrm>
          <a:prstGeom prst="rect">
            <a:avLst/>
          </a:prstGeom>
        </p:spPr>
      </p:pic>
      <p:sp>
        <p:nvSpPr>
          <p:cNvPr id="17" name="TextBox 16"/>
          <p:cNvSpPr txBox="1"/>
          <p:nvPr/>
        </p:nvSpPr>
        <p:spPr>
          <a:xfrm>
            <a:off x="1026941" y="4533702"/>
            <a:ext cx="9805182" cy="892552"/>
          </a:xfrm>
          <a:prstGeom prst="rect">
            <a:avLst/>
          </a:prstGeom>
          <a:noFill/>
          <a:ln w="28575">
            <a:solidFill>
              <a:srgbClr val="FF7C80"/>
            </a:solidFill>
          </a:ln>
        </p:spPr>
        <p:txBody>
          <a:bodyPr wrap="square" rtlCol="0">
            <a:spAutoFit/>
          </a:bodyPr>
          <a:lstStyle/>
          <a:p>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Bài</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thơ</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được</a:t>
            </a:r>
            <a:r>
              <a:rPr lang="en-US" sz="2600" dirty="0" smtClean="0">
                <a:solidFill>
                  <a:schemeClr val="bg1"/>
                </a:solidFill>
                <a:latin typeface="Times New Roman" panose="02020603050405020304" pitchFamily="18" charset="0"/>
                <a:cs typeface="Times New Roman" panose="02020603050405020304" pitchFamily="18" charset="0"/>
              </a:rPr>
              <a:t> in </a:t>
            </a:r>
            <a:r>
              <a:rPr lang="en-US" sz="2600" dirty="0" err="1" smtClean="0">
                <a:solidFill>
                  <a:schemeClr val="bg1"/>
                </a:solidFill>
                <a:latin typeface="Times New Roman" panose="02020603050405020304" pitchFamily="18" charset="0"/>
                <a:cs typeface="Times New Roman" panose="02020603050405020304" pitchFamily="18" charset="0"/>
              </a:rPr>
              <a:t>trong</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tập</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thơ</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Ánh</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trăng</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của</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Nguyễn</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Duy</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tập</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thơ</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đạt</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a:solidFill>
                  <a:schemeClr val="bg1"/>
                </a:solidFill>
                <a:latin typeface="Times New Roman" panose="02020603050405020304" pitchFamily="18" charset="0"/>
                <a:cs typeface="Times New Roman" panose="02020603050405020304" pitchFamily="18" charset="0"/>
              </a:rPr>
              <a:t>g</a:t>
            </a:r>
            <a:r>
              <a:rPr lang="en-US" sz="2600" dirty="0" err="1" smtClean="0">
                <a:solidFill>
                  <a:schemeClr val="bg1"/>
                </a:solidFill>
                <a:latin typeface="Times New Roman" panose="02020603050405020304" pitchFamily="18" charset="0"/>
                <a:cs typeface="Times New Roman" panose="02020603050405020304" pitchFamily="18" charset="0"/>
              </a:rPr>
              <a:t>iải</a:t>
            </a:r>
            <a:r>
              <a:rPr lang="en-US" sz="2600" dirty="0" smtClean="0">
                <a:solidFill>
                  <a:schemeClr val="bg1"/>
                </a:solidFill>
                <a:latin typeface="Times New Roman" panose="02020603050405020304" pitchFamily="18" charset="0"/>
                <a:cs typeface="Times New Roman" panose="02020603050405020304" pitchFamily="18" charset="0"/>
              </a:rPr>
              <a:t> A </a:t>
            </a:r>
            <a:r>
              <a:rPr lang="en-US" sz="2600" dirty="0" err="1" smtClean="0">
                <a:solidFill>
                  <a:schemeClr val="bg1"/>
                </a:solidFill>
                <a:latin typeface="Times New Roman" panose="02020603050405020304" pitchFamily="18" charset="0"/>
                <a:cs typeface="Times New Roman" panose="02020603050405020304" pitchFamily="18" charset="0"/>
              </a:rPr>
              <a:t>Hội</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nhà</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văn</a:t>
            </a:r>
            <a:r>
              <a:rPr lang="en-US" sz="2600" dirty="0" smtClean="0">
                <a:solidFill>
                  <a:schemeClr val="bg1"/>
                </a:solidFill>
                <a:latin typeface="Times New Roman" panose="02020603050405020304" pitchFamily="18" charset="0"/>
                <a:cs typeface="Times New Roman" panose="02020603050405020304" pitchFamily="18" charset="0"/>
              </a:rPr>
              <a:t> </a:t>
            </a:r>
            <a:r>
              <a:rPr lang="en-US" sz="2600" dirty="0" err="1" smtClean="0">
                <a:solidFill>
                  <a:schemeClr val="bg1"/>
                </a:solidFill>
                <a:latin typeface="Times New Roman" panose="02020603050405020304" pitchFamily="18" charset="0"/>
                <a:cs typeface="Times New Roman" panose="02020603050405020304" pitchFamily="18" charset="0"/>
              </a:rPr>
              <a:t>Việt</a:t>
            </a:r>
            <a:r>
              <a:rPr lang="en-US" sz="2600" dirty="0" smtClean="0">
                <a:solidFill>
                  <a:schemeClr val="bg1"/>
                </a:solidFill>
                <a:latin typeface="Times New Roman" panose="02020603050405020304" pitchFamily="18" charset="0"/>
                <a:cs typeface="Times New Roman" panose="02020603050405020304" pitchFamily="18" charset="0"/>
              </a:rPr>
              <a:t> Nam 1984</a:t>
            </a:r>
            <a:endParaRPr lang="en-US" sz="2600" dirty="0">
              <a:solidFill>
                <a:schemeClr val="bg1"/>
              </a:solidFill>
              <a:latin typeface="Times New Roman" panose="02020603050405020304" pitchFamily="18" charset="0"/>
              <a:cs typeface="Times New Roman" panose="02020603050405020304" pitchFamily="18" charset="0"/>
            </a:endParaRPr>
          </a:p>
        </p:txBody>
      </p:sp>
      <p:sp>
        <p:nvSpPr>
          <p:cNvPr id="18" name="Sun 17"/>
          <p:cNvSpPr/>
          <p:nvPr/>
        </p:nvSpPr>
        <p:spPr>
          <a:xfrm>
            <a:off x="398584" y="2931548"/>
            <a:ext cx="211015" cy="211015"/>
          </a:xfrm>
          <a:prstGeom prst="sun">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Sun 18"/>
          <p:cNvSpPr/>
          <p:nvPr/>
        </p:nvSpPr>
        <p:spPr>
          <a:xfrm>
            <a:off x="921433" y="4406345"/>
            <a:ext cx="211015" cy="211015"/>
          </a:xfrm>
          <a:prstGeom prst="sun">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2750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31"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fltVal val="0"/>
                                          </p:val>
                                        </p:tav>
                                        <p:tav tm="100000">
                                          <p:val>
                                            <p:strVal val="#ppt_w"/>
                                          </p:val>
                                        </p:tav>
                                      </p:tavLst>
                                    </p:anim>
                                    <p:anim calcmode="lin" valueType="num">
                                      <p:cBhvr>
                                        <p:cTn id="13" dur="1000" fill="hold"/>
                                        <p:tgtEl>
                                          <p:spTgt spid="6"/>
                                        </p:tgtEl>
                                        <p:attrNameLst>
                                          <p:attrName>ppt_h</p:attrName>
                                        </p:attrNameLst>
                                      </p:cBhvr>
                                      <p:tavLst>
                                        <p:tav tm="0">
                                          <p:val>
                                            <p:fltVal val="0"/>
                                          </p:val>
                                        </p:tav>
                                        <p:tav tm="100000">
                                          <p:val>
                                            <p:strVal val="#ppt_h"/>
                                          </p:val>
                                        </p:tav>
                                      </p:tavLst>
                                    </p:anim>
                                    <p:anim calcmode="lin" valueType="num">
                                      <p:cBhvr>
                                        <p:cTn id="14" dur="1000" fill="hold"/>
                                        <p:tgtEl>
                                          <p:spTgt spid="6"/>
                                        </p:tgtEl>
                                        <p:attrNameLst>
                                          <p:attrName>style.rotation</p:attrName>
                                        </p:attrNameLst>
                                      </p:cBhvr>
                                      <p:tavLst>
                                        <p:tav tm="0">
                                          <p:val>
                                            <p:fltVal val="90"/>
                                          </p:val>
                                        </p:tav>
                                        <p:tav tm="100000">
                                          <p:val>
                                            <p:fltVal val="0"/>
                                          </p:val>
                                        </p:tav>
                                      </p:tavLst>
                                    </p:anim>
                                    <p:animEffect transition="in" filter="fade">
                                      <p:cBhvr>
                                        <p:cTn id="15" dur="1000"/>
                                        <p:tgtEl>
                                          <p:spTgt spid="6"/>
                                        </p:tgtEl>
                                      </p:cBhvr>
                                    </p:animEffect>
                                  </p:childTnLst>
                                </p:cTn>
                              </p:par>
                              <p:par>
                                <p:cTn id="16" presetID="31" presetClass="entr" presetSubtype="0"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 calcmode="lin" valueType="num">
                                      <p:cBhvr>
                                        <p:cTn id="18" dur="1000" fill="hold"/>
                                        <p:tgtEl>
                                          <p:spTgt spid="7"/>
                                        </p:tgtEl>
                                        <p:attrNameLst>
                                          <p:attrName>ppt_w</p:attrName>
                                        </p:attrNameLst>
                                      </p:cBhvr>
                                      <p:tavLst>
                                        <p:tav tm="0">
                                          <p:val>
                                            <p:fltVal val="0"/>
                                          </p:val>
                                        </p:tav>
                                        <p:tav tm="100000">
                                          <p:val>
                                            <p:strVal val="#ppt_w"/>
                                          </p:val>
                                        </p:tav>
                                      </p:tavLst>
                                    </p:anim>
                                    <p:anim calcmode="lin" valueType="num">
                                      <p:cBhvr>
                                        <p:cTn id="19" dur="1000" fill="hold"/>
                                        <p:tgtEl>
                                          <p:spTgt spid="7"/>
                                        </p:tgtEl>
                                        <p:attrNameLst>
                                          <p:attrName>ppt_h</p:attrName>
                                        </p:attrNameLst>
                                      </p:cBhvr>
                                      <p:tavLst>
                                        <p:tav tm="0">
                                          <p:val>
                                            <p:fltVal val="0"/>
                                          </p:val>
                                        </p:tav>
                                        <p:tav tm="100000">
                                          <p:val>
                                            <p:strVal val="#ppt_h"/>
                                          </p:val>
                                        </p:tav>
                                      </p:tavLst>
                                    </p:anim>
                                    <p:anim calcmode="lin" valueType="num">
                                      <p:cBhvr>
                                        <p:cTn id="20" dur="1000" fill="hold"/>
                                        <p:tgtEl>
                                          <p:spTgt spid="7"/>
                                        </p:tgtEl>
                                        <p:attrNameLst>
                                          <p:attrName>style.rotation</p:attrName>
                                        </p:attrNameLst>
                                      </p:cBhvr>
                                      <p:tavLst>
                                        <p:tav tm="0">
                                          <p:val>
                                            <p:fltVal val="90"/>
                                          </p:val>
                                        </p:tav>
                                        <p:tav tm="100000">
                                          <p:val>
                                            <p:fltVal val="0"/>
                                          </p:val>
                                        </p:tav>
                                      </p:tavLst>
                                    </p:anim>
                                    <p:animEffect transition="in" filter="fade">
                                      <p:cBhvr>
                                        <p:cTn id="21" dur="1000"/>
                                        <p:tgtEl>
                                          <p:spTgt spid="7"/>
                                        </p:tgtEl>
                                      </p:cBhvr>
                                    </p:animEffect>
                                  </p:childTnLst>
                                </p:cTn>
                              </p:par>
                              <p:par>
                                <p:cTn id="22" presetID="31" presetClass="entr" presetSubtype="0" fill="hold" grpId="0" nodeType="with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1000" fill="hold"/>
                                        <p:tgtEl>
                                          <p:spTgt spid="8"/>
                                        </p:tgtEl>
                                        <p:attrNameLst>
                                          <p:attrName>ppt_w</p:attrName>
                                        </p:attrNameLst>
                                      </p:cBhvr>
                                      <p:tavLst>
                                        <p:tav tm="0">
                                          <p:val>
                                            <p:fltVal val="0"/>
                                          </p:val>
                                        </p:tav>
                                        <p:tav tm="100000">
                                          <p:val>
                                            <p:strVal val="#ppt_w"/>
                                          </p:val>
                                        </p:tav>
                                      </p:tavLst>
                                    </p:anim>
                                    <p:anim calcmode="lin" valueType="num">
                                      <p:cBhvr>
                                        <p:cTn id="25" dur="1000" fill="hold"/>
                                        <p:tgtEl>
                                          <p:spTgt spid="8"/>
                                        </p:tgtEl>
                                        <p:attrNameLst>
                                          <p:attrName>ppt_h</p:attrName>
                                        </p:attrNameLst>
                                      </p:cBhvr>
                                      <p:tavLst>
                                        <p:tav tm="0">
                                          <p:val>
                                            <p:fltVal val="0"/>
                                          </p:val>
                                        </p:tav>
                                        <p:tav tm="100000">
                                          <p:val>
                                            <p:strVal val="#ppt_h"/>
                                          </p:val>
                                        </p:tav>
                                      </p:tavLst>
                                    </p:anim>
                                    <p:anim calcmode="lin" valueType="num">
                                      <p:cBhvr>
                                        <p:cTn id="26" dur="1000" fill="hold"/>
                                        <p:tgtEl>
                                          <p:spTgt spid="8"/>
                                        </p:tgtEl>
                                        <p:attrNameLst>
                                          <p:attrName>style.rotation</p:attrName>
                                        </p:attrNameLst>
                                      </p:cBhvr>
                                      <p:tavLst>
                                        <p:tav tm="0">
                                          <p:val>
                                            <p:fltVal val="90"/>
                                          </p:val>
                                        </p:tav>
                                        <p:tav tm="100000">
                                          <p:val>
                                            <p:fltVal val="0"/>
                                          </p:val>
                                        </p:tav>
                                      </p:tavLst>
                                    </p:anim>
                                    <p:animEffect transition="in" filter="fade">
                                      <p:cBhvr>
                                        <p:cTn id="27" dur="1000"/>
                                        <p:tgtEl>
                                          <p:spTgt spid="8"/>
                                        </p:tgtEl>
                                      </p:cBhvr>
                                    </p:animEffect>
                                  </p:childTnLst>
                                </p:cTn>
                              </p:par>
                              <p:par>
                                <p:cTn id="28" presetID="31" presetClass="entr" presetSubtype="0" fill="hold" nodeType="withEffect">
                                  <p:stCondLst>
                                    <p:cond delay="0"/>
                                  </p:stCondLst>
                                  <p:childTnLst>
                                    <p:set>
                                      <p:cBhvr>
                                        <p:cTn id="29" dur="1" fill="hold">
                                          <p:stCondLst>
                                            <p:cond delay="0"/>
                                          </p:stCondLst>
                                        </p:cTn>
                                        <p:tgtEl>
                                          <p:spTgt spid="10"/>
                                        </p:tgtEl>
                                        <p:attrNameLst>
                                          <p:attrName>style.visibility</p:attrName>
                                        </p:attrNameLst>
                                      </p:cBhvr>
                                      <p:to>
                                        <p:strVal val="visible"/>
                                      </p:to>
                                    </p:set>
                                    <p:anim calcmode="lin" valueType="num">
                                      <p:cBhvr>
                                        <p:cTn id="30" dur="1000" fill="hold"/>
                                        <p:tgtEl>
                                          <p:spTgt spid="10"/>
                                        </p:tgtEl>
                                        <p:attrNameLst>
                                          <p:attrName>ppt_w</p:attrName>
                                        </p:attrNameLst>
                                      </p:cBhvr>
                                      <p:tavLst>
                                        <p:tav tm="0">
                                          <p:val>
                                            <p:fltVal val="0"/>
                                          </p:val>
                                        </p:tav>
                                        <p:tav tm="100000">
                                          <p:val>
                                            <p:strVal val="#ppt_w"/>
                                          </p:val>
                                        </p:tav>
                                      </p:tavLst>
                                    </p:anim>
                                    <p:anim calcmode="lin" valueType="num">
                                      <p:cBhvr>
                                        <p:cTn id="31" dur="1000" fill="hold"/>
                                        <p:tgtEl>
                                          <p:spTgt spid="10"/>
                                        </p:tgtEl>
                                        <p:attrNameLst>
                                          <p:attrName>ppt_h</p:attrName>
                                        </p:attrNameLst>
                                      </p:cBhvr>
                                      <p:tavLst>
                                        <p:tav tm="0">
                                          <p:val>
                                            <p:fltVal val="0"/>
                                          </p:val>
                                        </p:tav>
                                        <p:tav tm="100000">
                                          <p:val>
                                            <p:strVal val="#ppt_h"/>
                                          </p:val>
                                        </p:tav>
                                      </p:tavLst>
                                    </p:anim>
                                    <p:anim calcmode="lin" valueType="num">
                                      <p:cBhvr>
                                        <p:cTn id="32" dur="1000" fill="hold"/>
                                        <p:tgtEl>
                                          <p:spTgt spid="10"/>
                                        </p:tgtEl>
                                        <p:attrNameLst>
                                          <p:attrName>style.rotation</p:attrName>
                                        </p:attrNameLst>
                                      </p:cBhvr>
                                      <p:tavLst>
                                        <p:tav tm="0">
                                          <p:val>
                                            <p:fltVal val="90"/>
                                          </p:val>
                                        </p:tav>
                                        <p:tav tm="100000">
                                          <p:val>
                                            <p:fltVal val="0"/>
                                          </p:val>
                                        </p:tav>
                                      </p:tavLst>
                                    </p:anim>
                                    <p:animEffect transition="in" filter="fade">
                                      <p:cBhvr>
                                        <p:cTn id="33" dur="1000"/>
                                        <p:tgtEl>
                                          <p:spTgt spid="10"/>
                                        </p:tgtEl>
                                      </p:cBhvr>
                                    </p:animEffect>
                                  </p:childTnLst>
                                </p:cTn>
                              </p:par>
                              <p:par>
                                <p:cTn id="34" presetID="31" presetClass="entr" presetSubtype="0"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anim calcmode="lin" valueType="num">
                                      <p:cBhvr>
                                        <p:cTn id="36" dur="1000" fill="hold"/>
                                        <p:tgtEl>
                                          <p:spTgt spid="12"/>
                                        </p:tgtEl>
                                        <p:attrNameLst>
                                          <p:attrName>ppt_w</p:attrName>
                                        </p:attrNameLst>
                                      </p:cBhvr>
                                      <p:tavLst>
                                        <p:tav tm="0">
                                          <p:val>
                                            <p:fltVal val="0"/>
                                          </p:val>
                                        </p:tav>
                                        <p:tav tm="100000">
                                          <p:val>
                                            <p:strVal val="#ppt_w"/>
                                          </p:val>
                                        </p:tav>
                                      </p:tavLst>
                                    </p:anim>
                                    <p:anim calcmode="lin" valueType="num">
                                      <p:cBhvr>
                                        <p:cTn id="37" dur="1000" fill="hold"/>
                                        <p:tgtEl>
                                          <p:spTgt spid="12"/>
                                        </p:tgtEl>
                                        <p:attrNameLst>
                                          <p:attrName>ppt_h</p:attrName>
                                        </p:attrNameLst>
                                      </p:cBhvr>
                                      <p:tavLst>
                                        <p:tav tm="0">
                                          <p:val>
                                            <p:fltVal val="0"/>
                                          </p:val>
                                        </p:tav>
                                        <p:tav tm="100000">
                                          <p:val>
                                            <p:strVal val="#ppt_h"/>
                                          </p:val>
                                        </p:tav>
                                      </p:tavLst>
                                    </p:anim>
                                    <p:anim calcmode="lin" valueType="num">
                                      <p:cBhvr>
                                        <p:cTn id="38" dur="1000" fill="hold"/>
                                        <p:tgtEl>
                                          <p:spTgt spid="12"/>
                                        </p:tgtEl>
                                        <p:attrNameLst>
                                          <p:attrName>style.rotation</p:attrName>
                                        </p:attrNameLst>
                                      </p:cBhvr>
                                      <p:tavLst>
                                        <p:tav tm="0">
                                          <p:val>
                                            <p:fltVal val="90"/>
                                          </p:val>
                                        </p:tav>
                                        <p:tav tm="100000">
                                          <p:val>
                                            <p:fltVal val="0"/>
                                          </p:val>
                                        </p:tav>
                                      </p:tavLst>
                                    </p:anim>
                                    <p:animEffect transition="in" filter="fade">
                                      <p:cBhvr>
                                        <p:cTn id="39" dur="1000"/>
                                        <p:tgtEl>
                                          <p:spTgt spid="12"/>
                                        </p:tgtEl>
                                      </p:cBhvr>
                                    </p:animEffect>
                                  </p:childTnLst>
                                </p:cTn>
                              </p:par>
                              <p:par>
                                <p:cTn id="40" presetID="31" presetClass="entr" presetSubtype="0" fill="hold" nodeType="withEffect">
                                  <p:stCondLst>
                                    <p:cond delay="0"/>
                                  </p:stCondLst>
                                  <p:childTnLst>
                                    <p:set>
                                      <p:cBhvr>
                                        <p:cTn id="41" dur="1" fill="hold">
                                          <p:stCondLst>
                                            <p:cond delay="0"/>
                                          </p:stCondLst>
                                        </p:cTn>
                                        <p:tgtEl>
                                          <p:spTgt spid="13"/>
                                        </p:tgtEl>
                                        <p:attrNameLst>
                                          <p:attrName>style.visibility</p:attrName>
                                        </p:attrNameLst>
                                      </p:cBhvr>
                                      <p:to>
                                        <p:strVal val="visible"/>
                                      </p:to>
                                    </p:set>
                                    <p:anim calcmode="lin" valueType="num">
                                      <p:cBhvr>
                                        <p:cTn id="42" dur="1000" fill="hold"/>
                                        <p:tgtEl>
                                          <p:spTgt spid="13"/>
                                        </p:tgtEl>
                                        <p:attrNameLst>
                                          <p:attrName>ppt_w</p:attrName>
                                        </p:attrNameLst>
                                      </p:cBhvr>
                                      <p:tavLst>
                                        <p:tav tm="0">
                                          <p:val>
                                            <p:fltVal val="0"/>
                                          </p:val>
                                        </p:tav>
                                        <p:tav tm="100000">
                                          <p:val>
                                            <p:strVal val="#ppt_w"/>
                                          </p:val>
                                        </p:tav>
                                      </p:tavLst>
                                    </p:anim>
                                    <p:anim calcmode="lin" valueType="num">
                                      <p:cBhvr>
                                        <p:cTn id="43" dur="1000" fill="hold"/>
                                        <p:tgtEl>
                                          <p:spTgt spid="13"/>
                                        </p:tgtEl>
                                        <p:attrNameLst>
                                          <p:attrName>ppt_h</p:attrName>
                                        </p:attrNameLst>
                                      </p:cBhvr>
                                      <p:tavLst>
                                        <p:tav tm="0">
                                          <p:val>
                                            <p:fltVal val="0"/>
                                          </p:val>
                                        </p:tav>
                                        <p:tav tm="100000">
                                          <p:val>
                                            <p:strVal val="#ppt_h"/>
                                          </p:val>
                                        </p:tav>
                                      </p:tavLst>
                                    </p:anim>
                                    <p:anim calcmode="lin" valueType="num">
                                      <p:cBhvr>
                                        <p:cTn id="44" dur="1000" fill="hold"/>
                                        <p:tgtEl>
                                          <p:spTgt spid="13"/>
                                        </p:tgtEl>
                                        <p:attrNameLst>
                                          <p:attrName>style.rotation</p:attrName>
                                        </p:attrNameLst>
                                      </p:cBhvr>
                                      <p:tavLst>
                                        <p:tav tm="0">
                                          <p:val>
                                            <p:fltVal val="90"/>
                                          </p:val>
                                        </p:tav>
                                        <p:tav tm="100000">
                                          <p:val>
                                            <p:fltVal val="0"/>
                                          </p:val>
                                        </p:tav>
                                      </p:tavLst>
                                    </p:anim>
                                    <p:animEffect transition="in" filter="fade">
                                      <p:cBhvr>
                                        <p:cTn id="45" dur="1000"/>
                                        <p:tgtEl>
                                          <p:spTgt spid="13"/>
                                        </p:tgtEl>
                                      </p:cBhvr>
                                    </p:animEffect>
                                  </p:childTnLst>
                                </p:cTn>
                              </p:par>
                              <p:par>
                                <p:cTn id="46" presetID="31" presetClass="entr" presetSubtype="0" fill="hold" nodeType="withEffect">
                                  <p:stCondLst>
                                    <p:cond delay="0"/>
                                  </p:stCondLst>
                                  <p:childTnLst>
                                    <p:set>
                                      <p:cBhvr>
                                        <p:cTn id="47" dur="1" fill="hold">
                                          <p:stCondLst>
                                            <p:cond delay="0"/>
                                          </p:stCondLst>
                                        </p:cTn>
                                        <p:tgtEl>
                                          <p:spTgt spid="14"/>
                                        </p:tgtEl>
                                        <p:attrNameLst>
                                          <p:attrName>style.visibility</p:attrName>
                                        </p:attrNameLst>
                                      </p:cBhvr>
                                      <p:to>
                                        <p:strVal val="visible"/>
                                      </p:to>
                                    </p:set>
                                    <p:anim calcmode="lin" valueType="num">
                                      <p:cBhvr>
                                        <p:cTn id="48" dur="1000" fill="hold"/>
                                        <p:tgtEl>
                                          <p:spTgt spid="14"/>
                                        </p:tgtEl>
                                        <p:attrNameLst>
                                          <p:attrName>ppt_w</p:attrName>
                                        </p:attrNameLst>
                                      </p:cBhvr>
                                      <p:tavLst>
                                        <p:tav tm="0">
                                          <p:val>
                                            <p:fltVal val="0"/>
                                          </p:val>
                                        </p:tav>
                                        <p:tav tm="100000">
                                          <p:val>
                                            <p:strVal val="#ppt_w"/>
                                          </p:val>
                                        </p:tav>
                                      </p:tavLst>
                                    </p:anim>
                                    <p:anim calcmode="lin" valueType="num">
                                      <p:cBhvr>
                                        <p:cTn id="49" dur="1000" fill="hold"/>
                                        <p:tgtEl>
                                          <p:spTgt spid="14"/>
                                        </p:tgtEl>
                                        <p:attrNameLst>
                                          <p:attrName>ppt_h</p:attrName>
                                        </p:attrNameLst>
                                      </p:cBhvr>
                                      <p:tavLst>
                                        <p:tav tm="0">
                                          <p:val>
                                            <p:fltVal val="0"/>
                                          </p:val>
                                        </p:tav>
                                        <p:tav tm="100000">
                                          <p:val>
                                            <p:strVal val="#ppt_h"/>
                                          </p:val>
                                        </p:tav>
                                      </p:tavLst>
                                    </p:anim>
                                    <p:anim calcmode="lin" valueType="num">
                                      <p:cBhvr>
                                        <p:cTn id="50" dur="1000" fill="hold"/>
                                        <p:tgtEl>
                                          <p:spTgt spid="14"/>
                                        </p:tgtEl>
                                        <p:attrNameLst>
                                          <p:attrName>style.rotation</p:attrName>
                                        </p:attrNameLst>
                                      </p:cBhvr>
                                      <p:tavLst>
                                        <p:tav tm="0">
                                          <p:val>
                                            <p:fltVal val="90"/>
                                          </p:val>
                                        </p:tav>
                                        <p:tav tm="100000">
                                          <p:val>
                                            <p:fltVal val="0"/>
                                          </p:val>
                                        </p:tav>
                                      </p:tavLst>
                                    </p:anim>
                                    <p:animEffect transition="in" filter="fade">
                                      <p:cBhvr>
                                        <p:cTn id="51" dur="1000"/>
                                        <p:tgtEl>
                                          <p:spTgt spid="14"/>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 calcmode="lin" valueType="num">
                                      <p:cBhvr additive="base">
                                        <p:cTn id="56" dur="500" fill="hold"/>
                                        <p:tgtEl>
                                          <p:spTgt spid="18"/>
                                        </p:tgtEl>
                                        <p:attrNameLst>
                                          <p:attrName>ppt_x</p:attrName>
                                        </p:attrNameLst>
                                      </p:cBhvr>
                                      <p:tavLst>
                                        <p:tav tm="0">
                                          <p:val>
                                            <p:strVal val="#ppt_x"/>
                                          </p:val>
                                        </p:tav>
                                        <p:tav tm="100000">
                                          <p:val>
                                            <p:strVal val="#ppt_x"/>
                                          </p:val>
                                        </p:tav>
                                      </p:tavLst>
                                    </p:anim>
                                    <p:anim calcmode="lin" valueType="num">
                                      <p:cBhvr additive="base">
                                        <p:cTn id="57" dur="500" fill="hold"/>
                                        <p:tgtEl>
                                          <p:spTgt spid="18"/>
                                        </p:tgtEl>
                                        <p:attrNameLst>
                                          <p:attrName>ppt_y</p:attrName>
                                        </p:attrNameLst>
                                      </p:cBhvr>
                                      <p:tavLst>
                                        <p:tav tm="0">
                                          <p:val>
                                            <p:strVal val="1+#ppt_h/2"/>
                                          </p:val>
                                        </p:tav>
                                        <p:tav tm="100000">
                                          <p:val>
                                            <p:strVal val="#ppt_y"/>
                                          </p:val>
                                        </p:tav>
                                      </p:tavLst>
                                    </p:anim>
                                  </p:childTnLst>
                                </p:cTn>
                              </p:par>
                              <p:par>
                                <p:cTn id="58" presetID="2" presetClass="entr" presetSubtype="4" fill="hold" grpId="0" nodeType="withEffect">
                                  <p:stCondLst>
                                    <p:cond delay="0"/>
                                  </p:stCondLst>
                                  <p:childTnLst>
                                    <p:set>
                                      <p:cBhvr>
                                        <p:cTn id="59" dur="1" fill="hold">
                                          <p:stCondLst>
                                            <p:cond delay="0"/>
                                          </p:stCondLst>
                                        </p:cTn>
                                        <p:tgtEl>
                                          <p:spTgt spid="11"/>
                                        </p:tgtEl>
                                        <p:attrNameLst>
                                          <p:attrName>style.visibility</p:attrName>
                                        </p:attrNameLst>
                                      </p:cBhvr>
                                      <p:to>
                                        <p:strVal val="visible"/>
                                      </p:to>
                                    </p:set>
                                    <p:anim calcmode="lin" valueType="num">
                                      <p:cBhvr additive="base">
                                        <p:cTn id="60" dur="500" fill="hold"/>
                                        <p:tgtEl>
                                          <p:spTgt spid="11"/>
                                        </p:tgtEl>
                                        <p:attrNameLst>
                                          <p:attrName>ppt_x</p:attrName>
                                        </p:attrNameLst>
                                      </p:cBhvr>
                                      <p:tavLst>
                                        <p:tav tm="0">
                                          <p:val>
                                            <p:strVal val="#ppt_x"/>
                                          </p:val>
                                        </p:tav>
                                        <p:tav tm="100000">
                                          <p:val>
                                            <p:strVal val="#ppt_x"/>
                                          </p:val>
                                        </p:tav>
                                      </p:tavLst>
                                    </p:anim>
                                    <p:anim calcmode="lin" valueType="num">
                                      <p:cBhvr additive="base">
                                        <p:cTn id="61" dur="500" fill="hold"/>
                                        <p:tgtEl>
                                          <p:spTgt spid="11"/>
                                        </p:tgtEl>
                                        <p:attrNameLst>
                                          <p:attrName>ppt_y</p:attrName>
                                        </p:attrNameLst>
                                      </p:cBhvr>
                                      <p:tavLst>
                                        <p:tav tm="0">
                                          <p:val>
                                            <p:strVal val="1+#ppt_h/2"/>
                                          </p:val>
                                        </p:tav>
                                        <p:tav tm="100000">
                                          <p:val>
                                            <p:strVal val="#ppt_y"/>
                                          </p:val>
                                        </p:tav>
                                      </p:tavLst>
                                    </p:anim>
                                  </p:childTnLst>
                                </p:cTn>
                              </p:par>
                              <p:par>
                                <p:cTn id="62" presetID="2" presetClass="entr" presetSubtype="4" fill="hold" grpId="0" nodeType="withEffect">
                                  <p:stCondLst>
                                    <p:cond delay="0"/>
                                  </p:stCondLst>
                                  <p:childTnLst>
                                    <p:set>
                                      <p:cBhvr>
                                        <p:cTn id="63" dur="1" fill="hold">
                                          <p:stCondLst>
                                            <p:cond delay="0"/>
                                          </p:stCondLst>
                                        </p:cTn>
                                        <p:tgtEl>
                                          <p:spTgt spid="19"/>
                                        </p:tgtEl>
                                        <p:attrNameLst>
                                          <p:attrName>style.visibility</p:attrName>
                                        </p:attrNameLst>
                                      </p:cBhvr>
                                      <p:to>
                                        <p:strVal val="visible"/>
                                      </p:to>
                                    </p:set>
                                    <p:anim calcmode="lin" valueType="num">
                                      <p:cBhvr additive="base">
                                        <p:cTn id="64" dur="500" fill="hold"/>
                                        <p:tgtEl>
                                          <p:spTgt spid="19"/>
                                        </p:tgtEl>
                                        <p:attrNameLst>
                                          <p:attrName>ppt_x</p:attrName>
                                        </p:attrNameLst>
                                      </p:cBhvr>
                                      <p:tavLst>
                                        <p:tav tm="0">
                                          <p:val>
                                            <p:strVal val="#ppt_x"/>
                                          </p:val>
                                        </p:tav>
                                        <p:tav tm="100000">
                                          <p:val>
                                            <p:strVal val="#ppt_x"/>
                                          </p:val>
                                        </p:tav>
                                      </p:tavLst>
                                    </p:anim>
                                    <p:anim calcmode="lin" valueType="num">
                                      <p:cBhvr additive="base">
                                        <p:cTn id="65" dur="500" fill="hold"/>
                                        <p:tgtEl>
                                          <p:spTgt spid="19"/>
                                        </p:tgtEl>
                                        <p:attrNameLst>
                                          <p:attrName>ppt_y</p:attrName>
                                        </p:attrNameLst>
                                      </p:cBhvr>
                                      <p:tavLst>
                                        <p:tav tm="0">
                                          <p:val>
                                            <p:strVal val="1+#ppt_h/2"/>
                                          </p:val>
                                        </p:tav>
                                        <p:tav tm="100000">
                                          <p:val>
                                            <p:strVal val="#ppt_y"/>
                                          </p:val>
                                        </p:tav>
                                      </p:tavLst>
                                    </p:anim>
                                  </p:childTnLst>
                                </p:cTn>
                              </p:par>
                              <p:par>
                                <p:cTn id="66" presetID="2" presetClass="entr" presetSubtype="4" fill="hold" grpId="0" nodeType="withEffect">
                                  <p:stCondLst>
                                    <p:cond delay="0"/>
                                  </p:stCondLst>
                                  <p:childTnLst>
                                    <p:set>
                                      <p:cBhvr>
                                        <p:cTn id="67" dur="1" fill="hold">
                                          <p:stCondLst>
                                            <p:cond delay="0"/>
                                          </p:stCondLst>
                                        </p:cTn>
                                        <p:tgtEl>
                                          <p:spTgt spid="17"/>
                                        </p:tgtEl>
                                        <p:attrNameLst>
                                          <p:attrName>style.visibility</p:attrName>
                                        </p:attrNameLst>
                                      </p:cBhvr>
                                      <p:to>
                                        <p:strVal val="visible"/>
                                      </p:to>
                                    </p:set>
                                    <p:anim calcmode="lin" valueType="num">
                                      <p:cBhvr additive="base">
                                        <p:cTn id="68" dur="500" fill="hold"/>
                                        <p:tgtEl>
                                          <p:spTgt spid="17"/>
                                        </p:tgtEl>
                                        <p:attrNameLst>
                                          <p:attrName>ppt_x</p:attrName>
                                        </p:attrNameLst>
                                      </p:cBhvr>
                                      <p:tavLst>
                                        <p:tav tm="0">
                                          <p:val>
                                            <p:strVal val="#ppt_x"/>
                                          </p:val>
                                        </p:tav>
                                        <p:tav tm="100000">
                                          <p:val>
                                            <p:strVal val="#ppt_x"/>
                                          </p:val>
                                        </p:tav>
                                      </p:tavLst>
                                    </p:anim>
                                    <p:anim calcmode="lin" valueType="num">
                                      <p:cBhvr additive="base">
                                        <p:cTn id="69"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P spid="8" grpId="0" animBg="1"/>
      <p:bldP spid="11" grpId="0" animBg="1"/>
      <p:bldP spid="17" grpId="0" animBg="1"/>
      <p:bldP spid="18" grpId="0" animBg="1"/>
      <p:bldP spid="19"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066757" cy="523220"/>
          </a:xfrm>
          <a:prstGeom prst="rect">
            <a:avLst/>
          </a:prstGeom>
          <a:solidFill>
            <a:srgbClr val="FF7C80"/>
          </a:solidFill>
        </p:spPr>
        <p:txBody>
          <a:bodyPr wrap="square" rtlCol="0">
            <a:spAutoFit/>
          </a:bodyPr>
          <a:lstStyle/>
          <a:p>
            <a:r>
              <a:rPr lang="en-US" sz="2800" dirty="0" smtClean="0">
                <a:solidFill>
                  <a:schemeClr val="bg1"/>
                </a:solidFill>
              </a:rPr>
              <a:t>I. TÌM HIỂU CHUNG</a:t>
            </a:r>
            <a:endParaRPr lang="en-US" sz="2800" dirty="0">
              <a:solidFill>
                <a:schemeClr val="bg1"/>
              </a:solidFill>
            </a:endParaRPr>
          </a:p>
        </p:txBody>
      </p:sp>
      <p:sp>
        <p:nvSpPr>
          <p:cNvPr id="5" name="TextBox 4"/>
          <p:cNvSpPr txBox="1"/>
          <p:nvPr/>
        </p:nvSpPr>
        <p:spPr>
          <a:xfrm>
            <a:off x="504092" y="799514"/>
            <a:ext cx="2070295" cy="523220"/>
          </a:xfrm>
          <a:prstGeom prst="rect">
            <a:avLst/>
          </a:prstGeom>
          <a:solidFill>
            <a:srgbClr val="FF7C80"/>
          </a:solidFill>
        </p:spPr>
        <p:txBody>
          <a:bodyPr wrap="square" rtlCol="0">
            <a:spAutoFit/>
          </a:bodyPr>
          <a:lstStyle/>
          <a:p>
            <a:r>
              <a:rPr lang="en-US" sz="2800" dirty="0" smtClean="0">
                <a:solidFill>
                  <a:schemeClr val="bg1"/>
                </a:solidFill>
              </a:rPr>
              <a:t>2. </a:t>
            </a:r>
            <a:r>
              <a:rPr lang="en-US" sz="2800" dirty="0" err="1" smtClean="0">
                <a:solidFill>
                  <a:schemeClr val="bg1"/>
                </a:solidFill>
              </a:rPr>
              <a:t>Tác</a:t>
            </a:r>
            <a:r>
              <a:rPr lang="en-US" sz="2800" dirty="0" smtClean="0">
                <a:solidFill>
                  <a:schemeClr val="bg1"/>
                </a:solidFill>
              </a:rPr>
              <a:t> </a:t>
            </a:r>
            <a:r>
              <a:rPr lang="en-US" sz="2800" dirty="0" err="1" smtClean="0">
                <a:solidFill>
                  <a:schemeClr val="bg1"/>
                </a:solidFill>
              </a:rPr>
              <a:t>phẩm</a:t>
            </a:r>
            <a:endParaRPr lang="en-US" sz="2800" dirty="0">
              <a:solidFill>
                <a:schemeClr val="bg1"/>
              </a:solidFill>
            </a:endParaRPr>
          </a:p>
        </p:txBody>
      </p:sp>
      <p:sp>
        <p:nvSpPr>
          <p:cNvPr id="6" name="Half Frame 5"/>
          <p:cNvSpPr/>
          <p:nvPr/>
        </p:nvSpPr>
        <p:spPr>
          <a:xfrm>
            <a:off x="3953022" y="1744394"/>
            <a:ext cx="281354" cy="618978"/>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4178107" y="1744394"/>
            <a:ext cx="3291840" cy="646331"/>
          </a:xfrm>
          <a:prstGeom prst="rect">
            <a:avLst/>
          </a:prstGeom>
          <a:noFill/>
        </p:spPr>
        <p:txBody>
          <a:bodyPr wrap="square" rtlCol="0">
            <a:spAutoFit/>
          </a:bodyPr>
          <a:lstStyle/>
          <a:p>
            <a:r>
              <a:rPr lang="en-US" sz="3600" b="1" dirty="0" smtClean="0">
                <a:solidFill>
                  <a:schemeClr val="bg1"/>
                </a:solidFill>
                <a:latin typeface="Chiller" panose="04020404031007020602" pitchFamily="82" charset="0"/>
              </a:rPr>
              <a:t>Ý </a:t>
            </a:r>
            <a:r>
              <a:rPr lang="en-US" sz="3600" b="1" dirty="0" err="1" smtClean="0">
                <a:solidFill>
                  <a:schemeClr val="bg1"/>
                </a:solidFill>
                <a:latin typeface="Chiller" panose="04020404031007020602" pitchFamily="82" charset="0"/>
              </a:rPr>
              <a:t>nghĩa</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nhan</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đề</a:t>
            </a:r>
            <a:endParaRPr lang="en-US" sz="3600" b="1" dirty="0">
              <a:solidFill>
                <a:schemeClr val="bg1"/>
              </a:solidFill>
              <a:latin typeface="Chiller" panose="04020404031007020602" pitchFamily="82" charset="0"/>
            </a:endParaRPr>
          </a:p>
        </p:txBody>
      </p:sp>
      <p:sp>
        <p:nvSpPr>
          <p:cNvPr id="8" name="Half Frame 7"/>
          <p:cNvSpPr/>
          <p:nvPr/>
        </p:nvSpPr>
        <p:spPr>
          <a:xfrm flipH="1">
            <a:off x="6794694" y="1785814"/>
            <a:ext cx="281353" cy="604911"/>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9001" y="2363372"/>
            <a:ext cx="2019300" cy="15240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6243" y="306119"/>
            <a:ext cx="2365175" cy="1733696"/>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24888" y="692032"/>
            <a:ext cx="2209800" cy="1657350"/>
          </a:xfrm>
          <a:prstGeom prst="rect">
            <a:avLst/>
          </a:prstGeom>
        </p:spPr>
      </p:pic>
      <p:cxnSp>
        <p:nvCxnSpPr>
          <p:cNvPr id="12" name="Straight Connector 11"/>
          <p:cNvCxnSpPr/>
          <p:nvPr/>
        </p:nvCxnSpPr>
        <p:spPr>
          <a:xfrm>
            <a:off x="4107767" y="2390725"/>
            <a:ext cx="2785402" cy="0"/>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381000" y="2656344"/>
            <a:ext cx="8534400" cy="3539430"/>
          </a:xfrm>
          <a:prstGeom prst="rect">
            <a:avLst/>
          </a:prstGeom>
          <a:solidFill>
            <a:schemeClr val="bg1"/>
          </a:solidFill>
          <a:ln w="28575">
            <a:solidFill>
              <a:srgbClr val="FF7C80"/>
            </a:solidFill>
            <a:prstDash val="solid"/>
          </a:ln>
        </p:spPr>
        <p:txBody>
          <a:bodyPr wrap="square" rtlCol="0">
            <a:spAutoFit/>
          </a:bodyPr>
          <a:lstStyle/>
          <a:p>
            <a:pPr lvl="0" algn="just"/>
            <a:r>
              <a:rPr lang="en-US" sz="2800" b="1" dirty="0" smtClean="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trăng</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trước</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hết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phần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nhiên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tất</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cả</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gì</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gần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gũi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thuộc</a:t>
            </a:r>
            <a:r>
              <a:rPr lang="en-US" sz="2800" b="1" dirty="0" smtClean="0">
                <a:latin typeface="Times New Roman" panose="02020603050405020304" pitchFamily="18" charset="0"/>
                <a:cs typeface="Times New Roman" panose="02020603050405020304" pitchFamily="18" charset="0"/>
              </a:rPr>
              <a:t>.</a:t>
            </a:r>
          </a:p>
          <a:p>
            <a:pPr lvl="0" algn="just"/>
            <a:endParaRPr lang="en-US" sz="2800" b="1" dirty="0">
              <a:latin typeface="Times New Roman" panose="02020603050405020304" pitchFamily="18" charset="0"/>
              <a:cs typeface="Times New Roman" panose="02020603050405020304" pitchFamily="18" charset="0"/>
            </a:endParaRPr>
          </a:p>
          <a:p>
            <a:pPr lvl="0" algn="just"/>
            <a:r>
              <a:rPr lang="en-US" sz="2800" b="1" dirty="0" smtClean="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Ánh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trăng</a:t>
            </a:r>
            <a:r>
              <a:rPr lang="en-US" sz="2800" b="1"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biểu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tượng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khứ</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tình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thủy</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chung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gắn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lịch</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sử</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hào</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hùng</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tộc</a:t>
            </a:r>
            <a:r>
              <a:rPr lang="en-US" sz="2800" dirty="0" smtClean="0">
                <a:latin typeface="Times New Roman" panose="02020603050405020304" pitchFamily="18" charset="0"/>
                <a:cs typeface="Times New Roman" panose="02020603050405020304" pitchFamily="18" charset="0"/>
              </a:rPr>
              <a:t>.</a:t>
            </a:r>
          </a:p>
          <a:p>
            <a:pPr lvl="0" algn="just"/>
            <a:endParaRPr lang="en-US" sz="2800" b="1" dirty="0">
              <a:latin typeface="Times New Roman" panose="02020603050405020304" pitchFamily="18" charset="0"/>
              <a:cs typeface="Times New Roman" panose="02020603050405020304" pitchFamily="18" charset="0"/>
            </a:endParaRPr>
          </a:p>
          <a:p>
            <a:pPr lvl="0" algn="just"/>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Gợi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cho</a:t>
            </a:r>
            <a:r>
              <a:rPr lang="en-US" sz="2800" b="1" dirty="0">
                <a:latin typeface="Times New Roman" panose="02020603050405020304" pitchFamily="18" charset="0"/>
                <a:cs typeface="Times New Roman" panose="02020603050405020304" pitchFamily="18" charset="0"/>
              </a:rPr>
              <a:t> ta </a:t>
            </a:r>
            <a:r>
              <a:rPr lang="en-US" sz="2800" b="1" dirty="0" err="1">
                <a:latin typeface="Times New Roman" panose="02020603050405020304" pitchFamily="18" charset="0"/>
                <a:cs typeface="Times New Roman" panose="02020603050405020304" pitchFamily="18" charset="0"/>
              </a:rPr>
              <a:t>liên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tưởng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đến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những</a:t>
            </a:r>
            <a:r>
              <a:rPr lang="en-US" sz="2800" b="1" dirty="0">
                <a:latin typeface="Times New Roman" panose="02020603050405020304" pitchFamily="18" charset="0"/>
                <a:cs typeface="Times New Roman" panose="02020603050405020304" pitchFamily="18" charset="0"/>
              </a:rPr>
              <a:t> con </a:t>
            </a:r>
            <a:r>
              <a:rPr lang="en-US" sz="2800" b="1" dirty="0" err="1">
                <a:latin typeface="Times New Roman" panose="02020603050405020304" pitchFamily="18" charset="0"/>
                <a:cs typeface="Times New Roman" panose="02020603050405020304" pitchFamily="18" charset="0"/>
              </a:rPr>
              <a:t>người</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giản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dị</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mà</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thủy</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chung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tình</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nghĩa</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nhân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dân</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đồng</a:t>
            </a:r>
            <a:r>
              <a:rPr lang="en-US" sz="2800" b="1" dirty="0">
                <a:latin typeface="Times New Roman" panose="02020603050405020304" pitchFamily="18" charset="0"/>
                <a:cs typeface="Times New Roman" panose="02020603050405020304" pitchFamily="18" charset="0"/>
              </a:rPr>
              <a:t> </a:t>
            </a:r>
            <a:r>
              <a:rPr lang="en-US" sz="2800" b="1" dirty="0" err="1">
                <a:latin typeface="Times New Roman" panose="02020603050405020304" pitchFamily="18" charset="0"/>
                <a:cs typeface="Times New Roman" panose="02020603050405020304" pitchFamily="18" charset="0"/>
              </a:rPr>
              <a:t>đội</a:t>
            </a:r>
            <a:r>
              <a:rPr lang="en-US" sz="2800" b="1"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344623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circle(in)">
                                      <p:cBhvr>
                                        <p:cTn id="10" dur="2000"/>
                                        <p:tgtEl>
                                          <p:spTgt spid="7"/>
                                        </p:tgtEl>
                                      </p:cBhvr>
                                    </p:animEffect>
                                  </p:childTnLst>
                                </p:cTn>
                              </p:par>
                              <p:par>
                                <p:cTn id="11" presetID="6" presetClass="entr" presetSubtype="16"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circle(in)">
                                      <p:cBhvr>
                                        <p:cTn id="13" dur="2000"/>
                                        <p:tgtEl>
                                          <p:spTgt spid="8"/>
                                        </p:tgtEl>
                                      </p:cBhvr>
                                    </p:animEffect>
                                  </p:childTnLst>
                                </p:cTn>
                              </p:par>
                              <p:par>
                                <p:cTn id="14" presetID="6" presetClass="entr" presetSubtype="16" fill="hold"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circle(in)">
                                      <p:cBhvr>
                                        <p:cTn id="16" dur="2000"/>
                                        <p:tgtEl>
                                          <p:spTgt spid="9"/>
                                        </p:tgtEl>
                                      </p:cBhvr>
                                    </p:animEffect>
                                  </p:childTnLst>
                                </p:cTn>
                              </p:par>
                              <p:par>
                                <p:cTn id="17" presetID="6" presetClass="entr" presetSubtype="16" fill="hold"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circle(in)">
                                      <p:cBhvr>
                                        <p:cTn id="19" dur="2000"/>
                                        <p:tgtEl>
                                          <p:spTgt spid="10"/>
                                        </p:tgtEl>
                                      </p:cBhvr>
                                    </p:animEffect>
                                  </p:childTnLst>
                                </p:cTn>
                              </p:par>
                              <p:par>
                                <p:cTn id="20" presetID="6" presetClass="entr" presetSubtype="16" fill="hold"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circle(in)">
                                      <p:cBhvr>
                                        <p:cTn id="22" dur="2000"/>
                                        <p:tgtEl>
                                          <p:spTgt spid="11"/>
                                        </p:tgtEl>
                                      </p:cBhvr>
                                    </p:animEffect>
                                  </p:childTnLst>
                                </p:cTn>
                              </p:par>
                              <p:par>
                                <p:cTn id="23" presetID="6" presetClass="entr" presetSubtype="16" fill="hold"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circle(in)">
                                      <p:cBhvr>
                                        <p:cTn id="25" dur="2000"/>
                                        <p:tgtEl>
                                          <p:spTgt spid="12"/>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3"/>
                                        </p:tgtEl>
                                        <p:attrNameLst>
                                          <p:attrName>style.visibility</p:attrName>
                                        </p:attrNameLst>
                                      </p:cBhvr>
                                      <p:to>
                                        <p:strVal val="visible"/>
                                      </p:to>
                                    </p:set>
                                    <p:animEffect transition="in" filter="circle(in)">
                                      <p:cBhvr>
                                        <p:cTn id="30"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066757" cy="523220"/>
          </a:xfrm>
          <a:prstGeom prst="rect">
            <a:avLst/>
          </a:prstGeom>
          <a:solidFill>
            <a:srgbClr val="FF7C80"/>
          </a:solidFill>
        </p:spPr>
        <p:txBody>
          <a:bodyPr wrap="square" rtlCol="0">
            <a:spAutoFit/>
          </a:bodyPr>
          <a:lstStyle/>
          <a:p>
            <a:r>
              <a:rPr lang="en-US" sz="2800" dirty="0" smtClean="0">
                <a:solidFill>
                  <a:schemeClr val="bg1"/>
                </a:solidFill>
              </a:rPr>
              <a:t>I. TÌM HIỂU CHUNG</a:t>
            </a:r>
            <a:endParaRPr lang="en-US" sz="2800" dirty="0">
              <a:solidFill>
                <a:schemeClr val="bg1"/>
              </a:solidFill>
            </a:endParaRPr>
          </a:p>
        </p:txBody>
      </p:sp>
      <p:sp>
        <p:nvSpPr>
          <p:cNvPr id="5" name="TextBox 4"/>
          <p:cNvSpPr txBox="1"/>
          <p:nvPr/>
        </p:nvSpPr>
        <p:spPr>
          <a:xfrm>
            <a:off x="504092" y="799514"/>
            <a:ext cx="2070295" cy="523220"/>
          </a:xfrm>
          <a:prstGeom prst="rect">
            <a:avLst/>
          </a:prstGeom>
          <a:solidFill>
            <a:srgbClr val="FF7C80"/>
          </a:solidFill>
        </p:spPr>
        <p:txBody>
          <a:bodyPr wrap="square" rtlCol="0">
            <a:spAutoFit/>
          </a:bodyPr>
          <a:lstStyle/>
          <a:p>
            <a:r>
              <a:rPr lang="en-US" sz="2800" dirty="0" smtClean="0">
                <a:solidFill>
                  <a:schemeClr val="bg1"/>
                </a:solidFill>
              </a:rPr>
              <a:t>2. </a:t>
            </a:r>
            <a:r>
              <a:rPr lang="en-US" sz="2800" dirty="0" err="1" smtClean="0">
                <a:solidFill>
                  <a:schemeClr val="bg1"/>
                </a:solidFill>
              </a:rPr>
              <a:t>Tác</a:t>
            </a:r>
            <a:r>
              <a:rPr lang="en-US" sz="2800" dirty="0" smtClean="0">
                <a:solidFill>
                  <a:schemeClr val="bg1"/>
                </a:solidFill>
              </a:rPr>
              <a:t> </a:t>
            </a:r>
            <a:r>
              <a:rPr lang="en-US" sz="2800" dirty="0" err="1" smtClean="0">
                <a:solidFill>
                  <a:schemeClr val="bg1"/>
                </a:solidFill>
              </a:rPr>
              <a:t>phẩm</a:t>
            </a:r>
            <a:endParaRPr lang="en-US" sz="2800" dirty="0">
              <a:solidFill>
                <a:schemeClr val="bg1"/>
              </a:solidFill>
            </a:endParaRPr>
          </a:p>
        </p:txBody>
      </p:sp>
      <p:sp>
        <p:nvSpPr>
          <p:cNvPr id="6" name="Half Frame 5"/>
          <p:cNvSpPr/>
          <p:nvPr/>
        </p:nvSpPr>
        <p:spPr>
          <a:xfrm>
            <a:off x="1617786" y="1744394"/>
            <a:ext cx="281354" cy="618978"/>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Half Frame 7"/>
          <p:cNvSpPr/>
          <p:nvPr/>
        </p:nvSpPr>
        <p:spPr>
          <a:xfrm flipH="1">
            <a:off x="6794694" y="1785814"/>
            <a:ext cx="281353" cy="604911"/>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9001" y="2363372"/>
            <a:ext cx="2019300" cy="15240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6243" y="306119"/>
            <a:ext cx="2365175" cy="1733696"/>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24888" y="692032"/>
            <a:ext cx="2209800" cy="1657350"/>
          </a:xfrm>
          <a:prstGeom prst="rect">
            <a:avLst/>
          </a:prstGeom>
        </p:spPr>
      </p:pic>
      <p:cxnSp>
        <p:nvCxnSpPr>
          <p:cNvPr id="12" name="Straight Connector 11"/>
          <p:cNvCxnSpPr/>
          <p:nvPr/>
        </p:nvCxnSpPr>
        <p:spPr>
          <a:xfrm>
            <a:off x="1702189" y="2390725"/>
            <a:ext cx="5190980" cy="0"/>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702189" y="1769890"/>
            <a:ext cx="5329463" cy="646331"/>
          </a:xfrm>
          <a:prstGeom prst="rect">
            <a:avLst/>
          </a:prstGeom>
          <a:noFill/>
        </p:spPr>
        <p:txBody>
          <a:bodyPr wrap="square" rtlCol="0">
            <a:spAutoFit/>
          </a:bodyPr>
          <a:lstStyle/>
          <a:p>
            <a:r>
              <a:rPr lang="en-US" sz="3600" b="1" dirty="0" err="1" smtClean="0">
                <a:solidFill>
                  <a:schemeClr val="bg1"/>
                </a:solidFill>
                <a:latin typeface="Chiller" panose="04020404031007020602" pitchFamily="82" charset="0"/>
              </a:rPr>
              <a:t>Thể</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loại</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phương</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thức</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biểu</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đạt</a:t>
            </a:r>
            <a:endParaRPr lang="en-US" sz="3600" b="1" dirty="0">
              <a:solidFill>
                <a:schemeClr val="bg1"/>
              </a:solidFill>
              <a:latin typeface="Chiller" panose="04020404031007020602" pitchFamily="82" charset="0"/>
            </a:endParaRPr>
          </a:p>
        </p:txBody>
      </p:sp>
      <p:sp>
        <p:nvSpPr>
          <p:cNvPr id="16" name="Rectangle 15"/>
          <p:cNvSpPr/>
          <p:nvPr/>
        </p:nvSpPr>
        <p:spPr>
          <a:xfrm>
            <a:off x="759656" y="2677663"/>
            <a:ext cx="2974130" cy="3785652"/>
          </a:xfrm>
          <a:prstGeom prst="rect">
            <a:avLst/>
          </a:prstGeom>
          <a:solidFill>
            <a:schemeClr val="accent2">
              <a:lumMod val="20000"/>
              <a:lumOff val="80000"/>
            </a:schemeClr>
          </a:solidFill>
          <a:ln w="28575">
            <a:solidFill>
              <a:srgbClr val="FF7C80"/>
            </a:solidFill>
          </a:ln>
        </p:spPr>
        <p:txBody>
          <a:bodyPr wrap="square">
            <a:spAutoFit/>
          </a:bodyPr>
          <a:lstStyle/>
          <a:p>
            <a:pPr lvl="0" algn="just"/>
            <a:endParaRPr lang="en-US" sz="2400" b="1" dirty="0" smtClean="0">
              <a:latin typeface="Times New Roman" panose="02020603050405020304" pitchFamily="18" charset="0"/>
              <a:cs typeface="Times New Roman" panose="02020603050405020304" pitchFamily="18" charset="0"/>
            </a:endParaRPr>
          </a:p>
          <a:p>
            <a:pPr lvl="0" algn="just"/>
            <a:r>
              <a:rPr lang="en-US" sz="2400" b="1" dirty="0" err="1" smtClean="0">
                <a:latin typeface="Times New Roman" panose="02020603050405020304" pitchFamily="18" charset="0"/>
                <a:cs typeface="Times New Roman" panose="02020603050405020304" pitchFamily="18" charset="0"/>
              </a:rPr>
              <a:t>Thể</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thơ</a:t>
            </a:r>
            <a:r>
              <a:rPr lang="en-US" sz="2400" b="1" dirty="0" smtClean="0">
                <a:latin typeface="Times New Roman" panose="02020603050405020304" pitchFamily="18" charset="0"/>
                <a:cs typeface="Times New Roman" panose="02020603050405020304" pitchFamily="18" charset="0"/>
              </a:rPr>
              <a:t> 5 </a:t>
            </a:r>
            <a:r>
              <a:rPr lang="en-US" sz="2400" b="1" dirty="0" err="1" smtClean="0">
                <a:latin typeface="Times New Roman" panose="02020603050405020304" pitchFamily="18" charset="0"/>
                <a:cs typeface="Times New Roman" panose="02020603050405020304" pitchFamily="18" charset="0"/>
              </a:rPr>
              <a:t>chữ</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với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những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chữ</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cái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đầu</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khổ</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được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viết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hoa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Toàn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bài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chỉ</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có</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một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dấu</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phẩy</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và</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một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dấu</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chấm</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kết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bài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Nó</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khiến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cho</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cảm</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xúc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liền</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mạch</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sâu</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lắng</a:t>
            </a:r>
            <a:r>
              <a:rPr lang="en-US" sz="2400" b="1" dirty="0" smtClean="0">
                <a:latin typeface="Times New Roman" panose="02020603050405020304" pitchFamily="18" charset="0"/>
                <a:cs typeface="Times New Roman" panose="02020603050405020304" pitchFamily="18" charset="0"/>
              </a:rPr>
              <a:t>.</a:t>
            </a:r>
          </a:p>
          <a:p>
            <a:pPr lvl="0" algn="just"/>
            <a:endParaRPr lang="en-US" sz="2400" b="1" dirty="0">
              <a:latin typeface="Times New Roman" panose="02020603050405020304" pitchFamily="18" charset="0"/>
              <a:cs typeface="Times New Roman" panose="02020603050405020304" pitchFamily="18" charset="0"/>
            </a:endParaRPr>
          </a:p>
        </p:txBody>
      </p:sp>
      <p:sp>
        <p:nvSpPr>
          <p:cNvPr id="17" name="Flowchart: Connector 16"/>
          <p:cNvSpPr/>
          <p:nvPr/>
        </p:nvSpPr>
        <p:spPr>
          <a:xfrm>
            <a:off x="4112454" y="2863377"/>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4112453" y="3310533"/>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4112452" y="3753777"/>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lowchart: Connector 19"/>
          <p:cNvSpPr/>
          <p:nvPr/>
        </p:nvSpPr>
        <p:spPr>
          <a:xfrm>
            <a:off x="4112451" y="4199367"/>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lowchart: Connector 20"/>
          <p:cNvSpPr/>
          <p:nvPr/>
        </p:nvSpPr>
        <p:spPr>
          <a:xfrm>
            <a:off x="4110101" y="4642611"/>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lowchart: Connector 21"/>
          <p:cNvSpPr/>
          <p:nvPr/>
        </p:nvSpPr>
        <p:spPr>
          <a:xfrm>
            <a:off x="4110101" y="5085855"/>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Connector 22"/>
          <p:cNvSpPr/>
          <p:nvPr/>
        </p:nvSpPr>
        <p:spPr>
          <a:xfrm>
            <a:off x="4110101" y="5529099"/>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lowchart: Connector 23"/>
          <p:cNvSpPr/>
          <p:nvPr/>
        </p:nvSpPr>
        <p:spPr>
          <a:xfrm>
            <a:off x="4110100" y="5885503"/>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24"/>
          <p:cNvSpPr/>
          <p:nvPr/>
        </p:nvSpPr>
        <p:spPr>
          <a:xfrm>
            <a:off x="4920931" y="2677663"/>
            <a:ext cx="2403957" cy="3785652"/>
          </a:xfrm>
          <a:prstGeom prst="rect">
            <a:avLst/>
          </a:prstGeom>
          <a:solidFill>
            <a:schemeClr val="accent2">
              <a:lumMod val="20000"/>
              <a:lumOff val="80000"/>
            </a:schemeClr>
          </a:solidFill>
          <a:ln w="28575">
            <a:solidFill>
              <a:srgbClr val="FF7C80"/>
            </a:solidFill>
          </a:ln>
        </p:spPr>
        <p:txBody>
          <a:bodyPr wrap="square">
            <a:spAutoFit/>
          </a:bodyPr>
          <a:lstStyle/>
          <a:p>
            <a:pPr lvl="0" algn="just"/>
            <a:endParaRPr lang="en-US" sz="2400" b="1" dirty="0" smtClean="0">
              <a:latin typeface="Times New Roman" panose="02020603050405020304" pitchFamily="18" charset="0"/>
              <a:cs typeface="Times New Roman" panose="02020603050405020304" pitchFamily="18" charset="0"/>
            </a:endParaRPr>
          </a:p>
          <a:p>
            <a:pPr lvl="0" algn="just"/>
            <a:r>
              <a:rPr lang="en-US" sz="2400" b="1" dirty="0" err="1" smtClean="0">
                <a:latin typeface="Times New Roman" panose="02020603050405020304" pitchFamily="18" charset="0"/>
                <a:cs typeface="Times New Roman" panose="02020603050405020304" pitchFamily="18" charset="0"/>
              </a:rPr>
              <a:t>Bài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thơ</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là</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sự</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kết</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hợp</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hài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hòa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giữa</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hai</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phương</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thức</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tự</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sự</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và</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trữ</a:t>
            </a:r>
            <a:r>
              <a:rPr lang="en-US" sz="2400" b="1" dirty="0" smtClean="0">
                <a:latin typeface="Times New Roman" panose="02020603050405020304" pitchFamily="18" charset="0"/>
                <a:cs typeface="Times New Roman" panose="02020603050405020304" pitchFamily="18" charset="0"/>
              </a:rPr>
              <a:t> </a:t>
            </a:r>
            <a:r>
              <a:rPr lang="en-US" sz="2400" b="1" dirty="0" err="1" smtClean="0">
                <a:latin typeface="Times New Roman" panose="02020603050405020304" pitchFamily="18" charset="0"/>
                <a:cs typeface="Times New Roman" panose="02020603050405020304" pitchFamily="18" charset="0"/>
              </a:rPr>
              <a:t>tình</a:t>
            </a:r>
            <a:r>
              <a:rPr lang="en-US" sz="2400" b="1" dirty="0" smtClean="0">
                <a:latin typeface="Times New Roman" panose="02020603050405020304" pitchFamily="18" charset="0"/>
                <a:cs typeface="Times New Roman" panose="02020603050405020304" pitchFamily="18" charset="0"/>
              </a:rPr>
              <a:t>.</a:t>
            </a:r>
          </a:p>
          <a:p>
            <a:pPr lvl="0" algn="just"/>
            <a:endParaRPr lang="en-US" sz="2400" b="1" dirty="0">
              <a:latin typeface="Times New Roman" panose="02020603050405020304" pitchFamily="18" charset="0"/>
              <a:cs typeface="Times New Roman" panose="02020603050405020304" pitchFamily="18" charset="0"/>
            </a:endParaRPr>
          </a:p>
          <a:p>
            <a:pPr lvl="0" algn="just"/>
            <a:endParaRPr lang="en-US" sz="2400" b="1" dirty="0" smtClean="0">
              <a:latin typeface="Times New Roman" panose="02020603050405020304" pitchFamily="18" charset="0"/>
              <a:cs typeface="Times New Roman" panose="02020603050405020304" pitchFamily="18" charset="0"/>
            </a:endParaRPr>
          </a:p>
          <a:p>
            <a:pPr lvl="0" algn="just"/>
            <a:endParaRPr lang="en-US" sz="2400" b="1" dirty="0">
              <a:latin typeface="Times New Roman" panose="02020603050405020304" pitchFamily="18" charset="0"/>
              <a:cs typeface="Times New Roman" panose="02020603050405020304" pitchFamily="18" charset="0"/>
            </a:endParaRPr>
          </a:p>
          <a:p>
            <a:pPr lvl="0" algn="just"/>
            <a:endParaRPr lang="en-US" sz="2400" b="1" dirty="0" smtClean="0">
              <a:latin typeface="Times New Roman" panose="02020603050405020304" pitchFamily="18" charset="0"/>
              <a:cs typeface="Times New Roman" panose="02020603050405020304" pitchFamily="18" charset="0"/>
            </a:endParaRPr>
          </a:p>
          <a:p>
            <a:pPr lvl="0" algn="just"/>
            <a:endParaRPr lang="en-US" sz="2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1238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12"/>
                                        </p:tgtEl>
                                        <p:attrNameLst>
                                          <p:attrName>style.visibility</p:attrName>
                                        </p:attrNameLst>
                                      </p:cBhvr>
                                      <p:to>
                                        <p:strVal val="visible"/>
                                      </p:to>
                                    </p:set>
                                    <p:anim calcmode="lin" valueType="num">
                                      <p:cBhvr additive="base">
                                        <p:cTn id="15" dur="500" fill="hold"/>
                                        <p:tgtEl>
                                          <p:spTgt spid="12"/>
                                        </p:tgtEl>
                                        <p:attrNameLst>
                                          <p:attrName>ppt_x</p:attrName>
                                        </p:attrNameLst>
                                      </p:cBhvr>
                                      <p:tavLst>
                                        <p:tav tm="0">
                                          <p:val>
                                            <p:strVal val="#ppt_x"/>
                                          </p:val>
                                        </p:tav>
                                        <p:tav tm="100000">
                                          <p:val>
                                            <p:strVal val="#ppt_x"/>
                                          </p:val>
                                        </p:tav>
                                      </p:tavLst>
                                    </p:anim>
                                    <p:anim calcmode="lin" valueType="num">
                                      <p:cBhvr additive="base">
                                        <p:cTn id="16" dur="500" fill="hold"/>
                                        <p:tgtEl>
                                          <p:spTgt spid="12"/>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fill="hold"/>
                                        <p:tgtEl>
                                          <p:spTgt spid="14"/>
                                        </p:tgtEl>
                                        <p:attrNameLst>
                                          <p:attrName>ppt_x</p:attrName>
                                        </p:attrNameLst>
                                      </p:cBhvr>
                                      <p:tavLst>
                                        <p:tav tm="0">
                                          <p:val>
                                            <p:strVal val="#ppt_x"/>
                                          </p:val>
                                        </p:tav>
                                        <p:tav tm="100000">
                                          <p:val>
                                            <p:strVal val="#ppt_x"/>
                                          </p:val>
                                        </p:tav>
                                      </p:tavLst>
                                    </p:anim>
                                    <p:anim calcmode="lin" valueType="num">
                                      <p:cBhvr additive="base">
                                        <p:cTn id="2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53" presetClass="entr" presetSubtype="16" fill="hold" grpId="0"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par>
                                <p:cTn id="28" presetID="53" presetClass="entr" presetSubtype="16" fill="hold" grpId="0" nodeType="withEffect">
                                  <p:stCondLst>
                                    <p:cond delay="0"/>
                                  </p:stCondLst>
                                  <p:childTnLst>
                                    <p:set>
                                      <p:cBhvr>
                                        <p:cTn id="29" dur="1" fill="hold">
                                          <p:stCondLst>
                                            <p:cond delay="0"/>
                                          </p:stCondLst>
                                        </p:cTn>
                                        <p:tgtEl>
                                          <p:spTgt spid="25"/>
                                        </p:tgtEl>
                                        <p:attrNameLst>
                                          <p:attrName>style.visibility</p:attrName>
                                        </p:attrNameLst>
                                      </p:cBhvr>
                                      <p:to>
                                        <p:strVal val="visible"/>
                                      </p:to>
                                    </p:set>
                                    <p:anim calcmode="lin" valueType="num">
                                      <p:cBhvr>
                                        <p:cTn id="30" dur="500" fill="hold"/>
                                        <p:tgtEl>
                                          <p:spTgt spid="25"/>
                                        </p:tgtEl>
                                        <p:attrNameLst>
                                          <p:attrName>ppt_w</p:attrName>
                                        </p:attrNameLst>
                                      </p:cBhvr>
                                      <p:tavLst>
                                        <p:tav tm="0">
                                          <p:val>
                                            <p:fltVal val="0"/>
                                          </p:val>
                                        </p:tav>
                                        <p:tav tm="100000">
                                          <p:val>
                                            <p:strVal val="#ppt_w"/>
                                          </p:val>
                                        </p:tav>
                                      </p:tavLst>
                                    </p:anim>
                                    <p:anim calcmode="lin" valueType="num">
                                      <p:cBhvr>
                                        <p:cTn id="31" dur="500" fill="hold"/>
                                        <p:tgtEl>
                                          <p:spTgt spid="25"/>
                                        </p:tgtEl>
                                        <p:attrNameLst>
                                          <p:attrName>ppt_h</p:attrName>
                                        </p:attrNameLst>
                                      </p:cBhvr>
                                      <p:tavLst>
                                        <p:tav tm="0">
                                          <p:val>
                                            <p:fltVal val="0"/>
                                          </p:val>
                                        </p:tav>
                                        <p:tav tm="100000">
                                          <p:val>
                                            <p:strVal val="#ppt_h"/>
                                          </p:val>
                                        </p:tav>
                                      </p:tavLst>
                                    </p:anim>
                                    <p:animEffect transition="in" filter="fade">
                                      <p:cBhvr>
                                        <p:cTn id="32" dur="500"/>
                                        <p:tgtEl>
                                          <p:spTgt spid="25"/>
                                        </p:tgtEl>
                                      </p:cBhvr>
                                    </p:animEffect>
                                  </p:childTnLst>
                                </p:cTn>
                              </p:par>
                              <p:par>
                                <p:cTn id="33" presetID="53" presetClass="entr" presetSubtype="16"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p:cTn id="35" dur="500" fill="hold"/>
                                        <p:tgtEl>
                                          <p:spTgt spid="17"/>
                                        </p:tgtEl>
                                        <p:attrNameLst>
                                          <p:attrName>ppt_w</p:attrName>
                                        </p:attrNameLst>
                                      </p:cBhvr>
                                      <p:tavLst>
                                        <p:tav tm="0">
                                          <p:val>
                                            <p:fltVal val="0"/>
                                          </p:val>
                                        </p:tav>
                                        <p:tav tm="100000">
                                          <p:val>
                                            <p:strVal val="#ppt_w"/>
                                          </p:val>
                                        </p:tav>
                                      </p:tavLst>
                                    </p:anim>
                                    <p:anim calcmode="lin" valueType="num">
                                      <p:cBhvr>
                                        <p:cTn id="36" dur="500" fill="hold"/>
                                        <p:tgtEl>
                                          <p:spTgt spid="17"/>
                                        </p:tgtEl>
                                        <p:attrNameLst>
                                          <p:attrName>ppt_h</p:attrName>
                                        </p:attrNameLst>
                                      </p:cBhvr>
                                      <p:tavLst>
                                        <p:tav tm="0">
                                          <p:val>
                                            <p:fltVal val="0"/>
                                          </p:val>
                                        </p:tav>
                                        <p:tav tm="100000">
                                          <p:val>
                                            <p:strVal val="#ppt_h"/>
                                          </p:val>
                                        </p:tav>
                                      </p:tavLst>
                                    </p:anim>
                                    <p:animEffect transition="in" filter="fade">
                                      <p:cBhvr>
                                        <p:cTn id="37" dur="500"/>
                                        <p:tgtEl>
                                          <p:spTgt spid="17"/>
                                        </p:tgtEl>
                                      </p:cBhvr>
                                    </p:animEffect>
                                  </p:childTnLst>
                                </p:cTn>
                              </p:par>
                              <p:par>
                                <p:cTn id="38" presetID="53" presetClass="entr" presetSubtype="16" fill="hold" grpId="0" nodeType="withEffect">
                                  <p:stCondLst>
                                    <p:cond delay="0"/>
                                  </p:stCondLst>
                                  <p:childTnLst>
                                    <p:set>
                                      <p:cBhvr>
                                        <p:cTn id="39" dur="1" fill="hold">
                                          <p:stCondLst>
                                            <p:cond delay="0"/>
                                          </p:stCondLst>
                                        </p:cTn>
                                        <p:tgtEl>
                                          <p:spTgt spid="18"/>
                                        </p:tgtEl>
                                        <p:attrNameLst>
                                          <p:attrName>style.visibility</p:attrName>
                                        </p:attrNameLst>
                                      </p:cBhvr>
                                      <p:to>
                                        <p:strVal val="visible"/>
                                      </p:to>
                                    </p:set>
                                    <p:anim calcmode="lin" valueType="num">
                                      <p:cBhvr>
                                        <p:cTn id="40" dur="500" fill="hold"/>
                                        <p:tgtEl>
                                          <p:spTgt spid="18"/>
                                        </p:tgtEl>
                                        <p:attrNameLst>
                                          <p:attrName>ppt_w</p:attrName>
                                        </p:attrNameLst>
                                      </p:cBhvr>
                                      <p:tavLst>
                                        <p:tav tm="0">
                                          <p:val>
                                            <p:fltVal val="0"/>
                                          </p:val>
                                        </p:tav>
                                        <p:tav tm="100000">
                                          <p:val>
                                            <p:strVal val="#ppt_w"/>
                                          </p:val>
                                        </p:tav>
                                      </p:tavLst>
                                    </p:anim>
                                    <p:anim calcmode="lin" valueType="num">
                                      <p:cBhvr>
                                        <p:cTn id="41" dur="500" fill="hold"/>
                                        <p:tgtEl>
                                          <p:spTgt spid="18"/>
                                        </p:tgtEl>
                                        <p:attrNameLst>
                                          <p:attrName>ppt_h</p:attrName>
                                        </p:attrNameLst>
                                      </p:cBhvr>
                                      <p:tavLst>
                                        <p:tav tm="0">
                                          <p:val>
                                            <p:fltVal val="0"/>
                                          </p:val>
                                        </p:tav>
                                        <p:tav tm="100000">
                                          <p:val>
                                            <p:strVal val="#ppt_h"/>
                                          </p:val>
                                        </p:tav>
                                      </p:tavLst>
                                    </p:anim>
                                    <p:animEffect transition="in" filter="fade">
                                      <p:cBhvr>
                                        <p:cTn id="42" dur="500"/>
                                        <p:tgtEl>
                                          <p:spTgt spid="18"/>
                                        </p:tgtEl>
                                      </p:cBhvr>
                                    </p:animEffect>
                                  </p:childTnLst>
                                </p:cTn>
                              </p:par>
                              <p:par>
                                <p:cTn id="43" presetID="53" presetClass="entr" presetSubtype="16"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 calcmode="lin" valueType="num">
                                      <p:cBhvr>
                                        <p:cTn id="45" dur="500" fill="hold"/>
                                        <p:tgtEl>
                                          <p:spTgt spid="19"/>
                                        </p:tgtEl>
                                        <p:attrNameLst>
                                          <p:attrName>ppt_w</p:attrName>
                                        </p:attrNameLst>
                                      </p:cBhvr>
                                      <p:tavLst>
                                        <p:tav tm="0">
                                          <p:val>
                                            <p:fltVal val="0"/>
                                          </p:val>
                                        </p:tav>
                                        <p:tav tm="100000">
                                          <p:val>
                                            <p:strVal val="#ppt_w"/>
                                          </p:val>
                                        </p:tav>
                                      </p:tavLst>
                                    </p:anim>
                                    <p:anim calcmode="lin" valueType="num">
                                      <p:cBhvr>
                                        <p:cTn id="46" dur="500" fill="hold"/>
                                        <p:tgtEl>
                                          <p:spTgt spid="19"/>
                                        </p:tgtEl>
                                        <p:attrNameLst>
                                          <p:attrName>ppt_h</p:attrName>
                                        </p:attrNameLst>
                                      </p:cBhvr>
                                      <p:tavLst>
                                        <p:tav tm="0">
                                          <p:val>
                                            <p:fltVal val="0"/>
                                          </p:val>
                                        </p:tav>
                                        <p:tav tm="100000">
                                          <p:val>
                                            <p:strVal val="#ppt_h"/>
                                          </p:val>
                                        </p:tav>
                                      </p:tavLst>
                                    </p:anim>
                                    <p:animEffect transition="in" filter="fade">
                                      <p:cBhvr>
                                        <p:cTn id="47" dur="500"/>
                                        <p:tgtEl>
                                          <p:spTgt spid="19"/>
                                        </p:tgtEl>
                                      </p:cBhvr>
                                    </p:animEffect>
                                  </p:childTnLst>
                                </p:cTn>
                              </p:par>
                              <p:par>
                                <p:cTn id="48" presetID="53" presetClass="entr" presetSubtype="16" fill="hold" grpId="0" nodeType="withEffect">
                                  <p:stCondLst>
                                    <p:cond delay="0"/>
                                  </p:stCondLst>
                                  <p:childTnLst>
                                    <p:set>
                                      <p:cBhvr>
                                        <p:cTn id="49" dur="1" fill="hold">
                                          <p:stCondLst>
                                            <p:cond delay="0"/>
                                          </p:stCondLst>
                                        </p:cTn>
                                        <p:tgtEl>
                                          <p:spTgt spid="20"/>
                                        </p:tgtEl>
                                        <p:attrNameLst>
                                          <p:attrName>style.visibility</p:attrName>
                                        </p:attrNameLst>
                                      </p:cBhvr>
                                      <p:to>
                                        <p:strVal val="visible"/>
                                      </p:to>
                                    </p:set>
                                    <p:anim calcmode="lin" valueType="num">
                                      <p:cBhvr>
                                        <p:cTn id="50" dur="500" fill="hold"/>
                                        <p:tgtEl>
                                          <p:spTgt spid="20"/>
                                        </p:tgtEl>
                                        <p:attrNameLst>
                                          <p:attrName>ppt_w</p:attrName>
                                        </p:attrNameLst>
                                      </p:cBhvr>
                                      <p:tavLst>
                                        <p:tav tm="0">
                                          <p:val>
                                            <p:fltVal val="0"/>
                                          </p:val>
                                        </p:tav>
                                        <p:tav tm="100000">
                                          <p:val>
                                            <p:strVal val="#ppt_w"/>
                                          </p:val>
                                        </p:tav>
                                      </p:tavLst>
                                    </p:anim>
                                    <p:anim calcmode="lin" valueType="num">
                                      <p:cBhvr>
                                        <p:cTn id="51" dur="500" fill="hold"/>
                                        <p:tgtEl>
                                          <p:spTgt spid="20"/>
                                        </p:tgtEl>
                                        <p:attrNameLst>
                                          <p:attrName>ppt_h</p:attrName>
                                        </p:attrNameLst>
                                      </p:cBhvr>
                                      <p:tavLst>
                                        <p:tav tm="0">
                                          <p:val>
                                            <p:fltVal val="0"/>
                                          </p:val>
                                        </p:tav>
                                        <p:tav tm="100000">
                                          <p:val>
                                            <p:strVal val="#ppt_h"/>
                                          </p:val>
                                        </p:tav>
                                      </p:tavLst>
                                    </p:anim>
                                    <p:animEffect transition="in" filter="fade">
                                      <p:cBhvr>
                                        <p:cTn id="52" dur="500"/>
                                        <p:tgtEl>
                                          <p:spTgt spid="20"/>
                                        </p:tgtEl>
                                      </p:cBhvr>
                                    </p:animEffect>
                                  </p:childTnLst>
                                </p:cTn>
                              </p:par>
                              <p:par>
                                <p:cTn id="53" presetID="53" presetClass="entr" presetSubtype="16" fill="hold" grpId="0" nodeType="withEffect">
                                  <p:stCondLst>
                                    <p:cond delay="0"/>
                                  </p:stCondLst>
                                  <p:childTnLst>
                                    <p:set>
                                      <p:cBhvr>
                                        <p:cTn id="54" dur="1" fill="hold">
                                          <p:stCondLst>
                                            <p:cond delay="0"/>
                                          </p:stCondLst>
                                        </p:cTn>
                                        <p:tgtEl>
                                          <p:spTgt spid="21"/>
                                        </p:tgtEl>
                                        <p:attrNameLst>
                                          <p:attrName>style.visibility</p:attrName>
                                        </p:attrNameLst>
                                      </p:cBhvr>
                                      <p:to>
                                        <p:strVal val="visible"/>
                                      </p:to>
                                    </p:set>
                                    <p:anim calcmode="lin" valueType="num">
                                      <p:cBhvr>
                                        <p:cTn id="55" dur="500" fill="hold"/>
                                        <p:tgtEl>
                                          <p:spTgt spid="21"/>
                                        </p:tgtEl>
                                        <p:attrNameLst>
                                          <p:attrName>ppt_w</p:attrName>
                                        </p:attrNameLst>
                                      </p:cBhvr>
                                      <p:tavLst>
                                        <p:tav tm="0">
                                          <p:val>
                                            <p:fltVal val="0"/>
                                          </p:val>
                                        </p:tav>
                                        <p:tav tm="100000">
                                          <p:val>
                                            <p:strVal val="#ppt_w"/>
                                          </p:val>
                                        </p:tav>
                                      </p:tavLst>
                                    </p:anim>
                                    <p:anim calcmode="lin" valueType="num">
                                      <p:cBhvr>
                                        <p:cTn id="56" dur="500" fill="hold"/>
                                        <p:tgtEl>
                                          <p:spTgt spid="21"/>
                                        </p:tgtEl>
                                        <p:attrNameLst>
                                          <p:attrName>ppt_h</p:attrName>
                                        </p:attrNameLst>
                                      </p:cBhvr>
                                      <p:tavLst>
                                        <p:tav tm="0">
                                          <p:val>
                                            <p:fltVal val="0"/>
                                          </p:val>
                                        </p:tav>
                                        <p:tav tm="100000">
                                          <p:val>
                                            <p:strVal val="#ppt_h"/>
                                          </p:val>
                                        </p:tav>
                                      </p:tavLst>
                                    </p:anim>
                                    <p:animEffect transition="in" filter="fade">
                                      <p:cBhvr>
                                        <p:cTn id="57" dur="500"/>
                                        <p:tgtEl>
                                          <p:spTgt spid="21"/>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22"/>
                                        </p:tgtEl>
                                        <p:attrNameLst>
                                          <p:attrName>style.visibility</p:attrName>
                                        </p:attrNameLst>
                                      </p:cBhvr>
                                      <p:to>
                                        <p:strVal val="visible"/>
                                      </p:to>
                                    </p:set>
                                    <p:anim calcmode="lin" valueType="num">
                                      <p:cBhvr>
                                        <p:cTn id="60" dur="500" fill="hold"/>
                                        <p:tgtEl>
                                          <p:spTgt spid="22"/>
                                        </p:tgtEl>
                                        <p:attrNameLst>
                                          <p:attrName>ppt_w</p:attrName>
                                        </p:attrNameLst>
                                      </p:cBhvr>
                                      <p:tavLst>
                                        <p:tav tm="0">
                                          <p:val>
                                            <p:fltVal val="0"/>
                                          </p:val>
                                        </p:tav>
                                        <p:tav tm="100000">
                                          <p:val>
                                            <p:strVal val="#ppt_w"/>
                                          </p:val>
                                        </p:tav>
                                      </p:tavLst>
                                    </p:anim>
                                    <p:anim calcmode="lin" valueType="num">
                                      <p:cBhvr>
                                        <p:cTn id="61" dur="500" fill="hold"/>
                                        <p:tgtEl>
                                          <p:spTgt spid="22"/>
                                        </p:tgtEl>
                                        <p:attrNameLst>
                                          <p:attrName>ppt_h</p:attrName>
                                        </p:attrNameLst>
                                      </p:cBhvr>
                                      <p:tavLst>
                                        <p:tav tm="0">
                                          <p:val>
                                            <p:fltVal val="0"/>
                                          </p:val>
                                        </p:tav>
                                        <p:tav tm="100000">
                                          <p:val>
                                            <p:strVal val="#ppt_h"/>
                                          </p:val>
                                        </p:tav>
                                      </p:tavLst>
                                    </p:anim>
                                    <p:animEffect transition="in" filter="fade">
                                      <p:cBhvr>
                                        <p:cTn id="62" dur="500"/>
                                        <p:tgtEl>
                                          <p:spTgt spid="22"/>
                                        </p:tgtEl>
                                      </p:cBhvr>
                                    </p:animEffect>
                                  </p:childTnLst>
                                </p:cTn>
                              </p:par>
                              <p:par>
                                <p:cTn id="63" presetID="53" presetClass="entr" presetSubtype="16" fill="hold" grpId="0" nodeType="withEffect">
                                  <p:stCondLst>
                                    <p:cond delay="0"/>
                                  </p:stCondLst>
                                  <p:childTnLst>
                                    <p:set>
                                      <p:cBhvr>
                                        <p:cTn id="64" dur="1" fill="hold">
                                          <p:stCondLst>
                                            <p:cond delay="0"/>
                                          </p:stCondLst>
                                        </p:cTn>
                                        <p:tgtEl>
                                          <p:spTgt spid="23"/>
                                        </p:tgtEl>
                                        <p:attrNameLst>
                                          <p:attrName>style.visibility</p:attrName>
                                        </p:attrNameLst>
                                      </p:cBhvr>
                                      <p:to>
                                        <p:strVal val="visible"/>
                                      </p:to>
                                    </p:set>
                                    <p:anim calcmode="lin" valueType="num">
                                      <p:cBhvr>
                                        <p:cTn id="65" dur="500" fill="hold"/>
                                        <p:tgtEl>
                                          <p:spTgt spid="23"/>
                                        </p:tgtEl>
                                        <p:attrNameLst>
                                          <p:attrName>ppt_w</p:attrName>
                                        </p:attrNameLst>
                                      </p:cBhvr>
                                      <p:tavLst>
                                        <p:tav tm="0">
                                          <p:val>
                                            <p:fltVal val="0"/>
                                          </p:val>
                                        </p:tav>
                                        <p:tav tm="100000">
                                          <p:val>
                                            <p:strVal val="#ppt_w"/>
                                          </p:val>
                                        </p:tav>
                                      </p:tavLst>
                                    </p:anim>
                                    <p:anim calcmode="lin" valueType="num">
                                      <p:cBhvr>
                                        <p:cTn id="66" dur="500" fill="hold"/>
                                        <p:tgtEl>
                                          <p:spTgt spid="23"/>
                                        </p:tgtEl>
                                        <p:attrNameLst>
                                          <p:attrName>ppt_h</p:attrName>
                                        </p:attrNameLst>
                                      </p:cBhvr>
                                      <p:tavLst>
                                        <p:tav tm="0">
                                          <p:val>
                                            <p:fltVal val="0"/>
                                          </p:val>
                                        </p:tav>
                                        <p:tav tm="100000">
                                          <p:val>
                                            <p:strVal val="#ppt_h"/>
                                          </p:val>
                                        </p:tav>
                                      </p:tavLst>
                                    </p:anim>
                                    <p:animEffect transition="in" filter="fade">
                                      <p:cBhvr>
                                        <p:cTn id="67" dur="500"/>
                                        <p:tgtEl>
                                          <p:spTgt spid="23"/>
                                        </p:tgtEl>
                                      </p:cBhvr>
                                    </p:animEffect>
                                  </p:childTnLst>
                                </p:cTn>
                              </p:par>
                              <p:par>
                                <p:cTn id="68" presetID="53" presetClass="entr" presetSubtype="16" fill="hold" grpId="0" nodeType="withEffect">
                                  <p:stCondLst>
                                    <p:cond delay="0"/>
                                  </p:stCondLst>
                                  <p:childTnLst>
                                    <p:set>
                                      <p:cBhvr>
                                        <p:cTn id="69" dur="1" fill="hold">
                                          <p:stCondLst>
                                            <p:cond delay="0"/>
                                          </p:stCondLst>
                                        </p:cTn>
                                        <p:tgtEl>
                                          <p:spTgt spid="24"/>
                                        </p:tgtEl>
                                        <p:attrNameLst>
                                          <p:attrName>style.visibility</p:attrName>
                                        </p:attrNameLst>
                                      </p:cBhvr>
                                      <p:to>
                                        <p:strVal val="visible"/>
                                      </p:to>
                                    </p:set>
                                    <p:anim calcmode="lin" valueType="num">
                                      <p:cBhvr>
                                        <p:cTn id="70" dur="500" fill="hold"/>
                                        <p:tgtEl>
                                          <p:spTgt spid="24"/>
                                        </p:tgtEl>
                                        <p:attrNameLst>
                                          <p:attrName>ppt_w</p:attrName>
                                        </p:attrNameLst>
                                      </p:cBhvr>
                                      <p:tavLst>
                                        <p:tav tm="0">
                                          <p:val>
                                            <p:fltVal val="0"/>
                                          </p:val>
                                        </p:tav>
                                        <p:tav tm="100000">
                                          <p:val>
                                            <p:strVal val="#ppt_w"/>
                                          </p:val>
                                        </p:tav>
                                      </p:tavLst>
                                    </p:anim>
                                    <p:anim calcmode="lin" valueType="num">
                                      <p:cBhvr>
                                        <p:cTn id="71" dur="500" fill="hold"/>
                                        <p:tgtEl>
                                          <p:spTgt spid="24"/>
                                        </p:tgtEl>
                                        <p:attrNameLst>
                                          <p:attrName>ppt_h</p:attrName>
                                        </p:attrNameLst>
                                      </p:cBhvr>
                                      <p:tavLst>
                                        <p:tav tm="0">
                                          <p:val>
                                            <p:fltVal val="0"/>
                                          </p:val>
                                        </p:tav>
                                        <p:tav tm="100000">
                                          <p:val>
                                            <p:strVal val="#ppt_h"/>
                                          </p:val>
                                        </p:tav>
                                      </p:tavLst>
                                    </p:anim>
                                    <p:animEffect transition="in" filter="fade">
                                      <p:cBhvr>
                                        <p:cTn id="72"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8" grpId="0" animBg="1"/>
      <p:bldP spid="14" grpId="0"/>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066757" cy="523220"/>
          </a:xfrm>
          <a:prstGeom prst="rect">
            <a:avLst/>
          </a:prstGeom>
          <a:solidFill>
            <a:srgbClr val="FF7C80"/>
          </a:solidFill>
        </p:spPr>
        <p:txBody>
          <a:bodyPr wrap="square" rtlCol="0">
            <a:spAutoFit/>
          </a:bodyPr>
          <a:lstStyle/>
          <a:p>
            <a:r>
              <a:rPr lang="en-US" sz="2800" dirty="0" smtClean="0">
                <a:solidFill>
                  <a:schemeClr val="bg1"/>
                </a:solidFill>
              </a:rPr>
              <a:t>I. TÌM HIỂU CHUNG</a:t>
            </a:r>
            <a:endParaRPr lang="en-US" sz="2800" dirty="0">
              <a:solidFill>
                <a:schemeClr val="bg1"/>
              </a:solidFill>
            </a:endParaRPr>
          </a:p>
        </p:txBody>
      </p:sp>
      <p:sp>
        <p:nvSpPr>
          <p:cNvPr id="5" name="TextBox 4"/>
          <p:cNvSpPr txBox="1"/>
          <p:nvPr/>
        </p:nvSpPr>
        <p:spPr>
          <a:xfrm>
            <a:off x="504092" y="799514"/>
            <a:ext cx="2070295" cy="523220"/>
          </a:xfrm>
          <a:prstGeom prst="rect">
            <a:avLst/>
          </a:prstGeom>
          <a:solidFill>
            <a:srgbClr val="FF7C80"/>
          </a:solidFill>
        </p:spPr>
        <p:txBody>
          <a:bodyPr wrap="square" rtlCol="0">
            <a:spAutoFit/>
          </a:bodyPr>
          <a:lstStyle/>
          <a:p>
            <a:r>
              <a:rPr lang="en-US" sz="2800" dirty="0" smtClean="0">
                <a:solidFill>
                  <a:schemeClr val="bg1"/>
                </a:solidFill>
              </a:rPr>
              <a:t>2. </a:t>
            </a:r>
            <a:r>
              <a:rPr lang="en-US" sz="2800" dirty="0" err="1" smtClean="0">
                <a:solidFill>
                  <a:schemeClr val="bg1"/>
                </a:solidFill>
              </a:rPr>
              <a:t>Tác</a:t>
            </a:r>
            <a:r>
              <a:rPr lang="en-US" sz="2800" dirty="0" smtClean="0">
                <a:solidFill>
                  <a:schemeClr val="bg1"/>
                </a:solidFill>
              </a:rPr>
              <a:t> </a:t>
            </a:r>
            <a:r>
              <a:rPr lang="en-US" sz="2800" dirty="0" err="1" smtClean="0">
                <a:solidFill>
                  <a:schemeClr val="bg1"/>
                </a:solidFill>
              </a:rPr>
              <a:t>phẩm</a:t>
            </a:r>
            <a:endParaRPr lang="en-US" sz="2800" dirty="0">
              <a:solidFill>
                <a:schemeClr val="bg1"/>
              </a:solidFill>
            </a:endParaRPr>
          </a:p>
        </p:txBody>
      </p:sp>
      <p:sp>
        <p:nvSpPr>
          <p:cNvPr id="6" name="Half Frame 5"/>
          <p:cNvSpPr/>
          <p:nvPr/>
        </p:nvSpPr>
        <p:spPr>
          <a:xfrm>
            <a:off x="4473532" y="1744394"/>
            <a:ext cx="281354" cy="618978"/>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7" name="TextBox 6"/>
          <p:cNvSpPr txBox="1"/>
          <p:nvPr/>
        </p:nvSpPr>
        <p:spPr>
          <a:xfrm>
            <a:off x="4797085" y="1744394"/>
            <a:ext cx="3291840" cy="646331"/>
          </a:xfrm>
          <a:prstGeom prst="rect">
            <a:avLst/>
          </a:prstGeom>
          <a:noFill/>
        </p:spPr>
        <p:txBody>
          <a:bodyPr wrap="square" rtlCol="0">
            <a:spAutoFit/>
          </a:bodyPr>
          <a:lstStyle/>
          <a:p>
            <a:r>
              <a:rPr lang="en-US" sz="3600" b="1" dirty="0" err="1" smtClean="0">
                <a:solidFill>
                  <a:schemeClr val="bg1"/>
                </a:solidFill>
                <a:latin typeface="Chiller" panose="04020404031007020602" pitchFamily="82" charset="0"/>
              </a:rPr>
              <a:t>Bố</a:t>
            </a:r>
            <a:r>
              <a:rPr lang="en-US" sz="3600" b="1" dirty="0" smtClean="0">
                <a:solidFill>
                  <a:schemeClr val="bg1"/>
                </a:solidFill>
                <a:latin typeface="Chiller" panose="04020404031007020602" pitchFamily="82" charset="0"/>
              </a:rPr>
              <a:t> </a:t>
            </a:r>
            <a:r>
              <a:rPr lang="en-US" sz="3600" b="1" dirty="0" err="1" smtClean="0">
                <a:solidFill>
                  <a:schemeClr val="bg1"/>
                </a:solidFill>
                <a:latin typeface="Chiller" panose="04020404031007020602" pitchFamily="82" charset="0"/>
              </a:rPr>
              <a:t>cục</a:t>
            </a:r>
            <a:endParaRPr lang="en-US" sz="3600" b="1" dirty="0">
              <a:solidFill>
                <a:schemeClr val="bg1"/>
              </a:solidFill>
              <a:latin typeface="Chiller" panose="04020404031007020602" pitchFamily="82" charset="0"/>
            </a:endParaRPr>
          </a:p>
        </p:txBody>
      </p:sp>
      <p:sp>
        <p:nvSpPr>
          <p:cNvPr id="8" name="Half Frame 7"/>
          <p:cNvSpPr/>
          <p:nvPr/>
        </p:nvSpPr>
        <p:spPr>
          <a:xfrm flipH="1">
            <a:off x="6077245" y="1785814"/>
            <a:ext cx="281353" cy="604911"/>
          </a:xfrm>
          <a:prstGeom prst="halfFrame">
            <a:avLst/>
          </a:prstGeom>
          <a:solidFill>
            <a:srgbClr val="FF7C80"/>
          </a:solidFill>
          <a:ln>
            <a:solidFill>
              <a:srgbClr val="FF7C8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09001" y="2363372"/>
            <a:ext cx="2019300" cy="1524000"/>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516243" y="306119"/>
            <a:ext cx="2365175" cy="1733696"/>
          </a:xfrm>
          <a:prstGeom prst="rect">
            <a:avLst/>
          </a:prstGeom>
        </p:spPr>
      </p:pic>
      <p:pic>
        <p:nvPicPr>
          <p:cNvPr id="11" name="Picture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24888" y="692032"/>
            <a:ext cx="2209800" cy="1657350"/>
          </a:xfrm>
          <a:prstGeom prst="rect">
            <a:avLst/>
          </a:prstGeom>
        </p:spPr>
      </p:pic>
      <p:cxnSp>
        <p:nvCxnSpPr>
          <p:cNvPr id="12" name="Straight Connector 11"/>
          <p:cNvCxnSpPr/>
          <p:nvPr/>
        </p:nvCxnSpPr>
        <p:spPr>
          <a:xfrm>
            <a:off x="4614209" y="2390725"/>
            <a:ext cx="1589643" cy="0"/>
          </a:xfrm>
          <a:prstGeom prst="line">
            <a:avLst/>
          </a:prstGeom>
          <a:ln>
            <a:solidFill>
              <a:srgbClr val="FF7C80"/>
            </a:solidFill>
          </a:ln>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435546" y="2985474"/>
            <a:ext cx="9200823" cy="954107"/>
          </a:xfrm>
          <a:prstGeom prst="rect">
            <a:avLst/>
          </a:prstGeom>
          <a:solidFill>
            <a:schemeClr val="accent2">
              <a:lumMod val="20000"/>
              <a:lumOff val="80000"/>
            </a:schemeClr>
          </a:solidFill>
          <a:ln>
            <a:solidFill>
              <a:srgbClr val="FF7C80"/>
            </a:solidFill>
          </a:ln>
        </p:spPr>
        <p:txBody>
          <a:bodyPr wrap="square" rtlCol="0">
            <a:spAutoFit/>
          </a:bodyPr>
          <a:lstStyle/>
          <a:p>
            <a:pPr lvl="0"/>
            <a:r>
              <a:rPr lang="en-US" sz="2800" dirty="0" err="1" smtClean="0"/>
              <a:t>Phần</a:t>
            </a:r>
            <a:r>
              <a:rPr lang="en-US" sz="2800" dirty="0"/>
              <a:t> </a:t>
            </a:r>
            <a:r>
              <a:rPr lang="en-US" sz="2800" dirty="0" smtClean="0"/>
              <a:t>1. (</a:t>
            </a:r>
            <a:r>
              <a:rPr lang="en-US" sz="2800" dirty="0" err="1" smtClean="0"/>
              <a:t>hai</a:t>
            </a:r>
            <a:r>
              <a:rPr lang="en-US" sz="2800" dirty="0" smtClean="0"/>
              <a:t> </a:t>
            </a:r>
            <a:r>
              <a:rPr lang="en-US" sz="2800" dirty="0" err="1" smtClean="0"/>
              <a:t>khổ</a:t>
            </a:r>
            <a:r>
              <a:rPr lang="en-US" sz="2800" dirty="0" smtClean="0"/>
              <a:t> </a:t>
            </a:r>
            <a:r>
              <a:rPr lang="en-US" sz="2800" dirty="0" err="1" smtClean="0"/>
              <a:t>đầu</a:t>
            </a:r>
            <a:r>
              <a:rPr lang="en-US" sz="2800" dirty="0" smtClean="0"/>
              <a:t>): </a:t>
            </a:r>
            <a:r>
              <a:rPr lang="en-US" sz="2800" dirty="0" err="1" smtClean="0"/>
              <a:t>Cảm</a:t>
            </a:r>
            <a:r>
              <a:rPr lang="en-US" sz="2800" dirty="0" smtClean="0"/>
              <a:t> </a:t>
            </a:r>
            <a:r>
              <a:rPr lang="en-US" sz="2800" dirty="0" err="1" smtClean="0"/>
              <a:t>xúc</a:t>
            </a:r>
            <a:r>
              <a:rPr lang="en-US" sz="2800" dirty="0" smtClean="0"/>
              <a:t> </a:t>
            </a:r>
            <a:r>
              <a:rPr lang="en-US" sz="2800" dirty="0" err="1" smtClean="0"/>
              <a:t>về</a:t>
            </a:r>
            <a:r>
              <a:rPr lang="en-US" sz="2800" dirty="0" smtClean="0"/>
              <a:t> </a:t>
            </a:r>
            <a:r>
              <a:rPr lang="en-US" sz="2800" dirty="0" err="1" smtClean="0"/>
              <a:t>vầng</a:t>
            </a:r>
            <a:r>
              <a:rPr lang="en-US" sz="2800" dirty="0" smtClean="0"/>
              <a:t> </a:t>
            </a:r>
            <a:r>
              <a:rPr lang="en-US" sz="2800" dirty="0" err="1" smtClean="0"/>
              <a:t>trăng</a:t>
            </a:r>
            <a:r>
              <a:rPr lang="en-US" sz="2800" dirty="0" smtClean="0"/>
              <a:t> </a:t>
            </a:r>
            <a:r>
              <a:rPr lang="en-US" sz="2800" dirty="0" err="1" smtClean="0"/>
              <a:t>trong</a:t>
            </a:r>
            <a:r>
              <a:rPr lang="en-US" sz="2800" dirty="0" smtClean="0"/>
              <a:t> </a:t>
            </a:r>
            <a:r>
              <a:rPr lang="en-US" sz="2800" dirty="0" err="1" smtClean="0"/>
              <a:t>quá</a:t>
            </a:r>
            <a:r>
              <a:rPr lang="en-US" sz="2800" dirty="0" smtClean="0"/>
              <a:t> </a:t>
            </a:r>
            <a:r>
              <a:rPr lang="en-US" sz="2800" dirty="0" err="1" smtClean="0"/>
              <a:t>khứ</a:t>
            </a:r>
            <a:endParaRPr lang="en-US" sz="2800" dirty="0" smtClean="0"/>
          </a:p>
          <a:p>
            <a:endParaRPr lang="en-US" sz="2800" dirty="0"/>
          </a:p>
        </p:txBody>
      </p:sp>
      <p:sp>
        <p:nvSpPr>
          <p:cNvPr id="17" name="Rectangle 16"/>
          <p:cNvSpPr/>
          <p:nvPr/>
        </p:nvSpPr>
        <p:spPr>
          <a:xfrm>
            <a:off x="435546" y="4161134"/>
            <a:ext cx="9200823" cy="954107"/>
          </a:xfrm>
          <a:prstGeom prst="rect">
            <a:avLst/>
          </a:prstGeom>
          <a:solidFill>
            <a:schemeClr val="accent2">
              <a:lumMod val="60000"/>
              <a:lumOff val="40000"/>
            </a:schemeClr>
          </a:solidFill>
          <a:ln>
            <a:solidFill>
              <a:srgbClr val="FF7C80"/>
            </a:solidFill>
          </a:ln>
        </p:spPr>
        <p:txBody>
          <a:bodyPr wrap="square">
            <a:spAutoFit/>
          </a:bodyPr>
          <a:lstStyle/>
          <a:p>
            <a:r>
              <a:rPr lang="en-US" sz="2800" dirty="0" err="1" smtClean="0"/>
              <a:t>Phần</a:t>
            </a:r>
            <a:r>
              <a:rPr lang="en-US" sz="2800" dirty="0"/>
              <a:t> </a:t>
            </a:r>
            <a:r>
              <a:rPr lang="en-US" sz="2800" dirty="0" smtClean="0"/>
              <a:t>2.  (</a:t>
            </a:r>
            <a:r>
              <a:rPr lang="en-US" sz="2800" dirty="0" err="1" smtClean="0"/>
              <a:t>hai</a:t>
            </a:r>
            <a:r>
              <a:rPr lang="en-US" sz="2800" dirty="0" smtClean="0"/>
              <a:t> </a:t>
            </a:r>
            <a:r>
              <a:rPr lang="en-US" sz="2800" dirty="0" err="1" smtClean="0"/>
              <a:t>khổ</a:t>
            </a:r>
            <a:r>
              <a:rPr lang="en-US" sz="2800" dirty="0" smtClean="0"/>
              <a:t> </a:t>
            </a:r>
            <a:r>
              <a:rPr lang="en-US" sz="2800" dirty="0" err="1" smtClean="0"/>
              <a:t>tiếp</a:t>
            </a:r>
            <a:r>
              <a:rPr lang="en-US" sz="2800" dirty="0" smtClean="0"/>
              <a:t>): </a:t>
            </a:r>
            <a:r>
              <a:rPr lang="en-US" sz="2800" dirty="0" err="1" smtClean="0"/>
              <a:t>Cảm</a:t>
            </a:r>
            <a:r>
              <a:rPr lang="en-US" sz="2800" dirty="0" smtClean="0"/>
              <a:t> </a:t>
            </a:r>
            <a:r>
              <a:rPr lang="en-US" sz="2800" dirty="0" err="1" smtClean="0"/>
              <a:t>xúc</a:t>
            </a:r>
            <a:r>
              <a:rPr lang="en-US" sz="2800" dirty="0" smtClean="0"/>
              <a:t> </a:t>
            </a:r>
            <a:r>
              <a:rPr lang="en-US" sz="2800" dirty="0" err="1" smtClean="0"/>
              <a:t>về</a:t>
            </a:r>
            <a:r>
              <a:rPr lang="en-US" sz="2800" dirty="0" smtClean="0"/>
              <a:t> </a:t>
            </a:r>
            <a:r>
              <a:rPr lang="en-US" sz="2800" dirty="0" err="1" smtClean="0"/>
              <a:t>vầng</a:t>
            </a:r>
            <a:r>
              <a:rPr lang="en-US" sz="2800" dirty="0" smtClean="0"/>
              <a:t> </a:t>
            </a:r>
            <a:r>
              <a:rPr lang="en-US" sz="2800" dirty="0" err="1" smtClean="0"/>
              <a:t>trăng</a:t>
            </a:r>
            <a:r>
              <a:rPr lang="en-US" sz="2800" dirty="0" smtClean="0"/>
              <a:t> </a:t>
            </a:r>
            <a:r>
              <a:rPr lang="en-US" sz="2800" dirty="0" err="1" smtClean="0"/>
              <a:t>trong</a:t>
            </a:r>
            <a:r>
              <a:rPr lang="en-US" sz="2800" dirty="0" smtClean="0"/>
              <a:t> </a:t>
            </a:r>
            <a:r>
              <a:rPr lang="en-US" sz="2800" dirty="0" err="1" smtClean="0"/>
              <a:t>hiện</a:t>
            </a:r>
            <a:r>
              <a:rPr lang="en-US" sz="2800" dirty="0" smtClean="0"/>
              <a:t> </a:t>
            </a:r>
            <a:r>
              <a:rPr lang="en-US" sz="2800" dirty="0" err="1" smtClean="0"/>
              <a:t>tại</a:t>
            </a:r>
            <a:r>
              <a:rPr lang="en-US" sz="2800" dirty="0" smtClean="0"/>
              <a:t>.</a:t>
            </a:r>
          </a:p>
          <a:p>
            <a:endParaRPr lang="en-US" sz="2800" dirty="0"/>
          </a:p>
        </p:txBody>
      </p:sp>
      <p:sp>
        <p:nvSpPr>
          <p:cNvPr id="18" name="Rectangle 17"/>
          <p:cNvSpPr/>
          <p:nvPr/>
        </p:nvSpPr>
        <p:spPr>
          <a:xfrm>
            <a:off x="435545" y="5336794"/>
            <a:ext cx="9200823" cy="954107"/>
          </a:xfrm>
          <a:prstGeom prst="rect">
            <a:avLst/>
          </a:prstGeom>
          <a:solidFill>
            <a:schemeClr val="accent2">
              <a:lumMod val="40000"/>
              <a:lumOff val="60000"/>
            </a:schemeClr>
          </a:solidFill>
          <a:ln>
            <a:solidFill>
              <a:srgbClr val="FF7C80"/>
            </a:solidFill>
          </a:ln>
        </p:spPr>
        <p:txBody>
          <a:bodyPr wrap="square">
            <a:spAutoFit/>
          </a:bodyPr>
          <a:lstStyle/>
          <a:p>
            <a:pPr lvl="0" algn="just"/>
            <a:r>
              <a:rPr lang="en-US" sz="2800" dirty="0" err="1" smtClean="0"/>
              <a:t>Phần</a:t>
            </a:r>
            <a:r>
              <a:rPr lang="en-US" sz="2800" dirty="0" smtClean="0"/>
              <a:t> 3. (</a:t>
            </a:r>
            <a:r>
              <a:rPr lang="en-US" sz="2800" dirty="0" err="1" smtClean="0"/>
              <a:t>hai</a:t>
            </a:r>
            <a:r>
              <a:rPr lang="en-US" sz="2800" dirty="0" smtClean="0"/>
              <a:t> </a:t>
            </a:r>
            <a:r>
              <a:rPr lang="en-US" sz="2800" dirty="0" err="1" smtClean="0"/>
              <a:t>khổ</a:t>
            </a:r>
            <a:r>
              <a:rPr lang="en-US" sz="2800" dirty="0" smtClean="0"/>
              <a:t> </a:t>
            </a:r>
            <a:r>
              <a:rPr lang="en-US" sz="2800" dirty="0" err="1" smtClean="0"/>
              <a:t>cuối</a:t>
            </a:r>
            <a:r>
              <a:rPr lang="en-US" sz="2800" dirty="0" smtClean="0"/>
              <a:t>): </a:t>
            </a:r>
            <a:r>
              <a:rPr lang="en-US" sz="2800" dirty="0" err="1" smtClean="0"/>
              <a:t>Cảm</a:t>
            </a:r>
            <a:r>
              <a:rPr lang="en-US" sz="2800" dirty="0" smtClean="0"/>
              <a:t> </a:t>
            </a:r>
            <a:r>
              <a:rPr lang="en-US" sz="2800" dirty="0" err="1" smtClean="0"/>
              <a:t>xúc</a:t>
            </a:r>
            <a:r>
              <a:rPr lang="en-US" sz="2800" dirty="0" smtClean="0"/>
              <a:t> </a:t>
            </a:r>
            <a:r>
              <a:rPr lang="en-US" sz="2800" dirty="0" err="1" smtClean="0"/>
              <a:t>và</a:t>
            </a:r>
            <a:r>
              <a:rPr lang="en-US" sz="2800" dirty="0" smtClean="0"/>
              <a:t> </a:t>
            </a:r>
            <a:r>
              <a:rPr lang="en-US" sz="2800" dirty="0" err="1" smtClean="0"/>
              <a:t>suy</a:t>
            </a:r>
            <a:r>
              <a:rPr lang="en-US" sz="2800" dirty="0" smtClean="0"/>
              <a:t> </a:t>
            </a:r>
            <a:r>
              <a:rPr lang="en-US" sz="2800" dirty="0" err="1" smtClean="0"/>
              <a:t>ngẫm</a:t>
            </a:r>
            <a:r>
              <a:rPr lang="en-US" sz="2800" dirty="0" smtClean="0"/>
              <a:t> </a:t>
            </a:r>
            <a:r>
              <a:rPr lang="en-US" sz="2800" dirty="0" err="1" smtClean="0"/>
              <a:t>của</a:t>
            </a:r>
            <a:r>
              <a:rPr lang="en-US" sz="2800" dirty="0" smtClean="0"/>
              <a:t> </a:t>
            </a:r>
            <a:r>
              <a:rPr lang="en-US" sz="2800" dirty="0" err="1" smtClean="0"/>
              <a:t>nhân</a:t>
            </a:r>
            <a:r>
              <a:rPr lang="en-US" sz="2800" dirty="0" smtClean="0"/>
              <a:t> </a:t>
            </a:r>
            <a:r>
              <a:rPr lang="en-US" sz="2800" dirty="0" err="1" smtClean="0"/>
              <a:t>vật</a:t>
            </a:r>
            <a:r>
              <a:rPr lang="en-US" sz="2800" dirty="0" smtClean="0"/>
              <a:t> </a:t>
            </a:r>
            <a:r>
              <a:rPr lang="en-US" sz="2800" dirty="0" err="1" smtClean="0"/>
              <a:t>trữ</a:t>
            </a:r>
            <a:r>
              <a:rPr lang="en-US" sz="2800" dirty="0" smtClean="0"/>
              <a:t> </a:t>
            </a:r>
            <a:r>
              <a:rPr lang="en-US" sz="2800" dirty="0" err="1" smtClean="0"/>
              <a:t>tình</a:t>
            </a:r>
            <a:r>
              <a:rPr lang="en-US" sz="2800" dirty="0" smtClean="0"/>
              <a:t>.</a:t>
            </a:r>
            <a:endParaRPr lang="en-US" sz="2800" dirty="0"/>
          </a:p>
        </p:txBody>
      </p:sp>
      <p:sp>
        <p:nvSpPr>
          <p:cNvPr id="19" name="Down Arrow 18"/>
          <p:cNvSpPr/>
          <p:nvPr/>
        </p:nvSpPr>
        <p:spPr>
          <a:xfrm>
            <a:off x="267286" y="3165231"/>
            <a:ext cx="337625" cy="562707"/>
          </a:xfrm>
          <a:prstGeom prst="downArrow">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Down Arrow 19"/>
          <p:cNvSpPr/>
          <p:nvPr/>
        </p:nvSpPr>
        <p:spPr>
          <a:xfrm>
            <a:off x="266732" y="4353821"/>
            <a:ext cx="337625" cy="562707"/>
          </a:xfrm>
          <a:prstGeom prst="downArrow">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Down Arrow 20"/>
          <p:cNvSpPr/>
          <p:nvPr/>
        </p:nvSpPr>
        <p:spPr>
          <a:xfrm>
            <a:off x="266732" y="5558396"/>
            <a:ext cx="337625" cy="562707"/>
          </a:xfrm>
          <a:prstGeom prst="downArrow">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3985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par>
                                <p:cTn id="23" presetID="2" presetClass="entr" presetSubtype="4" fill="hold" grpId="0" nodeType="with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additive="base">
                                        <p:cTn id="25" dur="500" fill="hold"/>
                                        <p:tgtEl>
                                          <p:spTgt spid="16"/>
                                        </p:tgtEl>
                                        <p:attrNameLst>
                                          <p:attrName>ppt_x</p:attrName>
                                        </p:attrNameLst>
                                      </p:cBhvr>
                                      <p:tavLst>
                                        <p:tav tm="0">
                                          <p:val>
                                            <p:strVal val="#ppt_x"/>
                                          </p:val>
                                        </p:tav>
                                        <p:tav tm="100000">
                                          <p:val>
                                            <p:strVal val="#ppt_x"/>
                                          </p:val>
                                        </p:tav>
                                      </p:tavLst>
                                    </p:anim>
                                    <p:anim calcmode="lin" valueType="num">
                                      <p:cBhvr additive="base">
                                        <p:cTn id="26"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par>
                                <p:cTn id="33" presetID="2" presetClass="entr" presetSubtype="4" fill="hold" grpId="0" nodeType="withEffect">
                                  <p:stCondLst>
                                    <p:cond delay="0"/>
                                  </p:stCondLst>
                                  <p:childTnLst>
                                    <p:set>
                                      <p:cBhvr>
                                        <p:cTn id="34" dur="1" fill="hold">
                                          <p:stCondLst>
                                            <p:cond delay="0"/>
                                          </p:stCondLst>
                                        </p:cTn>
                                        <p:tgtEl>
                                          <p:spTgt spid="17"/>
                                        </p:tgtEl>
                                        <p:attrNameLst>
                                          <p:attrName>style.visibility</p:attrName>
                                        </p:attrNameLst>
                                      </p:cBhvr>
                                      <p:to>
                                        <p:strVal val="visible"/>
                                      </p:to>
                                    </p:set>
                                    <p:anim calcmode="lin" valueType="num">
                                      <p:cBhvr additive="base">
                                        <p:cTn id="35" dur="500" fill="hold"/>
                                        <p:tgtEl>
                                          <p:spTgt spid="17"/>
                                        </p:tgtEl>
                                        <p:attrNameLst>
                                          <p:attrName>ppt_x</p:attrName>
                                        </p:attrNameLst>
                                      </p:cBhvr>
                                      <p:tavLst>
                                        <p:tav tm="0">
                                          <p:val>
                                            <p:strVal val="#ppt_x"/>
                                          </p:val>
                                        </p:tav>
                                        <p:tav tm="100000">
                                          <p:val>
                                            <p:strVal val="#ppt_x"/>
                                          </p:val>
                                        </p:tav>
                                      </p:tavLst>
                                    </p:anim>
                                    <p:anim calcmode="lin" valueType="num">
                                      <p:cBhvr additive="base">
                                        <p:cTn id="36"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1"/>
                                        </p:tgtEl>
                                        <p:attrNameLst>
                                          <p:attrName>style.visibility</p:attrName>
                                        </p:attrNameLst>
                                      </p:cBhvr>
                                      <p:to>
                                        <p:strVal val="visible"/>
                                      </p:to>
                                    </p:set>
                                    <p:anim calcmode="lin" valueType="num">
                                      <p:cBhvr additive="base">
                                        <p:cTn id="41" dur="500" fill="hold"/>
                                        <p:tgtEl>
                                          <p:spTgt spid="21"/>
                                        </p:tgtEl>
                                        <p:attrNameLst>
                                          <p:attrName>ppt_x</p:attrName>
                                        </p:attrNameLst>
                                      </p:cBhvr>
                                      <p:tavLst>
                                        <p:tav tm="0">
                                          <p:val>
                                            <p:strVal val="#ppt_x"/>
                                          </p:val>
                                        </p:tav>
                                        <p:tav tm="100000">
                                          <p:val>
                                            <p:strVal val="#ppt_x"/>
                                          </p:val>
                                        </p:tav>
                                      </p:tavLst>
                                    </p:anim>
                                    <p:anim calcmode="lin" valueType="num">
                                      <p:cBhvr additive="base">
                                        <p:cTn id="42" dur="500" fill="hold"/>
                                        <p:tgtEl>
                                          <p:spTgt spid="21"/>
                                        </p:tgtEl>
                                        <p:attrNameLst>
                                          <p:attrName>ppt_y</p:attrName>
                                        </p:attrNameLst>
                                      </p:cBhvr>
                                      <p:tavLst>
                                        <p:tav tm="0">
                                          <p:val>
                                            <p:strVal val="1+#ppt_h/2"/>
                                          </p:val>
                                        </p:tav>
                                        <p:tav tm="100000">
                                          <p:val>
                                            <p:strVal val="#ppt_y"/>
                                          </p:val>
                                        </p:tav>
                                      </p:tavLst>
                                    </p:anim>
                                  </p:childTnLst>
                                </p:cTn>
                              </p:par>
                              <p:par>
                                <p:cTn id="43" presetID="2" presetClass="entr" presetSubtype="4" fill="hold" grpId="0" nodeType="withEffect">
                                  <p:stCondLst>
                                    <p:cond delay="0"/>
                                  </p:stCondLst>
                                  <p:childTnLst>
                                    <p:set>
                                      <p:cBhvr>
                                        <p:cTn id="44" dur="1" fill="hold">
                                          <p:stCondLst>
                                            <p:cond delay="0"/>
                                          </p:stCondLst>
                                        </p:cTn>
                                        <p:tgtEl>
                                          <p:spTgt spid="18"/>
                                        </p:tgtEl>
                                        <p:attrNameLst>
                                          <p:attrName>style.visibility</p:attrName>
                                        </p:attrNameLst>
                                      </p:cBhvr>
                                      <p:to>
                                        <p:strVal val="visible"/>
                                      </p:to>
                                    </p:set>
                                    <p:anim calcmode="lin" valueType="num">
                                      <p:cBhvr additive="base">
                                        <p:cTn id="45" dur="500" fill="hold"/>
                                        <p:tgtEl>
                                          <p:spTgt spid="18"/>
                                        </p:tgtEl>
                                        <p:attrNameLst>
                                          <p:attrName>ppt_x</p:attrName>
                                        </p:attrNameLst>
                                      </p:cBhvr>
                                      <p:tavLst>
                                        <p:tav tm="0">
                                          <p:val>
                                            <p:strVal val="#ppt_x"/>
                                          </p:val>
                                        </p:tav>
                                        <p:tav tm="100000">
                                          <p:val>
                                            <p:strVal val="#ppt_x"/>
                                          </p:val>
                                        </p:tav>
                                      </p:tavLst>
                                    </p:anim>
                                    <p:anim calcmode="lin" valueType="num">
                                      <p:cBhvr additive="base">
                                        <p:cTn id="4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P spid="8" grpId="0" animBg="1"/>
      <p:bldP spid="16" grpId="0" animBg="1"/>
      <p:bldP spid="17" grpId="0" animBg="1"/>
      <p:bldP spid="18" grpId="0" animBg="1"/>
      <p:bldP spid="19" grpId="0" animBg="1"/>
      <p:bldP spid="20" grpId="0" animBg="1"/>
      <p:bldP spid="2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5" name="TextBox 4"/>
          <p:cNvSpPr txBox="1"/>
          <p:nvPr/>
        </p:nvSpPr>
        <p:spPr>
          <a:xfrm>
            <a:off x="504092" y="799514"/>
            <a:ext cx="7964659" cy="523220"/>
          </a:xfrm>
          <a:prstGeom prst="rect">
            <a:avLst/>
          </a:prstGeom>
          <a:solidFill>
            <a:srgbClr val="FF7C80"/>
          </a:solidFill>
        </p:spPr>
        <p:txBody>
          <a:bodyPr wrap="square" rtlCol="0">
            <a:spAutoFit/>
          </a:bodyPr>
          <a:lstStyle/>
          <a:p>
            <a:r>
              <a:rPr lang="en-US" sz="2800" dirty="0" smtClean="0">
                <a:solidFill>
                  <a:schemeClr val="bg1"/>
                </a:solidFill>
              </a:rPr>
              <a:t>1.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về</a:t>
            </a:r>
            <a:r>
              <a:rPr lang="en-US" sz="2800" dirty="0" smtClean="0">
                <a:solidFill>
                  <a:schemeClr val="bg1"/>
                </a:solidFill>
              </a:rPr>
              <a:t> </a:t>
            </a:r>
            <a:r>
              <a:rPr lang="en-US" sz="2800" dirty="0" err="1" smtClean="0">
                <a:solidFill>
                  <a:schemeClr val="bg1"/>
                </a:solidFill>
              </a:rPr>
              <a:t>vầng</a:t>
            </a:r>
            <a:r>
              <a:rPr lang="en-US" sz="2800" dirty="0" smtClean="0">
                <a:solidFill>
                  <a:schemeClr val="bg1"/>
                </a:solidFill>
              </a:rPr>
              <a:t> </a:t>
            </a:r>
            <a:r>
              <a:rPr lang="en-US" sz="2800" dirty="0" err="1" smtClean="0">
                <a:solidFill>
                  <a:schemeClr val="bg1"/>
                </a:solidFill>
              </a:rPr>
              <a:t>trăng</a:t>
            </a:r>
            <a:r>
              <a:rPr lang="en-US" sz="2800" dirty="0" smtClean="0">
                <a:solidFill>
                  <a:schemeClr val="bg1"/>
                </a:solidFill>
              </a:rPr>
              <a:t> </a:t>
            </a:r>
            <a:r>
              <a:rPr lang="en-US" sz="2800" dirty="0" err="1" smtClean="0">
                <a:solidFill>
                  <a:schemeClr val="bg1"/>
                </a:solidFill>
              </a:rPr>
              <a:t>trong</a:t>
            </a:r>
            <a:r>
              <a:rPr lang="en-US" sz="2800" dirty="0" smtClean="0">
                <a:solidFill>
                  <a:schemeClr val="bg1"/>
                </a:solidFill>
              </a:rPr>
              <a:t> </a:t>
            </a:r>
            <a:r>
              <a:rPr lang="en-US" sz="2800" dirty="0" err="1" smtClean="0">
                <a:solidFill>
                  <a:schemeClr val="bg1"/>
                </a:solidFill>
              </a:rPr>
              <a:t>quá</a:t>
            </a:r>
            <a:r>
              <a:rPr lang="en-US" sz="2800" dirty="0" smtClean="0">
                <a:solidFill>
                  <a:schemeClr val="bg1"/>
                </a:solidFill>
              </a:rPr>
              <a:t> </a:t>
            </a:r>
            <a:r>
              <a:rPr lang="en-US" sz="2800" dirty="0" err="1" smtClean="0">
                <a:solidFill>
                  <a:schemeClr val="bg1"/>
                </a:solidFill>
              </a:rPr>
              <a:t>khứ</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đầu</a:t>
            </a:r>
            <a:r>
              <a:rPr lang="en-US" sz="2800" dirty="0" smtClean="0">
                <a:solidFill>
                  <a:schemeClr val="bg1"/>
                </a:solidFill>
              </a:rPr>
              <a:t>) </a:t>
            </a:r>
            <a:endParaRPr lang="en-US" sz="2800" dirty="0">
              <a:solidFill>
                <a:schemeClr val="bg1"/>
              </a:solidFill>
            </a:endParaRPr>
          </a:p>
        </p:txBody>
      </p:sp>
      <p:sp>
        <p:nvSpPr>
          <p:cNvPr id="6" name="Rectangle 5"/>
          <p:cNvSpPr/>
          <p:nvPr/>
        </p:nvSpPr>
        <p:spPr>
          <a:xfrm>
            <a:off x="131291" y="3423165"/>
            <a:ext cx="3099581"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Hồi nhỏ sống với đồng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với sông rồi với bể</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hồi chiến tranh ở rừng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vầng trăng thành tri kỷ</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Trần trụi với thiên nhiên</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hồn nhiên như cây cỏ</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ngỡ không bao giờ quên</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cái vầng trăng tình nghĩa</a:t>
            </a:r>
            <a:r>
              <a:rPr lang="en-US" sz="2000" b="0" i="1" dirty="0" smtClean="0">
                <a:solidFill>
                  <a:schemeClr val="bg1"/>
                </a:solidFill>
                <a:effectLst/>
                <a:latin typeface="Open Sans"/>
              </a:rPr>
              <a:t>”</a:t>
            </a:r>
            <a:endParaRPr lang="en-US" sz="2000" i="1" dirty="0">
              <a:solidFill>
                <a:schemeClr val="bg1"/>
              </a:solidFill>
            </a:endParaRPr>
          </a:p>
        </p:txBody>
      </p:sp>
      <p:sp>
        <p:nvSpPr>
          <p:cNvPr id="7" name="Flowchart: Connector 6"/>
          <p:cNvSpPr/>
          <p:nvPr/>
        </p:nvSpPr>
        <p:spPr>
          <a:xfrm>
            <a:off x="3249639" y="2385076"/>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Connector 7"/>
          <p:cNvSpPr/>
          <p:nvPr/>
        </p:nvSpPr>
        <p:spPr>
          <a:xfrm>
            <a:off x="3249638" y="2832232"/>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Connector 8"/>
          <p:cNvSpPr/>
          <p:nvPr/>
        </p:nvSpPr>
        <p:spPr>
          <a:xfrm>
            <a:off x="3249637" y="3275476"/>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3249636" y="3721066"/>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3247286" y="4164310"/>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3247286" y="4607554"/>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3247286" y="5050798"/>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3247285" y="5407202"/>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extBox 15"/>
          <p:cNvSpPr txBox="1"/>
          <p:nvPr/>
        </p:nvSpPr>
        <p:spPr>
          <a:xfrm>
            <a:off x="3813517" y="1510163"/>
            <a:ext cx="8534400" cy="1938992"/>
          </a:xfrm>
          <a:prstGeom prst="rect">
            <a:avLst/>
          </a:prstGeom>
          <a:noFill/>
        </p:spPr>
        <p:txBody>
          <a:bodyPr wrap="square" rtlCol="0">
            <a:spAutoFit/>
          </a:bodyPr>
          <a:lstStyle/>
          <a:p>
            <a:r>
              <a:rPr lang="en-US" sz="2400" dirty="0" err="1">
                <a:solidFill>
                  <a:schemeClr val="bg1"/>
                </a:solidFill>
                <a:latin typeface="Times New Roman" panose="02020603050405020304" pitchFamily="18" charset="0"/>
                <a:cs typeface="Times New Roman" panose="02020603050405020304" pitchFamily="18" charset="0"/>
              </a:rPr>
              <a:t>Trong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hai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khổ</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thơ</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đầu</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tác</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giả</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đã</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gợi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lại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những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kỉ</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niệm</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đẹp</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tình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cảm</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gắn</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bó</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giữa</a:t>
            </a:r>
            <a:r>
              <a:rPr lang="en-US" sz="2400" dirty="0">
                <a:solidFill>
                  <a:schemeClr val="bg1"/>
                </a:solidFill>
                <a:latin typeface="Times New Roman" panose="02020603050405020304" pitchFamily="18" charset="0"/>
                <a:cs typeface="Times New Roman" panose="02020603050405020304" pitchFamily="18" charset="0"/>
              </a:rPr>
              <a:t> con </a:t>
            </a:r>
            <a:r>
              <a:rPr lang="en-US" sz="2400" dirty="0" err="1">
                <a:solidFill>
                  <a:schemeClr val="bg1"/>
                </a:solidFill>
                <a:latin typeface="Times New Roman" panose="02020603050405020304" pitchFamily="18" charset="0"/>
                <a:cs typeface="Times New Roman" panose="02020603050405020304" pitchFamily="18" charset="0"/>
              </a:rPr>
              <a:t>người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và</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vầng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trăng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trong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quá</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khứ</a:t>
            </a:r>
            <a:r>
              <a:rPr lang="en-US" sz="2400" dirty="0">
                <a:solidFill>
                  <a:schemeClr val="bg1"/>
                </a:solidFill>
                <a:latin typeface="Times New Roman" panose="02020603050405020304" pitchFamily="18" charset="0"/>
                <a:cs typeface="Times New Roman" panose="02020603050405020304" pitchFamily="18" charset="0"/>
              </a:rPr>
              <a:t>:</a:t>
            </a:r>
          </a:p>
          <a:p>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Hồi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nhỏ</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sống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với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đồng</a:t>
            </a:r>
            <a:endParaRPr lang="en-US" sz="2400" dirty="0">
              <a:solidFill>
                <a:schemeClr val="bg1"/>
              </a:solidFill>
              <a:latin typeface="Times New Roman" panose="02020603050405020304" pitchFamily="18" charset="0"/>
              <a:cs typeface="Times New Roman" panose="02020603050405020304" pitchFamily="18" charset="0"/>
            </a:endParaRPr>
          </a:p>
          <a:p>
            <a:r>
              <a:rPr lang="en-US" sz="2400" dirty="0">
                <a:solidFill>
                  <a:schemeClr val="bg1"/>
                </a:solidFill>
                <a:latin typeface="Times New Roman" panose="02020603050405020304" pitchFamily="18" charset="0"/>
                <a:cs typeface="Times New Roman" panose="02020603050405020304" pitchFamily="18" charset="0"/>
              </a:rPr>
              <a:t>		……			</a:t>
            </a:r>
          </a:p>
          <a:p>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cái</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vầng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trăng</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tình</a:t>
            </a:r>
            <a:r>
              <a:rPr lang="en-US" sz="2400" dirty="0">
                <a:solidFill>
                  <a:schemeClr val="bg1"/>
                </a:solidFill>
                <a:latin typeface="Times New Roman" panose="02020603050405020304" pitchFamily="18" charset="0"/>
                <a:cs typeface="Times New Roman" panose="02020603050405020304" pitchFamily="18" charset="0"/>
              </a:rPr>
              <a:t> </a:t>
            </a:r>
            <a:r>
              <a:rPr lang="en-US" sz="2400" dirty="0" err="1">
                <a:solidFill>
                  <a:schemeClr val="bg1"/>
                </a:solidFill>
                <a:latin typeface="Times New Roman" panose="02020603050405020304" pitchFamily="18" charset="0"/>
                <a:cs typeface="Times New Roman" panose="02020603050405020304" pitchFamily="18" charset="0"/>
              </a:rPr>
              <a:t>nghĩa</a:t>
            </a:r>
            <a:r>
              <a:rPr lang="en-US" sz="2400" dirty="0">
                <a:solidFill>
                  <a:schemeClr val="bg1"/>
                </a:solidFill>
                <a:latin typeface="Times New Roman" panose="02020603050405020304" pitchFamily="18" charset="0"/>
                <a:cs typeface="Times New Roman" panose="02020603050405020304" pitchFamily="18" charset="0"/>
              </a:rPr>
              <a:t>”</a:t>
            </a:r>
          </a:p>
        </p:txBody>
      </p:sp>
      <p:sp>
        <p:nvSpPr>
          <p:cNvPr id="17" name="Flowchart: Connector 16"/>
          <p:cNvSpPr/>
          <p:nvPr/>
        </p:nvSpPr>
        <p:spPr>
          <a:xfrm>
            <a:off x="3247284" y="2002603"/>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lowchart: Connector 17"/>
          <p:cNvSpPr/>
          <p:nvPr/>
        </p:nvSpPr>
        <p:spPr>
          <a:xfrm>
            <a:off x="3247284" y="1609544"/>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lowchart: Connector 18"/>
          <p:cNvSpPr/>
          <p:nvPr/>
        </p:nvSpPr>
        <p:spPr>
          <a:xfrm>
            <a:off x="3247284" y="5867242"/>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3545058" y="1609544"/>
            <a:ext cx="0" cy="443137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685733" y="3850469"/>
            <a:ext cx="8305800" cy="1200329"/>
          </a:xfrm>
          <a:prstGeom prst="rect">
            <a:avLst/>
          </a:prstGeom>
          <a:solidFill>
            <a:schemeClr val="accent2">
              <a:lumMod val="20000"/>
              <a:lumOff val="80000"/>
            </a:schemeClr>
          </a:solidFill>
        </p:spPr>
        <p:txBody>
          <a:bodyPr wrap="square" rtlCol="0">
            <a:spAutoFit/>
          </a:bodyPr>
          <a:lstStyle/>
          <a:p>
            <a:pPr lvl="0"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câu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ngắn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giọng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thủ</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cùng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biện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pháp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kê</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sông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tuổi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sống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gắn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gũi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a:latin typeface="Times New Roman" panose="02020603050405020304" pitchFamily="18" charset="0"/>
                <a:cs typeface="Times New Roman" panose="02020603050405020304" pitchFamily="18" charset="0"/>
              </a:rPr>
              <a:t>.</a:t>
            </a:r>
          </a:p>
        </p:txBody>
      </p:sp>
      <p:sp>
        <p:nvSpPr>
          <p:cNvPr id="23" name="TextBox 22"/>
          <p:cNvSpPr txBox="1"/>
          <p:nvPr/>
        </p:nvSpPr>
        <p:spPr>
          <a:xfrm>
            <a:off x="3685733" y="5348008"/>
            <a:ext cx="8305800" cy="830997"/>
          </a:xfrm>
          <a:prstGeom prst="rect">
            <a:avLst/>
          </a:prstGeom>
          <a:solidFill>
            <a:schemeClr val="accent2">
              <a:lumMod val="60000"/>
              <a:lumOff val="40000"/>
            </a:schemeClr>
          </a:solidFill>
        </p:spPr>
        <p:txBody>
          <a:bodyPr wrap="square" rtlCol="0">
            <a:spAutoFit/>
          </a:bodyPr>
          <a:lstStyle/>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Điệp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với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được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lặp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lại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lần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nhấn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gắn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thắm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giữa</a:t>
            </a:r>
            <a:r>
              <a:rPr lang="en-US" sz="2400" dirty="0">
                <a:latin typeface="Times New Roman" panose="02020603050405020304" pitchFamily="18" charset="0"/>
                <a:cs typeface="Times New Roman" panose="02020603050405020304" pitchFamily="18" charset="0"/>
              </a:rPr>
              <a:t> con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nhiên</a:t>
            </a:r>
            <a:r>
              <a:rPr lang="en-US" sz="2400" dirty="0">
                <a:latin typeface="Times New Roman" panose="02020603050405020304" pitchFamily="18" charset="0"/>
                <a:cs typeface="Times New Roman" panose="02020603050405020304" pitchFamily="18" charset="0"/>
              </a:rPr>
              <a:t>.</a:t>
            </a:r>
          </a:p>
        </p:txBody>
      </p:sp>
      <p:pic>
        <p:nvPicPr>
          <p:cNvPr id="24" name="Picture 2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092" y="1609544"/>
            <a:ext cx="2411019" cy="17673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974578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wipe(down)">
                                      <p:cBhvr>
                                        <p:cTn id="10" dur="500"/>
                                        <p:tgtEl>
                                          <p:spTgt spid="7"/>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Effect transition="in" filter="wipe(down)">
                                      <p:cBhvr>
                                        <p:cTn id="16" dur="500"/>
                                        <p:tgtEl>
                                          <p:spTgt spid="9"/>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10"/>
                                        </p:tgtEl>
                                        <p:attrNameLst>
                                          <p:attrName>style.visibility</p:attrName>
                                        </p:attrNameLst>
                                      </p:cBhvr>
                                      <p:to>
                                        <p:strVal val="visible"/>
                                      </p:to>
                                    </p:set>
                                    <p:animEffect transition="in" filter="wipe(down)">
                                      <p:cBhvr>
                                        <p:cTn id="19" dur="500"/>
                                        <p:tgtEl>
                                          <p:spTgt spid="10"/>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down)">
                                      <p:cBhvr>
                                        <p:cTn id="22" dur="500"/>
                                        <p:tgtEl>
                                          <p:spTgt spid="11"/>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3"/>
                                        </p:tgtEl>
                                        <p:attrNameLst>
                                          <p:attrName>style.visibility</p:attrName>
                                        </p:attrNameLst>
                                      </p:cBhvr>
                                      <p:to>
                                        <p:strVal val="visible"/>
                                      </p:to>
                                    </p:set>
                                    <p:animEffect transition="in" filter="wipe(down)">
                                      <p:cBhvr>
                                        <p:cTn id="28" dur="500"/>
                                        <p:tgtEl>
                                          <p:spTgt spid="13"/>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down)">
                                      <p:cBhvr>
                                        <p:cTn id="31" dur="500"/>
                                        <p:tgtEl>
                                          <p:spTgt spid="14"/>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17"/>
                                        </p:tgtEl>
                                        <p:attrNameLst>
                                          <p:attrName>style.visibility</p:attrName>
                                        </p:attrNameLst>
                                      </p:cBhvr>
                                      <p:to>
                                        <p:strVal val="visible"/>
                                      </p:to>
                                    </p:set>
                                    <p:animEffect transition="in" filter="wipe(down)">
                                      <p:cBhvr>
                                        <p:cTn id="34" dur="500"/>
                                        <p:tgtEl>
                                          <p:spTgt spid="17"/>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down)">
                                      <p:cBhvr>
                                        <p:cTn id="37" dur="500"/>
                                        <p:tgtEl>
                                          <p:spTgt spid="18"/>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19"/>
                                        </p:tgtEl>
                                        <p:attrNameLst>
                                          <p:attrName>style.visibility</p:attrName>
                                        </p:attrNameLst>
                                      </p:cBhvr>
                                      <p:to>
                                        <p:strVal val="visible"/>
                                      </p:to>
                                    </p:set>
                                    <p:animEffect transition="in" filter="wipe(down)">
                                      <p:cBhvr>
                                        <p:cTn id="40" dur="500"/>
                                        <p:tgtEl>
                                          <p:spTgt spid="19"/>
                                        </p:tgtEl>
                                      </p:cBhvr>
                                    </p:animEffect>
                                  </p:childTnLst>
                                </p:cTn>
                              </p:par>
                              <p:par>
                                <p:cTn id="41" presetID="22" presetClass="entr" presetSubtype="4" fill="hold" nodeType="withEffect">
                                  <p:stCondLst>
                                    <p:cond delay="0"/>
                                  </p:stCondLst>
                                  <p:childTnLst>
                                    <p:set>
                                      <p:cBhvr>
                                        <p:cTn id="42" dur="1" fill="hold">
                                          <p:stCondLst>
                                            <p:cond delay="0"/>
                                          </p:stCondLst>
                                        </p:cTn>
                                        <p:tgtEl>
                                          <p:spTgt spid="21"/>
                                        </p:tgtEl>
                                        <p:attrNameLst>
                                          <p:attrName>style.visibility</p:attrName>
                                        </p:attrNameLst>
                                      </p:cBhvr>
                                      <p:to>
                                        <p:strVal val="visible"/>
                                      </p:to>
                                    </p:set>
                                    <p:animEffect transition="in" filter="wipe(down)">
                                      <p:cBhvr>
                                        <p:cTn id="43" dur="500"/>
                                        <p:tgtEl>
                                          <p:spTgt spid="21"/>
                                        </p:tgtEl>
                                      </p:cBhvr>
                                    </p:animEffect>
                                  </p:childTnLst>
                                </p:cTn>
                              </p:par>
                              <p:par>
                                <p:cTn id="44" presetID="22" presetClass="entr" presetSubtype="4" fill="hold" nodeType="withEffect">
                                  <p:stCondLst>
                                    <p:cond delay="0"/>
                                  </p:stCondLst>
                                  <p:childTnLst>
                                    <p:set>
                                      <p:cBhvr>
                                        <p:cTn id="45" dur="1" fill="hold">
                                          <p:stCondLst>
                                            <p:cond delay="0"/>
                                          </p:stCondLst>
                                        </p:cTn>
                                        <p:tgtEl>
                                          <p:spTgt spid="24"/>
                                        </p:tgtEl>
                                        <p:attrNameLst>
                                          <p:attrName>style.visibility</p:attrName>
                                        </p:attrNameLst>
                                      </p:cBhvr>
                                      <p:to>
                                        <p:strVal val="visible"/>
                                      </p:to>
                                    </p:set>
                                    <p:animEffect transition="in" filter="wipe(down)">
                                      <p:cBhvr>
                                        <p:cTn id="46" dur="500"/>
                                        <p:tgtEl>
                                          <p:spTgt spid="24"/>
                                        </p:tgtEl>
                                      </p:cBhvr>
                                    </p:animEffect>
                                  </p:childTnLst>
                                </p:cTn>
                              </p:par>
                            </p:childTnLst>
                          </p:cTn>
                        </p:par>
                      </p:childTnLst>
                    </p:cTn>
                  </p:par>
                  <p:par>
                    <p:cTn id="47" fill="hold">
                      <p:stCondLst>
                        <p:cond delay="indefinite"/>
                      </p:stCondLst>
                      <p:childTnLst>
                        <p:par>
                          <p:cTn id="48" fill="hold">
                            <p:stCondLst>
                              <p:cond delay="0"/>
                            </p:stCondLst>
                            <p:childTnLst>
                              <p:par>
                                <p:cTn id="49" presetID="6" presetClass="entr" presetSubtype="16" fill="hold" grpId="0" nodeType="click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circle(in)">
                                      <p:cBhvr>
                                        <p:cTn id="51" dur="2000"/>
                                        <p:tgtEl>
                                          <p:spTgt spid="16"/>
                                        </p:tgtEl>
                                      </p:cBhvr>
                                    </p:animEffect>
                                  </p:childTnLst>
                                </p:cTn>
                              </p:par>
                            </p:childTnLst>
                          </p:cTn>
                        </p:par>
                      </p:childTnLst>
                    </p:cTn>
                  </p:par>
                  <p:par>
                    <p:cTn id="52" fill="hold">
                      <p:stCondLst>
                        <p:cond delay="indefinite"/>
                      </p:stCondLst>
                      <p:childTnLst>
                        <p:par>
                          <p:cTn id="53" fill="hold">
                            <p:stCondLst>
                              <p:cond delay="0"/>
                            </p:stCondLst>
                            <p:childTnLst>
                              <p:par>
                                <p:cTn id="54" presetID="2" presetClass="entr" presetSubtype="4" fill="hold" grpId="0" nodeType="clickEffect">
                                  <p:stCondLst>
                                    <p:cond delay="0"/>
                                  </p:stCondLst>
                                  <p:childTnLst>
                                    <p:set>
                                      <p:cBhvr>
                                        <p:cTn id="55" dur="1" fill="hold">
                                          <p:stCondLst>
                                            <p:cond delay="0"/>
                                          </p:stCondLst>
                                        </p:cTn>
                                        <p:tgtEl>
                                          <p:spTgt spid="22"/>
                                        </p:tgtEl>
                                        <p:attrNameLst>
                                          <p:attrName>style.visibility</p:attrName>
                                        </p:attrNameLst>
                                      </p:cBhvr>
                                      <p:to>
                                        <p:strVal val="visible"/>
                                      </p:to>
                                    </p:set>
                                    <p:anim calcmode="lin" valueType="num">
                                      <p:cBhvr additive="base">
                                        <p:cTn id="56" dur="500" fill="hold"/>
                                        <p:tgtEl>
                                          <p:spTgt spid="22"/>
                                        </p:tgtEl>
                                        <p:attrNameLst>
                                          <p:attrName>ppt_x</p:attrName>
                                        </p:attrNameLst>
                                      </p:cBhvr>
                                      <p:tavLst>
                                        <p:tav tm="0">
                                          <p:val>
                                            <p:strVal val="#ppt_x"/>
                                          </p:val>
                                        </p:tav>
                                        <p:tav tm="100000">
                                          <p:val>
                                            <p:strVal val="#ppt_x"/>
                                          </p:val>
                                        </p:tav>
                                      </p:tavLst>
                                    </p:anim>
                                    <p:anim calcmode="lin" valueType="num">
                                      <p:cBhvr additive="base">
                                        <p:cTn id="57"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3"/>
                                        </p:tgtEl>
                                        <p:attrNameLst>
                                          <p:attrName>style.visibility</p:attrName>
                                        </p:attrNameLst>
                                      </p:cBhvr>
                                      <p:to>
                                        <p:strVal val="visible"/>
                                      </p:to>
                                    </p:set>
                                    <p:animEffect transition="in" filter="fade">
                                      <p:cBhvr>
                                        <p:cTn id="62"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8" grpId="0" animBg="1"/>
      <p:bldP spid="9" grpId="0" animBg="1"/>
      <p:bldP spid="10" grpId="0" animBg="1"/>
      <p:bldP spid="11" grpId="0" animBg="1"/>
      <p:bldP spid="12" grpId="0" animBg="1"/>
      <p:bldP spid="13" grpId="0" animBg="1"/>
      <p:bldP spid="14" grpId="0" animBg="1"/>
      <p:bldP spid="16" grpId="0"/>
      <p:bldP spid="17" grpId="0" animBg="1"/>
      <p:bldP spid="18" grpId="0" animBg="1"/>
      <p:bldP spid="19" grpId="0" animBg="1"/>
      <p:bldP spid="22" grpId="0" animBg="1"/>
      <p:bldP spid="2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7286" y="168812"/>
            <a:ext cx="3840480" cy="523220"/>
          </a:xfrm>
          <a:prstGeom prst="rect">
            <a:avLst/>
          </a:prstGeom>
          <a:solidFill>
            <a:srgbClr val="FF7C80"/>
          </a:solidFill>
        </p:spPr>
        <p:txBody>
          <a:bodyPr wrap="square" rtlCol="0">
            <a:spAutoFit/>
          </a:bodyPr>
          <a:lstStyle/>
          <a:p>
            <a:r>
              <a:rPr lang="en-US" sz="2800" dirty="0" smtClean="0">
                <a:solidFill>
                  <a:schemeClr val="bg1"/>
                </a:solidFill>
              </a:rPr>
              <a:t>II. TÌM HIỂU VĂN BẢN</a:t>
            </a:r>
            <a:endParaRPr lang="en-US" sz="2800" dirty="0">
              <a:solidFill>
                <a:schemeClr val="bg1"/>
              </a:solidFill>
            </a:endParaRPr>
          </a:p>
        </p:txBody>
      </p:sp>
      <p:sp>
        <p:nvSpPr>
          <p:cNvPr id="5" name="TextBox 4"/>
          <p:cNvSpPr txBox="1"/>
          <p:nvPr/>
        </p:nvSpPr>
        <p:spPr>
          <a:xfrm>
            <a:off x="504092" y="799514"/>
            <a:ext cx="7964659" cy="523220"/>
          </a:xfrm>
          <a:prstGeom prst="rect">
            <a:avLst/>
          </a:prstGeom>
          <a:solidFill>
            <a:srgbClr val="FF7C80"/>
          </a:solidFill>
        </p:spPr>
        <p:txBody>
          <a:bodyPr wrap="square" rtlCol="0">
            <a:spAutoFit/>
          </a:bodyPr>
          <a:lstStyle/>
          <a:p>
            <a:r>
              <a:rPr lang="en-US" sz="2800" dirty="0" smtClean="0">
                <a:solidFill>
                  <a:schemeClr val="bg1"/>
                </a:solidFill>
              </a:rPr>
              <a:t>1. </a:t>
            </a:r>
            <a:r>
              <a:rPr lang="en-US" sz="2800" dirty="0" err="1" smtClean="0">
                <a:solidFill>
                  <a:schemeClr val="bg1"/>
                </a:solidFill>
              </a:rPr>
              <a:t>Cảm</a:t>
            </a:r>
            <a:r>
              <a:rPr lang="en-US" sz="2800" dirty="0" smtClean="0">
                <a:solidFill>
                  <a:schemeClr val="bg1"/>
                </a:solidFill>
              </a:rPr>
              <a:t> </a:t>
            </a:r>
            <a:r>
              <a:rPr lang="en-US" sz="2800" dirty="0" err="1" smtClean="0">
                <a:solidFill>
                  <a:schemeClr val="bg1"/>
                </a:solidFill>
              </a:rPr>
              <a:t>xúc</a:t>
            </a:r>
            <a:r>
              <a:rPr lang="en-US" sz="2800" dirty="0" smtClean="0">
                <a:solidFill>
                  <a:schemeClr val="bg1"/>
                </a:solidFill>
              </a:rPr>
              <a:t> </a:t>
            </a:r>
            <a:r>
              <a:rPr lang="en-US" sz="2800" dirty="0" err="1" smtClean="0">
                <a:solidFill>
                  <a:schemeClr val="bg1"/>
                </a:solidFill>
              </a:rPr>
              <a:t>về</a:t>
            </a:r>
            <a:r>
              <a:rPr lang="en-US" sz="2800" dirty="0" smtClean="0">
                <a:solidFill>
                  <a:schemeClr val="bg1"/>
                </a:solidFill>
              </a:rPr>
              <a:t> </a:t>
            </a:r>
            <a:r>
              <a:rPr lang="en-US" sz="2800" dirty="0" err="1" smtClean="0">
                <a:solidFill>
                  <a:schemeClr val="bg1"/>
                </a:solidFill>
              </a:rPr>
              <a:t>vầng</a:t>
            </a:r>
            <a:r>
              <a:rPr lang="en-US" sz="2800" dirty="0" smtClean="0">
                <a:solidFill>
                  <a:schemeClr val="bg1"/>
                </a:solidFill>
              </a:rPr>
              <a:t> </a:t>
            </a:r>
            <a:r>
              <a:rPr lang="en-US" sz="2800" dirty="0" err="1" smtClean="0">
                <a:solidFill>
                  <a:schemeClr val="bg1"/>
                </a:solidFill>
              </a:rPr>
              <a:t>trăng</a:t>
            </a:r>
            <a:r>
              <a:rPr lang="en-US" sz="2800" dirty="0" smtClean="0">
                <a:solidFill>
                  <a:schemeClr val="bg1"/>
                </a:solidFill>
              </a:rPr>
              <a:t> </a:t>
            </a:r>
            <a:r>
              <a:rPr lang="en-US" sz="2800" dirty="0" err="1" smtClean="0">
                <a:solidFill>
                  <a:schemeClr val="bg1"/>
                </a:solidFill>
              </a:rPr>
              <a:t>trong</a:t>
            </a:r>
            <a:r>
              <a:rPr lang="en-US" sz="2800" dirty="0" smtClean="0">
                <a:solidFill>
                  <a:schemeClr val="bg1"/>
                </a:solidFill>
              </a:rPr>
              <a:t> </a:t>
            </a:r>
            <a:r>
              <a:rPr lang="en-US" sz="2800" dirty="0" err="1" smtClean="0">
                <a:solidFill>
                  <a:schemeClr val="bg1"/>
                </a:solidFill>
              </a:rPr>
              <a:t>quá</a:t>
            </a:r>
            <a:r>
              <a:rPr lang="en-US" sz="2800" dirty="0" smtClean="0">
                <a:solidFill>
                  <a:schemeClr val="bg1"/>
                </a:solidFill>
              </a:rPr>
              <a:t> </a:t>
            </a:r>
            <a:r>
              <a:rPr lang="en-US" sz="2800" dirty="0" err="1" smtClean="0">
                <a:solidFill>
                  <a:schemeClr val="bg1"/>
                </a:solidFill>
              </a:rPr>
              <a:t>khứ</a:t>
            </a:r>
            <a:r>
              <a:rPr lang="en-US" sz="2800" dirty="0" smtClean="0">
                <a:solidFill>
                  <a:schemeClr val="bg1"/>
                </a:solidFill>
              </a:rPr>
              <a:t> ( 2 </a:t>
            </a:r>
            <a:r>
              <a:rPr lang="en-US" sz="2800" dirty="0" err="1" smtClean="0">
                <a:solidFill>
                  <a:schemeClr val="bg1"/>
                </a:solidFill>
              </a:rPr>
              <a:t>khổ</a:t>
            </a:r>
            <a:r>
              <a:rPr lang="en-US" sz="2800" dirty="0" smtClean="0">
                <a:solidFill>
                  <a:schemeClr val="bg1"/>
                </a:solidFill>
              </a:rPr>
              <a:t> </a:t>
            </a:r>
            <a:r>
              <a:rPr lang="en-US" sz="2800" dirty="0" err="1" smtClean="0">
                <a:solidFill>
                  <a:schemeClr val="bg1"/>
                </a:solidFill>
              </a:rPr>
              <a:t>đầu</a:t>
            </a:r>
            <a:r>
              <a:rPr lang="en-US" sz="2800" dirty="0" smtClean="0">
                <a:solidFill>
                  <a:schemeClr val="bg1"/>
                </a:solidFill>
              </a:rPr>
              <a:t>) </a:t>
            </a:r>
            <a:endParaRPr lang="en-US" sz="2800" dirty="0">
              <a:solidFill>
                <a:schemeClr val="bg1"/>
              </a:solidFill>
            </a:endParaRPr>
          </a:p>
        </p:txBody>
      </p:sp>
      <p:sp>
        <p:nvSpPr>
          <p:cNvPr id="6" name="Rectangle 5"/>
          <p:cNvSpPr/>
          <p:nvPr/>
        </p:nvSpPr>
        <p:spPr>
          <a:xfrm>
            <a:off x="131291" y="3423165"/>
            <a:ext cx="3099581" cy="2862322"/>
          </a:xfrm>
          <a:prstGeom prst="rect">
            <a:avLst/>
          </a:prstGeom>
        </p:spPr>
        <p:txBody>
          <a:bodyPr wrap="square">
            <a:spAutoFit/>
          </a:bodyPr>
          <a:lstStyle/>
          <a:p>
            <a:r>
              <a:rPr lang="en-US" sz="2000" b="0" i="1" dirty="0" smtClean="0">
                <a:solidFill>
                  <a:schemeClr val="bg1"/>
                </a:solidFill>
                <a:effectLst/>
                <a:latin typeface="Open Sans"/>
              </a:rPr>
              <a:t>“</a:t>
            </a:r>
            <a:r>
              <a:rPr lang="vi-VN" sz="2000" b="0" i="1" dirty="0" smtClean="0">
                <a:solidFill>
                  <a:schemeClr val="bg1"/>
                </a:solidFill>
                <a:effectLst/>
                <a:latin typeface="Open Sans"/>
              </a:rPr>
              <a:t>Hồi nhỏ sống với đồng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với sông rồi với bể</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hồi chiến tranh ở rừng</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vầng trăng thành tri kỷ</a:t>
            </a:r>
            <a:r>
              <a:rPr lang="vi-VN" sz="2000" i="1" dirty="0" smtClean="0">
                <a:solidFill>
                  <a:schemeClr val="bg1"/>
                </a:solidFill>
              </a:rPr>
              <a:t/>
            </a:r>
            <a:br>
              <a:rPr lang="vi-VN" sz="2000" i="1" dirty="0" smtClean="0">
                <a:solidFill>
                  <a:schemeClr val="bg1"/>
                </a:solidFill>
              </a:rPr>
            </a:b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Trần trụi với thiên nhiên</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hồn nhiên như cây cỏ</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ngỡ không bao giờ quên</a:t>
            </a:r>
            <a:r>
              <a:rPr lang="vi-VN" sz="2000" i="1" dirty="0" smtClean="0">
                <a:solidFill>
                  <a:schemeClr val="bg1"/>
                </a:solidFill>
              </a:rPr>
              <a:t/>
            </a:r>
            <a:br>
              <a:rPr lang="vi-VN" sz="2000" i="1" dirty="0" smtClean="0">
                <a:solidFill>
                  <a:schemeClr val="bg1"/>
                </a:solidFill>
              </a:rPr>
            </a:br>
            <a:r>
              <a:rPr lang="vi-VN" sz="2000" b="0" i="1" dirty="0" smtClean="0">
                <a:solidFill>
                  <a:schemeClr val="bg1"/>
                </a:solidFill>
                <a:effectLst/>
                <a:latin typeface="Open Sans"/>
              </a:rPr>
              <a:t>cái vầng trăng tình nghĩa</a:t>
            </a:r>
            <a:r>
              <a:rPr lang="en-US" sz="2000" b="0" i="1" dirty="0" smtClean="0">
                <a:solidFill>
                  <a:schemeClr val="bg1"/>
                </a:solidFill>
                <a:effectLst/>
                <a:latin typeface="Open Sans"/>
              </a:rPr>
              <a:t>”</a:t>
            </a:r>
            <a:endParaRPr lang="en-US" sz="2000" i="1" dirty="0">
              <a:solidFill>
                <a:schemeClr val="bg1"/>
              </a:solidFill>
            </a:endParaRPr>
          </a:p>
        </p:txBody>
      </p:sp>
      <p:sp>
        <p:nvSpPr>
          <p:cNvPr id="7" name="Flowchart: Connector 6"/>
          <p:cNvSpPr/>
          <p:nvPr/>
        </p:nvSpPr>
        <p:spPr>
          <a:xfrm>
            <a:off x="3249639" y="2385076"/>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lowchart: Connector 7"/>
          <p:cNvSpPr/>
          <p:nvPr/>
        </p:nvSpPr>
        <p:spPr>
          <a:xfrm>
            <a:off x="3249638" y="2832232"/>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lowchart: Connector 8"/>
          <p:cNvSpPr/>
          <p:nvPr/>
        </p:nvSpPr>
        <p:spPr>
          <a:xfrm>
            <a:off x="3249637" y="3275476"/>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lowchart: Connector 9"/>
          <p:cNvSpPr/>
          <p:nvPr/>
        </p:nvSpPr>
        <p:spPr>
          <a:xfrm>
            <a:off x="3249636" y="3721066"/>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lowchart: Connector 10"/>
          <p:cNvSpPr/>
          <p:nvPr/>
        </p:nvSpPr>
        <p:spPr>
          <a:xfrm>
            <a:off x="3247286" y="4164310"/>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lowchart: Connector 11"/>
          <p:cNvSpPr/>
          <p:nvPr/>
        </p:nvSpPr>
        <p:spPr>
          <a:xfrm>
            <a:off x="3247286" y="4607554"/>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lowchart: Connector 12"/>
          <p:cNvSpPr/>
          <p:nvPr/>
        </p:nvSpPr>
        <p:spPr>
          <a:xfrm>
            <a:off x="3247286" y="5050798"/>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lowchart: Connector 13"/>
          <p:cNvSpPr/>
          <p:nvPr/>
        </p:nvSpPr>
        <p:spPr>
          <a:xfrm>
            <a:off x="3247285" y="5407202"/>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lowchart: Connector 14"/>
          <p:cNvSpPr/>
          <p:nvPr/>
        </p:nvSpPr>
        <p:spPr>
          <a:xfrm>
            <a:off x="3247284" y="2002603"/>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lowchart: Connector 15"/>
          <p:cNvSpPr/>
          <p:nvPr/>
        </p:nvSpPr>
        <p:spPr>
          <a:xfrm>
            <a:off x="3247284" y="1609544"/>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lowchart: Connector 16"/>
          <p:cNvSpPr/>
          <p:nvPr/>
        </p:nvSpPr>
        <p:spPr>
          <a:xfrm>
            <a:off x="3247284" y="5867242"/>
            <a:ext cx="154745" cy="173679"/>
          </a:xfrm>
          <a:prstGeom prst="flowChartConnector">
            <a:avLst/>
          </a:prstGeom>
          <a:solidFill>
            <a:srgbClr val="FF7C80"/>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8" name="Straight Connector 17"/>
          <p:cNvCxnSpPr/>
          <p:nvPr/>
        </p:nvCxnSpPr>
        <p:spPr>
          <a:xfrm>
            <a:off x="3545058" y="1609544"/>
            <a:ext cx="0" cy="4431377"/>
          </a:xfrm>
          <a:prstGeom prst="line">
            <a:avLst/>
          </a:prstGeom>
          <a:ln>
            <a:solidFill>
              <a:srgbClr val="FF9999"/>
            </a:solidFill>
          </a:ln>
        </p:spPr>
        <p:style>
          <a:lnRef idx="1">
            <a:schemeClr val="accent1"/>
          </a:lnRef>
          <a:fillRef idx="0">
            <a:schemeClr val="accent1"/>
          </a:fillRef>
          <a:effectRef idx="0">
            <a:schemeClr val="accent1"/>
          </a:effectRef>
          <a:fontRef idx="minor">
            <a:schemeClr val="tx1"/>
          </a:fontRef>
        </p:style>
      </p:cxnSp>
      <p:pic>
        <p:nvPicPr>
          <p:cNvPr id="19" name="Picture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04092" y="1609544"/>
            <a:ext cx="2411019" cy="1767300"/>
          </a:xfrm>
          <a:prstGeom prst="rect">
            <a:avLst/>
          </a:prstGeom>
          <a:ln>
            <a:noFill/>
          </a:ln>
          <a:effectLst>
            <a:outerShdw blurRad="292100" dist="139700" dir="2700000" algn="tl" rotWithShape="0">
              <a:srgbClr val="333333">
                <a:alpha val="65000"/>
              </a:srgbClr>
            </a:outerShdw>
          </a:effectLst>
        </p:spPr>
      </p:pic>
      <p:sp>
        <p:nvSpPr>
          <p:cNvPr id="20" name="TextBox 19"/>
          <p:cNvSpPr txBox="1"/>
          <p:nvPr/>
        </p:nvSpPr>
        <p:spPr>
          <a:xfrm>
            <a:off x="3734201" y="1428017"/>
            <a:ext cx="8293675" cy="2677656"/>
          </a:xfrm>
          <a:prstGeom prst="rect">
            <a:avLst/>
          </a:prstGeom>
          <a:solidFill>
            <a:schemeClr val="accent2">
              <a:lumMod val="40000"/>
              <a:lumOff val="60000"/>
            </a:schemeClr>
          </a:solidFill>
        </p:spPr>
        <p:txBody>
          <a:bodyPr wrap="square" rtlCol="0">
            <a:spAutoFit/>
          </a:bodyPr>
          <a:lstStyle/>
          <a:p>
            <a:pPr lvl="0" algn="just"/>
            <a:r>
              <a:rPr lang="en-US" sz="2400" dirty="0"/>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hồi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chiến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tranh</a:t>
            </a:r>
            <a:r>
              <a:rPr lang="en-US" sz="2400" b="1" dirty="0">
                <a:latin typeface="Times New Roman" panose="02020603050405020304" pitchFamily="18" charset="0"/>
                <a:cs typeface="Times New Roman" panose="02020603050405020304" pitchFamily="18" charset="0"/>
              </a:rPr>
              <a:t> ở </a:t>
            </a:r>
            <a:r>
              <a:rPr lang="en-US" sz="2400" b="1" dirty="0" err="1">
                <a:latin typeface="Times New Roman" panose="02020603050405020304" pitchFamily="18" charset="0"/>
                <a:cs typeface="Times New Roman" panose="02020603050405020304" pitchFamily="18" charset="0"/>
              </a:rPr>
              <a:t>rừng</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liên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sự</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trưởng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trữ</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từ</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cậu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bé</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thiếu</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niên</a:t>
            </a:r>
            <a:r>
              <a:rPr lang="en-US" sz="2400" dirty="0">
                <a:latin typeface="Times New Roman" panose="02020603050405020304" pitchFamily="18" charset="0"/>
                <a:cs typeface="Times New Roman" panose="02020603050405020304" pitchFamily="18" charset="0"/>
              </a:rPr>
              <a:t> nay </a:t>
            </a:r>
            <a:r>
              <a:rPr lang="en-US" sz="2400" dirty="0" err="1">
                <a:latin typeface="Times New Roman" panose="02020603050405020304" pitchFamily="18" charset="0"/>
                <a:cs typeface="Times New Roman" panose="02020603050405020304" pitchFamily="18" charset="0"/>
              </a:rPr>
              <a:t>đã</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súng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ra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trường</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về</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năm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gian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liệt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chiến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tranh</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Nghệ</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thuật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hóa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vầng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thành</a:t>
            </a:r>
            <a:r>
              <a:rPr lang="en-US" sz="2400" dirty="0">
                <a:latin typeface="Times New Roman" panose="02020603050405020304" pitchFamily="18" charset="0"/>
                <a:cs typeface="Times New Roman" panose="02020603050405020304" pitchFamily="18" charset="0"/>
              </a:rPr>
              <a:t> tri </a:t>
            </a:r>
            <a:r>
              <a:rPr lang="en-US" sz="2400" dirty="0" err="1">
                <a:latin typeface="Times New Roman" panose="02020603050405020304" pitchFamily="18" charset="0"/>
                <a:cs typeface="Times New Roman" panose="02020603050405020304" pitchFamily="18" charset="0"/>
              </a:rPr>
              <a:t>kỉ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bạn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thân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thiết</a:t>
            </a:r>
            <a:r>
              <a:rPr lang="en-US" sz="2400" dirty="0">
                <a:latin typeface="Times New Roman" panose="02020603050405020304" pitchFamily="18" charset="0"/>
                <a:cs typeface="Times New Roman" panose="02020603050405020304" pitchFamily="18" charset="0"/>
              </a:rPr>
              <a:t>, tri </a:t>
            </a:r>
            <a:r>
              <a:rPr lang="en-US" sz="2400" dirty="0" err="1">
                <a:latin typeface="Times New Roman" panose="02020603050405020304" pitchFamily="18" charset="0"/>
                <a:cs typeface="Times New Roman" panose="02020603050405020304" pitchFamily="18" charset="0"/>
              </a:rPr>
              <a:t>âm</a:t>
            </a:r>
            <a:r>
              <a:rPr lang="en-US" sz="2400" dirty="0">
                <a:latin typeface="Times New Roman" panose="02020603050405020304" pitchFamily="18" charset="0"/>
                <a:cs typeface="Times New Roman" panose="02020603050405020304" pitchFamily="18" charset="0"/>
              </a:rPr>
              <a:t> tri </a:t>
            </a:r>
            <a:r>
              <a:rPr lang="en-US" sz="2400" dirty="0" err="1">
                <a:latin typeface="Times New Roman" panose="02020603050405020304" pitchFamily="18" charset="0"/>
                <a:cs typeface="Times New Roman" panose="02020603050405020304" pitchFamily="18" charset="0"/>
              </a:rPr>
              <a:t>kỉ</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luôn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đồng</a:t>
            </a:r>
            <a:r>
              <a:rPr lang="en-US" sz="2400" dirty="0">
                <a:latin typeface="Times New Roman" panose="02020603050405020304" pitchFamily="18" charset="0"/>
                <a:cs typeface="Times New Roman" panose="02020603050405020304" pitchFamily="18" charset="0"/>
              </a:rPr>
              <a:t> cam </a:t>
            </a:r>
            <a:r>
              <a:rPr lang="en-US" sz="2400" dirty="0" err="1">
                <a:latin typeface="Times New Roman" panose="02020603050405020304" pitchFamily="18" charset="0"/>
                <a:cs typeface="Times New Roman" panose="02020603050405020304" pitchFamily="18" charset="0"/>
              </a:rPr>
              <a:t>cộng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khổ</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để</a:t>
            </a:r>
            <a:r>
              <a:rPr lang="en-US" sz="2400" dirty="0">
                <a:latin typeface="Times New Roman" panose="02020603050405020304" pitchFamily="18" charset="0"/>
                <a:cs typeface="Times New Roman" panose="02020603050405020304" pitchFamily="18" charset="0"/>
              </a:rPr>
              <a:t> chia </a:t>
            </a:r>
            <a:r>
              <a:rPr lang="en-US" sz="2400" dirty="0" err="1">
                <a:latin typeface="Times New Roman" panose="02020603050405020304" pitchFamily="18" charset="0"/>
                <a:cs typeface="Times New Roman" panose="02020603050405020304" pitchFamily="18" charset="0"/>
              </a:rPr>
              <a:t>sẻ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những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vui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buồn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lính</a:t>
            </a:r>
            <a:r>
              <a:rPr lang="en-US" sz="2400" dirty="0">
                <a:latin typeface="Times New Roman" panose="02020603050405020304" pitchFamily="18" charset="0"/>
                <a:cs typeface="Times New Roman" panose="02020603050405020304" pitchFamily="18" charset="0"/>
              </a:rPr>
              <a:t>.</a:t>
            </a:r>
          </a:p>
        </p:txBody>
      </p:sp>
      <p:sp>
        <p:nvSpPr>
          <p:cNvPr id="21" name="TextBox 20"/>
          <p:cNvSpPr txBox="1"/>
          <p:nvPr/>
        </p:nvSpPr>
        <p:spPr>
          <a:xfrm>
            <a:off x="3716214" y="4337989"/>
            <a:ext cx="8311661" cy="1938992"/>
          </a:xfrm>
          <a:prstGeom prst="rect">
            <a:avLst/>
          </a:prstGeom>
          <a:solidFill>
            <a:srgbClr val="FF9999"/>
          </a:solidFill>
        </p:spPr>
        <p:txBody>
          <a:bodyPr wrap="square" rtlCol="0">
            <a:spAutoFit/>
          </a:bodyPr>
          <a:lstStyle/>
          <a:p>
            <a:pPr lvl="0" algn="just"/>
            <a:r>
              <a:rPr lang="en-US" sz="2400" dirty="0"/>
              <a:t>- </a:t>
            </a:r>
            <a:r>
              <a:rPr lang="en-US" sz="2400" dirty="0" err="1">
                <a:latin typeface="Times New Roman" panose="02020603050405020304" pitchFamily="18" charset="0"/>
                <a:cs typeface="Times New Roman" panose="02020603050405020304" pitchFamily="18" charset="0"/>
              </a:rPr>
              <a:t>Hình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ảnh</a:t>
            </a:r>
            <a:r>
              <a:rPr lang="en-US" sz="2400" dirty="0">
                <a:latin typeface="Times New Roman" panose="02020603050405020304" pitchFamily="18" charset="0"/>
                <a:cs typeface="Times New Roman" panose="02020603050405020304" pitchFamily="18" charset="0"/>
              </a:rPr>
              <a:t> so </a:t>
            </a:r>
            <a:r>
              <a:rPr lang="en-US" sz="2400" dirty="0" err="1">
                <a:latin typeface="Times New Roman" panose="02020603050405020304" pitchFamily="18" charset="0"/>
                <a:cs typeface="Times New Roman" panose="02020603050405020304" pitchFamily="18" charset="0"/>
              </a:rPr>
              <a:t>sánh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ẩn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dụ</a:t>
            </a:r>
            <a:r>
              <a:rPr lang="en-US" sz="2400"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trần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trụi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với</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thiên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nhiên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hồn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nhiên</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như</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cây</a:t>
            </a:r>
            <a:r>
              <a:rPr lang="en-US" sz="2400" b="1" dirty="0">
                <a:latin typeface="Times New Roman" panose="02020603050405020304" pitchFamily="18" charset="0"/>
                <a:cs typeface="Times New Roman" panose="02020603050405020304" pitchFamily="18" charset="0"/>
              </a:rPr>
              <a:t> </a:t>
            </a:r>
            <a:r>
              <a:rPr lang="en-US" sz="2400" b="1" dirty="0" err="1">
                <a:latin typeface="Times New Roman" panose="02020603050405020304" pitchFamily="18" charset="0"/>
                <a:cs typeface="Times New Roman" panose="02020603050405020304" pitchFamily="18" charset="0"/>
              </a:rPr>
              <a:t>cỏ</a:t>
            </a:r>
            <a:r>
              <a:rPr lang="en-US" sz="2400" b="1"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Gợi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bình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dị</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vô</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tư</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sáng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vầng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trăng</a:t>
            </a:r>
            <a:r>
              <a:rPr lang="en-US" sz="2400" dirty="0">
                <a:latin typeface="Times New Roman" panose="02020603050405020304" pitchFamily="18" charset="0"/>
                <a:cs typeface="Times New Roman" panose="02020603050405020304" pitchFamily="18" charset="0"/>
              </a:rPr>
              <a:t>.</a:t>
            </a:r>
          </a:p>
          <a:p>
            <a:pPr algn="just"/>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Đó</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cũng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là</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cốt</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cách</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vẻ</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đẹp</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hoang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sơ</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mộc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mạc</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trong</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tâm</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hồn</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của</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người</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lính</a:t>
            </a:r>
            <a:r>
              <a:rPr lang="en-US" sz="24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434171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20"/>
                                        </p:tgtEl>
                                        <p:attrNameLst>
                                          <p:attrName>style.visibility</p:attrName>
                                        </p:attrNameLst>
                                      </p:cBhvr>
                                      <p:to>
                                        <p:strVal val="visible"/>
                                      </p:to>
                                    </p:set>
                                    <p:anim calcmode="lin" valueType="num">
                                      <p:cBhvr>
                                        <p:cTn id="7" dur="1000" fill="hold"/>
                                        <p:tgtEl>
                                          <p:spTgt spid="20"/>
                                        </p:tgtEl>
                                        <p:attrNameLst>
                                          <p:attrName>ppt_w</p:attrName>
                                        </p:attrNameLst>
                                      </p:cBhvr>
                                      <p:tavLst>
                                        <p:tav tm="0">
                                          <p:val>
                                            <p:fltVal val="0"/>
                                          </p:val>
                                        </p:tav>
                                        <p:tav tm="100000">
                                          <p:val>
                                            <p:strVal val="#ppt_w"/>
                                          </p:val>
                                        </p:tav>
                                      </p:tavLst>
                                    </p:anim>
                                    <p:anim calcmode="lin" valueType="num">
                                      <p:cBhvr>
                                        <p:cTn id="8" dur="1000" fill="hold"/>
                                        <p:tgtEl>
                                          <p:spTgt spid="20"/>
                                        </p:tgtEl>
                                        <p:attrNameLst>
                                          <p:attrName>ppt_h</p:attrName>
                                        </p:attrNameLst>
                                      </p:cBhvr>
                                      <p:tavLst>
                                        <p:tav tm="0">
                                          <p:val>
                                            <p:fltVal val="0"/>
                                          </p:val>
                                        </p:tav>
                                        <p:tav tm="100000">
                                          <p:val>
                                            <p:strVal val="#ppt_h"/>
                                          </p:val>
                                        </p:tav>
                                      </p:tavLst>
                                    </p:anim>
                                    <p:anim calcmode="lin" valueType="num">
                                      <p:cBhvr>
                                        <p:cTn id="9" dur="1000" fill="hold"/>
                                        <p:tgtEl>
                                          <p:spTgt spid="20"/>
                                        </p:tgtEl>
                                        <p:attrNameLst>
                                          <p:attrName>style.rotation</p:attrName>
                                        </p:attrNameLst>
                                      </p:cBhvr>
                                      <p:tavLst>
                                        <p:tav tm="0">
                                          <p:val>
                                            <p:fltVal val="90"/>
                                          </p:val>
                                        </p:tav>
                                        <p:tav tm="100000">
                                          <p:val>
                                            <p:fltVal val="0"/>
                                          </p:val>
                                        </p:tav>
                                      </p:tavLst>
                                    </p:anim>
                                    <p:animEffect transition="in" filter="fade">
                                      <p:cBhvr>
                                        <p:cTn id="10" dur="1000"/>
                                        <p:tgtEl>
                                          <p:spTgt spid="20"/>
                                        </p:tgtEl>
                                      </p:cBhvr>
                                    </p:animEffect>
                                  </p:childTnLst>
                                </p:cTn>
                              </p:par>
                            </p:childTnLst>
                          </p:cTn>
                        </p:par>
                      </p:childTnLst>
                    </p:cTn>
                  </p:par>
                  <p:par>
                    <p:cTn id="11" fill="hold">
                      <p:stCondLst>
                        <p:cond delay="indefinite"/>
                      </p:stCondLst>
                      <p:childTnLst>
                        <p:par>
                          <p:cTn id="12" fill="hold">
                            <p:stCondLst>
                              <p:cond delay="0"/>
                            </p:stCondLst>
                            <p:childTnLst>
                              <p:par>
                                <p:cTn id="13" presetID="53" presetClass="entr" presetSubtype="16" fill="hold" grpId="0" nodeType="clickEffect">
                                  <p:stCondLst>
                                    <p:cond delay="0"/>
                                  </p:stCondLst>
                                  <p:childTnLst>
                                    <p:set>
                                      <p:cBhvr>
                                        <p:cTn id="14" dur="1" fill="hold">
                                          <p:stCondLst>
                                            <p:cond delay="0"/>
                                          </p:stCondLst>
                                        </p:cTn>
                                        <p:tgtEl>
                                          <p:spTgt spid="21"/>
                                        </p:tgtEl>
                                        <p:attrNameLst>
                                          <p:attrName>style.visibility</p:attrName>
                                        </p:attrNameLst>
                                      </p:cBhvr>
                                      <p:to>
                                        <p:strVal val="visible"/>
                                      </p:to>
                                    </p:set>
                                    <p:anim calcmode="lin" valueType="num">
                                      <p:cBhvr>
                                        <p:cTn id="15" dur="500" fill="hold"/>
                                        <p:tgtEl>
                                          <p:spTgt spid="21"/>
                                        </p:tgtEl>
                                        <p:attrNameLst>
                                          <p:attrName>ppt_w</p:attrName>
                                        </p:attrNameLst>
                                      </p:cBhvr>
                                      <p:tavLst>
                                        <p:tav tm="0">
                                          <p:val>
                                            <p:fltVal val="0"/>
                                          </p:val>
                                        </p:tav>
                                        <p:tav tm="100000">
                                          <p:val>
                                            <p:strVal val="#ppt_w"/>
                                          </p:val>
                                        </p:tav>
                                      </p:tavLst>
                                    </p:anim>
                                    <p:anim calcmode="lin" valueType="num">
                                      <p:cBhvr>
                                        <p:cTn id="16" dur="500" fill="hold"/>
                                        <p:tgtEl>
                                          <p:spTgt spid="21"/>
                                        </p:tgtEl>
                                        <p:attrNameLst>
                                          <p:attrName>ppt_h</p:attrName>
                                        </p:attrNameLst>
                                      </p:cBhvr>
                                      <p:tavLst>
                                        <p:tav tm="0">
                                          <p:val>
                                            <p:fltVal val="0"/>
                                          </p:val>
                                        </p:tav>
                                        <p:tav tm="100000">
                                          <p:val>
                                            <p:strVal val="#ppt_h"/>
                                          </p:val>
                                        </p:tav>
                                      </p:tavLst>
                                    </p:anim>
                                    <p:animEffect transition="in" filter="fade">
                                      <p:cBhvr>
                                        <p:cTn id="17"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193</TotalTime>
  <Words>4150</Words>
  <Application>Microsoft Office PowerPoint</Application>
  <PresentationFormat>Widescreen</PresentationFormat>
  <Paragraphs>236</Paragraphs>
  <Slides>30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30</vt:i4>
      </vt:variant>
    </vt:vector>
  </HeadingPairs>
  <TitlesOfParts>
    <vt:vector size="41" baseType="lpstr">
      <vt:lpstr>.VnMystical</vt:lpstr>
      <vt:lpstr>Arial</vt:lpstr>
      <vt:lpstr>Calibri</vt:lpstr>
      <vt:lpstr>Calibri Light</vt:lpstr>
      <vt:lpstr>Chiller</vt:lpstr>
      <vt:lpstr>Open Sans</vt:lpstr>
      <vt:lpstr>Segoe UI Historic</vt:lpstr>
      <vt:lpstr>Snap ITC</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Administrator</cp:lastModifiedBy>
  <cp:revision>21</cp:revision>
  <dcterms:created xsi:type="dcterms:W3CDTF">2021-08-02T01:50:31Z</dcterms:created>
  <dcterms:modified xsi:type="dcterms:W3CDTF">2021-08-08T03:53:40Z</dcterms:modified>
</cp:coreProperties>
</file>