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405" r:id="rId3"/>
    <p:sldId id="345" r:id="rId4"/>
    <p:sldId id="386" r:id="rId5"/>
    <p:sldId id="387" r:id="rId6"/>
    <p:sldId id="389" r:id="rId7"/>
    <p:sldId id="390" r:id="rId8"/>
    <p:sldId id="391" r:id="rId9"/>
    <p:sldId id="356" r:id="rId10"/>
    <p:sldId id="372" r:id="rId11"/>
    <p:sldId id="407" r:id="rId12"/>
    <p:sldId id="392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373" r:id="rId21"/>
    <p:sldId id="401" r:id="rId22"/>
    <p:sldId id="402" r:id="rId23"/>
    <p:sldId id="403" r:id="rId24"/>
    <p:sldId id="404" r:id="rId25"/>
    <p:sldId id="371" r:id="rId26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0000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5" d="100"/>
          <a:sy n="35" d="100"/>
        </p:scale>
        <p:origin x="-552" y="-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ch</a:t>
            </a:r>
            <a:r>
              <a:rPr lang="vi-VN"/>
              <a:t>ư</a:t>
            </a:r>
            <a:r>
              <a:rPr lang="en-US"/>
              <a:t>a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hợp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.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khung</a:t>
            </a:r>
            <a:r>
              <a:rPr lang="en-US"/>
              <a:t> </a:t>
            </a:r>
            <a:r>
              <a:rPr lang="en-US" err="1"/>
              <a:t>xuất</a:t>
            </a:r>
            <a:r>
              <a:rPr lang="en-US"/>
              <a:t> </a:t>
            </a:r>
            <a:r>
              <a:rPr lang="en-US" err="1"/>
              <a:t>hiện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02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96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4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9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2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8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7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0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9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2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39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9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4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emf"/><Relationship Id="rId5" Type="http://schemas.openxmlformats.org/officeDocument/2006/relationships/image" Target="../media/image48.pn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0.png"/><Relationship Id="rId5" Type="http://schemas.openxmlformats.org/officeDocument/2006/relationships/image" Target="../media/image391.png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47.emf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50.png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PHÉP BIẾN HÌNH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3999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 THƯỜNG GẶP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KIẾN THỨC CƠ BẢN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7156191" y="7091767"/>
            <a:ext cx="10600574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4</a:t>
            </a:r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LUYỆN TẬP PHÉP QUAY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50516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358333" y="1074416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78" name="Group 26">
            <a:extLst>
              <a:ext uri="{FF2B5EF4-FFF2-40B4-BE49-F238E27FC236}">
                <a16:creationId xmlns="" xmlns:a16="http://schemas.microsoft.com/office/drawing/2014/main" id="{5FAD50A1-2249-4965-817C-165E3FAA516A}"/>
              </a:ext>
            </a:extLst>
          </p:cNvPr>
          <p:cNvGrpSpPr/>
          <p:nvPr/>
        </p:nvGrpSpPr>
        <p:grpSpPr>
          <a:xfrm>
            <a:off x="4364333" y="12079659"/>
            <a:ext cx="17088453" cy="907189"/>
            <a:chOff x="7483861" y="7543801"/>
            <a:chExt cx="17012919" cy="907308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AAA209E5-F038-4706-8E29-7BEB58553B7A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TÒI MỞ RỘNG</a:t>
              </a:r>
            </a:p>
          </p:txBody>
        </p:sp>
        <p:grpSp>
          <p:nvGrpSpPr>
            <p:cNvPr id="85" name="Group 27">
              <a:extLst>
                <a:ext uri="{FF2B5EF4-FFF2-40B4-BE49-F238E27FC236}">
                  <a16:creationId xmlns="" xmlns:a16="http://schemas.microsoft.com/office/drawing/2014/main" id="{86826805-649F-4D12-B590-5F6DEA4B7658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86" name="Isosceles Triangle 44">
                <a:extLst>
                  <a:ext uri="{FF2B5EF4-FFF2-40B4-BE49-F238E27FC236}">
                    <a16:creationId xmlns="" xmlns:a16="http://schemas.microsoft.com/office/drawing/2014/main" id="{82CCE532-505C-4EA4-9DDB-47B8E10604DF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9">
                <a:extLst>
                  <a:ext uri="{FF2B5EF4-FFF2-40B4-BE49-F238E27FC236}">
                    <a16:creationId xmlns="" xmlns:a16="http://schemas.microsoft.com/office/drawing/2014/main" id="{DF5DB769-35DE-45B5-8B0F-CB716C26C1D6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88" name="Round Same Side Corner Rectangle 47">
                  <a:extLst>
                    <a:ext uri="{FF2B5EF4-FFF2-40B4-BE49-F238E27FC236}">
                      <a16:creationId xmlns="" xmlns:a16="http://schemas.microsoft.com/office/drawing/2014/main" id="{4A65F6F5-A4C3-43CF-9817-A4CFCEADB539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="" xmlns:a16="http://schemas.microsoft.com/office/drawing/2014/main" id="{DB019460-6884-45F6-AFFA-057B2C4FC9D3}"/>
                    </a:ext>
                  </a:extLst>
                </p:cNvPr>
                <p:cNvSpPr txBox="1"/>
                <p:nvPr/>
              </p:nvSpPr>
              <p:spPr>
                <a:xfrm>
                  <a:off x="7740348" y="7646473"/>
                  <a:ext cx="97861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0A44E6E-7FF6-4CF2-B80B-454E2AF5CCC9}"/>
              </a:ext>
            </a:extLst>
          </p:cNvPr>
          <p:cNvGrpSpPr/>
          <p:nvPr/>
        </p:nvGrpSpPr>
        <p:grpSpPr>
          <a:xfrm>
            <a:off x="495945" y="4648199"/>
            <a:ext cx="23392109" cy="6934201"/>
            <a:chOff x="495945" y="3812519"/>
            <a:chExt cx="23392109" cy="9598682"/>
          </a:xfrm>
        </p:grpSpPr>
        <p:sp>
          <p:nvSpPr>
            <p:cNvPr id="14" name="Rounded Rectangle 133">
              <a:extLst>
                <a:ext uri="{FF2B5EF4-FFF2-40B4-BE49-F238E27FC236}">
                  <a16:creationId xmlns=""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656258" y="3812519"/>
              <a:ext cx="23231796" cy="959868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495945" y="3902060"/>
              <a:ext cx="4479165" cy="1247622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=""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=""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=""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=""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=""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=""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=""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pháp</a:t>
                </a:r>
                <a:endParaRPr lang="en-US" sz="4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FC33D2C-2942-4A62-B2B8-6FAC974D9B72}"/>
              </a:ext>
            </a:extLst>
          </p:cNvPr>
          <p:cNvSpPr/>
          <p:nvPr/>
        </p:nvSpPr>
        <p:spPr>
          <a:xfrm>
            <a:off x="1734935" y="2679093"/>
            <a:ext cx="21412200" cy="1689117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>
                <a:solidFill>
                  <a:srgbClr val="3333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DẠNG 1: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>
                <a:solidFill>
                  <a:srgbClr val="3333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XÁC ĐỊNH ẢNH VÀ TẠO ẢNH CỦA MỘT HÌNH QUA PHÉP QUAY TRONG MẶT PHẲNG</a:t>
            </a:r>
            <a:endParaRPr lang="vi-VN" sz="1200">
              <a:solidFill>
                <a:srgbClr val="3333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77E7B2C-6C73-4207-B4E4-80126FCB7100}"/>
              </a:ext>
            </a:extLst>
          </p:cNvPr>
          <p:cNvSpPr/>
          <p:nvPr/>
        </p:nvSpPr>
        <p:spPr>
          <a:xfrm>
            <a:off x="2667000" y="7213726"/>
            <a:ext cx="20116799" cy="1068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 b="1">
                <a:solidFill>
                  <a:srgbClr val="3333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 DỤNG ĐỊNH NGHĨA VÀ CÁC TÍNH CHẤT CỦA PHÉP QUAY</a:t>
            </a:r>
            <a:endParaRPr lang="vi-VN" sz="1800">
              <a:solidFill>
                <a:srgbClr val="3333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3428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82093" y="7640053"/>
                  <a:ext cx="116223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4146B6-9935-4ACC-A4BC-4C8DC7414743}"/>
              </a:ext>
            </a:extLst>
          </p:cNvPr>
          <p:cNvSpPr txBox="1"/>
          <p:nvPr/>
        </p:nvSpPr>
        <p:spPr>
          <a:xfrm>
            <a:off x="1919973" y="2814152"/>
            <a:ext cx="12318839" cy="86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LỚP HỌC THÀNH 4 NHÓM HỌC TẬP.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A58465-1B6B-4B49-BB4B-C5361B514848}"/>
              </a:ext>
            </a:extLst>
          </p:cNvPr>
          <p:cNvSpPr txBox="1"/>
          <p:nvPr/>
        </p:nvSpPr>
        <p:spPr>
          <a:xfrm>
            <a:off x="995744" y="5943600"/>
            <a:ext cx="23797185" cy="84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MỖI NHÓM HỌC SINH THẢO LUẬN VÀ HOÀN THÀNH PHIẾU TRẢ LỜI </a:t>
            </a:r>
            <a:r>
              <a:rPr lang="en-US" sz="4600" b="1" dirty="0">
                <a:solidFill>
                  <a:srgbClr val="0000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2</a:t>
            </a:r>
            <a:endParaRPr lang="vi-VN" sz="4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47">
            <a:extLst>
              <a:ext uri="{FF2B5EF4-FFF2-40B4-BE49-F238E27FC236}">
                <a16:creationId xmlns="" xmlns:a16="http://schemas.microsoft.com/office/drawing/2014/main" id="{776AB5FC-FDFB-4AF0-B85E-FFB58D9E73E4}"/>
              </a:ext>
            </a:extLst>
          </p:cNvPr>
          <p:cNvGrpSpPr/>
          <p:nvPr/>
        </p:nvGrpSpPr>
        <p:grpSpPr>
          <a:xfrm>
            <a:off x="1626631" y="4038600"/>
            <a:ext cx="9472086" cy="960303"/>
            <a:chOff x="739068" y="1515167"/>
            <a:chExt cx="9473319" cy="960428"/>
          </a:xfrm>
        </p:grpSpPr>
        <p:sp>
          <p:nvSpPr>
            <p:cNvPr id="15" name="Freeform 71">
              <a:extLst>
                <a:ext uri="{FF2B5EF4-FFF2-40B4-BE49-F238E27FC236}">
                  <a16:creationId xmlns="" xmlns:a16="http://schemas.microsoft.com/office/drawing/2014/main" id="{654DE2EA-DD1E-4D67-BB96-F9F9127703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1989391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30">
              <a:extLst>
                <a:ext uri="{FF2B5EF4-FFF2-40B4-BE49-F238E27FC236}">
                  <a16:creationId xmlns="" xmlns:a16="http://schemas.microsoft.com/office/drawing/2014/main" id="{82A07AB2-709D-4C72-87BB-989C1C14BA29}"/>
                </a:ext>
              </a:extLst>
            </p:cNvPr>
            <p:cNvGrpSpPr/>
            <p:nvPr/>
          </p:nvGrpSpPr>
          <p:grpSpPr>
            <a:xfrm>
              <a:off x="739068" y="1515167"/>
              <a:ext cx="8177920" cy="960428"/>
              <a:chOff x="739068" y="1515167"/>
              <a:chExt cx="8177920" cy="960428"/>
            </a:xfrm>
          </p:grpSpPr>
          <p:sp>
            <p:nvSpPr>
              <p:cNvPr id="17" name="Freeform 71">
                <a:extLst>
                  <a:ext uri="{FF2B5EF4-FFF2-40B4-BE49-F238E27FC236}">
                    <a16:creationId xmlns="" xmlns:a16="http://schemas.microsoft.com/office/drawing/2014/main" id="{036EFA70-6A15-45DB-89B2-5A164DCF6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72">
                <a:extLst>
                  <a:ext uri="{FF2B5EF4-FFF2-40B4-BE49-F238E27FC236}">
                    <a16:creationId xmlns="" xmlns:a16="http://schemas.microsoft.com/office/drawing/2014/main" id="{AE2562DE-D99B-47EA-9DBA-9E1D9FF04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3">
                <a:extLst>
                  <a:ext uri="{FF2B5EF4-FFF2-40B4-BE49-F238E27FC236}">
                    <a16:creationId xmlns="" xmlns:a16="http://schemas.microsoft.com/office/drawing/2014/main" id="{11943D0B-473E-4C6C-9C60-A3345D32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4">
                <a:extLst>
                  <a:ext uri="{FF2B5EF4-FFF2-40B4-BE49-F238E27FC236}">
                    <a16:creationId xmlns="" xmlns:a16="http://schemas.microsoft.com/office/drawing/2014/main" id="{EBA69A48-27C1-4A04-96D1-DF97B86F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5">
                <a:extLst>
                  <a:ext uri="{FF2B5EF4-FFF2-40B4-BE49-F238E27FC236}">
                    <a16:creationId xmlns="" xmlns:a16="http://schemas.microsoft.com/office/drawing/2014/main" id="{B6EDDA3A-C631-48C6-8B62-21F9CCB04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6">
                <a:extLst>
                  <a:ext uri="{FF2B5EF4-FFF2-40B4-BE49-F238E27FC236}">
                    <a16:creationId xmlns="" xmlns:a16="http://schemas.microsoft.com/office/drawing/2014/main" id="{DD848D5B-79DE-45E5-94F9-33486C818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7">
                <a:extLst>
                  <a:ext uri="{FF2B5EF4-FFF2-40B4-BE49-F238E27FC236}">
                    <a16:creationId xmlns="" xmlns:a16="http://schemas.microsoft.com/office/drawing/2014/main" id="{594174B8-6DF5-468D-9DAD-29167313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8">
                <a:extLst>
                  <a:ext uri="{FF2B5EF4-FFF2-40B4-BE49-F238E27FC236}">
                    <a16:creationId xmlns="" xmlns:a16="http://schemas.microsoft.com/office/drawing/2014/main" id="{0E04C332-12B0-49AB-93E3-407258DB7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9">
                <a:extLst>
                  <a:ext uri="{FF2B5EF4-FFF2-40B4-BE49-F238E27FC236}">
                    <a16:creationId xmlns="" xmlns:a16="http://schemas.microsoft.com/office/drawing/2014/main" id="{97C3B4C0-1466-4B39-B925-84CBF630C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0">
                <a:extLst>
                  <a:ext uri="{FF2B5EF4-FFF2-40B4-BE49-F238E27FC236}">
                    <a16:creationId xmlns="" xmlns:a16="http://schemas.microsoft.com/office/drawing/2014/main" id="{26001852-43F5-45ED-99F8-C0E81FD84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="" xmlns:a16="http://schemas.microsoft.com/office/drawing/2014/main" id="{1F614859-29EE-4276-AC94-E57C8287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2">
                <a:extLst>
                  <a:ext uri="{FF2B5EF4-FFF2-40B4-BE49-F238E27FC236}">
                    <a16:creationId xmlns="" xmlns:a16="http://schemas.microsoft.com/office/drawing/2014/main" id="{9B3E9030-79E0-4801-9B25-FA03CDC14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43">
                <a:extLst>
                  <a:ext uri="{FF2B5EF4-FFF2-40B4-BE49-F238E27FC236}">
                    <a16:creationId xmlns="" xmlns:a16="http://schemas.microsoft.com/office/drawing/2014/main" id="{F6E52448-E304-4A68-920E-76FF1BC7D2EB}"/>
                  </a:ext>
                </a:extLst>
              </p:cNvPr>
              <p:cNvSpPr txBox="1"/>
              <p:nvPr/>
            </p:nvSpPr>
            <p:spPr>
              <a:xfrm>
                <a:off x="1997696" y="1706054"/>
                <a:ext cx="691929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NHIỆM VỤ 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6DA259D-FDB3-43F3-B690-984847023595}"/>
              </a:ext>
            </a:extLst>
          </p:cNvPr>
          <p:cNvSpPr txBox="1"/>
          <p:nvPr/>
        </p:nvSpPr>
        <p:spPr>
          <a:xfrm>
            <a:off x="1045050" y="7315200"/>
            <a:ext cx="21690670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00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ĐẠI DIỆN MỖI NHÓM TRÌNH BÀY LỜI GIẢI BÀI TẬP SỐ 1 THEO PHÂN CÔNG</a:t>
            </a:r>
            <a:endParaRPr lang="vi-VN" sz="1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F978169-19B8-4684-BFFF-D99E6B8ED0B8}"/>
              </a:ext>
            </a:extLst>
          </p:cNvPr>
          <p:cNvSpPr txBox="1"/>
          <p:nvPr/>
        </p:nvSpPr>
        <p:spPr>
          <a:xfrm>
            <a:off x="3733800" y="9296400"/>
            <a:ext cx="16783113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 1 CÂU A, NHÓM 2 CÂU B, NHÓM 3 CÂU C, NHÓM 4 CÂU D</a:t>
            </a:r>
            <a:endParaRPr lang="vi-VN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AEE0694-ACAA-41F3-8344-3AF3D13F333B}"/>
              </a:ext>
            </a:extLst>
          </p:cNvPr>
          <p:cNvGrpSpPr/>
          <p:nvPr/>
        </p:nvGrpSpPr>
        <p:grpSpPr>
          <a:xfrm>
            <a:off x="736487" y="7690676"/>
            <a:ext cx="22786111" cy="5741424"/>
            <a:chOff x="736487" y="7690676"/>
            <a:chExt cx="22786111" cy="5741424"/>
          </a:xfrm>
        </p:grpSpPr>
        <p:sp>
          <p:nvSpPr>
            <p:cNvPr id="125" name="Rounded Rectangle 124"/>
            <p:cNvSpPr/>
            <p:nvPr/>
          </p:nvSpPr>
          <p:spPr>
            <a:xfrm>
              <a:off x="740578" y="7994711"/>
              <a:ext cx="22782020" cy="54373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736487" y="7690676"/>
              <a:ext cx="3493286" cy="691322"/>
              <a:chOff x="1205493" y="6827310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27310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4974938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937788" y="2697540"/>
                <a:ext cx="1794710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Trong mặt phẳng c</a:t>
                </a:r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46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8" y="2697540"/>
                <a:ext cx="17947102" cy="1508105"/>
              </a:xfrm>
              <a:prstGeom prst="rect">
                <a:avLst/>
              </a:prstGeom>
              <a:blipFill>
                <a:blip r:embed="rId3"/>
                <a:stretch>
                  <a:fillRect l="-1461" t="-8907" b="-19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039" y="3215739"/>
            <a:ext cx="3831220" cy="38898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1202744" y="4177240"/>
                <a:ext cx="17524140" cy="3354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Tìm ảnh của điểm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6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ảnh của đường thẳng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−90°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6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ảnh của tam giác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6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Tìm ảnh của tứ giác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𝑂𝐵𝑀𝑁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−180°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6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744" y="4177240"/>
                <a:ext cx="17524140" cy="3354765"/>
              </a:xfrm>
              <a:prstGeom prst="rect">
                <a:avLst/>
              </a:prstGeom>
              <a:blipFill>
                <a:blip r:embed="rId5"/>
                <a:stretch>
                  <a:fillRect l="-1496" t="-3993" b="-4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B0DD53F5-93E0-42E1-AB3F-18426B014075}"/>
                  </a:ext>
                </a:extLst>
              </p:cNvPr>
              <p:cNvSpPr txBox="1"/>
              <p:nvPr/>
            </p:nvSpPr>
            <p:spPr>
              <a:xfrm>
                <a:off x="1659760" y="8611986"/>
                <a:ext cx="12232432" cy="106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đối xứng với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DD53F5-93E0-42E1-AB3F-18426B01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60" y="8611986"/>
                <a:ext cx="12232432" cy="1066767"/>
              </a:xfrm>
              <a:prstGeom prst="rect">
                <a:avLst/>
              </a:prstGeom>
              <a:blipFill>
                <a:blip r:embed="rId6"/>
                <a:stretch>
                  <a:fillRect l="-2242" b="-29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7111670-7F95-4E26-9A20-4FD3508465A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7911821"/>
            <a:ext cx="3107852" cy="55202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28C5D3F8-0D84-494A-B8AB-6DF9F16DF8EA}"/>
                  </a:ext>
                </a:extLst>
              </p:cNvPr>
              <p:cNvSpPr txBox="1"/>
              <p:nvPr/>
            </p:nvSpPr>
            <p:spPr>
              <a:xfrm>
                <a:off x="1677791" y="9651548"/>
                <a:ext cx="15147207" cy="2357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d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=90°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C5D3F8-0D84-494A-B8AB-6DF9F16DF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91" y="9651548"/>
                <a:ext cx="15147207" cy="2357953"/>
              </a:xfrm>
              <a:prstGeom prst="rect">
                <a:avLst/>
              </a:prstGeom>
              <a:blipFill>
                <a:blip r:embed="rId8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2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36487" y="7302856"/>
            <a:ext cx="22786111" cy="6129244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4607679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1179098" y="2835295"/>
                <a:ext cx="1794710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Trong mặt phẳng c</a:t>
                </a:r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46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98" y="2835295"/>
                <a:ext cx="17947102" cy="1508105"/>
              </a:xfrm>
              <a:prstGeom prst="rect">
                <a:avLst/>
              </a:prstGeom>
              <a:blipFill>
                <a:blip r:embed="rId3"/>
                <a:stretch>
                  <a:fillRect l="-1460" t="-8871" b="-193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0" y="2913464"/>
            <a:ext cx="3939012" cy="399933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1244049" y="4762381"/>
                <a:ext cx="17640841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ảnh của đường thẳng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−90°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6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049" y="4762381"/>
                <a:ext cx="17640841" cy="800219"/>
              </a:xfrm>
              <a:prstGeom prst="rect">
                <a:avLst/>
              </a:prstGeom>
              <a:blipFill>
                <a:blip r:embed="rId5"/>
                <a:stretch>
                  <a:fillRect l="-1486" t="-16667" b="-37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13E8AB0A-307F-4FCA-9493-C684EDA2D9DA}"/>
                  </a:ext>
                </a:extLst>
              </p:cNvPr>
              <p:cNvSpPr txBox="1"/>
              <p:nvPr/>
            </p:nvSpPr>
            <p:spPr>
              <a:xfrm>
                <a:off x="3325938" y="8292148"/>
                <a:ext cx="8428037" cy="3755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480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E8AB0A-307F-4FCA-9493-C684EDA2D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938" y="8292148"/>
                <a:ext cx="8428037" cy="3755644"/>
              </a:xfrm>
              <a:prstGeom prst="rect">
                <a:avLst/>
              </a:prstGeom>
              <a:blipFill>
                <a:blip r:embed="rId6"/>
                <a:stretch>
                  <a:fillRect l="-3329" b="-60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9C0F53B2-BE28-490E-8A57-ED47DCE06A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1" y="8063809"/>
            <a:ext cx="4516224" cy="458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1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36487" y="7240582"/>
            <a:ext cx="22786111" cy="6191518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456904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937788" y="2697540"/>
                <a:ext cx="1794710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Trong mặt phẳng c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8" y="2697540"/>
                <a:ext cx="17947102" cy="1569660"/>
              </a:xfrm>
              <a:prstGeom prst="rect">
                <a:avLst/>
              </a:prstGeom>
              <a:blipFill>
                <a:blip r:embed="rId3"/>
                <a:stretch>
                  <a:fillRect l="-1563" t="-8949" r="-1834" b="-198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342" y="2764034"/>
            <a:ext cx="4307701" cy="43736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1316153" y="4579203"/>
                <a:ext cx="181629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ảnh của tam giác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53" y="4579203"/>
                <a:ext cx="18162922" cy="830997"/>
              </a:xfrm>
              <a:prstGeom prst="rect">
                <a:avLst/>
              </a:prstGeom>
              <a:blipFill>
                <a:blip r:embed="rId5"/>
                <a:stretch>
                  <a:fillRect l="-1544" t="-16788" b="-372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EF8A4CEB-9FF7-4B23-9AA1-4DF46C11D3D1}"/>
                  </a:ext>
                </a:extLst>
              </p:cNvPr>
              <p:cNvSpPr txBox="1"/>
              <p:nvPr/>
            </p:nvSpPr>
            <p:spPr>
              <a:xfrm>
                <a:off x="1621165" y="7884386"/>
                <a:ext cx="15510302" cy="5142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𝑂𝐷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tam giác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0°</m:t>
                            </m:r>
                          </m:e>
                        </m:d>
                      </m:sub>
                    </m:sSub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tam giác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8A4CEB-9FF7-4B23-9AA1-4DF46C11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65" y="7884386"/>
                <a:ext cx="15510302" cy="5142690"/>
              </a:xfrm>
              <a:prstGeom prst="rect">
                <a:avLst/>
              </a:prstGeom>
              <a:blipFill rotWithShape="1">
                <a:blip r:embed="rId6"/>
                <a:stretch>
                  <a:fillRect l="-1808" r="-1494" b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5EB4464B-69CA-430F-AE91-050501062EC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240" y="7835906"/>
            <a:ext cx="5131218" cy="5053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7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36487" y="7206871"/>
            <a:ext cx="22786111" cy="6225229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4476548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937788" y="2697540"/>
                <a:ext cx="1794710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Trong mặt phẳng c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8" y="2697540"/>
                <a:ext cx="17947102" cy="1569660"/>
              </a:xfrm>
              <a:prstGeom prst="rect">
                <a:avLst/>
              </a:prstGeom>
              <a:blipFill>
                <a:blip r:embed="rId3"/>
                <a:stretch>
                  <a:fillRect l="-1563" t="-8949" r="-1834" b="-198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025" y="2671536"/>
            <a:ext cx="4307701" cy="43736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906204" y="4616073"/>
                <a:ext cx="181629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Tìm ảnh của tứ giác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𝑂𝐵𝑀𝑁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−180°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04" y="4616073"/>
                <a:ext cx="18162922" cy="830997"/>
              </a:xfrm>
              <a:prstGeom prst="rect">
                <a:avLst/>
              </a:prstGeom>
              <a:blipFill>
                <a:blip r:embed="rId5"/>
                <a:stretch>
                  <a:fillRect l="-1544" t="-16788" r="-537" b="-372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9B64DE0-8DFB-498C-9D5A-DBD4810A68B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0" y="7860905"/>
            <a:ext cx="4834281" cy="49889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8F521169-7820-4519-8EB4-AE724076C8E5}"/>
                  </a:ext>
                </a:extLst>
              </p:cNvPr>
              <p:cNvSpPr txBox="1"/>
              <p:nvPr/>
            </p:nvSpPr>
            <p:spPr>
              <a:xfrm>
                <a:off x="1407983" y="8194375"/>
                <a:ext cx="16778935" cy="4454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endParaRPr lang="en-US" sz="48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8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8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8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𝑂𝐶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vi-VN" sz="4800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 của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𝑂𝐵𝑀𝑁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180°</m:t>
                            </m:r>
                          </m:e>
                        </m:d>
                      </m:sub>
                    </m:sSub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𝑂𝐷𝑄𝑃</m:t>
                    </m:r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521169-7820-4519-8EB4-AE724076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83" y="8194375"/>
                <a:ext cx="16778935" cy="4454746"/>
              </a:xfrm>
              <a:prstGeom prst="rect">
                <a:avLst/>
              </a:prstGeom>
              <a:blipFill rotWithShape="1">
                <a:blip r:embed="rId7"/>
                <a:stretch>
                  <a:fillRect l="-1672" t="-3283" b="-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0A44E6E-7FF6-4CF2-B80B-454E2AF5CCC9}"/>
              </a:ext>
            </a:extLst>
          </p:cNvPr>
          <p:cNvGrpSpPr/>
          <p:nvPr/>
        </p:nvGrpSpPr>
        <p:grpSpPr>
          <a:xfrm>
            <a:off x="495945" y="4648199"/>
            <a:ext cx="23392109" cy="8763001"/>
            <a:chOff x="495945" y="3812519"/>
            <a:chExt cx="23392109" cy="9598682"/>
          </a:xfrm>
        </p:grpSpPr>
        <p:sp>
          <p:nvSpPr>
            <p:cNvPr id="14" name="Rounded Rectangle 133">
              <a:extLst>
                <a:ext uri="{FF2B5EF4-FFF2-40B4-BE49-F238E27FC236}">
                  <a16:creationId xmlns=""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656258" y="3812519"/>
              <a:ext cx="23231796" cy="959868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495945" y="3902060"/>
              <a:ext cx="4479165" cy="1247622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=""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=""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=""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=""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=""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=""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=""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pháp</a:t>
                </a:r>
                <a:endParaRPr lang="en-US" sz="4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574320BA-451A-486B-9CCE-1C2B4471238F}"/>
                  </a:ext>
                </a:extLst>
              </p:cNvPr>
              <p:cNvSpPr/>
              <p:nvPr/>
            </p:nvSpPr>
            <p:spPr>
              <a:xfrm>
                <a:off x="1544121" y="2412439"/>
                <a:ext cx="21600367" cy="210384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 2: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XÁC ĐỊNH ẢNH VÀ TẠO ẢNH CỦA MỘT HÌNH QUA PHÉP QUAY 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200">
                  <a:solidFill>
                    <a:srgbClr val="3333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74320BA-451A-486B-9CCE-1C2B44712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121" y="2412439"/>
                <a:ext cx="21600367" cy="2103846"/>
              </a:xfrm>
              <a:prstGeom prst="rect">
                <a:avLst/>
              </a:prstGeom>
              <a:blipFill>
                <a:blip r:embed="rId3"/>
                <a:stretch>
                  <a:fillRect l="-1129" b="-127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BCBAB08-CADB-4CEC-A5FE-E0E220BAD7A4}"/>
              </a:ext>
            </a:extLst>
          </p:cNvPr>
          <p:cNvSpPr/>
          <p:nvPr/>
        </p:nvSpPr>
        <p:spPr>
          <a:xfrm>
            <a:off x="4724400" y="6878659"/>
            <a:ext cx="14554200" cy="236410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5000" b="1" dirty="0">
                <a:solidFill>
                  <a:srgbClr val="3333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SỬ DỤNG BIỂU THỨC TOẠ ĐỘ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5000" b="1" dirty="0">
                <a:solidFill>
                  <a:srgbClr val="3333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 CÁC PHÉP QUAY ĐẶC BIỆT TRONG MẶT PHẲNG</a:t>
            </a:r>
            <a:endParaRPr lang="vi-VN" sz="5000" dirty="0">
              <a:solidFill>
                <a:srgbClr val="3333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BA6E36F-EC7A-4EA2-85D6-B210607979F4}"/>
              </a:ext>
            </a:extLst>
          </p:cNvPr>
          <p:cNvGrpSpPr/>
          <p:nvPr/>
        </p:nvGrpSpPr>
        <p:grpSpPr>
          <a:xfrm>
            <a:off x="814914" y="4548940"/>
            <a:ext cx="22786111" cy="8938459"/>
            <a:chOff x="814914" y="4548940"/>
            <a:chExt cx="22786111" cy="8938459"/>
          </a:xfrm>
        </p:grpSpPr>
        <p:sp>
          <p:nvSpPr>
            <p:cNvPr id="125" name="Rounded Rectangle 124"/>
            <p:cNvSpPr/>
            <p:nvPr/>
          </p:nvSpPr>
          <p:spPr>
            <a:xfrm>
              <a:off x="819005" y="4858746"/>
              <a:ext cx="22782020" cy="8628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14914" y="4548940"/>
              <a:ext cx="3493286" cy="1097067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1927137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A5814C99-2EF0-4CDD-80A4-FDB5E49005CF}"/>
                  </a:ext>
                </a:extLst>
              </p:cNvPr>
              <p:cNvSpPr txBox="1"/>
              <p:nvPr/>
            </p:nvSpPr>
            <p:spPr>
              <a:xfrm>
                <a:off x="3845388" y="2622393"/>
                <a:ext cx="17754600" cy="1618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fr-FR" sz="4800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−2=0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814C99-2EF0-4CDD-80A4-FDB5E490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88" y="2622393"/>
                <a:ext cx="17754600" cy="1618905"/>
              </a:xfrm>
              <a:prstGeom prst="rect">
                <a:avLst/>
              </a:prstGeom>
              <a:blipFill rotWithShape="1">
                <a:blip r:embed="rId3"/>
                <a:stretch>
                  <a:fillRect l="-1580" t="-9023" r="-1545" b="-18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E0194224-541A-4142-B278-BA1E9366A8CD}"/>
                  </a:ext>
                </a:extLst>
              </p:cNvPr>
              <p:cNvSpPr txBox="1"/>
              <p:nvPr/>
            </p:nvSpPr>
            <p:spPr>
              <a:xfrm>
                <a:off x="2565098" y="5722209"/>
                <a:ext cx="10421756" cy="924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−3;−2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194224-541A-4142-B278-BA1E9366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98" y="5722209"/>
                <a:ext cx="10421756" cy="924292"/>
              </a:xfrm>
              <a:prstGeom prst="rect">
                <a:avLst/>
              </a:prstGeom>
              <a:blipFill>
                <a:blip r:embed="rId4"/>
                <a:stretch>
                  <a:fillRect l="-2692" t="-11921" r="-702" b="-278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AC184B29-BCDD-4D75-875D-06F22D376904}"/>
                  </a:ext>
                </a:extLst>
              </p:cNvPr>
              <p:cNvSpPr txBox="1"/>
              <p:nvPr/>
            </p:nvSpPr>
            <p:spPr>
              <a:xfrm>
                <a:off x="1279936" y="6586096"/>
                <a:ext cx="20137773" cy="1179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</m:oMath>
                </a14:m>
                <a:endParaRPr lang="en-US" sz="480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184B29-BCDD-4D75-875D-06F22D37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36" y="6586096"/>
                <a:ext cx="20137773" cy="1179169"/>
              </a:xfrm>
              <a:prstGeom prst="rect">
                <a:avLst/>
              </a:prstGeom>
              <a:blipFill>
                <a:blip r:embed="rId5"/>
                <a:stretch>
                  <a:fillRect b="-21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5D4212DA-09C4-4A26-AF0A-8FEEDD6FDE55}"/>
                  </a:ext>
                </a:extLst>
              </p:cNvPr>
              <p:cNvSpPr txBox="1"/>
              <p:nvPr/>
            </p:nvSpPr>
            <p:spPr>
              <a:xfrm>
                <a:off x="2647707" y="11887383"/>
                <a:ext cx="9452204" cy="106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4212DA-09C4-4A26-AF0A-8FEEDD6FD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07" y="11887383"/>
                <a:ext cx="9452204" cy="1066767"/>
              </a:xfrm>
              <a:prstGeom prst="rect">
                <a:avLst/>
              </a:prstGeom>
              <a:blipFill>
                <a:blip r:embed="rId6"/>
                <a:stretch>
                  <a:fillRect l="-2901" r="-1289" b="-29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7637166-F9D2-489C-BF4D-6F426C8B9994}"/>
                  </a:ext>
                </a:extLst>
              </p:cNvPr>
              <p:cNvSpPr txBox="1"/>
              <p:nvPr/>
            </p:nvSpPr>
            <p:spPr>
              <a:xfrm>
                <a:off x="2565098" y="7589194"/>
                <a:ext cx="14801549" cy="15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dạng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637166-F9D2-489C-BF4D-6F426C8B9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98" y="7589194"/>
                <a:ext cx="14801549" cy="1587422"/>
              </a:xfrm>
              <a:prstGeom prst="rect">
                <a:avLst/>
              </a:prstGeom>
              <a:blipFill>
                <a:blip r:embed="rId7"/>
                <a:stretch>
                  <a:fillRect l="-18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875D3A89-CB9F-4B05-B9C4-906B79503856}"/>
                  </a:ext>
                </a:extLst>
              </p:cNvPr>
              <p:cNvSpPr txBox="1"/>
              <p:nvPr/>
            </p:nvSpPr>
            <p:spPr>
              <a:xfrm>
                <a:off x="2608706" y="8632275"/>
                <a:ext cx="10604999" cy="15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75D3A89-CB9F-4B05-B9C4-906B7950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06" y="8632275"/>
                <a:ext cx="10604999" cy="1587422"/>
              </a:xfrm>
              <a:prstGeom prst="rect">
                <a:avLst/>
              </a:prstGeom>
              <a:blipFill>
                <a:blip r:embed="rId8"/>
                <a:stretch>
                  <a:fillRect l="-2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CE971B01-FE7F-4180-B04C-DE5447F63F10}"/>
                  </a:ext>
                </a:extLst>
              </p:cNvPr>
              <p:cNvSpPr txBox="1"/>
              <p:nvPr/>
            </p:nvSpPr>
            <p:spPr>
              <a:xfrm>
                <a:off x="2565098" y="9630112"/>
                <a:ext cx="11031333" cy="1179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−1;1</m:t>
                        </m:r>
                      </m:e>
                    </m:d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971B01-FE7F-4180-B04C-DE5447F6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98" y="9630112"/>
                <a:ext cx="11031333" cy="1179169"/>
              </a:xfrm>
              <a:prstGeom prst="rect">
                <a:avLst/>
              </a:prstGeom>
              <a:blipFill>
                <a:blip r:embed="rId9"/>
                <a:stretch>
                  <a:fillRect l="-2543" b="-21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ED607843-EF1B-46DD-BFEF-7CF2A8240A48}"/>
                  </a:ext>
                </a:extLst>
              </p:cNvPr>
              <p:cNvSpPr txBox="1"/>
              <p:nvPr/>
            </p:nvSpPr>
            <p:spPr>
              <a:xfrm>
                <a:off x="2665539" y="10682674"/>
                <a:ext cx="17366565" cy="106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−1−1+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=0⇔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1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D607843-EF1B-46DD-BFEF-7CF2A8240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539" y="10682674"/>
                <a:ext cx="17366565" cy="1066767"/>
              </a:xfrm>
              <a:prstGeom prst="rect">
                <a:avLst/>
              </a:prstGeom>
              <a:blipFill>
                <a:blip r:embed="rId10"/>
                <a:stretch>
                  <a:fillRect l="-1580" r="-281" b="-29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5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43" grpId="0"/>
      <p:bldP spid="44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BA6E36F-EC7A-4EA2-85D6-B210607979F4}"/>
              </a:ext>
            </a:extLst>
          </p:cNvPr>
          <p:cNvGrpSpPr/>
          <p:nvPr/>
        </p:nvGrpSpPr>
        <p:grpSpPr>
          <a:xfrm>
            <a:off x="814914" y="5105400"/>
            <a:ext cx="22786111" cy="8381999"/>
            <a:chOff x="814914" y="4548940"/>
            <a:chExt cx="22786111" cy="8938459"/>
          </a:xfrm>
        </p:grpSpPr>
        <p:sp>
          <p:nvSpPr>
            <p:cNvPr id="125" name="Rounded Rectangle 124"/>
            <p:cNvSpPr/>
            <p:nvPr/>
          </p:nvSpPr>
          <p:spPr>
            <a:xfrm>
              <a:off x="819005" y="4858746"/>
              <a:ext cx="22782020" cy="8628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14914" y="4548940"/>
              <a:ext cx="3493286" cy="1097067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1927137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7A1E619B-AB60-4C93-9747-394FE6FB3EAA}"/>
                  </a:ext>
                </a:extLst>
              </p:cNvPr>
              <p:cNvSpPr txBox="1"/>
              <p:nvPr/>
            </p:nvSpPr>
            <p:spPr>
              <a:xfrm>
                <a:off x="4015399" y="2683748"/>
                <a:ext cx="1830510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Tìm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−90°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1E619B-AB60-4C93-9747-394FE6FB3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399" y="2683748"/>
                <a:ext cx="18305105" cy="1569660"/>
              </a:xfrm>
              <a:prstGeom prst="rect">
                <a:avLst/>
              </a:prstGeom>
              <a:blipFill>
                <a:blip r:embed="rId3"/>
                <a:stretch>
                  <a:fillRect l="-1532" t="-8915" r="-766" b="-19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F7AEDF33-5CA9-4CA6-B238-CEE5D177DF7E}"/>
                  </a:ext>
                </a:extLst>
              </p:cNvPr>
              <p:cNvSpPr txBox="1"/>
              <p:nvPr/>
            </p:nvSpPr>
            <p:spPr>
              <a:xfrm>
                <a:off x="3171762" y="6172200"/>
                <a:ext cx="18076506" cy="4853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3;−4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;−90°</m:t>
                            </m:r>
                          </m:e>
                        </m:d>
                      </m:sub>
                    </m:sSub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−4;−3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7AEDF33-5CA9-4CA6-B238-CEE5D177D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762" y="6172200"/>
                <a:ext cx="18076506" cy="4853636"/>
              </a:xfrm>
              <a:prstGeom prst="rect">
                <a:avLst/>
              </a:prstGeom>
              <a:blipFill>
                <a:blip r:embed="rId4"/>
                <a:stretch>
                  <a:fillRect l="-1517" b="-55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2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BA6E36F-EC7A-4EA2-85D6-B210607979F4}"/>
              </a:ext>
            </a:extLst>
          </p:cNvPr>
          <p:cNvGrpSpPr/>
          <p:nvPr/>
        </p:nvGrpSpPr>
        <p:grpSpPr>
          <a:xfrm>
            <a:off x="660806" y="4870647"/>
            <a:ext cx="22786111" cy="8381999"/>
            <a:chOff x="814914" y="4548940"/>
            <a:chExt cx="22786111" cy="8938459"/>
          </a:xfrm>
        </p:grpSpPr>
        <p:sp>
          <p:nvSpPr>
            <p:cNvPr id="125" name="Rounded Rectangle 124"/>
            <p:cNvSpPr/>
            <p:nvPr/>
          </p:nvSpPr>
          <p:spPr>
            <a:xfrm>
              <a:off x="819005" y="4858746"/>
              <a:ext cx="22782020" cy="8628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14914" y="4548940"/>
              <a:ext cx="3493286" cy="1097067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2011447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4.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A965AFC6-5F5D-465D-A743-2146D5E73287}"/>
                  </a:ext>
                </a:extLst>
              </p:cNvPr>
              <p:cNvSpPr txBox="1"/>
              <p:nvPr/>
            </p:nvSpPr>
            <p:spPr>
              <a:xfrm>
                <a:off x="1198197" y="2638846"/>
                <a:ext cx="22185523" cy="19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Viết phương trình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qua ph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965AFC6-5F5D-465D-A743-2146D5E73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97" y="2638846"/>
                <a:ext cx="22185523" cy="1931106"/>
              </a:xfrm>
              <a:prstGeom prst="rect">
                <a:avLst/>
              </a:prstGeom>
              <a:blipFill>
                <a:blip r:embed="rId3"/>
                <a:stretch>
                  <a:fillRect l="-1264" t="-7571" r="-1237" b="-69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FFFB247B-8F7F-4405-9F9F-7A789D675DD9}"/>
                  </a:ext>
                </a:extLst>
              </p:cNvPr>
              <p:cNvSpPr txBox="1"/>
              <p:nvPr/>
            </p:nvSpPr>
            <p:spPr>
              <a:xfrm>
                <a:off x="1332301" y="4999343"/>
                <a:ext cx="21375297" cy="106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cần tìm vuông góc với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FFB247B-8F7F-4405-9F9F-7A789D675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01" y="4999343"/>
                <a:ext cx="21375297" cy="1066767"/>
              </a:xfrm>
              <a:prstGeom prst="rect">
                <a:avLst/>
              </a:prstGeom>
              <a:blipFill>
                <a:blip r:embed="rId4"/>
                <a:stretch>
                  <a:fillRect b="-29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7B86375-9D0C-4126-B16F-DE21EB5E141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0" y="6324600"/>
            <a:ext cx="6986725" cy="651503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3DCB6E7D-F8DC-42C1-82E0-DD5FABCCF269}"/>
                  </a:ext>
                </a:extLst>
              </p:cNvPr>
              <p:cNvSpPr txBox="1"/>
              <p:nvPr/>
            </p:nvSpPr>
            <p:spPr>
              <a:xfrm>
                <a:off x="1685935" y="10935746"/>
                <a:ext cx="13676027" cy="106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phương trình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DCB6E7D-F8DC-42C1-82E0-DD5FABCCF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35" y="10935746"/>
                <a:ext cx="13676027" cy="1063433"/>
              </a:xfrm>
              <a:prstGeom prst="rect">
                <a:avLst/>
              </a:prstGeom>
              <a:blipFill>
                <a:blip r:embed="rId6"/>
                <a:stretch>
                  <a:fillRect l="-2051" r="-892" b="-298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89D38B80-097B-44C6-9227-31421C00636E}"/>
                  </a:ext>
                </a:extLst>
              </p:cNvPr>
              <p:cNvSpPr txBox="1"/>
              <p:nvPr/>
            </p:nvSpPr>
            <p:spPr>
              <a:xfrm>
                <a:off x="1708724" y="6253432"/>
                <a:ext cx="8930261" cy="106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9D38B80-097B-44C6-9227-31421C006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24" y="6253432"/>
                <a:ext cx="8930261" cy="1066767"/>
              </a:xfrm>
              <a:prstGeom prst="rect">
                <a:avLst/>
              </a:prstGeom>
              <a:blipFill>
                <a:blip r:embed="rId7"/>
                <a:stretch>
                  <a:fillRect l="-3072" r="-1502" b="-29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A555F077-2DFB-46FA-80DE-08DA8F1CE642}"/>
                  </a:ext>
                </a:extLst>
              </p:cNvPr>
              <p:cNvSpPr txBox="1"/>
              <p:nvPr/>
            </p:nvSpPr>
            <p:spPr>
              <a:xfrm>
                <a:off x="1708724" y="7096356"/>
                <a:ext cx="12736373" cy="1738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   − </m:t>
                            </m:r>
                            <m:f>
                              <m:f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4;−1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55F077-2DFB-46FA-80DE-08DA8F1CE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24" y="7096356"/>
                <a:ext cx="12736373" cy="1738746"/>
              </a:xfrm>
              <a:prstGeom prst="rect">
                <a:avLst/>
              </a:prstGeom>
              <a:blipFill>
                <a:blip r:embed="rId8"/>
                <a:stretch>
                  <a:fillRect l="-21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1A949419-1CBE-4CAB-9419-C4F3DF77203C}"/>
                  </a:ext>
                </a:extLst>
              </p:cNvPr>
              <p:cNvSpPr txBox="1"/>
              <p:nvPr/>
            </p:nvSpPr>
            <p:spPr>
              <a:xfrm>
                <a:off x="1733851" y="8614759"/>
                <a:ext cx="13358637" cy="2277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4;−1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nên ta có</a:t>
                </a:r>
                <a:endParaRPr lang="en-US" sz="480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4−1+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=0⇔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949419-1CBE-4CAB-9419-C4F3DF772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851" y="8614759"/>
                <a:ext cx="13358637" cy="2277355"/>
              </a:xfrm>
              <a:prstGeom prst="rect">
                <a:avLst/>
              </a:prstGeom>
              <a:blipFill>
                <a:blip r:embed="rId9"/>
                <a:stretch>
                  <a:fillRect l="-2053" r="-821" b="-13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2" grpId="0"/>
      <p:bldP spid="44" grpId="0"/>
      <p:bldP spid="46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3428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KIẾN THỨC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4146B6-9935-4ACC-A4BC-4C8DC7414743}"/>
              </a:ext>
            </a:extLst>
          </p:cNvPr>
          <p:cNvSpPr txBox="1"/>
          <p:nvPr/>
        </p:nvSpPr>
        <p:spPr>
          <a:xfrm>
            <a:off x="1712061" y="2841046"/>
            <a:ext cx="12318839" cy="86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LỚP HỌC THÀNH 4 NHÓM HỌC TẬP.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A58465-1B6B-4B49-BB4B-C5361B514848}"/>
              </a:ext>
            </a:extLst>
          </p:cNvPr>
          <p:cNvSpPr txBox="1"/>
          <p:nvPr/>
        </p:nvSpPr>
        <p:spPr>
          <a:xfrm>
            <a:off x="2158700" y="5660021"/>
            <a:ext cx="20025424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MỖI NHÓM HỌC SINH THẢO LUẬN VÀ HOÀN THÀNH PHIẾU HỌC TẬP SỐ 1</a:t>
            </a:r>
            <a:endParaRPr lang="vi-VN" sz="1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47">
            <a:extLst>
              <a:ext uri="{FF2B5EF4-FFF2-40B4-BE49-F238E27FC236}">
                <a16:creationId xmlns="" xmlns:a16="http://schemas.microsoft.com/office/drawing/2014/main" id="{776AB5FC-FDFB-4AF0-B85E-FFB58D9E73E4}"/>
              </a:ext>
            </a:extLst>
          </p:cNvPr>
          <p:cNvGrpSpPr/>
          <p:nvPr/>
        </p:nvGrpSpPr>
        <p:grpSpPr>
          <a:xfrm>
            <a:off x="1693678" y="4207200"/>
            <a:ext cx="9472086" cy="960303"/>
            <a:chOff x="739068" y="1515167"/>
            <a:chExt cx="9473319" cy="960428"/>
          </a:xfrm>
        </p:grpSpPr>
        <p:sp>
          <p:nvSpPr>
            <p:cNvPr id="15" name="Freeform 71">
              <a:extLst>
                <a:ext uri="{FF2B5EF4-FFF2-40B4-BE49-F238E27FC236}">
                  <a16:creationId xmlns="" xmlns:a16="http://schemas.microsoft.com/office/drawing/2014/main" id="{654DE2EA-DD1E-4D67-BB96-F9F9127703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1989391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30">
              <a:extLst>
                <a:ext uri="{FF2B5EF4-FFF2-40B4-BE49-F238E27FC236}">
                  <a16:creationId xmlns="" xmlns:a16="http://schemas.microsoft.com/office/drawing/2014/main" id="{82A07AB2-709D-4C72-87BB-989C1C14BA29}"/>
                </a:ext>
              </a:extLst>
            </p:cNvPr>
            <p:cNvGrpSpPr/>
            <p:nvPr/>
          </p:nvGrpSpPr>
          <p:grpSpPr>
            <a:xfrm>
              <a:off x="739068" y="1515167"/>
              <a:ext cx="8177920" cy="960428"/>
              <a:chOff x="739068" y="1515167"/>
              <a:chExt cx="8177920" cy="960428"/>
            </a:xfrm>
          </p:grpSpPr>
          <p:sp>
            <p:nvSpPr>
              <p:cNvPr id="17" name="Freeform 71">
                <a:extLst>
                  <a:ext uri="{FF2B5EF4-FFF2-40B4-BE49-F238E27FC236}">
                    <a16:creationId xmlns="" xmlns:a16="http://schemas.microsoft.com/office/drawing/2014/main" id="{036EFA70-6A15-45DB-89B2-5A164DCF6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72">
                <a:extLst>
                  <a:ext uri="{FF2B5EF4-FFF2-40B4-BE49-F238E27FC236}">
                    <a16:creationId xmlns="" xmlns:a16="http://schemas.microsoft.com/office/drawing/2014/main" id="{AE2562DE-D99B-47EA-9DBA-9E1D9FF04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3">
                <a:extLst>
                  <a:ext uri="{FF2B5EF4-FFF2-40B4-BE49-F238E27FC236}">
                    <a16:creationId xmlns="" xmlns:a16="http://schemas.microsoft.com/office/drawing/2014/main" id="{11943D0B-473E-4C6C-9C60-A3345D32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4">
                <a:extLst>
                  <a:ext uri="{FF2B5EF4-FFF2-40B4-BE49-F238E27FC236}">
                    <a16:creationId xmlns="" xmlns:a16="http://schemas.microsoft.com/office/drawing/2014/main" id="{EBA69A48-27C1-4A04-96D1-DF97B86F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5">
                <a:extLst>
                  <a:ext uri="{FF2B5EF4-FFF2-40B4-BE49-F238E27FC236}">
                    <a16:creationId xmlns="" xmlns:a16="http://schemas.microsoft.com/office/drawing/2014/main" id="{B6EDDA3A-C631-48C6-8B62-21F9CCB04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6">
                <a:extLst>
                  <a:ext uri="{FF2B5EF4-FFF2-40B4-BE49-F238E27FC236}">
                    <a16:creationId xmlns="" xmlns:a16="http://schemas.microsoft.com/office/drawing/2014/main" id="{DD848D5B-79DE-45E5-94F9-33486C818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7">
                <a:extLst>
                  <a:ext uri="{FF2B5EF4-FFF2-40B4-BE49-F238E27FC236}">
                    <a16:creationId xmlns="" xmlns:a16="http://schemas.microsoft.com/office/drawing/2014/main" id="{594174B8-6DF5-468D-9DAD-29167313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8">
                <a:extLst>
                  <a:ext uri="{FF2B5EF4-FFF2-40B4-BE49-F238E27FC236}">
                    <a16:creationId xmlns="" xmlns:a16="http://schemas.microsoft.com/office/drawing/2014/main" id="{0E04C332-12B0-49AB-93E3-407258DB7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9">
                <a:extLst>
                  <a:ext uri="{FF2B5EF4-FFF2-40B4-BE49-F238E27FC236}">
                    <a16:creationId xmlns="" xmlns:a16="http://schemas.microsoft.com/office/drawing/2014/main" id="{97C3B4C0-1466-4B39-B925-84CBF630C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0">
                <a:extLst>
                  <a:ext uri="{FF2B5EF4-FFF2-40B4-BE49-F238E27FC236}">
                    <a16:creationId xmlns="" xmlns:a16="http://schemas.microsoft.com/office/drawing/2014/main" id="{26001852-43F5-45ED-99F8-C0E81FD84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="" xmlns:a16="http://schemas.microsoft.com/office/drawing/2014/main" id="{1F614859-29EE-4276-AC94-E57C8287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2">
                <a:extLst>
                  <a:ext uri="{FF2B5EF4-FFF2-40B4-BE49-F238E27FC236}">
                    <a16:creationId xmlns="" xmlns:a16="http://schemas.microsoft.com/office/drawing/2014/main" id="{9B3E9030-79E0-4801-9B25-FA03CDC14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43">
                <a:extLst>
                  <a:ext uri="{FF2B5EF4-FFF2-40B4-BE49-F238E27FC236}">
                    <a16:creationId xmlns="" xmlns:a16="http://schemas.microsoft.com/office/drawing/2014/main" id="{F6E52448-E304-4A68-920E-76FF1BC7D2EB}"/>
                  </a:ext>
                </a:extLst>
              </p:cNvPr>
              <p:cNvSpPr txBox="1"/>
              <p:nvPr/>
            </p:nvSpPr>
            <p:spPr>
              <a:xfrm>
                <a:off x="1997696" y="1706054"/>
                <a:ext cx="691929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NHIỆM VỤ 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6DA259D-FDB3-43F3-B690-984847023595}"/>
              </a:ext>
            </a:extLst>
          </p:cNvPr>
          <p:cNvSpPr txBox="1"/>
          <p:nvPr/>
        </p:nvSpPr>
        <p:spPr>
          <a:xfrm>
            <a:off x="2296309" y="6859122"/>
            <a:ext cx="21690670" cy="172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00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ĐẠI DIỆN MỖI NHÓM NÊU PHƯƠNG ÁN LỰA CHỌN VÀ GIẢI THÍCH SỰ LỰA CHỌN CỦA NHÓM MÌNH THEO PHÂN CÔNG:</a:t>
            </a:r>
            <a:endParaRPr lang="vi-VN" sz="1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F978169-19B8-4684-BFFF-D99E6B8ED0B8}"/>
              </a:ext>
            </a:extLst>
          </p:cNvPr>
          <p:cNvSpPr txBox="1"/>
          <p:nvPr/>
        </p:nvSpPr>
        <p:spPr>
          <a:xfrm>
            <a:off x="3005791" y="9601200"/>
            <a:ext cx="16783113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 1 CÂU 1, NHÓM 2 CÂU 2, NHÓM 3 CÂU 3, NHÓM 4 CÂU 4</a:t>
            </a:r>
            <a:endParaRPr lang="vi-VN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93728" y="7225146"/>
            <a:ext cx="22786111" cy="6333955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41146" y="2399226"/>
            <a:ext cx="23231796" cy="441783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0046788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TRẮC NGHIỆM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77495D89-4287-4725-A468-74A44A9CF323}"/>
                  </a:ext>
                </a:extLst>
              </p:cNvPr>
              <p:cNvSpPr txBox="1"/>
              <p:nvPr/>
            </p:nvSpPr>
            <p:spPr>
              <a:xfrm>
                <a:off x="3909433" y="2640535"/>
                <a:ext cx="1261019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lục giác đều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𝐴𝐵𝐶𝐷𝐸𝐹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như hình bên. </a:t>
                </a:r>
                <a:endParaRPr lang="vi-VN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495D89-4287-4725-A468-74A44A9CF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33" y="2640535"/>
                <a:ext cx="12610190" cy="830997"/>
              </a:xfrm>
              <a:prstGeom prst="rect">
                <a:avLst/>
              </a:prstGeom>
              <a:blipFill>
                <a:blip r:embed="rId3"/>
                <a:stretch>
                  <a:fillRect l="-2175" t="-16912" r="-822" b="-382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6F6CE601-E69B-4118-9B66-BFCC01C982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870" y="2307958"/>
            <a:ext cx="4620260" cy="44691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1E800562-5001-46C6-8B95-B22669F0AA26}"/>
                  </a:ext>
                </a:extLst>
              </p:cNvPr>
              <p:cNvSpPr txBox="1"/>
              <p:nvPr/>
            </p:nvSpPr>
            <p:spPr>
              <a:xfrm>
                <a:off x="843446" y="3743341"/>
                <a:ext cx="17520754" cy="2355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dirty="0" smtClean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𝐸𝑂𝐷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𝐴𝑂𝐹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qua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270510" algn="l"/>
                    <a:tab pos="3599815" algn="l"/>
                    <a:tab pos="4860925" algn="l"/>
                  </a:tabLst>
                </a:pPr>
                <a:r>
                  <a:rPr lang="vi-VN" sz="4800" b="1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1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=−60°</m:t>
                    </m:r>
                  </m:oMath>
                </a14:m>
                <a:r>
                  <a:rPr lang="vi-VN" sz="4800" b="1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=120°</m:t>
                    </m:r>
                    <m:r>
                      <a:rPr lang="en-US" sz="4800" b="0" i="0" smtClean="0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800" b="1" dirty="0" smtClean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 dirty="0" smtClean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=−120°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800562-5001-46C6-8B95-B22669F0A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6" y="3743341"/>
                <a:ext cx="17520754" cy="2355004"/>
              </a:xfrm>
              <a:prstGeom prst="rect">
                <a:avLst/>
              </a:prstGeom>
              <a:blipFill rotWithShape="1">
                <a:blip r:embed="rId5"/>
                <a:stretch>
                  <a:fillRect l="-35" b="-1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3E11BDA7-3CAD-4E41-BACE-2498C39A4514}"/>
                  </a:ext>
                </a:extLst>
              </p:cNvPr>
              <p:cNvSpPr txBox="1"/>
              <p:nvPr/>
            </p:nvSpPr>
            <p:spPr>
              <a:xfrm>
                <a:off x="2495563" y="8566267"/>
                <a:ext cx="8913093" cy="3713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solidFill>
                      <a:srgbClr val="0000CC"/>
                    </a:solidFill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4800" b="1" dirty="0">
                    <a:solidFill>
                      <a:srgbClr val="0000CC"/>
                    </a:solidFill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endParaRPr lang="en-US" sz="1400" dirty="0">
                  <a:highlight>
                    <a:srgbClr val="00FF00"/>
                  </a:highlight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;120°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;120°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en-US" sz="4800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;120°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11BDA7-3CAD-4E41-BACE-2498C39A4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63" y="8566267"/>
                <a:ext cx="8913093" cy="3713902"/>
              </a:xfrm>
              <a:prstGeom prst="rect">
                <a:avLst/>
              </a:prstGeom>
              <a:blipFill rotWithShape="1">
                <a:blip r:embed="rId6"/>
                <a:stretch>
                  <a:fillRect t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B678013B-2AED-4657-86C1-2C0E16C9A3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20" y="7609867"/>
            <a:ext cx="5486400" cy="53069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10336103" y="514151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078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93728" y="6512330"/>
            <a:ext cx="22786111" cy="7046772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41146" y="2399226"/>
            <a:ext cx="23231796" cy="3809491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2.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0046788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TRẮC NGHIỆM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74D4571-50E6-46E5-BFE0-2FD102FA4121}"/>
                  </a:ext>
                </a:extLst>
              </p:cNvPr>
              <p:cNvSpPr txBox="1"/>
              <p:nvPr/>
            </p:nvSpPr>
            <p:spPr>
              <a:xfrm>
                <a:off x="960334" y="3435452"/>
                <a:ext cx="22585466" cy="2431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nl-NL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Tìm tạo ảnh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540385" indent="-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6;4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−6;4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6;−4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−6;−4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4D4571-50E6-46E5-BFE0-2FD102FA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34" y="3435452"/>
                <a:ext cx="22585466" cy="2431948"/>
              </a:xfrm>
              <a:prstGeom prst="rect">
                <a:avLst/>
              </a:prstGeom>
              <a:blipFill>
                <a:blip r:embed="rId3"/>
                <a:stretch>
                  <a:fillRect l="-1242" r="-243" b="-1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F16AD613-55CA-4B1A-A9BF-86C03473549F}"/>
                  </a:ext>
                </a:extLst>
              </p:cNvPr>
              <p:cNvSpPr txBox="1"/>
              <p:nvPr/>
            </p:nvSpPr>
            <p:spPr>
              <a:xfrm>
                <a:off x="1594914" y="7567672"/>
                <a:ext cx="18533576" cy="2786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800" b="1" dirty="0" smtClean="0">
                    <a:solidFill>
                      <a:srgbClr val="0000CC"/>
                    </a:solidFill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800" b="0" i="1" smtClean="0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,−90°)</m:t>
                        </m:r>
                      </m:sub>
                    </m:sSub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6AD613-55CA-4B1A-A9BF-86C034735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14" y="7567672"/>
                <a:ext cx="18533576" cy="2786147"/>
              </a:xfrm>
              <a:prstGeom prst="rect">
                <a:avLst/>
              </a:prstGeom>
              <a:blipFill rotWithShape="1">
                <a:blip r:embed="rId4"/>
                <a:stretch>
                  <a:fillRect t="-5252" b="-8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04E5AF8D-261A-46C6-8021-18A8B551B41A}"/>
                  </a:ext>
                </a:extLst>
              </p:cNvPr>
              <p:cNvSpPr txBox="1"/>
              <p:nvPr/>
            </p:nvSpPr>
            <p:spPr>
              <a:xfrm>
                <a:off x="2334663" y="10378309"/>
                <a:ext cx="12232432" cy="2694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eqAr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=−6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(−6;4)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4E5AF8D-261A-46C6-8021-18A8B551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10378309"/>
                <a:ext cx="12232432" cy="2694199"/>
              </a:xfrm>
              <a:prstGeom prst="rect">
                <a:avLst/>
              </a:prstGeom>
              <a:blipFill>
                <a:blip r:embed="rId5"/>
                <a:stretch>
                  <a:fillRect l="-2292" r="-100" b="-108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6858000" y="49472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589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93728" y="6708717"/>
            <a:ext cx="22786111" cy="6850386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81162" y="2400908"/>
            <a:ext cx="23231796" cy="426598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3.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0046788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TRẮC NGHIỆM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654FE590-59F0-45B8-984D-517066FAC3C5}"/>
                  </a:ext>
                </a:extLst>
              </p:cNvPr>
              <p:cNvSpPr txBox="1"/>
              <p:nvPr/>
            </p:nvSpPr>
            <p:spPr>
              <a:xfrm>
                <a:off x="876410" y="2209800"/>
                <a:ext cx="22703429" cy="2533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góc quay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biến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thành đường tròn có phương trình nào sau đây?</a:t>
                </a:r>
                <a:endParaRPr lang="vi-VN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4FE590-59F0-45B8-984D-517066FAC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10" y="2209800"/>
                <a:ext cx="22703429" cy="2533001"/>
              </a:xfrm>
              <a:prstGeom prst="rect">
                <a:avLst/>
              </a:prstGeom>
              <a:blipFill>
                <a:blip r:embed="rId3"/>
                <a:stretch>
                  <a:fillRect b="-118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68BAF6D1-3EF9-4A80-BFB1-73109529DA9E}"/>
                  </a:ext>
                </a:extLst>
              </p:cNvPr>
              <p:cNvSpPr txBox="1"/>
              <p:nvPr/>
            </p:nvSpPr>
            <p:spPr>
              <a:xfrm>
                <a:off x="2961737" y="4711632"/>
                <a:ext cx="19964400" cy="1798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indent="-54038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540385" indent="-54038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BAF6D1-3EF9-4A80-BFB1-73109529D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37" y="4711632"/>
                <a:ext cx="19964400" cy="1798249"/>
              </a:xfrm>
              <a:prstGeom prst="rect">
                <a:avLst/>
              </a:prstGeom>
              <a:blipFill>
                <a:blip r:embed="rId4"/>
                <a:stretch>
                  <a:fillRect l="-1405" t="-8136" b="-16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50CB2E29-0550-4339-A58E-8655F0E50DD3}"/>
                  </a:ext>
                </a:extLst>
              </p:cNvPr>
              <p:cNvSpPr txBox="1"/>
              <p:nvPr/>
            </p:nvSpPr>
            <p:spPr>
              <a:xfrm>
                <a:off x="1550567" y="7543800"/>
                <a:ext cx="21722398" cy="5755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800" b="1">
                    <a:solidFill>
                      <a:srgbClr val="0000CC"/>
                    </a:solidFill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4800" b="1">
                    <a:solidFill>
                      <a:srgbClr val="0000CC"/>
                    </a:solidFill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2;−3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bán kính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   </m:t>
                            </m:r>
                            <m:f>
                              <m:f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0CB2E29-0550-4339-A58E-8655F0E50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67" y="7543800"/>
                <a:ext cx="21722398" cy="5755165"/>
              </a:xfrm>
              <a:prstGeom prst="rect">
                <a:avLst/>
              </a:prstGeom>
              <a:blipFill>
                <a:blip r:embed="rId5"/>
                <a:stretch>
                  <a:fillRect t="-2542" b="-45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12744061" y="468048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010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93728" y="5611278"/>
            <a:ext cx="22786111" cy="7947825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81162" y="2400908"/>
            <a:ext cx="23231796" cy="308385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4.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0046788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TRẮC NGHIỆM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60AA593F-FABA-453C-AFFF-26AB50523E37}"/>
                  </a:ext>
                </a:extLst>
              </p:cNvPr>
              <p:cNvSpPr txBox="1"/>
              <p:nvPr/>
            </p:nvSpPr>
            <p:spPr>
              <a:xfrm>
                <a:off x="696779" y="2623002"/>
                <a:ext cx="22764925" cy="2632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với hệ tọa độ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thành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phương trình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b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800" b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800" b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4800" b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AA593F-FABA-453C-AFFF-26AB50523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9" y="2623002"/>
                <a:ext cx="22764925" cy="2632516"/>
              </a:xfrm>
              <a:prstGeom prst="rect">
                <a:avLst/>
              </a:prstGeom>
              <a:blipFill>
                <a:blip r:embed="rId3"/>
                <a:stretch>
                  <a:fillRect t="-3704" b="-106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17678400" y="4343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BADA7D2-F0EB-474E-856E-4A629E67B00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208" y="6975916"/>
            <a:ext cx="6635211" cy="47588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5D4598F3-3694-4D7F-A551-FE8180F0E6D4}"/>
                  </a:ext>
                </a:extLst>
              </p:cNvPr>
              <p:cNvSpPr txBox="1"/>
              <p:nvPr/>
            </p:nvSpPr>
            <p:spPr>
              <a:xfrm>
                <a:off x="914400" y="6274246"/>
                <a:ext cx="21564600" cy="7136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vi-VN" sz="4800" b="1" dirty="0"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4800" b="1" dirty="0"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Ta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nên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vi-VN" sz="4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S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uy ra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   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≠−5</m:t>
                        </m:r>
                      </m:e>
                    </m:d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800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vi-VN" sz="4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  </m:t>
                    </m:r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2.4−0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4800" b="0" i="1" smtClean="0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8;−11</m:t>
                        </m:r>
                      </m:e>
                    </m:d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8;−11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8−11+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D4598F3-3694-4D7F-A551-FE8180F0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274246"/>
                <a:ext cx="21564600" cy="7136954"/>
              </a:xfrm>
              <a:prstGeom prst="rect">
                <a:avLst/>
              </a:prstGeom>
              <a:blipFill rotWithShape="1">
                <a:blip r:embed="rId5"/>
                <a:stretch>
                  <a:fillRect t="-2050"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0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45533" y="1828800"/>
            <a:ext cx="12179867" cy="907192"/>
            <a:chOff x="7351348" y="7543799"/>
            <a:chExt cx="20119627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TÒI MỞ RỘNG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A08F297-A7D2-4C86-8157-2C8DFCD6EF93}"/>
              </a:ext>
            </a:extLst>
          </p:cNvPr>
          <p:cNvGrpSpPr/>
          <p:nvPr/>
        </p:nvGrpSpPr>
        <p:grpSpPr>
          <a:xfrm>
            <a:off x="495945" y="2971800"/>
            <a:ext cx="23392109" cy="10439401"/>
            <a:chOff x="495945" y="2971800"/>
            <a:chExt cx="23392109" cy="10439401"/>
          </a:xfrm>
        </p:grpSpPr>
        <p:sp>
          <p:nvSpPr>
            <p:cNvPr id="14" name="Rounded Rectangle 133">
              <a:extLst>
                <a:ext uri="{FF2B5EF4-FFF2-40B4-BE49-F238E27FC236}">
                  <a16:creationId xmlns=""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656258" y="2971801"/>
              <a:ext cx="23231796" cy="1043940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495945" y="2971800"/>
              <a:ext cx="4479165" cy="1356897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=""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=""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=""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=""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=""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=""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=""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613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Tổng quát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9FE3906-0E3C-4EFE-902A-D02F02CF8224}"/>
                  </a:ext>
                </a:extLst>
              </p:cNvPr>
              <p:cNvSpPr txBox="1"/>
              <p:nvPr/>
            </p:nvSpPr>
            <p:spPr>
              <a:xfrm>
                <a:off x="1079347" y="5358065"/>
                <a:ext cx="22687932" cy="6818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thành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khi đó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Như vậy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4800" i="1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ea typeface="Arial" panose="020B0604020202020204" pitchFamily="34" charset="0"/>
                    <a:cs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FE3906-0E3C-4EFE-902A-D02F02CF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47" y="5358065"/>
                <a:ext cx="22687932" cy="6818790"/>
              </a:xfrm>
              <a:prstGeom prst="rect">
                <a:avLst/>
              </a:prstGeom>
              <a:blipFill>
                <a:blip r:embed="rId3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0857031-AEEA-4D57-A6AE-72BE89731928}"/>
              </a:ext>
            </a:extLst>
          </p:cNvPr>
          <p:cNvSpPr txBox="1"/>
          <p:nvPr/>
        </p:nvSpPr>
        <p:spPr>
          <a:xfrm>
            <a:off x="2735527" y="4248555"/>
            <a:ext cx="18849175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>
                <a:solidFill>
                  <a:srgbClr val="3333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PHÉP QUAY TRONG MẶT PHẲNG VỚI TÂM QUAY </a:t>
            </a:r>
            <a:r>
              <a:rPr lang="en-US" sz="4800" b="1" i="1">
                <a:solidFill>
                  <a:srgbClr val="3333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sz="4800" b="1">
                <a:solidFill>
                  <a:srgbClr val="3333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VÀ GÓC QUAY BẤT KÌ</a:t>
            </a:r>
            <a:endParaRPr lang="vi-VN" sz="4800" b="1">
              <a:solidFill>
                <a:srgbClr val="3333FF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609600" y="2819400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err="1">
                  <a:solidFill>
                    <a:srgbClr val="FF0000"/>
                  </a:solidFill>
                </a:rPr>
                <a:t>TIẾT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HỌC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KẾT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THÚC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err="1">
                  <a:solidFill>
                    <a:srgbClr val="FF0000"/>
                  </a:solidFill>
                </a:rPr>
                <a:t>TRÂN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TRỌNG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CÁM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ƠN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CÁC</a:t>
              </a:r>
              <a:r>
                <a:rPr lang="en-US" sz="6600">
                  <a:solidFill>
                    <a:srgbClr val="FF0000"/>
                  </a:solidFill>
                </a:rPr>
                <a:t> EM </a:t>
              </a:r>
              <a:r>
                <a:rPr lang="en-US" sz="6600" err="1">
                  <a:solidFill>
                    <a:srgbClr val="FF0000"/>
                  </a:solidFill>
                </a:rPr>
                <a:t>HỌC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SINH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ĐÃ</a:t>
              </a:r>
              <a:r>
                <a:rPr lang="en-US" sz="6600">
                  <a:solidFill>
                    <a:srgbClr val="FF0000"/>
                  </a:solidFill>
                </a:rPr>
                <a:t> THEO </a:t>
              </a:r>
              <a:r>
                <a:rPr lang="en-US" sz="6600" err="1">
                  <a:solidFill>
                    <a:srgbClr val="FF0000"/>
                  </a:solidFill>
                </a:rPr>
                <a:t>DÕI</a:t>
              </a:r>
              <a:endParaRPr lang="en-US" sz="6600">
                <a:solidFill>
                  <a:srgbClr val="FF0000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1141097" y="2729017"/>
              <a:ext cx="395208" cy="468043"/>
              <a:chOff x="7506941" y="3398551"/>
              <a:chExt cx="690563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ed Rectangle 133">
            <a:extLst>
              <a:ext uri="{FF2B5EF4-FFF2-40B4-BE49-F238E27FC236}">
                <a16:creationId xmlns="" xmlns:a16="http://schemas.microsoft.com/office/drawing/2014/main" id="{2DABCBCA-0E4E-4F0D-B0C5-90A0905E8554}"/>
              </a:ext>
            </a:extLst>
          </p:cNvPr>
          <p:cNvSpPr/>
          <p:nvPr/>
        </p:nvSpPr>
        <p:spPr bwMode="auto">
          <a:xfrm>
            <a:off x="576102" y="7295378"/>
            <a:ext cx="23231796" cy="588722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sp>
        <p:nvSpPr>
          <p:cNvPr id="134" name="Rounded Rectangle 133"/>
          <p:cNvSpPr/>
          <p:nvPr/>
        </p:nvSpPr>
        <p:spPr bwMode="auto">
          <a:xfrm>
            <a:off x="615374" y="2468631"/>
            <a:ext cx="23231796" cy="3050720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7417" y="2743200"/>
                <a:ext cx="12954000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Mệnh đề nào sau đây là </a:t>
                </a:r>
                <a:r>
                  <a:rPr lang="pt-BR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sai</a:t>
                </a:r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17" y="2743200"/>
                <a:ext cx="12954000" cy="882742"/>
              </a:xfrm>
              <a:prstGeom prst="rect">
                <a:avLst/>
              </a:prstGeom>
              <a:blipFill>
                <a:blip r:embed="rId3"/>
                <a:stretch>
                  <a:fillRect l="-2118" t="-16552" r="-1176" b="-28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812933" y="6325969"/>
            <a:ext cx="9472086" cy="968319"/>
            <a:chOff x="739068" y="1515167"/>
            <a:chExt cx="9473319" cy="968445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7"/>
              <a:ext cx="8177920" cy="960428"/>
              <a:chOff x="739068" y="1515167"/>
              <a:chExt cx="8177920" cy="960428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1997696" y="1706054"/>
                <a:ext cx="691929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4AC602CF-0615-492C-A026-C845FC4A4AFD}"/>
                  </a:ext>
                </a:extLst>
              </p:cNvPr>
              <p:cNvSpPr/>
              <p:nvPr/>
            </p:nvSpPr>
            <p:spPr>
              <a:xfrm>
                <a:off x="749911" y="4190519"/>
                <a:ext cx="5397798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pt-BR" sz="480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600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AC602CF-0615-492C-A026-C845FC4A4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11" y="4190519"/>
                <a:ext cx="5397798" cy="882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835C0C87-8E5A-41EE-B7FC-A5D83FE99BCC}"/>
                  </a:ext>
                </a:extLst>
              </p:cNvPr>
              <p:cNvSpPr/>
              <p:nvPr/>
            </p:nvSpPr>
            <p:spPr>
              <a:xfrm>
                <a:off x="6554337" y="4195591"/>
                <a:ext cx="50795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pt-BR" sz="4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𝑂𝑀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600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35C0C87-8E5A-41EE-B7FC-A5D83FE99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337" y="4195591"/>
                <a:ext cx="507954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43DBE38B-932F-4A7F-9001-717094E39B44}"/>
                  </a:ext>
                </a:extLst>
              </p:cNvPr>
              <p:cNvSpPr/>
              <p:nvPr/>
            </p:nvSpPr>
            <p:spPr>
              <a:xfrm>
                <a:off x="12230943" y="4198624"/>
                <a:ext cx="5079549" cy="85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vi-VN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𝑀𝑂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3DBE38B-932F-4A7F-9001-717094E39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0943" y="4198624"/>
                <a:ext cx="5079549" cy="858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FE1E0D17-328D-4F61-9B0B-17F67AE7230F}"/>
                  </a:ext>
                </a:extLst>
              </p:cNvPr>
              <p:cNvSpPr/>
              <p:nvPr/>
            </p:nvSpPr>
            <p:spPr>
              <a:xfrm>
                <a:off x="17466926" y="4217526"/>
                <a:ext cx="5868847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,−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pt-BR" sz="4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E1E0D17-328D-4F61-9B0B-17F67AE72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926" y="4217526"/>
                <a:ext cx="5868847" cy="882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B0D4307-F623-4317-B926-8F315621F8DE}"/>
              </a:ext>
            </a:extLst>
          </p:cNvPr>
          <p:cNvGrpSpPr/>
          <p:nvPr/>
        </p:nvGrpSpPr>
        <p:grpSpPr>
          <a:xfrm>
            <a:off x="364483" y="7315200"/>
            <a:ext cx="3269396" cy="1102012"/>
            <a:chOff x="534987" y="1647866"/>
            <a:chExt cx="4197167" cy="1176337"/>
          </a:xfrm>
        </p:grpSpPr>
        <p:sp>
          <p:nvSpPr>
            <p:cNvPr id="51" name="Isosceles Triangle 44">
              <a:extLst>
                <a:ext uri="{FF2B5EF4-FFF2-40B4-BE49-F238E27FC236}">
                  <a16:creationId xmlns="" xmlns:a16="http://schemas.microsoft.com/office/drawing/2014/main" id="{6F652AC4-1AE6-4D6D-AFEF-38399CB9F387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2" name="Pentagon 136">
              <a:extLst>
                <a:ext uri="{FF2B5EF4-FFF2-40B4-BE49-F238E27FC236}">
                  <a16:creationId xmlns="" xmlns:a16="http://schemas.microsoft.com/office/drawing/2014/main" id="{36F0549E-8724-4B0F-A422-489C55014E5C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3" name="Group 11">
              <a:extLst>
                <a:ext uri="{FF2B5EF4-FFF2-40B4-BE49-F238E27FC236}">
                  <a16:creationId xmlns="" xmlns:a16="http://schemas.microsoft.com/office/drawing/2014/main" id="{B1768897-6E7D-4F56-AB32-78FB51660438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Freeform 140">
                <a:extLst>
                  <a:ext uri="{FF2B5EF4-FFF2-40B4-BE49-F238E27FC236}">
                    <a16:creationId xmlns="" xmlns:a16="http://schemas.microsoft.com/office/drawing/2014/main" id="{6D87945D-82A2-40A9-AB70-717E1839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9" name="Freeform 141">
                <a:extLst>
                  <a:ext uri="{FF2B5EF4-FFF2-40B4-BE49-F238E27FC236}">
                    <a16:creationId xmlns="" xmlns:a16="http://schemas.microsoft.com/office/drawing/2014/main" id="{C3CA2A89-05F4-47F2-AE8B-5BECB3B68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0" name="Freeform 142">
                <a:extLst>
                  <a:ext uri="{FF2B5EF4-FFF2-40B4-BE49-F238E27FC236}">
                    <a16:creationId xmlns="" xmlns:a16="http://schemas.microsoft.com/office/drawing/2014/main" id="{CCE4968F-5819-4DCE-B314-801F6DA13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5E57A84-CDCF-4A03-B6C1-CC156A156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7C246B5-58D2-4BEF-A0AD-7ED92E2E5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95AA96B8-2F91-431E-8B82-1B1A4C59C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F3CC3AA7-477D-43C8-98BA-79F70DA6F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54" name="Chevron 138">
              <a:extLst>
                <a:ext uri="{FF2B5EF4-FFF2-40B4-BE49-F238E27FC236}">
                  <a16:creationId xmlns="" xmlns:a16="http://schemas.microsoft.com/office/drawing/2014/main" id="{20099189-B43D-469A-AC9A-64991DFEB4AD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55" name="TextBox 13">
              <a:extLst>
                <a:ext uri="{FF2B5EF4-FFF2-40B4-BE49-F238E27FC236}">
                  <a16:creationId xmlns="" xmlns:a16="http://schemas.microsoft.com/office/drawing/2014/main" id="{0C20947C-9E51-45A3-9D91-7C1753F9A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E15398AB-13B3-4057-B5F2-1CFFF2ED2716}"/>
              </a:ext>
            </a:extLst>
          </p:cNvPr>
          <p:cNvSpPr txBox="1"/>
          <p:nvPr/>
        </p:nvSpPr>
        <p:spPr>
          <a:xfrm>
            <a:off x="4228433" y="7366049"/>
            <a:ext cx="7633276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 đề nào sau đây là </a:t>
            </a:r>
            <a:r>
              <a:rPr lang="pt-BR" sz="4800" b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pt-B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6CE01A17-A81D-4CD1-B4D8-F6CF54E7BC46}"/>
                  </a:ext>
                </a:extLst>
              </p:cNvPr>
              <p:cNvSpPr txBox="1"/>
              <p:nvPr/>
            </p:nvSpPr>
            <p:spPr>
              <a:xfrm>
                <a:off x="1117922" y="8658066"/>
                <a:ext cx="22810797" cy="4006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đoạn thẳng thành đoạn thẳng bằng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đường thẳng thành đường thẳng song song hoặc trùng với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tam giác thành tam giác bằng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đường tròn thành đường tròn có cùng bán kính.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CE01A17-A81D-4CD1-B4D8-F6CF54E7B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22" y="8658066"/>
                <a:ext cx="22810797" cy="4006353"/>
              </a:xfrm>
              <a:prstGeom prst="rect">
                <a:avLst/>
              </a:prstGeom>
              <a:blipFill>
                <a:blip r:embed="rId8"/>
                <a:stretch>
                  <a:fillRect l="-1203" t="-1522" r="-347" b="-5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47">
            <a:extLst>
              <a:ext uri="{FF2B5EF4-FFF2-40B4-BE49-F238E27FC236}">
                <a16:creationId xmlns="" xmlns:a16="http://schemas.microsoft.com/office/drawing/2014/main" id="{F0F03813-F564-423D-A0BD-D9E8FB2B52E2}"/>
              </a:ext>
            </a:extLst>
          </p:cNvPr>
          <p:cNvGrpSpPr/>
          <p:nvPr/>
        </p:nvGrpSpPr>
        <p:grpSpPr>
          <a:xfrm>
            <a:off x="911126" y="1470081"/>
            <a:ext cx="9472086" cy="968319"/>
            <a:chOff x="739068" y="1515167"/>
            <a:chExt cx="9473319" cy="968445"/>
          </a:xfrm>
        </p:grpSpPr>
        <p:sp>
          <p:nvSpPr>
            <p:cNvPr id="90" name="Freeform 71">
              <a:extLst>
                <a:ext uri="{FF2B5EF4-FFF2-40B4-BE49-F238E27FC236}">
                  <a16:creationId xmlns="" xmlns:a16="http://schemas.microsoft.com/office/drawing/2014/main" id="{9D4AAA48-FB20-4D5A-BCB0-53B747C33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1" name="Group 30">
              <a:extLst>
                <a:ext uri="{FF2B5EF4-FFF2-40B4-BE49-F238E27FC236}">
                  <a16:creationId xmlns="" xmlns:a16="http://schemas.microsoft.com/office/drawing/2014/main" id="{EC96EAD6-C8A0-4713-AF1E-34004ACBFE89}"/>
                </a:ext>
              </a:extLst>
            </p:cNvPr>
            <p:cNvGrpSpPr/>
            <p:nvPr/>
          </p:nvGrpSpPr>
          <p:grpSpPr>
            <a:xfrm>
              <a:off x="739068" y="1515167"/>
              <a:ext cx="8177919" cy="960428"/>
              <a:chOff x="739068" y="1515167"/>
              <a:chExt cx="8177919" cy="960428"/>
            </a:xfrm>
          </p:grpSpPr>
          <p:sp>
            <p:nvSpPr>
              <p:cNvPr id="92" name="Freeform 71">
                <a:extLst>
                  <a:ext uri="{FF2B5EF4-FFF2-40B4-BE49-F238E27FC236}">
                    <a16:creationId xmlns="" xmlns:a16="http://schemas.microsoft.com/office/drawing/2014/main" id="{C7F704AA-7592-4341-97BB-EA86FF60D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Oval 72">
                <a:extLst>
                  <a:ext uri="{FF2B5EF4-FFF2-40B4-BE49-F238E27FC236}">
                    <a16:creationId xmlns="" xmlns:a16="http://schemas.microsoft.com/office/drawing/2014/main" id="{43021A11-E99C-445E-A5D3-6CDBB0E1D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3">
                <a:extLst>
                  <a:ext uri="{FF2B5EF4-FFF2-40B4-BE49-F238E27FC236}">
                    <a16:creationId xmlns="" xmlns:a16="http://schemas.microsoft.com/office/drawing/2014/main" id="{389DA12A-D56A-49B8-BB7C-C4073A8DF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4">
                <a:extLst>
                  <a:ext uri="{FF2B5EF4-FFF2-40B4-BE49-F238E27FC236}">
                    <a16:creationId xmlns="" xmlns:a16="http://schemas.microsoft.com/office/drawing/2014/main" id="{32126A54-7BD9-4650-8D6D-8B1A7ED10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="" xmlns:a16="http://schemas.microsoft.com/office/drawing/2014/main" id="{16789C5D-194B-41F3-816B-5D5425745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="" xmlns:a16="http://schemas.microsoft.com/office/drawing/2014/main" id="{5ED4F484-54AB-434A-91EF-950403D65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7">
                <a:extLst>
                  <a:ext uri="{FF2B5EF4-FFF2-40B4-BE49-F238E27FC236}">
                    <a16:creationId xmlns="" xmlns:a16="http://schemas.microsoft.com/office/drawing/2014/main" id="{64100CF4-4849-4DF2-A864-3A9500E49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8">
                <a:extLst>
                  <a:ext uri="{FF2B5EF4-FFF2-40B4-BE49-F238E27FC236}">
                    <a16:creationId xmlns="" xmlns:a16="http://schemas.microsoft.com/office/drawing/2014/main" id="{94BC6C4E-5D38-4861-ADA4-8D1192FA6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9">
                <a:extLst>
                  <a:ext uri="{FF2B5EF4-FFF2-40B4-BE49-F238E27FC236}">
                    <a16:creationId xmlns="" xmlns:a16="http://schemas.microsoft.com/office/drawing/2014/main" id="{466A7D8F-1237-464F-8579-B68943287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0">
                <a:extLst>
                  <a:ext uri="{FF2B5EF4-FFF2-40B4-BE49-F238E27FC236}">
                    <a16:creationId xmlns="" xmlns:a16="http://schemas.microsoft.com/office/drawing/2014/main" id="{04BF77C8-B776-4086-AAD5-36B13512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1">
                <a:extLst>
                  <a:ext uri="{FF2B5EF4-FFF2-40B4-BE49-F238E27FC236}">
                    <a16:creationId xmlns="" xmlns:a16="http://schemas.microsoft.com/office/drawing/2014/main" id="{824040A7-01B2-4B4F-A180-531B99F89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2">
                <a:extLst>
                  <a:ext uri="{FF2B5EF4-FFF2-40B4-BE49-F238E27FC236}">
                    <a16:creationId xmlns="" xmlns:a16="http://schemas.microsoft.com/office/drawing/2014/main" id="{72B7D4F1-5769-4CB4-A8BF-75BBDD365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TextBox 43">
                <a:extLst>
                  <a:ext uri="{FF2B5EF4-FFF2-40B4-BE49-F238E27FC236}">
                    <a16:creationId xmlns="" xmlns:a16="http://schemas.microsoft.com/office/drawing/2014/main" id="{919CB7C0-31D5-42C0-A4E3-9A9550400D2B}"/>
                  </a:ext>
                </a:extLst>
              </p:cNvPr>
              <p:cNvSpPr txBox="1"/>
              <p:nvPr/>
            </p:nvSpPr>
            <p:spPr>
              <a:xfrm>
                <a:off x="2035905" y="1706054"/>
                <a:ext cx="688108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133">
            <a:extLst>
              <a:ext uri="{FF2B5EF4-FFF2-40B4-BE49-F238E27FC236}">
                <a16:creationId xmlns="" xmlns:a16="http://schemas.microsoft.com/office/drawing/2014/main" id="{19F11F6F-FC04-4874-A9CF-43497F4B7713}"/>
              </a:ext>
            </a:extLst>
          </p:cNvPr>
          <p:cNvSpPr/>
          <p:nvPr/>
        </p:nvSpPr>
        <p:spPr bwMode="auto">
          <a:xfrm>
            <a:off x="661906" y="8707874"/>
            <a:ext cx="23231796" cy="482418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sp>
        <p:nvSpPr>
          <p:cNvPr id="134" name="Rounded Rectangle 133"/>
          <p:cNvSpPr/>
          <p:nvPr/>
        </p:nvSpPr>
        <p:spPr bwMode="auto">
          <a:xfrm>
            <a:off x="600055" y="2313955"/>
            <a:ext cx="23231796" cy="5459285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909007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35905" y="1706054"/>
                <a:ext cx="688108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3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B0D4307-F623-4317-B926-8F315621F8DE}"/>
              </a:ext>
            </a:extLst>
          </p:cNvPr>
          <p:cNvGrpSpPr/>
          <p:nvPr/>
        </p:nvGrpSpPr>
        <p:grpSpPr>
          <a:xfrm>
            <a:off x="386862" y="8696048"/>
            <a:ext cx="3269396" cy="1102012"/>
            <a:chOff x="534987" y="1647866"/>
            <a:chExt cx="4197167" cy="1176337"/>
          </a:xfrm>
        </p:grpSpPr>
        <p:sp>
          <p:nvSpPr>
            <p:cNvPr id="51" name="Isosceles Triangle 44">
              <a:extLst>
                <a:ext uri="{FF2B5EF4-FFF2-40B4-BE49-F238E27FC236}">
                  <a16:creationId xmlns="" xmlns:a16="http://schemas.microsoft.com/office/drawing/2014/main" id="{6F652AC4-1AE6-4D6D-AFEF-38399CB9F387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2" name="Pentagon 136">
              <a:extLst>
                <a:ext uri="{FF2B5EF4-FFF2-40B4-BE49-F238E27FC236}">
                  <a16:creationId xmlns="" xmlns:a16="http://schemas.microsoft.com/office/drawing/2014/main" id="{36F0549E-8724-4B0F-A422-489C55014E5C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3" name="Group 11">
              <a:extLst>
                <a:ext uri="{FF2B5EF4-FFF2-40B4-BE49-F238E27FC236}">
                  <a16:creationId xmlns="" xmlns:a16="http://schemas.microsoft.com/office/drawing/2014/main" id="{B1768897-6E7D-4F56-AB32-78FB51660438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Freeform 140">
                <a:extLst>
                  <a:ext uri="{FF2B5EF4-FFF2-40B4-BE49-F238E27FC236}">
                    <a16:creationId xmlns="" xmlns:a16="http://schemas.microsoft.com/office/drawing/2014/main" id="{6D87945D-82A2-40A9-AB70-717E1839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9" name="Freeform 141">
                <a:extLst>
                  <a:ext uri="{FF2B5EF4-FFF2-40B4-BE49-F238E27FC236}">
                    <a16:creationId xmlns="" xmlns:a16="http://schemas.microsoft.com/office/drawing/2014/main" id="{C3CA2A89-05F4-47F2-AE8B-5BECB3B68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0" name="Freeform 142">
                <a:extLst>
                  <a:ext uri="{FF2B5EF4-FFF2-40B4-BE49-F238E27FC236}">
                    <a16:creationId xmlns="" xmlns:a16="http://schemas.microsoft.com/office/drawing/2014/main" id="{CCE4968F-5819-4DCE-B314-801F6DA13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5E57A84-CDCF-4A03-B6C1-CC156A156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7C246B5-58D2-4BEF-A0AD-7ED92E2E5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95AA96B8-2F91-431E-8B82-1B1A4C59C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F3CC3AA7-477D-43C8-98BA-79F70DA6F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54" name="Chevron 138">
              <a:extLst>
                <a:ext uri="{FF2B5EF4-FFF2-40B4-BE49-F238E27FC236}">
                  <a16:creationId xmlns="" xmlns:a16="http://schemas.microsoft.com/office/drawing/2014/main" id="{20099189-B43D-469A-AC9A-64991DFEB4AD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55" name="TextBox 13">
              <a:extLst>
                <a:ext uri="{FF2B5EF4-FFF2-40B4-BE49-F238E27FC236}">
                  <a16:creationId xmlns="" xmlns:a16="http://schemas.microsoft.com/office/drawing/2014/main" id="{0C20947C-9E51-45A3-9D91-7C1753F9A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4.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CAFE104-A2F0-4ACA-847C-23F67BC51C00}"/>
              </a:ext>
            </a:extLst>
          </p:cNvPr>
          <p:cNvSpPr txBox="1"/>
          <p:nvPr/>
        </p:nvSpPr>
        <p:spPr>
          <a:xfrm>
            <a:off x="4572000" y="2566160"/>
            <a:ext cx="7901567" cy="82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BFF85A6C-E41A-4A41-8FF6-E0948E284448}"/>
                  </a:ext>
                </a:extLst>
              </p:cNvPr>
              <p:cNvSpPr txBox="1"/>
              <p:nvPr/>
            </p:nvSpPr>
            <p:spPr>
              <a:xfrm>
                <a:off x="3294855" y="3346015"/>
                <a:ext cx="12955440" cy="4489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8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,2020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8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,1999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8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den>
                        </m:f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8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F85A6C-E41A-4A41-8FF6-E0948E284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855" y="3346015"/>
                <a:ext cx="12955440" cy="4489562"/>
              </a:xfrm>
              <a:prstGeom prst="rect">
                <a:avLst/>
              </a:prstGeom>
              <a:blipFill>
                <a:blip r:embed="rId3"/>
                <a:stretch>
                  <a:fillRect l="-2117" t="-24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802B05FB-C6B1-458B-A311-B443DAAFBE9B}"/>
                  </a:ext>
                </a:extLst>
              </p:cNvPr>
              <p:cNvSpPr txBox="1"/>
              <p:nvPr/>
            </p:nvSpPr>
            <p:spPr>
              <a:xfrm>
                <a:off x="3846698" y="8741823"/>
                <a:ext cx="20267886" cy="872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Mệnh đề nào sau đây là </a:t>
                </a:r>
                <a:r>
                  <a:rPr lang="pt-BR" sz="4800" b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02B05FB-C6B1-458B-A311-B443DAAF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698" y="8741823"/>
                <a:ext cx="20267886" cy="872868"/>
              </a:xfrm>
              <a:prstGeom prst="rect">
                <a:avLst/>
              </a:prstGeom>
              <a:blipFill>
                <a:blip r:embed="rId4"/>
                <a:stretch>
                  <a:fillRect l="-1353" t="-11189" b="-36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A5E60BFA-B403-49D9-A189-E9074223BD66}"/>
                  </a:ext>
                </a:extLst>
              </p:cNvPr>
              <p:cNvSpPr txBox="1"/>
              <p:nvPr/>
            </p:nvSpPr>
            <p:spPr>
              <a:xfrm>
                <a:off x="2284561" y="9750040"/>
                <a:ext cx="12353364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endParaRPr lang="vi-VN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E60BFA-B403-49D9-A189-E9074223B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61" y="9750040"/>
                <a:ext cx="12353364" cy="1740028"/>
              </a:xfrm>
              <a:prstGeom prst="rect">
                <a:avLst/>
              </a:prstGeom>
              <a:blipFill>
                <a:blip r:embed="rId5"/>
                <a:stretch>
                  <a:fillRect l="-2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97310ED7-3FB4-47B3-87E0-351824B5E338}"/>
                  </a:ext>
                </a:extLst>
              </p:cNvPr>
              <p:cNvSpPr txBox="1"/>
              <p:nvPr/>
            </p:nvSpPr>
            <p:spPr>
              <a:xfrm>
                <a:off x="12954000" y="9614691"/>
                <a:ext cx="9350189" cy="1987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7310ED7-3FB4-47B3-87E0-351824B5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9614691"/>
                <a:ext cx="9350189" cy="1987211"/>
              </a:xfrm>
              <a:prstGeom prst="rect">
                <a:avLst/>
              </a:prstGeom>
              <a:blipFill>
                <a:blip r:embed="rId6"/>
                <a:stretch>
                  <a:fillRect l="-29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6006AEA3-8B86-4C4A-BEEE-CD59879DFC14}"/>
                  </a:ext>
                </a:extLst>
              </p:cNvPr>
              <p:cNvSpPr txBox="1"/>
              <p:nvPr/>
            </p:nvSpPr>
            <p:spPr>
              <a:xfrm>
                <a:off x="2241816" y="11633857"/>
                <a:ext cx="10035988" cy="2478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endParaRPr lang="vi-VN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06AEA3-8B86-4C4A-BEEE-CD59879DF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816" y="11633857"/>
                <a:ext cx="10035988" cy="2478692"/>
              </a:xfrm>
              <a:prstGeom prst="rect">
                <a:avLst/>
              </a:prstGeom>
              <a:blipFill>
                <a:blip r:embed="rId7"/>
                <a:stretch>
                  <a:fillRect l="-27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4E932A1C-E67B-4003-A6EE-8C38E9C52214}"/>
                  </a:ext>
                </a:extLst>
              </p:cNvPr>
              <p:cNvSpPr txBox="1"/>
              <p:nvPr/>
            </p:nvSpPr>
            <p:spPr>
              <a:xfrm>
                <a:off x="12954000" y="11780349"/>
                <a:ext cx="9959788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,360°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4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E932A1C-E67B-4003-A6EE-8C38E9C5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11780349"/>
                <a:ext cx="9959788" cy="1740028"/>
              </a:xfrm>
              <a:prstGeom prst="rect">
                <a:avLst/>
              </a:prstGeom>
              <a:blipFill>
                <a:blip r:embed="rId8"/>
                <a:stretch>
                  <a:fillRect l="-27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47">
            <a:extLst>
              <a:ext uri="{FF2B5EF4-FFF2-40B4-BE49-F238E27FC236}">
                <a16:creationId xmlns="" xmlns:a16="http://schemas.microsoft.com/office/drawing/2014/main" id="{291BECA4-6355-4438-A1C5-2DF2031C0BF2}"/>
              </a:ext>
            </a:extLst>
          </p:cNvPr>
          <p:cNvGrpSpPr/>
          <p:nvPr/>
        </p:nvGrpSpPr>
        <p:grpSpPr>
          <a:xfrm>
            <a:off x="843446" y="7734698"/>
            <a:ext cx="9472086" cy="968319"/>
            <a:chOff x="739068" y="1515167"/>
            <a:chExt cx="9473319" cy="968445"/>
          </a:xfrm>
        </p:grpSpPr>
        <p:sp>
          <p:nvSpPr>
            <p:cNvPr id="88" name="Freeform 71">
              <a:extLst>
                <a:ext uri="{FF2B5EF4-FFF2-40B4-BE49-F238E27FC236}">
                  <a16:creationId xmlns="" xmlns:a16="http://schemas.microsoft.com/office/drawing/2014/main" id="{1F355C44-BE51-47A1-B817-155F09B16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oup 30">
              <a:extLst>
                <a:ext uri="{FF2B5EF4-FFF2-40B4-BE49-F238E27FC236}">
                  <a16:creationId xmlns="" xmlns:a16="http://schemas.microsoft.com/office/drawing/2014/main" id="{1920C7FA-8C41-44A8-BBB8-9E6F0E386D42}"/>
                </a:ext>
              </a:extLst>
            </p:cNvPr>
            <p:cNvGrpSpPr/>
            <p:nvPr/>
          </p:nvGrpSpPr>
          <p:grpSpPr>
            <a:xfrm>
              <a:off x="739068" y="1515167"/>
              <a:ext cx="8177919" cy="960428"/>
              <a:chOff x="739068" y="1515167"/>
              <a:chExt cx="8177919" cy="960428"/>
            </a:xfrm>
          </p:grpSpPr>
          <p:sp>
            <p:nvSpPr>
              <p:cNvPr id="90" name="Freeform 71">
                <a:extLst>
                  <a:ext uri="{FF2B5EF4-FFF2-40B4-BE49-F238E27FC236}">
                    <a16:creationId xmlns="" xmlns:a16="http://schemas.microsoft.com/office/drawing/2014/main" id="{A45E5A13-097D-4BAF-A793-C50CC0AAA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Oval 72">
                <a:extLst>
                  <a:ext uri="{FF2B5EF4-FFF2-40B4-BE49-F238E27FC236}">
                    <a16:creationId xmlns="" xmlns:a16="http://schemas.microsoft.com/office/drawing/2014/main" id="{4C1D1315-C203-473D-A22E-A1D01D7DF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3">
                <a:extLst>
                  <a:ext uri="{FF2B5EF4-FFF2-40B4-BE49-F238E27FC236}">
                    <a16:creationId xmlns="" xmlns:a16="http://schemas.microsoft.com/office/drawing/2014/main" id="{3807AB80-88D7-4996-BF8E-177B4AA6D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4">
                <a:extLst>
                  <a:ext uri="{FF2B5EF4-FFF2-40B4-BE49-F238E27FC236}">
                    <a16:creationId xmlns="" xmlns:a16="http://schemas.microsoft.com/office/drawing/2014/main" id="{D3FAF5E1-68CD-4D52-893C-8BB3E3426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5">
                <a:extLst>
                  <a:ext uri="{FF2B5EF4-FFF2-40B4-BE49-F238E27FC236}">
                    <a16:creationId xmlns="" xmlns:a16="http://schemas.microsoft.com/office/drawing/2014/main" id="{CEC45375-7206-463C-AA72-DF1619F5E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6">
                <a:extLst>
                  <a:ext uri="{FF2B5EF4-FFF2-40B4-BE49-F238E27FC236}">
                    <a16:creationId xmlns="" xmlns:a16="http://schemas.microsoft.com/office/drawing/2014/main" id="{3A5D43D1-BD16-4266-B143-88C7D76D8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7">
                <a:extLst>
                  <a:ext uri="{FF2B5EF4-FFF2-40B4-BE49-F238E27FC236}">
                    <a16:creationId xmlns="" xmlns:a16="http://schemas.microsoft.com/office/drawing/2014/main" id="{B432F1AA-E52C-4202-BFA9-14A56A348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8">
                <a:extLst>
                  <a:ext uri="{FF2B5EF4-FFF2-40B4-BE49-F238E27FC236}">
                    <a16:creationId xmlns="" xmlns:a16="http://schemas.microsoft.com/office/drawing/2014/main" id="{38718D9F-132A-4DC9-B049-F21158FFB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9">
                <a:extLst>
                  <a:ext uri="{FF2B5EF4-FFF2-40B4-BE49-F238E27FC236}">
                    <a16:creationId xmlns="" xmlns:a16="http://schemas.microsoft.com/office/drawing/2014/main" id="{61A14BC5-1E4E-4B1A-A06C-35FF34A6F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0">
                <a:extLst>
                  <a:ext uri="{FF2B5EF4-FFF2-40B4-BE49-F238E27FC236}">
                    <a16:creationId xmlns="" xmlns:a16="http://schemas.microsoft.com/office/drawing/2014/main" id="{6A0DAD0C-BE00-4DF3-9301-B4AFC3F30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81">
                <a:extLst>
                  <a:ext uri="{FF2B5EF4-FFF2-40B4-BE49-F238E27FC236}">
                    <a16:creationId xmlns="" xmlns:a16="http://schemas.microsoft.com/office/drawing/2014/main" id="{356CEAC6-A4F9-4498-98C6-326955EA7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2">
                <a:extLst>
                  <a:ext uri="{FF2B5EF4-FFF2-40B4-BE49-F238E27FC236}">
                    <a16:creationId xmlns="" xmlns:a16="http://schemas.microsoft.com/office/drawing/2014/main" id="{9D030576-EE38-4459-974E-853FF3701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TextBox 43">
                <a:extLst>
                  <a:ext uri="{FF2B5EF4-FFF2-40B4-BE49-F238E27FC236}">
                    <a16:creationId xmlns="" xmlns:a16="http://schemas.microsoft.com/office/drawing/2014/main" id="{249B8715-008D-42C2-9564-38E0D34D2361}"/>
                  </a:ext>
                </a:extLst>
              </p:cNvPr>
              <p:cNvSpPr txBox="1"/>
              <p:nvPr/>
            </p:nvSpPr>
            <p:spPr>
              <a:xfrm>
                <a:off x="2104160" y="1706054"/>
                <a:ext cx="681282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5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615374" y="2468631"/>
            <a:ext cx="23231796" cy="3703569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84770" y="2717537"/>
                <a:ext cx="12954000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Mệnh đề nào sau đây là </a:t>
                </a:r>
                <a:r>
                  <a:rPr lang="pt-BR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sai</a:t>
                </a:r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770" y="2717537"/>
                <a:ext cx="12954000" cy="882742"/>
              </a:xfrm>
              <a:prstGeom prst="rect">
                <a:avLst/>
              </a:prstGeom>
              <a:blipFill>
                <a:blip r:embed="rId3"/>
                <a:stretch>
                  <a:fillRect l="-2118" t="-16552" r="-1176" b="-28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20" cy="960427"/>
              <a:chOff x="739068" y="1515168"/>
              <a:chExt cx="817792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81937" y="1706054"/>
                <a:ext cx="683505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4AC602CF-0615-492C-A026-C845FC4A4AFD}"/>
                  </a:ext>
                </a:extLst>
              </p:cNvPr>
              <p:cNvSpPr/>
              <p:nvPr/>
            </p:nvSpPr>
            <p:spPr>
              <a:xfrm>
                <a:off x="1470843" y="4085528"/>
                <a:ext cx="5397798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pt-BR" sz="48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600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AC602CF-0615-492C-A026-C845FC4A4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4085528"/>
                <a:ext cx="5397798" cy="882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835C0C87-8E5A-41EE-B7FC-A5D83FE99BCC}"/>
                  </a:ext>
                </a:extLst>
              </p:cNvPr>
              <p:cNvSpPr/>
              <p:nvPr/>
            </p:nvSpPr>
            <p:spPr>
              <a:xfrm>
                <a:off x="6411871" y="4137273"/>
                <a:ext cx="50795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pt-BR" sz="48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𝑂𝑀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600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35C0C87-8E5A-41EE-B7FC-A5D83FE99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871" y="4137273"/>
                <a:ext cx="507954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43DBE38B-932F-4A7F-9001-717094E39B44}"/>
                  </a:ext>
                </a:extLst>
              </p:cNvPr>
              <p:cNvSpPr/>
              <p:nvPr/>
            </p:nvSpPr>
            <p:spPr>
              <a:xfrm>
                <a:off x="11491420" y="4137273"/>
                <a:ext cx="5079549" cy="85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vi-VN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𝑀𝑂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3DBE38B-932F-4A7F-9001-717094E39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1420" y="4137273"/>
                <a:ext cx="5079549" cy="858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FE1E0D17-328D-4F61-9B0B-17F67AE7230F}"/>
                  </a:ext>
                </a:extLst>
              </p:cNvPr>
              <p:cNvSpPr/>
              <p:nvPr/>
            </p:nvSpPr>
            <p:spPr>
              <a:xfrm>
                <a:off x="17044310" y="4320415"/>
                <a:ext cx="5868847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,−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pt-BR" sz="4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E1E0D17-328D-4F61-9B0B-17F67AE72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10" y="4320415"/>
                <a:ext cx="5868847" cy="882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25E6EFF8-8884-4305-B644-630B1DC2A1A0}"/>
              </a:ext>
            </a:extLst>
          </p:cNvPr>
          <p:cNvGrpSpPr/>
          <p:nvPr/>
        </p:nvGrpSpPr>
        <p:grpSpPr>
          <a:xfrm>
            <a:off x="1055826" y="6288148"/>
            <a:ext cx="22489973" cy="6970652"/>
            <a:chOff x="986831" y="6862504"/>
            <a:chExt cx="22136902" cy="5405697"/>
          </a:xfrm>
        </p:grpSpPr>
        <p:sp>
          <p:nvSpPr>
            <p:cNvPr id="77" name="Rounded Rectangle 124">
              <a:extLst>
                <a:ext uri="{FF2B5EF4-FFF2-40B4-BE49-F238E27FC236}">
                  <a16:creationId xmlns="" xmlns:a16="http://schemas.microsoft.com/office/drawing/2014/main" id="{37866933-6D36-4C6B-8C37-55F5AEDBC88C}"/>
                </a:ext>
              </a:extLst>
            </p:cNvPr>
            <p:cNvSpPr/>
            <p:nvPr/>
          </p:nvSpPr>
          <p:spPr>
            <a:xfrm>
              <a:off x="990922" y="7114667"/>
              <a:ext cx="22132811" cy="51535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8DADEAFA-E6C9-420F-91A0-6657DBDC5C62}"/>
                </a:ext>
              </a:extLst>
            </p:cNvPr>
            <p:cNvGrpSpPr/>
            <p:nvPr/>
          </p:nvGrpSpPr>
          <p:grpSpPr>
            <a:xfrm>
              <a:off x="986831" y="6862504"/>
              <a:ext cx="3493286" cy="707886"/>
              <a:chOff x="1205493" y="6941421"/>
              <a:chExt cx="3493737" cy="866456"/>
            </a:xfrm>
          </p:grpSpPr>
          <p:sp>
            <p:nvSpPr>
              <p:cNvPr id="88" name="Freeform 20">
                <a:extLst>
                  <a:ext uri="{FF2B5EF4-FFF2-40B4-BE49-F238E27FC236}">
                    <a16:creationId xmlns="" xmlns:a16="http://schemas.microsoft.com/office/drawing/2014/main" id="{AEC487E7-605C-45AF-96F9-091D20D007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9327D0F6-FD51-4DC1-9CB4-C22A32C36F23}"/>
                  </a:ext>
                </a:extLst>
              </p:cNvPr>
              <p:cNvSpPr txBox="1"/>
              <p:nvPr/>
            </p:nvSpPr>
            <p:spPr>
              <a:xfrm>
                <a:off x="2057665" y="6941421"/>
                <a:ext cx="2641565" cy="86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Round Diagonal Corner Rectangle 128">
                <a:extLst>
                  <a:ext uri="{FF2B5EF4-FFF2-40B4-BE49-F238E27FC236}">
                    <a16:creationId xmlns="" xmlns:a16="http://schemas.microsoft.com/office/drawing/2014/main" id="{91CE90EF-7A44-4DB0-81E5-6B5814C5F443}"/>
                  </a:ext>
                </a:extLst>
              </p:cNvPr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1" name="Freeform 15">
                <a:extLst>
                  <a:ext uri="{FF2B5EF4-FFF2-40B4-BE49-F238E27FC236}">
                    <a16:creationId xmlns="" xmlns:a16="http://schemas.microsoft.com/office/drawing/2014/main" id="{9C2123CB-2D3D-41E4-8FF8-72C34412A3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618F5624-1447-4345-A726-576B75ABDD48}"/>
                  </a:ext>
                </a:extLst>
              </p:cNvPr>
              <p:cNvSpPr txBox="1"/>
              <p:nvPr/>
            </p:nvSpPr>
            <p:spPr>
              <a:xfrm>
                <a:off x="1738032" y="7388148"/>
                <a:ext cx="21267176" cy="4489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800" b="1"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Chọn C</a:t>
                </a:r>
                <a:r>
                  <a:rPr lang="pt-BR" sz="4800" b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Theo định nghĩa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indent="1706563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 góc lượng giác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Phép biến hình biến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thành chính nó, biến mỗi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thành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fr-FR" sz="480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góc lượng giác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được gọi là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18F5624-1447-4345-A726-576B75ABD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32" y="7388148"/>
                <a:ext cx="21267176" cy="4489883"/>
              </a:xfrm>
              <a:prstGeom prst="rect">
                <a:avLst/>
              </a:prstGeom>
              <a:blipFill>
                <a:blip r:embed="rId8"/>
                <a:stretch>
                  <a:fillRect l="-1290" r="-1318" b="-63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>
            <a:extLst>
              <a:ext uri="{FF2B5EF4-FFF2-40B4-BE49-F238E27FC236}">
                <a16:creationId xmlns="" xmlns:a16="http://schemas.microsoft.com/office/drawing/2014/main" id="{DFD564D1-CE1A-4260-B1F5-CF2808DCA81E}"/>
              </a:ext>
            </a:extLst>
          </p:cNvPr>
          <p:cNvSpPr/>
          <p:nvPr/>
        </p:nvSpPr>
        <p:spPr>
          <a:xfrm>
            <a:off x="11723377" y="407462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01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615374" y="2468631"/>
            <a:ext cx="23231796" cy="49687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35905" y="1706054"/>
                <a:ext cx="688108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2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25E6EFF8-8884-4305-B644-630B1DC2A1A0}"/>
              </a:ext>
            </a:extLst>
          </p:cNvPr>
          <p:cNvGrpSpPr/>
          <p:nvPr/>
        </p:nvGrpSpPr>
        <p:grpSpPr>
          <a:xfrm>
            <a:off x="1055826" y="7795306"/>
            <a:ext cx="22489973" cy="5463494"/>
            <a:chOff x="986831" y="6862504"/>
            <a:chExt cx="22136902" cy="5405697"/>
          </a:xfrm>
        </p:grpSpPr>
        <p:sp>
          <p:nvSpPr>
            <p:cNvPr id="77" name="Rounded Rectangle 124">
              <a:extLst>
                <a:ext uri="{FF2B5EF4-FFF2-40B4-BE49-F238E27FC236}">
                  <a16:creationId xmlns="" xmlns:a16="http://schemas.microsoft.com/office/drawing/2014/main" id="{37866933-6D36-4C6B-8C37-55F5AEDBC88C}"/>
                </a:ext>
              </a:extLst>
            </p:cNvPr>
            <p:cNvSpPr/>
            <p:nvPr/>
          </p:nvSpPr>
          <p:spPr>
            <a:xfrm>
              <a:off x="990922" y="7114667"/>
              <a:ext cx="22132811" cy="51535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8DADEAFA-E6C9-420F-91A0-6657DBDC5C62}"/>
                </a:ext>
              </a:extLst>
            </p:cNvPr>
            <p:cNvGrpSpPr/>
            <p:nvPr/>
          </p:nvGrpSpPr>
          <p:grpSpPr>
            <a:xfrm>
              <a:off x="986831" y="6862504"/>
              <a:ext cx="3493286" cy="707886"/>
              <a:chOff x="1205493" y="6941421"/>
              <a:chExt cx="3493737" cy="866456"/>
            </a:xfrm>
          </p:grpSpPr>
          <p:sp>
            <p:nvSpPr>
              <p:cNvPr id="88" name="Freeform 20">
                <a:extLst>
                  <a:ext uri="{FF2B5EF4-FFF2-40B4-BE49-F238E27FC236}">
                    <a16:creationId xmlns="" xmlns:a16="http://schemas.microsoft.com/office/drawing/2014/main" id="{AEC487E7-605C-45AF-96F9-091D20D007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9327D0F6-FD51-4DC1-9CB4-C22A32C36F23}"/>
                  </a:ext>
                </a:extLst>
              </p:cNvPr>
              <p:cNvSpPr txBox="1"/>
              <p:nvPr/>
            </p:nvSpPr>
            <p:spPr>
              <a:xfrm>
                <a:off x="2057665" y="6941421"/>
                <a:ext cx="2641565" cy="86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Round Diagonal Corner Rectangle 128">
                <a:extLst>
                  <a:ext uri="{FF2B5EF4-FFF2-40B4-BE49-F238E27FC236}">
                    <a16:creationId xmlns="" xmlns:a16="http://schemas.microsoft.com/office/drawing/2014/main" id="{91CE90EF-7A44-4DB0-81E5-6B5814C5F443}"/>
                  </a:ext>
                </a:extLst>
              </p:cNvPr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1" name="Freeform 15">
                <a:extLst>
                  <a:ext uri="{FF2B5EF4-FFF2-40B4-BE49-F238E27FC236}">
                    <a16:creationId xmlns="" xmlns:a16="http://schemas.microsoft.com/office/drawing/2014/main" id="{9C2123CB-2D3D-41E4-8FF8-72C34412A3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FA9379A-A5E7-4D67-A4B2-1A2E54F5315E}"/>
              </a:ext>
            </a:extLst>
          </p:cNvPr>
          <p:cNvSpPr txBox="1"/>
          <p:nvPr/>
        </p:nvSpPr>
        <p:spPr>
          <a:xfrm>
            <a:off x="3806226" y="2591253"/>
            <a:ext cx="7633276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 đề nào sau đây là </a:t>
            </a:r>
            <a:r>
              <a:rPr lang="pt-BR" sz="4800" b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pt-B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FD2D292C-E79F-4B2C-A836-67C8B648ABB8}"/>
                  </a:ext>
                </a:extLst>
              </p:cNvPr>
              <p:cNvSpPr txBox="1"/>
              <p:nvPr/>
            </p:nvSpPr>
            <p:spPr>
              <a:xfrm>
                <a:off x="1055827" y="3474579"/>
                <a:ext cx="24563548" cy="4006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đoạn thẳng thành đoạn thẳng bằng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đường thẳng thành đường thẳng song song hoặc trùng với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tam giác thành tam giác bằng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đường tròn thành đường tròn có cùng bán kính.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2D292C-E79F-4B2C-A836-67C8B648A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474579"/>
                <a:ext cx="24563548" cy="4006353"/>
              </a:xfrm>
              <a:prstGeom prst="rect">
                <a:avLst/>
              </a:prstGeom>
              <a:blipFill>
                <a:blip r:embed="rId3"/>
                <a:stretch>
                  <a:fillRect l="-1117" t="-1522" b="-5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C8D9016-203A-40D4-B7A0-24602BC97E55}"/>
              </a:ext>
            </a:extLst>
          </p:cNvPr>
          <p:cNvSpPr txBox="1"/>
          <p:nvPr/>
        </p:nvSpPr>
        <p:spPr>
          <a:xfrm>
            <a:off x="1575592" y="8655082"/>
            <a:ext cx="21762988" cy="352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4800" b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Theo tính chất </a:t>
            </a:r>
            <a:r>
              <a:rPr lang="fr-FR" sz="4800" b="1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4800" b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fr-F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 quay </a:t>
            </a:r>
            <a:r>
              <a:rPr lang="fr-FR" sz="480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 đường thẳng thành đường thẳng</a:t>
            </a:r>
            <a:r>
              <a:rPr lang="fr-F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biến đoạn thẳng thành đoạn thẳng bằng nó, biến tam giác thành tam giác bằng nó, biến đường tròn thành đường tròn cùng bán kính.</a:t>
            </a:r>
            <a:endParaRPr lang="vi-VN"/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4274F536-A284-4CA1-8D9C-6DF8BDD17027}"/>
              </a:ext>
            </a:extLst>
          </p:cNvPr>
          <p:cNvSpPr/>
          <p:nvPr/>
        </p:nvSpPr>
        <p:spPr>
          <a:xfrm>
            <a:off x="673664" y="448653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395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541146" y="2472520"/>
            <a:ext cx="23231796" cy="334839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05745" y="1706054"/>
                <a:ext cx="691124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3</a:t>
                </a:r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CAFE104-A2F0-4ACA-847C-23F67BC51C00}"/>
              </a:ext>
            </a:extLst>
          </p:cNvPr>
          <p:cNvSpPr txBox="1"/>
          <p:nvPr/>
        </p:nvSpPr>
        <p:spPr>
          <a:xfrm>
            <a:off x="4572000" y="2566160"/>
            <a:ext cx="7901567" cy="82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BFF85A6C-E41A-4A41-8FF6-E0948E284448}"/>
                  </a:ext>
                </a:extLst>
              </p:cNvPr>
              <p:cNvSpPr txBox="1"/>
              <p:nvPr/>
            </p:nvSpPr>
            <p:spPr>
              <a:xfrm>
                <a:off x="736487" y="3549977"/>
                <a:ext cx="22809312" cy="209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4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quay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4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,2020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fr-FR" sz="44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quay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4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,1999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4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vi-VN" sz="44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den>
                        </m:f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fr-FR" sz="44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4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vi-VN" sz="44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F85A6C-E41A-4A41-8FF6-E0948E284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87" y="3549977"/>
                <a:ext cx="22809312" cy="2092048"/>
              </a:xfrm>
              <a:prstGeom prst="rect">
                <a:avLst/>
              </a:prstGeom>
              <a:blipFill>
                <a:blip r:embed="rId3"/>
                <a:stretch>
                  <a:fillRect l="-1096" t="-4360" r="-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FB03DCF3-BF83-4F5A-9893-433D6279320E}"/>
              </a:ext>
            </a:extLst>
          </p:cNvPr>
          <p:cNvGrpSpPr/>
          <p:nvPr/>
        </p:nvGrpSpPr>
        <p:grpSpPr>
          <a:xfrm>
            <a:off x="1055826" y="5985031"/>
            <a:ext cx="22625268" cy="7273770"/>
            <a:chOff x="986831" y="6862504"/>
            <a:chExt cx="22136902" cy="5405697"/>
          </a:xfrm>
        </p:grpSpPr>
        <p:sp>
          <p:nvSpPr>
            <p:cNvPr id="86" name="Rounded Rectangle 124">
              <a:extLst>
                <a:ext uri="{FF2B5EF4-FFF2-40B4-BE49-F238E27FC236}">
                  <a16:creationId xmlns="" xmlns:a16="http://schemas.microsoft.com/office/drawing/2014/main" id="{7272ECD9-1DC7-43EC-8406-0323F48FBA44}"/>
                </a:ext>
              </a:extLst>
            </p:cNvPr>
            <p:cNvSpPr/>
            <p:nvPr/>
          </p:nvSpPr>
          <p:spPr>
            <a:xfrm>
              <a:off x="990922" y="7114667"/>
              <a:ext cx="22132811" cy="51535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6B6AB741-DFC0-4027-84DA-352FF53C409C}"/>
                </a:ext>
              </a:extLst>
            </p:cNvPr>
            <p:cNvGrpSpPr/>
            <p:nvPr/>
          </p:nvGrpSpPr>
          <p:grpSpPr>
            <a:xfrm>
              <a:off x="986831" y="6862504"/>
              <a:ext cx="3493286" cy="707886"/>
              <a:chOff x="1205493" y="6941421"/>
              <a:chExt cx="3493737" cy="866456"/>
            </a:xfrm>
          </p:grpSpPr>
          <p:sp>
            <p:nvSpPr>
              <p:cNvPr id="89" name="Freeform 20">
                <a:extLst>
                  <a:ext uri="{FF2B5EF4-FFF2-40B4-BE49-F238E27FC236}">
                    <a16:creationId xmlns="" xmlns:a16="http://schemas.microsoft.com/office/drawing/2014/main" id="{699DDDB6-EB6B-4150-AE29-656AB81736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DFDC3FBC-FD54-4AEF-A359-1627CB270773}"/>
                  </a:ext>
                </a:extLst>
              </p:cNvPr>
              <p:cNvSpPr txBox="1"/>
              <p:nvPr/>
            </p:nvSpPr>
            <p:spPr>
              <a:xfrm>
                <a:off x="2057665" y="6941421"/>
                <a:ext cx="2641565" cy="86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ound Diagonal Corner Rectangle 128">
                <a:extLst>
                  <a:ext uri="{FF2B5EF4-FFF2-40B4-BE49-F238E27FC236}">
                    <a16:creationId xmlns="" xmlns:a16="http://schemas.microsoft.com/office/drawing/2014/main" id="{A2A8A848-7696-4EFC-B329-23AC4350D9E9}"/>
                  </a:ext>
                </a:extLst>
              </p:cNvPr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="" xmlns:a16="http://schemas.microsoft.com/office/drawing/2014/main" id="{1C5C9809-3F28-4159-BDC7-D779B5E7B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E0DBB227-0143-41DA-BB90-6A638EA82D27}"/>
                  </a:ext>
                </a:extLst>
              </p:cNvPr>
              <p:cNvSpPr txBox="1"/>
              <p:nvPr/>
            </p:nvSpPr>
            <p:spPr>
              <a:xfrm>
                <a:off x="1657080" y="6787420"/>
                <a:ext cx="21496074" cy="2895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án A sai vì p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phép đối xứng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án B sai vì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,2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phép đồng nhất.</a:t>
                </a:r>
                <a:endParaRPr lang="vi-VN" sz="4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án C sai vì không có tính chất này.</a:t>
                </a:r>
                <a:endParaRPr lang="vi-VN" sz="4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0DBB227-0143-41DA-BB90-6A638EA82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080" y="6787420"/>
                <a:ext cx="21496074" cy="2895986"/>
              </a:xfrm>
              <a:prstGeom prst="rect">
                <a:avLst/>
              </a:prstGeom>
              <a:blipFill>
                <a:blip r:embed="rId4"/>
                <a:stretch>
                  <a:fillRect l="-1305" t="-2105" b="-101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DEEB954C-87EB-4DB2-997C-8C2E4211512B}"/>
                  </a:ext>
                </a:extLst>
              </p:cNvPr>
              <p:cNvSpPr txBox="1"/>
              <p:nvPr/>
            </p:nvSpPr>
            <p:spPr>
              <a:xfrm>
                <a:off x="1685104" y="9724908"/>
                <a:ext cx="21977433" cy="3123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án D đúng vì theo nhận xét: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là góc của phép quay biến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thành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</a:t>
                </a:r>
                <a:endParaRPr lang="en-US" sz="4800">
                  <a:effectLst/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;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EEB954C-87EB-4DB2-997C-8C2E42115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04" y="9724908"/>
                <a:ext cx="21977433" cy="3123227"/>
              </a:xfrm>
              <a:prstGeom prst="rect">
                <a:avLst/>
              </a:prstGeom>
              <a:blipFill>
                <a:blip r:embed="rId5"/>
                <a:stretch>
                  <a:fillRect l="-1248" t="-3119" r="-582" b="-38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1A3002EE-292F-4D78-B575-BCF8B792E354}"/>
              </a:ext>
            </a:extLst>
          </p:cNvPr>
          <p:cNvSpPr txBox="1"/>
          <p:nvPr/>
        </p:nvSpPr>
        <p:spPr>
          <a:xfrm>
            <a:off x="20469533" y="6969645"/>
            <a:ext cx="2288489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4800" b="1">
                <a:effectLst/>
                <a:highlight>
                  <a:srgbClr val="00FF00"/>
                </a:highlight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D</a:t>
            </a:r>
            <a:endParaRPr lang="vi-VN" sz="48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378FE18B-A8EC-4C4A-979A-B68AEC9E9C7B}"/>
              </a:ext>
            </a:extLst>
          </p:cNvPr>
          <p:cNvSpPr/>
          <p:nvPr/>
        </p:nvSpPr>
        <p:spPr>
          <a:xfrm>
            <a:off x="12266452" y="441741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794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541146" y="2472520"/>
            <a:ext cx="23231796" cy="488098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20" cy="960427"/>
              <a:chOff x="739068" y="1515168"/>
              <a:chExt cx="817792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32254" y="1706054"/>
                <a:ext cx="6884734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4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B0D4307-F623-4317-B926-8F315621F8DE}"/>
              </a:ext>
            </a:extLst>
          </p:cNvPr>
          <p:cNvGrpSpPr/>
          <p:nvPr/>
        </p:nvGrpSpPr>
        <p:grpSpPr>
          <a:xfrm>
            <a:off x="328149" y="2744474"/>
            <a:ext cx="3269396" cy="1102012"/>
            <a:chOff x="534987" y="1647866"/>
            <a:chExt cx="4197167" cy="1176337"/>
          </a:xfrm>
        </p:grpSpPr>
        <p:sp>
          <p:nvSpPr>
            <p:cNvPr id="51" name="Isosceles Triangle 44">
              <a:extLst>
                <a:ext uri="{FF2B5EF4-FFF2-40B4-BE49-F238E27FC236}">
                  <a16:creationId xmlns="" xmlns:a16="http://schemas.microsoft.com/office/drawing/2014/main" id="{6F652AC4-1AE6-4D6D-AFEF-38399CB9F387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2" name="Pentagon 136">
              <a:extLst>
                <a:ext uri="{FF2B5EF4-FFF2-40B4-BE49-F238E27FC236}">
                  <a16:creationId xmlns="" xmlns:a16="http://schemas.microsoft.com/office/drawing/2014/main" id="{36F0549E-8724-4B0F-A422-489C55014E5C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3" name="Group 11">
              <a:extLst>
                <a:ext uri="{FF2B5EF4-FFF2-40B4-BE49-F238E27FC236}">
                  <a16:creationId xmlns="" xmlns:a16="http://schemas.microsoft.com/office/drawing/2014/main" id="{B1768897-6E7D-4F56-AB32-78FB51660438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Freeform 140">
                <a:extLst>
                  <a:ext uri="{FF2B5EF4-FFF2-40B4-BE49-F238E27FC236}">
                    <a16:creationId xmlns="" xmlns:a16="http://schemas.microsoft.com/office/drawing/2014/main" id="{6D87945D-82A2-40A9-AB70-717E1839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9" name="Freeform 141">
                <a:extLst>
                  <a:ext uri="{FF2B5EF4-FFF2-40B4-BE49-F238E27FC236}">
                    <a16:creationId xmlns="" xmlns:a16="http://schemas.microsoft.com/office/drawing/2014/main" id="{C3CA2A89-05F4-47F2-AE8B-5BECB3B68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0" name="Freeform 142">
                <a:extLst>
                  <a:ext uri="{FF2B5EF4-FFF2-40B4-BE49-F238E27FC236}">
                    <a16:creationId xmlns="" xmlns:a16="http://schemas.microsoft.com/office/drawing/2014/main" id="{CCE4968F-5819-4DCE-B314-801F6DA13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5E57A84-CDCF-4A03-B6C1-CC156A156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7C246B5-58D2-4BEF-A0AD-7ED92E2E5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95AA96B8-2F91-431E-8B82-1B1A4C59C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F3CC3AA7-477D-43C8-98BA-79F70DA6F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54" name="Chevron 138">
              <a:extLst>
                <a:ext uri="{FF2B5EF4-FFF2-40B4-BE49-F238E27FC236}">
                  <a16:creationId xmlns="" xmlns:a16="http://schemas.microsoft.com/office/drawing/2014/main" id="{20099189-B43D-469A-AC9A-64991DFEB4AD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55" name="TextBox 13">
              <a:extLst>
                <a:ext uri="{FF2B5EF4-FFF2-40B4-BE49-F238E27FC236}">
                  <a16:creationId xmlns="" xmlns:a16="http://schemas.microsoft.com/office/drawing/2014/main" id="{0C20947C-9E51-45A3-9D91-7C1753F9A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4.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802B05FB-C6B1-458B-A311-B443DAAFBE9B}"/>
                  </a:ext>
                </a:extLst>
              </p:cNvPr>
              <p:cNvSpPr txBox="1"/>
              <p:nvPr/>
            </p:nvSpPr>
            <p:spPr>
              <a:xfrm>
                <a:off x="3718053" y="2748585"/>
                <a:ext cx="20267886" cy="872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Mệnh đề nào sau đây là </a:t>
                </a:r>
                <a:r>
                  <a:rPr lang="pt-BR" sz="4800" b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02B05FB-C6B1-458B-A311-B443DAAF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053" y="2748585"/>
                <a:ext cx="20267886" cy="872868"/>
              </a:xfrm>
              <a:prstGeom prst="rect">
                <a:avLst/>
              </a:prstGeom>
              <a:blipFill>
                <a:blip r:embed="rId3"/>
                <a:stretch>
                  <a:fillRect l="-1383" t="-11189" b="-36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A5E60BFA-B403-49D9-A189-E9074223BD66}"/>
                  </a:ext>
                </a:extLst>
              </p:cNvPr>
              <p:cNvSpPr txBox="1"/>
              <p:nvPr/>
            </p:nvSpPr>
            <p:spPr>
              <a:xfrm>
                <a:off x="2514600" y="3554923"/>
                <a:ext cx="12353364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endParaRPr lang="vi-VN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E60BFA-B403-49D9-A189-E9074223B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554923"/>
                <a:ext cx="12353364" cy="1740028"/>
              </a:xfrm>
              <a:prstGeom prst="rect">
                <a:avLst/>
              </a:prstGeom>
              <a:blipFill>
                <a:blip r:embed="rId4"/>
                <a:stretch>
                  <a:fillRect l="-2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97310ED7-3FB4-47B3-87E0-351824B5E338}"/>
                  </a:ext>
                </a:extLst>
              </p:cNvPr>
              <p:cNvSpPr txBox="1"/>
              <p:nvPr/>
            </p:nvSpPr>
            <p:spPr>
              <a:xfrm>
                <a:off x="13184039" y="3419574"/>
                <a:ext cx="9350189" cy="1987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7310ED7-3FB4-47B3-87E0-351824B5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039" y="3419574"/>
                <a:ext cx="9350189" cy="1987211"/>
              </a:xfrm>
              <a:prstGeom prst="rect">
                <a:avLst/>
              </a:prstGeom>
              <a:blipFill>
                <a:blip r:embed="rId5"/>
                <a:stretch>
                  <a:fillRect l="-29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6006AEA3-8B86-4C4A-BEEE-CD59879DFC14}"/>
                  </a:ext>
                </a:extLst>
              </p:cNvPr>
              <p:cNvSpPr txBox="1"/>
              <p:nvPr/>
            </p:nvSpPr>
            <p:spPr>
              <a:xfrm>
                <a:off x="2471855" y="5438740"/>
                <a:ext cx="10035988" cy="2478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endParaRPr lang="vi-VN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06AEA3-8B86-4C4A-BEEE-CD59879DF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855" y="5438740"/>
                <a:ext cx="10035988" cy="2478692"/>
              </a:xfrm>
              <a:prstGeom prst="rect">
                <a:avLst/>
              </a:prstGeom>
              <a:blipFill>
                <a:blip r:embed="rId6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4E932A1C-E67B-4003-A6EE-8C38E9C52214}"/>
                  </a:ext>
                </a:extLst>
              </p:cNvPr>
              <p:cNvSpPr txBox="1"/>
              <p:nvPr/>
            </p:nvSpPr>
            <p:spPr>
              <a:xfrm>
                <a:off x="13184039" y="5585232"/>
                <a:ext cx="9959788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,360°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4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E932A1C-E67B-4003-A6EE-8C38E9C5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039" y="5585232"/>
                <a:ext cx="9959788" cy="1740028"/>
              </a:xfrm>
              <a:prstGeom prst="rect">
                <a:avLst/>
              </a:prstGeom>
              <a:blipFill>
                <a:blip r:embed="rId7"/>
                <a:stretch>
                  <a:fillRect l="-28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9C8B125F-D266-45FD-8D57-37EDE64EC8AD}"/>
              </a:ext>
            </a:extLst>
          </p:cNvPr>
          <p:cNvGrpSpPr/>
          <p:nvPr/>
        </p:nvGrpSpPr>
        <p:grpSpPr>
          <a:xfrm>
            <a:off x="897554" y="7562054"/>
            <a:ext cx="22875387" cy="5772946"/>
            <a:chOff x="986831" y="6862504"/>
            <a:chExt cx="22136902" cy="5405697"/>
          </a:xfrm>
        </p:grpSpPr>
        <p:sp>
          <p:nvSpPr>
            <p:cNvPr id="91" name="Rounded Rectangle 124">
              <a:extLst>
                <a:ext uri="{FF2B5EF4-FFF2-40B4-BE49-F238E27FC236}">
                  <a16:creationId xmlns="" xmlns:a16="http://schemas.microsoft.com/office/drawing/2014/main" id="{29E6DD2B-AD5A-4993-A473-54730BC0F244}"/>
                </a:ext>
              </a:extLst>
            </p:cNvPr>
            <p:cNvSpPr/>
            <p:nvPr/>
          </p:nvSpPr>
          <p:spPr>
            <a:xfrm>
              <a:off x="990922" y="7114667"/>
              <a:ext cx="22132811" cy="51535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6A088DDF-3939-4FDA-B329-AC3E94135DEF}"/>
                </a:ext>
              </a:extLst>
            </p:cNvPr>
            <p:cNvGrpSpPr/>
            <p:nvPr/>
          </p:nvGrpSpPr>
          <p:grpSpPr>
            <a:xfrm>
              <a:off x="986831" y="6862504"/>
              <a:ext cx="3493286" cy="707886"/>
              <a:chOff x="1205493" y="6941421"/>
              <a:chExt cx="3493737" cy="866456"/>
            </a:xfrm>
          </p:grpSpPr>
          <p:sp>
            <p:nvSpPr>
              <p:cNvPr id="93" name="Freeform 20">
                <a:extLst>
                  <a:ext uri="{FF2B5EF4-FFF2-40B4-BE49-F238E27FC236}">
                    <a16:creationId xmlns="" xmlns:a16="http://schemas.microsoft.com/office/drawing/2014/main" id="{CC040006-D8E5-4E41-A3AE-DC654C0402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D2812050-DDDC-4054-8B99-AB50201F6701}"/>
                  </a:ext>
                </a:extLst>
              </p:cNvPr>
              <p:cNvSpPr txBox="1"/>
              <p:nvPr/>
            </p:nvSpPr>
            <p:spPr>
              <a:xfrm>
                <a:off x="2057665" y="6941421"/>
                <a:ext cx="2641565" cy="86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Round Diagonal Corner Rectangle 128">
                <a:extLst>
                  <a:ext uri="{FF2B5EF4-FFF2-40B4-BE49-F238E27FC236}">
                    <a16:creationId xmlns="" xmlns:a16="http://schemas.microsoft.com/office/drawing/2014/main" id="{76B6B722-BAC2-402E-964F-8265B089D693}"/>
                  </a:ext>
                </a:extLst>
              </p:cNvPr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6" name="Freeform 15">
                <a:extLst>
                  <a:ext uri="{FF2B5EF4-FFF2-40B4-BE49-F238E27FC236}">
                    <a16:creationId xmlns="" xmlns:a16="http://schemas.microsoft.com/office/drawing/2014/main" id="{73608FE8-7B39-4836-812E-874E515D26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65957743-572A-4E04-AD24-AFC38995E065}"/>
                  </a:ext>
                </a:extLst>
              </p:cNvPr>
              <p:cNvSpPr txBox="1"/>
              <p:nvPr/>
            </p:nvSpPr>
            <p:spPr>
              <a:xfrm>
                <a:off x="3142708" y="8666335"/>
                <a:ext cx="14870964" cy="2939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Chọn C</a:t>
                </a:r>
                <a:endParaRPr lang="vi-VN" sz="4800">
                  <a:effectLst/>
                  <a:highlight>
                    <a:srgbClr val="00FF00"/>
                  </a:highligh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 án đúng phải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957743-572A-4E04-AD24-AFC38995E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708" y="8666335"/>
                <a:ext cx="14870964" cy="2939266"/>
              </a:xfrm>
              <a:prstGeom prst="rect">
                <a:avLst/>
              </a:prstGeom>
              <a:blipFill>
                <a:blip r:embed="rId8"/>
                <a:stretch>
                  <a:fillRect l="-1886" t="-3320" r="-16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>
            <a:extLst>
              <a:ext uri="{FF2B5EF4-FFF2-40B4-BE49-F238E27FC236}">
                <a16:creationId xmlns="" xmlns:a16="http://schemas.microsoft.com/office/drawing/2014/main" id="{5D34858E-07B4-4E3B-A992-DC37CD1D6BF1}"/>
              </a:ext>
            </a:extLst>
          </p:cNvPr>
          <p:cNvSpPr/>
          <p:nvPr/>
        </p:nvSpPr>
        <p:spPr>
          <a:xfrm>
            <a:off x="2009384" y="574059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221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3">
            <a:extLst>
              <a:ext uri="{FF2B5EF4-FFF2-40B4-BE49-F238E27FC236}">
                <a16:creationId xmlns="" xmlns:a16="http://schemas.microsoft.com/office/drawing/2014/main" id="{A0D0BFAF-D3CC-434D-A5F1-EE19913DFAA1}"/>
              </a:ext>
            </a:extLst>
          </p:cNvPr>
          <p:cNvSpPr/>
          <p:nvPr/>
        </p:nvSpPr>
        <p:spPr bwMode="auto">
          <a:xfrm>
            <a:off x="541146" y="6647708"/>
            <a:ext cx="23231796" cy="2839325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sp>
        <p:nvSpPr>
          <p:cNvPr id="13" name="Rounded Rectangle 133">
            <a:extLst>
              <a:ext uri="{FF2B5EF4-FFF2-40B4-BE49-F238E27FC236}">
                <a16:creationId xmlns="" xmlns:a16="http://schemas.microsoft.com/office/drawing/2014/main" id="{2DC61C37-420F-46D4-BBD1-286A07E6CC6A}"/>
              </a:ext>
            </a:extLst>
          </p:cNvPr>
          <p:cNvSpPr/>
          <p:nvPr/>
        </p:nvSpPr>
        <p:spPr bwMode="auto">
          <a:xfrm>
            <a:off x="541146" y="3124200"/>
            <a:ext cx="23231796" cy="2839325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676400" y="3505200"/>
            <a:ext cx="21412200" cy="1689117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>
                <a:solidFill>
                  <a:srgbClr val="3333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DẠNG 1: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>
                <a:solidFill>
                  <a:srgbClr val="3333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XÁC ĐỊNH ẢNH VÀ TẠO ẢNH CỦA MỘT HÌNH QUA PHÉP QUAY TRONG MẶT PHẲNG</a:t>
            </a:r>
            <a:endParaRPr lang="vi-VN" sz="1200">
              <a:solidFill>
                <a:srgbClr val="3333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9675ACC0-FCE0-40BB-A783-D0D41CD2649F}"/>
                  </a:ext>
                </a:extLst>
              </p:cNvPr>
              <p:cNvSpPr/>
              <p:nvPr/>
            </p:nvSpPr>
            <p:spPr>
              <a:xfrm>
                <a:off x="1676400" y="6675685"/>
                <a:ext cx="21600367" cy="210384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 2: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XÁC ĐỊNH ẢNH VÀ TẠO ẢNH CỦA MỘT HÌNH QUA PHÉP QUAY 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200">
                  <a:solidFill>
                    <a:srgbClr val="3333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675685"/>
                <a:ext cx="21600367" cy="2103846"/>
              </a:xfrm>
              <a:prstGeom prst="rect">
                <a:avLst/>
              </a:prstGeom>
              <a:blipFill>
                <a:blip r:embed="rId3"/>
                <a:stretch>
                  <a:fillRect l="-1129" b="-127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5289</TotalTime>
  <Words>4166</Words>
  <PresentationFormat>Custom</PresentationFormat>
  <Paragraphs>337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2021-09-01T15:14:29Z</dcterms:modified>
</cp:coreProperties>
</file>