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350" r:id="rId6"/>
    <p:sldId id="351" r:id="rId7"/>
    <p:sldId id="333" r:id="rId8"/>
    <p:sldId id="260" r:id="rId9"/>
    <p:sldId id="334" r:id="rId10"/>
    <p:sldId id="338" r:id="rId11"/>
    <p:sldId id="339" r:id="rId12"/>
    <p:sldId id="340" r:id="rId13"/>
    <p:sldId id="261" r:id="rId14"/>
    <p:sldId id="342" r:id="rId15"/>
    <p:sldId id="343" r:id="rId16"/>
    <p:sldId id="344" r:id="rId17"/>
    <p:sldId id="346" r:id="rId18"/>
    <p:sldId id="262" r:id="rId19"/>
    <p:sldId id="347" r:id="rId20"/>
    <p:sldId id="348" r:id="rId21"/>
    <p:sldId id="263" r:id="rId22"/>
    <p:sldId id="349" r:id="rId23"/>
    <p:sldId id="264" r:id="rId24"/>
    <p:sldId id="335" r:id="rId25"/>
    <p:sldId id="336" r:id="rId26"/>
    <p:sldId id="33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4657"/>
  </p:normalViewPr>
  <p:slideViewPr>
    <p:cSldViewPr snapToGrid="0">
      <p:cViewPr varScale="1">
        <p:scale>
          <a:sx n="80" d="100"/>
          <a:sy n="80" d="100"/>
        </p:scale>
        <p:origin x="15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1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64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D231D0-0BF9-439F-B0C8-0B584307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5C07-642A-49DC-984F-DCB0ECDEA8E2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B55C5-027D-4B70-BB16-E9EB4B48E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8A691-8D6B-4CE8-8EF4-67DC194E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2268-4B63-42D7-B956-3F82BE59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5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1910272316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8178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77143BAD-91E8-4BEE-8D2E-CA78E2A45EAE}"/>
              </a:ext>
            </a:extLst>
          </p:cNvPr>
          <p:cNvSpPr txBox="1"/>
          <p:nvPr userDrawn="1"/>
        </p:nvSpPr>
        <p:spPr>
          <a:xfrm>
            <a:off x="11038512" y="-3647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12.png"/><Relationship Id="rId7" Type="http://schemas.openxmlformats.org/officeDocument/2006/relationships/audio" Target="../media/audio7.wav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999E08-787C-45F6-999C-304ACFDE3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DBBC2B-6465-4FE9-9FC3-77DABE511BB2}"/>
              </a:ext>
            </a:extLst>
          </p:cNvPr>
          <p:cNvSpPr txBox="1"/>
          <p:nvPr/>
        </p:nvSpPr>
        <p:spPr>
          <a:xfrm>
            <a:off x="5172671" y="2645692"/>
            <a:ext cx="65967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8: Festivals around the World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20366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5BE8A-651A-4C77-87FA-79374A67C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04" y="1031293"/>
            <a:ext cx="9089993" cy="2474998"/>
          </a:xfrm>
          <a:prstGeom prst="rect">
            <a:avLst/>
          </a:prstGeom>
        </p:spPr>
      </p:pic>
      <p:sp>
        <p:nvSpPr>
          <p:cNvPr id="6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6B75986-9BB8-4A16-8A6F-954CB12FB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7702" y="2674222"/>
            <a:ext cx="624391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7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A2C6BDA-9F8C-4CE4-881E-9B1B9316D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87" y="2679139"/>
            <a:ext cx="624391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8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A33AF56-5D2B-4ADD-8EA2-00B5B53EB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8077" y="2684055"/>
            <a:ext cx="624391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9" name="Rectangle 36">
            <a:hlinkClick r:id="" action="ppaction://noaction">
              <a:snd r:embed="rId3" name="Colombian.wav"/>
            </a:hlinkClick>
            <a:extLst>
              <a:ext uri="{FF2B5EF4-FFF2-40B4-BE49-F238E27FC236}">
                <a16:creationId xmlns:a16="http://schemas.microsoft.com/office/drawing/2014/main" id="{B752FFEE-3C3B-4D20-BD3F-63C173FD8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846" y="2489273"/>
            <a:ext cx="2600641" cy="15696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r>
              <a:rPr lang="en-US" sz="2400" dirty="0"/>
              <a:t>			</a:t>
            </a:r>
            <a:endParaRPr lang="vi-VN" sz="2400" dirty="0"/>
          </a:p>
        </p:txBody>
      </p:sp>
      <p:sp>
        <p:nvSpPr>
          <p:cNvPr id="10" name="Rectangle 36">
            <a:hlinkClick r:id="" action="ppaction://noaction">
              <a:snd r:embed="rId4" name="Malaysian.wav"/>
            </a:hlinkClick>
            <a:extLst>
              <a:ext uri="{FF2B5EF4-FFF2-40B4-BE49-F238E27FC236}">
                <a16:creationId xmlns:a16="http://schemas.microsoft.com/office/drawing/2014/main" id="{38C37F23-1F79-4832-A67F-4592C5218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3444" y="2690835"/>
            <a:ext cx="2605550" cy="15696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r>
              <a:rPr lang="en-US" sz="2400" dirty="0"/>
              <a:t>			</a:t>
            </a:r>
            <a:endParaRPr lang="vi-VN" sz="2400" dirty="0"/>
          </a:p>
        </p:txBody>
      </p:sp>
      <p:sp>
        <p:nvSpPr>
          <p:cNvPr id="11" name="Rectangle 36">
            <a:hlinkClick r:id="" action="ppaction://noaction">
              <a:snd r:embed="rId5" name="Argentinian.wav"/>
            </a:hlinkClick>
            <a:extLst>
              <a:ext uri="{FF2B5EF4-FFF2-40B4-BE49-F238E27FC236}">
                <a16:creationId xmlns:a16="http://schemas.microsoft.com/office/drawing/2014/main" id="{EA249A03-C7A7-417D-9C4E-5B4CDA074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057" y="2685916"/>
            <a:ext cx="2605550" cy="15696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r>
              <a:rPr lang="en-US" sz="2400" dirty="0"/>
              <a:t>			</a:t>
            </a:r>
            <a:endParaRPr lang="vi-VN" sz="2400" dirty="0"/>
          </a:p>
        </p:txBody>
      </p:sp>
      <p:sp>
        <p:nvSpPr>
          <p:cNvPr id="4" name="Rectangle 36">
            <a:hlinkClick r:id="" action="ppaction://noaction">
              <a:snd r:embed="rId6" name="CD2-TRACK 03.wav"/>
            </a:hlinkClick>
            <a:extLst>
              <a:ext uri="{FF2B5EF4-FFF2-40B4-BE49-F238E27FC236}">
                <a16:creationId xmlns:a16="http://schemas.microsoft.com/office/drawing/2014/main" id="{18D6F3D4-4EDC-4D1D-AE09-D4D06F5D8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8052" y="1598156"/>
            <a:ext cx="2271251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altLang="en-US" sz="5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</p:spTree>
    <p:extLst>
      <p:ext uri="{BB962C8B-B14F-4D97-AF65-F5344CB8AC3E}">
        <p14:creationId xmlns:p14="http://schemas.microsoft.com/office/powerpoint/2010/main" val="28092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31C579D-E065-433A-A4BF-1FEF63A90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5"/>
          <a:stretch/>
        </p:blipFill>
        <p:spPr>
          <a:xfrm>
            <a:off x="844299" y="3057179"/>
            <a:ext cx="10503401" cy="1943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334CF3-C224-4FB1-8EFC-1298D3ADF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8" t="16024" r="1549" b="7036"/>
          <a:stretch/>
        </p:blipFill>
        <p:spPr>
          <a:xfrm>
            <a:off x="503548" y="371658"/>
            <a:ext cx="11390107" cy="26389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83E0C8-8FDC-4844-B349-69206E013613}"/>
              </a:ext>
            </a:extLst>
          </p:cNvPr>
          <p:cNvCxnSpPr>
            <a:cxnSpLocks/>
          </p:cNvCxnSpPr>
          <p:nvPr/>
        </p:nvCxnSpPr>
        <p:spPr>
          <a:xfrm flipH="1">
            <a:off x="1325125" y="4726050"/>
            <a:ext cx="22931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728544D-D1CB-4BF3-96CA-9811687B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329" y="4972348"/>
            <a:ext cx="8077493" cy="551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26D027-3840-4AD4-AEFB-642102A6AA1E}"/>
              </a:ext>
            </a:extLst>
          </p:cNvPr>
          <p:cNvSpPr txBox="1"/>
          <p:nvPr/>
        </p:nvSpPr>
        <p:spPr>
          <a:xfrm>
            <a:off x="1220413" y="5466734"/>
            <a:ext cx="10969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The correct  stress</a:t>
            </a:r>
            <a:r>
              <a:rPr lang="en-US" sz="3200" dirty="0">
                <a:solidFill>
                  <a:srgbClr val="002060"/>
                </a:solidFill>
              </a:rPr>
              <a:t> is on the </a:t>
            </a:r>
            <a:r>
              <a:rPr lang="en-US" sz="3200" b="1" dirty="0">
                <a:solidFill>
                  <a:srgbClr val="002060"/>
                </a:solidFill>
              </a:rPr>
              <a:t>second syllable:</a:t>
            </a:r>
            <a:r>
              <a:rPr lang="en-US" sz="3200" b="1" dirty="0"/>
              <a:t> </a:t>
            </a:r>
            <a:r>
              <a:rPr lang="en-US" sz="3200" dirty="0"/>
              <a:t>/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mɒŋˈ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ɡəʊ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liən</a:t>
            </a:r>
            <a:r>
              <a:rPr lang="en-US" sz="3200" dirty="0"/>
              <a:t> /  </a:t>
            </a:r>
            <a:r>
              <a:rPr lang="en-US" altLang="en-US" sz="32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  <a:p>
            <a:endParaRPr lang="en-US" sz="32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B5F630-5D20-4846-9E74-BF846D5A2F66}"/>
              </a:ext>
            </a:extLst>
          </p:cNvPr>
          <p:cNvCxnSpPr>
            <a:cxnSpLocks/>
          </p:cNvCxnSpPr>
          <p:nvPr/>
        </p:nvCxnSpPr>
        <p:spPr>
          <a:xfrm flipH="1">
            <a:off x="1339877" y="5448724"/>
            <a:ext cx="6462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6">
            <a:hlinkClick r:id="" action="ppaction://noaction">
              <a:snd r:embed="rId5" name="CD2-TRACK 04.wav"/>
            </a:hlinkClick>
            <a:extLst>
              <a:ext uri="{FF2B5EF4-FFF2-40B4-BE49-F238E27FC236}">
                <a16:creationId xmlns:a16="http://schemas.microsoft.com/office/drawing/2014/main" id="{689F911F-2897-40B6-A705-E5E4FD360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585" y="3523563"/>
            <a:ext cx="2303365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altLang="en-US" sz="4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2" name="Rectangle 36">
            <a:hlinkClick r:id="" action="ppaction://noaction">
              <a:snd r:embed="rId6" name="Mongolian.wav"/>
            </a:hlinkClick>
            <a:extLst>
              <a:ext uri="{FF2B5EF4-FFF2-40B4-BE49-F238E27FC236}">
                <a16:creationId xmlns:a16="http://schemas.microsoft.com/office/drawing/2014/main" id="{6B71D826-8490-4925-87F5-95A57E88C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384" y="4459117"/>
            <a:ext cx="2580056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en-US" altLang="en-US" sz="2400" dirty="0">
              <a:solidFill>
                <a:srgbClr val="FF0000"/>
              </a:solidFill>
              <a:sym typeface="Webdings" panose="05030102010509060703" pitchFamily="18" charset="2"/>
            </a:endParaRPr>
          </a:p>
        </p:txBody>
      </p:sp>
      <p:sp>
        <p:nvSpPr>
          <p:cNvPr id="13" name="Rectangle 36">
            <a:hlinkClick r:id="" action="ppaction://noaction">
              <a:snd r:embed="rId7" name="Italian.wav"/>
            </a:hlinkClick>
            <a:extLst>
              <a:ext uri="{FF2B5EF4-FFF2-40B4-BE49-F238E27FC236}">
                <a16:creationId xmlns:a16="http://schemas.microsoft.com/office/drawing/2014/main" id="{39125927-0BF6-47E1-B670-8B04745A0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768" y="4434541"/>
            <a:ext cx="269438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r"/>
            <a:r>
              <a:rPr lang="en-US" sz="2400" dirty="0"/>
              <a:t>	</a:t>
            </a:r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r>
              <a:rPr lang="en-US" sz="2400" dirty="0"/>
              <a:t>	</a:t>
            </a:r>
          </a:p>
        </p:txBody>
      </p:sp>
      <p:sp>
        <p:nvSpPr>
          <p:cNvPr id="19" name="Rectangle 36">
            <a:hlinkClick r:id="" action="ppaction://noaction">
              <a:snd r:embed="rId8" name="Mongolian. ..wav"/>
            </a:hlinkClick>
            <a:extLst>
              <a:ext uri="{FF2B5EF4-FFF2-40B4-BE49-F238E27FC236}">
                <a16:creationId xmlns:a16="http://schemas.microsoft.com/office/drawing/2014/main" id="{3A1348F5-BC7B-4185-BE39-369FEE222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905" y="5341256"/>
            <a:ext cx="3492971" cy="83099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en-US" altLang="en-US" sz="2400" dirty="0">
              <a:solidFill>
                <a:srgbClr val="FF0000"/>
              </a:solidFill>
              <a:sym typeface="Webdings" panose="05030102010509060703" pitchFamily="18" charset="2"/>
            </a:endParaRPr>
          </a:p>
          <a:p>
            <a:pPr algn="ctr"/>
            <a:endParaRPr lang="en-US" altLang="en-US" sz="2400" dirty="0">
              <a:solidFill>
                <a:srgbClr val="FF0000"/>
              </a:solidFill>
              <a:sym typeface="Webdings" panose="05030102010509060703" pitchFamily="18" charset="2"/>
            </a:endParaRPr>
          </a:p>
        </p:txBody>
      </p:sp>
      <p:pic>
        <p:nvPicPr>
          <p:cNvPr id="14" name="Picture 13" descr="checkanswer4">
            <a:hlinkClick r:id="" action="ppaction://noaction" highlightClick="1">
              <a:snd r:embed="rId9" name="ARROW 001.wav"/>
            </a:hlinkClick>
            <a:extLst>
              <a:ext uri="{FF2B5EF4-FFF2-40B4-BE49-F238E27FC236}">
                <a16:creationId xmlns:a16="http://schemas.microsoft.com/office/drawing/2014/main" id="{0E6D474C-4458-492E-B8EC-7DA8B9C9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764" y="6400563"/>
            <a:ext cx="1844040" cy="44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56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F5C8C-B253-4478-93D6-06FEE0894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35" y="433582"/>
            <a:ext cx="8171584" cy="1349998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2C47CAB-F0ED-4EF7-8F55-B97B1254B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967323"/>
              </p:ext>
            </p:extLst>
          </p:nvPr>
        </p:nvGraphicFramePr>
        <p:xfrm>
          <a:off x="2222089" y="1700981"/>
          <a:ext cx="7802292" cy="462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0764">
                  <a:extLst>
                    <a:ext uri="{9D8B030D-6E8A-4147-A177-3AD203B41FA5}">
                      <a16:colId xmlns:a16="http://schemas.microsoft.com/office/drawing/2014/main" val="3191993922"/>
                    </a:ext>
                  </a:extLst>
                </a:gridCol>
                <a:gridCol w="2600764">
                  <a:extLst>
                    <a:ext uri="{9D8B030D-6E8A-4147-A177-3AD203B41FA5}">
                      <a16:colId xmlns:a16="http://schemas.microsoft.com/office/drawing/2014/main" val="3903652285"/>
                    </a:ext>
                  </a:extLst>
                </a:gridCol>
                <a:gridCol w="2600764">
                  <a:extLst>
                    <a:ext uri="{9D8B030D-6E8A-4147-A177-3AD203B41FA5}">
                      <a16:colId xmlns:a16="http://schemas.microsoft.com/office/drawing/2014/main" val="3397798765"/>
                    </a:ext>
                  </a:extLst>
                </a:gridCol>
              </a:tblGrid>
              <a:tr h="682382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consonant 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marL="100584" marR="100584"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Stress</a:t>
                      </a: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1997629442"/>
                  </a:ext>
                </a:extLst>
              </a:tr>
              <a:tr h="67232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d</a:t>
                      </a:r>
                    </a:p>
                  </a:txBody>
                  <a:tcPr marT="50292" marB="50292" anchor="ctr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3500" b="0" i="1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3500" i="1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/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Ca</a:t>
                      </a:r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na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d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2015336831"/>
                  </a:ext>
                </a:extLst>
              </a:tr>
              <a:tr h="67232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E</a:t>
                      </a:r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gyp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t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2380612643"/>
                  </a:ext>
                </a:extLst>
              </a:tr>
              <a:tr h="67232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s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Ru</a:t>
                      </a:r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s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s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>
                        <a:solidFill>
                          <a:srgbClr val="00B050"/>
                        </a:solidFill>
                      </a:endParaRP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3295987985"/>
                  </a:ext>
                </a:extLst>
              </a:tr>
              <a:tr h="612094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l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Aus</a:t>
                      </a:r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tra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l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>
                        <a:solidFill>
                          <a:srgbClr val="00B050"/>
                        </a:solidFill>
                      </a:endParaRP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3637254408"/>
                  </a:ext>
                </a:extLst>
              </a:tr>
              <a:tr h="612094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r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Aus</a:t>
                      </a:r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t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r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>
                        <a:solidFill>
                          <a:srgbClr val="00B050"/>
                        </a:solidFill>
                      </a:endParaRP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2896074993"/>
                  </a:ext>
                </a:extLst>
              </a:tr>
              <a:tr h="612094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r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Bul</a:t>
                      </a:r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ga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r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>
                        <a:solidFill>
                          <a:srgbClr val="00B050"/>
                        </a:solidFill>
                      </a:endParaRP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1825216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6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FF0623-1808-4442-B327-E017CF584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4" y="392151"/>
            <a:ext cx="12192000" cy="59557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F2CEA-C9F9-45A9-BB3F-0153F4C2432A}"/>
              </a:ext>
            </a:extLst>
          </p:cNvPr>
          <p:cNvSpPr/>
          <p:nvPr/>
        </p:nvSpPr>
        <p:spPr>
          <a:xfrm>
            <a:off x="8283143" y="451143"/>
            <a:ext cx="323606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8426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A48BA-18A4-4AA8-B33D-E9EFEB2C2B55}"/>
              </a:ext>
            </a:extLst>
          </p:cNvPr>
          <p:cNvSpPr txBox="1"/>
          <p:nvPr/>
        </p:nvSpPr>
        <p:spPr>
          <a:xfrm>
            <a:off x="2054942" y="865237"/>
            <a:ext cx="10117394" cy="5499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Hey Dad, can we go to the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Great Reno Balloon Race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Where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in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Reno, Nevada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When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It'll take place from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September 10th to 12th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What can you do there?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There'll be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hot-air balloon shows and a pajama party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How much are the tickets?</a:t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It's free.</a:t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Let's do that.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Great!</a:t>
            </a:r>
            <a:r>
              <a:rPr lang="en-US" sz="32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E7A0A-9385-4369-BB99-47DA5EA43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70" b="15344"/>
          <a:stretch/>
        </p:blipFill>
        <p:spPr>
          <a:xfrm>
            <a:off x="288028" y="317811"/>
            <a:ext cx="8725259" cy="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A48BA-18A4-4AA8-B33D-E9EFEB2C2B55}"/>
              </a:ext>
            </a:extLst>
          </p:cNvPr>
          <p:cNvSpPr txBox="1"/>
          <p:nvPr/>
        </p:nvSpPr>
        <p:spPr>
          <a:xfrm>
            <a:off x="2054944" y="835745"/>
            <a:ext cx="101173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Hey Dad, can we go to the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Gilroy Garlic Festival?</a:t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Where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in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Gilroy, California.</a:t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When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It'll take place from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July 26th to 28th.</a:t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What can you do there?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There'll be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cooking competitions and live music.</a:t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Who will perform?</a:t>
            </a:r>
            <a:r>
              <a:rPr lang="en-US" sz="3200" dirty="0"/>
              <a:t>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King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Calaway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and Kip Moore.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Let's do that.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Great!</a:t>
            </a:r>
            <a:r>
              <a:rPr lang="en-US" sz="3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C12AF-CCBB-4135-9038-B9B514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70" b="15344"/>
          <a:stretch/>
        </p:blipFill>
        <p:spPr>
          <a:xfrm>
            <a:off x="288028" y="317811"/>
            <a:ext cx="8725259" cy="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0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A48BA-18A4-4AA8-B33D-E9EFEB2C2B55}"/>
              </a:ext>
            </a:extLst>
          </p:cNvPr>
          <p:cNvSpPr txBox="1"/>
          <p:nvPr/>
        </p:nvSpPr>
        <p:spPr>
          <a:xfrm>
            <a:off x="2054944" y="835745"/>
            <a:ext cx="101173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Hey Dad, can we go to the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Grape Throwing Festival?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/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Where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in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Mallorca, Spain.</a:t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When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It'll take place from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September 13th to 30th.</a:t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What can you do there?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There'll be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grape fights and fire dances.</a:t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How much are the tickets?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/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25 dollars.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/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Let's do that.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Great!</a:t>
            </a:r>
            <a:r>
              <a:rPr lang="en-US" sz="3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26C0D-2D93-460C-867B-9A659C312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70" b="15344"/>
          <a:stretch/>
        </p:blipFill>
        <p:spPr>
          <a:xfrm>
            <a:off x="288028" y="317811"/>
            <a:ext cx="8725259" cy="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CCB0D7-FFAD-41C4-98E8-C3E248DF7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40" y="357646"/>
            <a:ext cx="6161182" cy="833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8A48BA-18A4-4AA8-B33D-E9EFEB2C2B55}"/>
              </a:ext>
            </a:extLst>
          </p:cNvPr>
          <p:cNvSpPr txBox="1"/>
          <p:nvPr/>
        </p:nvSpPr>
        <p:spPr>
          <a:xfrm>
            <a:off x="2054944" y="953731"/>
            <a:ext cx="101173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Hey Dad, can we go to the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___________________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Where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in </a:t>
            </a:r>
            <a:r>
              <a:rPr lang="en-US" sz="3200" dirty="0">
                <a:solidFill>
                  <a:srgbClr val="00ADEE"/>
                </a:solidFill>
              </a:rPr>
              <a:t>______________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When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It'll take place from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___________________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What can you do there?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There'll be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________________________________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</a:t>
            </a:r>
            <a:r>
              <a:rPr lang="en-US" sz="3200" dirty="0">
                <a:solidFill>
                  <a:srgbClr val="00ADEE"/>
                </a:solidFill>
              </a:rPr>
              <a:t>__________________________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?</a:t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>
                <a:solidFill>
                  <a:srgbClr val="00ADEE"/>
                </a:solidFill>
              </a:rPr>
              <a:t>_________________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Let's do that.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Great!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973410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F872E5-DD6C-4B2D-9201-916F5AD52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7" y="330814"/>
            <a:ext cx="9752221" cy="60404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FC655F-5951-4520-8965-3E510B408675}"/>
              </a:ext>
            </a:extLst>
          </p:cNvPr>
          <p:cNvSpPr/>
          <p:nvPr/>
        </p:nvSpPr>
        <p:spPr>
          <a:xfrm>
            <a:off x="7955667" y="423746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275939346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61C16-61E3-4109-941C-6CB27867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4" y="304078"/>
            <a:ext cx="7122971" cy="645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A0DDA-D6FC-47A9-A6C0-668E084E9B97}"/>
              </a:ext>
            </a:extLst>
          </p:cNvPr>
          <p:cNvSpPr txBox="1"/>
          <p:nvPr/>
        </p:nvSpPr>
        <p:spPr>
          <a:xfrm>
            <a:off x="381243" y="845577"/>
            <a:ext cx="1213522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840"/>
              </a:lnSpc>
              <a:buAutoNum type="alphaLcPeriod"/>
            </a:pPr>
            <a:r>
              <a:rPr lang="en-US" sz="3200" b="1" i="0" dirty="0">
                <a:solidFill>
                  <a:srgbClr val="002060"/>
                </a:solidFill>
                <a:effectLst/>
              </a:rPr>
              <a:t>You're planning a new festival for your town.</a:t>
            </a:r>
          </a:p>
          <a:p>
            <a:pPr>
              <a:lnSpc>
                <a:spcPts val="384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</a:rPr>
              <a:t>In pairs: Discuss and fill in the table with the details of your festival.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84034-D419-4B39-BE4A-92069086A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273" y="2920183"/>
            <a:ext cx="8581729" cy="3515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5378B-B853-4C8F-998E-BAA4BC127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925" y="1818623"/>
            <a:ext cx="9136151" cy="117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655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6BB7E-F244-45FC-BEA8-510F6373FEF3}"/>
              </a:ext>
            </a:extLst>
          </p:cNvPr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sp>
        <p:nvSpPr>
          <p:cNvPr id="3" name="Round Diagonal Corner Rectangle 10">
            <a:extLst>
              <a:ext uri="{FF2B5EF4-FFF2-40B4-BE49-F238E27FC236}">
                <a16:creationId xmlns:a16="http://schemas.microsoft.com/office/drawing/2014/main" id="{5EC56E33-A069-4151-980A-EA32460A232E}"/>
              </a:ext>
            </a:extLst>
          </p:cNvPr>
          <p:cNvSpPr/>
          <p:nvPr/>
        </p:nvSpPr>
        <p:spPr>
          <a:xfrm>
            <a:off x="3062586" y="4916619"/>
            <a:ext cx="2378633" cy="539496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BDF30-3FBE-4F1C-A531-5CA086D5B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5" name="Round Diagonal Corner Rectangle 10">
            <a:extLst>
              <a:ext uri="{FF2B5EF4-FFF2-40B4-BE49-F238E27FC236}">
                <a16:creationId xmlns:a16="http://schemas.microsoft.com/office/drawing/2014/main" id="{A2794870-DE8B-483C-8359-52EAD5CCD88B}"/>
              </a:ext>
            </a:extLst>
          </p:cNvPr>
          <p:cNvSpPr/>
          <p:nvPr/>
        </p:nvSpPr>
        <p:spPr>
          <a:xfrm>
            <a:off x="3498146" y="5836181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6" name="Round Diagonal Corner Rectangle 10">
            <a:extLst>
              <a:ext uri="{FF2B5EF4-FFF2-40B4-BE49-F238E27FC236}">
                <a16:creationId xmlns:a16="http://schemas.microsoft.com/office/drawing/2014/main" id="{4CB58734-63A8-4B50-84B1-69C739DEBC7A}"/>
              </a:ext>
            </a:extLst>
          </p:cNvPr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Pronunciation</a:t>
            </a:r>
          </a:p>
        </p:txBody>
      </p:sp>
      <p:sp>
        <p:nvSpPr>
          <p:cNvPr id="7" name="Round Diagonal Corner Rectangle 10">
            <a:extLst>
              <a:ext uri="{FF2B5EF4-FFF2-40B4-BE49-F238E27FC236}">
                <a16:creationId xmlns:a16="http://schemas.microsoft.com/office/drawing/2014/main" id="{13C83EE5-2906-446F-9588-276FCED88336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8" name="Round Diagonal Corner Rectangle 10">
            <a:extLst>
              <a:ext uri="{FF2B5EF4-FFF2-40B4-BE49-F238E27FC236}">
                <a16:creationId xmlns:a16="http://schemas.microsoft.com/office/drawing/2014/main" id="{E6A32264-4ADE-4EBE-9CC7-05632F9783BB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Speaking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025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61C16-61E3-4109-941C-6CB27867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4" y="304078"/>
            <a:ext cx="7122971" cy="645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A0DDA-D6FC-47A9-A6C0-668E084E9B97}"/>
              </a:ext>
            </a:extLst>
          </p:cNvPr>
          <p:cNvSpPr txBox="1"/>
          <p:nvPr/>
        </p:nvSpPr>
        <p:spPr>
          <a:xfrm>
            <a:off x="381243" y="845577"/>
            <a:ext cx="1213522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</a:rPr>
              <a:t>b. Join two other pairs. Tell them about your festival and discuss to choose the best festival.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84034-D419-4B39-BE4A-92069086A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273" y="2920183"/>
            <a:ext cx="8581729" cy="3515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5378B-B853-4C8F-998E-BAA4BC127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925" y="1818623"/>
            <a:ext cx="9136151" cy="117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1084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A8467-93DF-44E6-91E6-712391B40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12192000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2BAD85-C6D8-4B05-B0D6-87716351ABDE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85355683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732F7-E51B-4FC7-B174-4A8AAB65829D}"/>
              </a:ext>
            </a:extLst>
          </p:cNvPr>
          <p:cNvSpPr/>
          <p:nvPr/>
        </p:nvSpPr>
        <p:spPr>
          <a:xfrm>
            <a:off x="846981" y="429152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Tell your partner about </a:t>
            </a:r>
            <a:r>
              <a:rPr lang="en-US" sz="3600" b="1" i="1" dirty="0">
                <a:solidFill>
                  <a:srgbClr val="0070C0"/>
                </a:solidFill>
              </a:rPr>
              <a:t>a festival </a:t>
            </a:r>
            <a:r>
              <a:rPr lang="en-US" sz="3600" i="1" dirty="0">
                <a:solidFill>
                  <a:srgbClr val="0070C0"/>
                </a:solidFill>
              </a:rPr>
              <a:t>you have been to.</a:t>
            </a:r>
          </a:p>
        </p:txBody>
      </p:sp>
    </p:spTree>
    <p:extLst>
      <p:ext uri="{BB962C8B-B14F-4D97-AF65-F5344CB8AC3E}">
        <p14:creationId xmlns:p14="http://schemas.microsoft.com/office/powerpoint/2010/main" val="220805117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8E22C-1AF6-4ABE-A8D8-5D6F1A5B9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334296"/>
            <a:ext cx="9590049" cy="6017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75F232-CDFC-4D92-A9B3-A8E2CE41FA45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67709573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5342" y="1940492"/>
            <a:ext cx="1049784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Stressing on the syllable before “</a:t>
            </a:r>
            <a:r>
              <a:rPr lang="en-US" sz="3600" i="1" dirty="0">
                <a:solidFill>
                  <a:srgbClr val="C00000"/>
                </a:solidFill>
              </a:rPr>
              <a:t>consonant + ian</a:t>
            </a:r>
            <a:r>
              <a:rPr lang="en-US" sz="3600" i="1" dirty="0">
                <a:solidFill>
                  <a:srgbClr val="0070C0"/>
                </a:solidFill>
              </a:rPr>
              <a:t>”.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Planning a new festival for your town.</a:t>
            </a:r>
          </a:p>
        </p:txBody>
      </p:sp>
    </p:spTree>
    <p:extLst>
      <p:ext uri="{BB962C8B-B14F-4D97-AF65-F5344CB8AC3E}">
        <p14:creationId xmlns:p14="http://schemas.microsoft.com/office/powerpoint/2010/main" val="14566873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vocabularies in lesson 1.1.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 in lesson 1.2 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stress of the words about nationalities ending in “</a:t>
            </a:r>
            <a:r>
              <a:rPr lang="en-US" sz="3600" i="1" dirty="0">
                <a:solidFill>
                  <a:srgbClr val="C00000"/>
                </a:solidFill>
              </a:rPr>
              <a:t>-ian</a:t>
            </a:r>
            <a:r>
              <a:rPr lang="en-US" sz="3600" i="1" dirty="0">
                <a:solidFill>
                  <a:srgbClr val="0070C0"/>
                </a:solidFill>
              </a:rPr>
              <a:t>”.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 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DHA App </a:t>
            </a:r>
            <a:r>
              <a:rPr lang="en-US" sz="3600" i="1" dirty="0" smtClean="0">
                <a:solidFill>
                  <a:srgbClr val="0070C0"/>
                </a:solidFill>
              </a:rPr>
              <a:t>on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63, SB).</a:t>
            </a:r>
          </a:p>
        </p:txBody>
      </p:sp>
    </p:spTree>
    <p:extLst>
      <p:ext uri="{BB962C8B-B14F-4D97-AF65-F5344CB8AC3E}">
        <p14:creationId xmlns:p14="http://schemas.microsoft.com/office/powerpoint/2010/main" val="33779356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6309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3E93C4-A957-4B7F-96FE-AB8E3AF5DF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6D581C-39FC-468C-916F-176922E3B86A}"/>
              </a:ext>
            </a:extLst>
          </p:cNvPr>
          <p:cNvSpPr txBox="1"/>
          <p:nvPr/>
        </p:nvSpPr>
        <p:spPr>
          <a:xfrm>
            <a:off x="6067713" y="588368"/>
            <a:ext cx="5980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stress the syllable before “</a:t>
            </a:r>
            <a:r>
              <a:rPr lang="en-US" sz="3600" b="1" dirty="0">
                <a:solidFill>
                  <a:srgbClr val="0070C0"/>
                </a:solidFill>
              </a:rPr>
              <a:t>consonant + ian</a:t>
            </a:r>
            <a:r>
              <a:rPr lang="en-US" sz="3600" dirty="0">
                <a:solidFill>
                  <a:srgbClr val="0070C0"/>
                </a:solidFill>
              </a:rPr>
              <a:t>” in nationalities ending in </a:t>
            </a:r>
            <a:r>
              <a:rPr lang="en-US" sz="3600" b="1" dirty="0">
                <a:solidFill>
                  <a:srgbClr val="0070C0"/>
                </a:solidFill>
              </a:rPr>
              <a:t>-ian</a:t>
            </a:r>
            <a:r>
              <a:rPr lang="en-US" sz="3600" dirty="0">
                <a:solidFill>
                  <a:srgbClr val="0070C0"/>
                </a:solidFill>
              </a:rPr>
              <a:t>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plan a new festival.</a:t>
            </a:r>
          </a:p>
        </p:txBody>
      </p:sp>
    </p:spTree>
    <p:extLst>
      <p:ext uri="{BB962C8B-B14F-4D97-AF65-F5344CB8AC3E}">
        <p14:creationId xmlns:p14="http://schemas.microsoft.com/office/powerpoint/2010/main" val="269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E6FAA-12A2-477D-9C5B-7E72DEB4C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579655-8E24-4626-B617-D3588FEACFE1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871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sculpture		B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lantern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support	</a:t>
            </a:r>
            <a:r>
              <a:rPr lang="en-US" sz="3200">
                <a:latin typeface="+mj-lt"/>
              </a:rPr>
              <a:t>	</a:t>
            </a:r>
            <a:r>
              <a:rPr lang="en-US" sz="3200" smtClean="0">
                <a:latin typeface="+mj-lt"/>
              </a:rPr>
              <a:t>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passport</a:t>
            </a: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opinion		B. experience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kilometer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milliliter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delighted		B.</a:t>
            </a:r>
            <a:r>
              <a:rPr lang="en-US" sz="3200"/>
              <a:t> </a:t>
            </a:r>
            <a:r>
              <a:rPr lang="en-US" sz="3200" smtClean="0"/>
              <a:t>negative</a:t>
            </a:r>
            <a:r>
              <a:rPr lang="en-US" sz="3200" smtClean="0">
                <a:latin typeface="+mj-lt"/>
              </a:rPr>
              <a:t> 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positive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talented</a:t>
            </a: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4207" y="14273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300268" y="3431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0215" y="533413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skʌlptʃə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læntən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57121" y="1798714"/>
            <a:ext cx="2488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pɔ:rt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32594" y="1846575"/>
            <a:ext cx="254055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pæspɔ:rt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pɪnjən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1" y="3776499"/>
            <a:ext cx="2434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spɪriəns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4" y="3732184"/>
            <a:ext cx="257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/kɪ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lɒmɪtər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84581" y="3720793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mɪlili:tər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laɪtɪd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4" y="5709153"/>
            <a:ext cx="248939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/ˈneɡətɪv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/ˈpɒzətɪv/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84581" y="5628398"/>
            <a:ext cx="252396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tæləntɪd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34694" y="320004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differently from </a:t>
            </a:r>
            <a:r>
              <a:rPr lang="en-US" sz="3200">
                <a:solidFill>
                  <a:srgbClr val="0070C0"/>
                </a:solidFill>
              </a:rPr>
              <a:t>the </a:t>
            </a:r>
            <a:r>
              <a:rPr lang="en-US" sz="3200" smtClean="0">
                <a:solidFill>
                  <a:srgbClr val="0070C0"/>
                </a:solidFill>
              </a:rPr>
              <a:t>others. </a:t>
            </a:r>
            <a:r>
              <a:rPr lang="en-US" sz="3200">
                <a:solidFill>
                  <a:srgbClr val="0070C0"/>
                </a:solidFill>
              </a:rPr>
              <a:t/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410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3185" y="963312"/>
            <a:ext cx="1230283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u="sng" smtClean="0">
                <a:latin typeface="+mj-lt"/>
              </a:rPr>
              <a:t>e</a:t>
            </a:r>
            <a:r>
              <a:rPr lang="en-US" sz="3200" smtClean="0">
                <a:latin typeface="+mj-lt"/>
              </a:rPr>
              <a:t>vidence</a:t>
            </a:r>
            <a:r>
              <a:rPr lang="en-US" sz="3200">
                <a:latin typeface="+mj-lt"/>
              </a:rPr>
              <a:t>	</a:t>
            </a:r>
            <a:r>
              <a:rPr lang="en-US" sz="3200" smtClean="0">
                <a:latin typeface="+mj-lt"/>
              </a:rPr>
              <a:t>	B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fr</a:t>
            </a:r>
            <a:r>
              <a:rPr lang="en-US" sz="3200" u="sng" smtClean="0">
                <a:latin typeface="+mj-lt"/>
              </a:rPr>
              <a:t>e</a:t>
            </a:r>
            <a:r>
              <a:rPr lang="en-US" sz="3200" smtClean="0">
                <a:latin typeface="+mj-lt"/>
              </a:rPr>
              <a:t>quency		C. spagh</a:t>
            </a:r>
            <a:r>
              <a:rPr lang="en-US" sz="3200" u="sng" smtClean="0">
                <a:latin typeface="+mj-lt"/>
              </a:rPr>
              <a:t>e</a:t>
            </a:r>
            <a:r>
              <a:rPr lang="en-US" sz="3200" smtClean="0">
                <a:latin typeface="+mj-lt"/>
              </a:rPr>
              <a:t>tti	D.l</a:t>
            </a:r>
            <a:r>
              <a:rPr lang="en-US" sz="3200" u="sng" smtClean="0">
                <a:latin typeface="+mj-lt"/>
              </a:rPr>
              <a:t>e</a:t>
            </a:r>
            <a:r>
              <a:rPr lang="en-US" sz="3200" smtClean="0">
                <a:latin typeface="+mj-lt"/>
              </a:rPr>
              <a:t>monade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fl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ght			B. n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ght	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r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ght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w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sh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l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cal	 		B. h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mework 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b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ttle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gr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wer</a:t>
            </a: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07" y="843136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510585" y="133704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965914" y="323692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92975" y="523523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4703" y="1598863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evədəns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886" y="1628329"/>
            <a:ext cx="2704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fri:kwənsi/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80600" y="1609556"/>
            <a:ext cx="3069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/spəˈ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ɡeti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969528" y="1628328"/>
            <a:ext cx="2471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/ˌleməˈneɪd/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1525" y="5522079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</a:rPr>
              <a:t>ˈloʊkl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70945" y="552207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bɑ:təl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05963" y="3507080"/>
            <a:ext cx="2763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 wɪʃ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4703" y="3590025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fla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t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01987" y="35452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na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t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083571" y="5522079"/>
            <a:ext cx="269292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/ˈɡroʊə/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559271" y="3567590"/>
            <a:ext cx="252807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</a:rPr>
              <a:t>ra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</a:rPr>
              <a:t>t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901987" y="5499741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 smtClean="0">
                <a:solidFill>
                  <a:srgbClr val="FF0000"/>
                </a:solidFill>
              </a:rPr>
              <a:t>hoʊmwɜ:k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91370" y="30789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pronounced </a:t>
            </a:r>
            <a:r>
              <a:rPr lang="en-US" sz="3200">
                <a:solidFill>
                  <a:srgbClr val="0070C0"/>
                </a:solidFill>
              </a:rPr>
              <a:t>differently from that of the other words.</a:t>
            </a:r>
          </a:p>
        </p:txBody>
      </p:sp>
    </p:spTree>
    <p:extLst>
      <p:ext uri="{BB962C8B-B14F-4D97-AF65-F5344CB8AC3E}">
        <p14:creationId xmlns:p14="http://schemas.microsoft.com/office/powerpoint/2010/main" val="132010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64AA0C-27E0-4FBE-B179-48B8CCC41845}"/>
              </a:ext>
            </a:extLst>
          </p:cNvPr>
          <p:cNvSpPr/>
          <p:nvPr/>
        </p:nvSpPr>
        <p:spPr>
          <a:xfrm>
            <a:off x="472610" y="554803"/>
            <a:ext cx="9210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Talk to your partner about Halloween.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89118D-D2DE-4B04-87C6-F7254C81E27E}"/>
              </a:ext>
            </a:extLst>
          </p:cNvPr>
          <p:cNvSpPr/>
          <p:nvPr/>
        </p:nvSpPr>
        <p:spPr>
          <a:xfrm>
            <a:off x="522516" y="2257068"/>
            <a:ext cx="110185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HALLOWEEN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1. When’s Halloween?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2. What things do you usually see on Halloween?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3. What do people usually do?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4. Do you like Halloween? Why/ Why not?</a:t>
            </a:r>
          </a:p>
        </p:txBody>
      </p:sp>
    </p:spTree>
    <p:extLst>
      <p:ext uri="{BB962C8B-B14F-4D97-AF65-F5344CB8AC3E}">
        <p14:creationId xmlns:p14="http://schemas.microsoft.com/office/powerpoint/2010/main" val="28627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C7A729-42CE-4CED-BBD5-16ACB36B6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2F8339-F7BF-4ADB-831C-2590FD858940}"/>
              </a:ext>
            </a:extLst>
          </p:cNvPr>
          <p:cNvSpPr/>
          <p:nvPr/>
        </p:nvSpPr>
        <p:spPr>
          <a:xfrm>
            <a:off x="6941976" y="701429"/>
            <a:ext cx="533098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9166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DA884D2-5DE4-4896-9CBD-EE6E90FA6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978284"/>
              </p:ext>
            </p:extLst>
          </p:nvPr>
        </p:nvGraphicFramePr>
        <p:xfrm>
          <a:off x="1376516" y="3313471"/>
          <a:ext cx="9858025" cy="2674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4507">
                  <a:extLst>
                    <a:ext uri="{9D8B030D-6E8A-4147-A177-3AD203B41FA5}">
                      <a16:colId xmlns:a16="http://schemas.microsoft.com/office/drawing/2014/main" val="3575400355"/>
                    </a:ext>
                  </a:extLst>
                </a:gridCol>
                <a:gridCol w="2464507">
                  <a:extLst>
                    <a:ext uri="{9D8B030D-6E8A-4147-A177-3AD203B41FA5}">
                      <a16:colId xmlns:a16="http://schemas.microsoft.com/office/drawing/2014/main" val="1758687306"/>
                    </a:ext>
                  </a:extLst>
                </a:gridCol>
                <a:gridCol w="4929011">
                  <a:extLst>
                    <a:ext uri="{9D8B030D-6E8A-4147-A177-3AD203B41FA5}">
                      <a16:colId xmlns:a16="http://schemas.microsoft.com/office/drawing/2014/main" val="2503920255"/>
                    </a:ext>
                  </a:extLst>
                </a:gridCol>
              </a:tblGrid>
              <a:tr h="66859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FF0000"/>
                          </a:solidFill>
                        </a:rPr>
                        <a:t>Consonant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marL="100584" marR="100584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B050"/>
                          </a:solidFill>
                        </a:rPr>
                        <a:t>Stress</a:t>
                      </a:r>
                    </a:p>
                  </a:txBody>
                  <a:tcPr marL="100584" marR="100584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87938"/>
                  </a:ext>
                </a:extLst>
              </a:tr>
              <a:tr h="6685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d</a:t>
                      </a:r>
                    </a:p>
                  </a:txBody>
                  <a:tcPr marL="100584" marR="100584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0" i="1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3600" i="1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600" i="1" dirty="0"/>
                    </a:p>
                  </a:txBody>
                  <a:tcPr marL="100584" marR="100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Ca</a:t>
                      </a:r>
                      <a:r>
                        <a:rPr lang="en-US" sz="3600" b="1" u="sng" dirty="0">
                          <a:solidFill>
                            <a:srgbClr val="00B050"/>
                          </a:solidFill>
                        </a:rPr>
                        <a:t>na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d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anchor="ctr"/>
                </a:tc>
                <a:extLst>
                  <a:ext uri="{0D108BD9-81ED-4DB2-BD59-A6C34878D82A}">
                    <a16:rowId xmlns:a16="http://schemas.microsoft.com/office/drawing/2014/main" val="2538671666"/>
                  </a:ext>
                </a:extLst>
              </a:tr>
              <a:tr h="6685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marL="100584" marR="100584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E</a:t>
                      </a:r>
                      <a:r>
                        <a:rPr lang="en-US" sz="3600" b="1" u="sng" dirty="0">
                          <a:solidFill>
                            <a:srgbClr val="00B050"/>
                          </a:solidFill>
                        </a:rPr>
                        <a:t>gyp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t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600" dirty="0">
                        <a:solidFill>
                          <a:srgbClr val="00B050"/>
                        </a:solidFill>
                      </a:endParaRPr>
                    </a:p>
                  </a:txBody>
                  <a:tcPr marL="100584" marR="100584" anchor="ctr"/>
                </a:tc>
                <a:extLst>
                  <a:ext uri="{0D108BD9-81ED-4DB2-BD59-A6C34878D82A}">
                    <a16:rowId xmlns:a16="http://schemas.microsoft.com/office/drawing/2014/main" val="1332015584"/>
                  </a:ext>
                </a:extLst>
              </a:tr>
              <a:tr h="6685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s</a:t>
                      </a:r>
                    </a:p>
                  </a:txBody>
                  <a:tcPr marL="100584" marR="100584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u="sng" dirty="0">
                          <a:solidFill>
                            <a:srgbClr val="00B050"/>
                          </a:solidFill>
                        </a:rPr>
                        <a:t>Ru</a:t>
                      </a:r>
                      <a:r>
                        <a:rPr lang="en-US" sz="3600" dirty="0">
                          <a:solidFill>
                            <a:srgbClr val="00B050"/>
                          </a:solidFill>
                        </a:rPr>
                        <a:t>s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s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600" dirty="0">
                        <a:solidFill>
                          <a:srgbClr val="00B050"/>
                        </a:solidFill>
                      </a:endParaRPr>
                    </a:p>
                  </a:txBody>
                  <a:tcPr marL="100584" marR="100584" anchor="ctr"/>
                </a:tc>
                <a:extLst>
                  <a:ext uri="{0D108BD9-81ED-4DB2-BD59-A6C34878D82A}">
                    <a16:rowId xmlns:a16="http://schemas.microsoft.com/office/drawing/2014/main" val="288493848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FC94B07-D4D3-4B51-AA4C-48D512DCD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" t="16024" r="1549" b="7036"/>
          <a:stretch/>
        </p:blipFill>
        <p:spPr>
          <a:xfrm>
            <a:off x="844299" y="491612"/>
            <a:ext cx="10354643" cy="239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4802</TotalTime>
  <Words>506</Words>
  <Application>Microsoft Office PowerPoint</Application>
  <PresentationFormat>Widescreen</PresentationFormat>
  <Paragraphs>132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144</cp:revision>
  <dcterms:created xsi:type="dcterms:W3CDTF">2020-12-08T03:17:05Z</dcterms:created>
  <dcterms:modified xsi:type="dcterms:W3CDTF">2022-07-15T04:19:47Z</dcterms:modified>
</cp:coreProperties>
</file>