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14"/>
  </p:notesMasterIdLst>
  <p:sldIdLst>
    <p:sldId id="286" r:id="rId2"/>
    <p:sldId id="290" r:id="rId3"/>
    <p:sldId id="278" r:id="rId4"/>
    <p:sldId id="287" r:id="rId5"/>
    <p:sldId id="264" r:id="rId6"/>
    <p:sldId id="280" r:id="rId7"/>
    <p:sldId id="273" r:id="rId8"/>
    <p:sldId id="265" r:id="rId9"/>
    <p:sldId id="282" r:id="rId10"/>
    <p:sldId id="283" r:id="rId11"/>
    <p:sldId id="266" r:id="rId12"/>
    <p:sldId id="28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AAC4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332" autoAdjust="0"/>
    <p:restoredTop sz="95332" autoAdjust="0"/>
  </p:normalViewPr>
  <p:slideViewPr>
    <p:cSldViewPr>
      <p:cViewPr varScale="1">
        <p:scale>
          <a:sx n="87" d="100"/>
          <a:sy n="87" d="100"/>
        </p:scale>
        <p:origin x="-176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DE06F-5EE6-4892-8E84-F55173A6F638}" type="datetimeFigureOut">
              <a:rPr lang="en-US" smtClean="0"/>
              <a:pPr/>
              <a:t>2/3/2020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DEDC0-5032-4A17-B4CC-4580DB6AE143}" type="slidenum">
              <a:rPr lang="en-US" smtClean="0"/>
              <a:pPr/>
              <a:t>‹#›</a:t>
            </a:fld>
            <a:endParaRPr lang="en-US"/>
          </a:p>
        </p:txBody>
      </p:sp>
    </p:spTree>
    <p:extLst>
      <p:ext uri="{BB962C8B-B14F-4D97-AF65-F5344CB8AC3E}">
        <p14:creationId xmlns:p14="http://schemas.microsoft.com/office/powerpoint/2010/main" xmlns="" val="1090870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E7A3625-509A-4158-9C85-696E3F0F153D}"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E825A-9C8D-412E-9AAA-CE1D930E863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1413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7A3625-509A-4158-9C85-696E3F0F153D}"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E825A-9C8D-412E-9AAA-CE1D930E863D}" type="slidenum">
              <a:rPr lang="en-US" smtClean="0"/>
              <a:pPr/>
              <a:t>‹#›</a:t>
            </a:fld>
            <a:endParaRPr lang="en-US"/>
          </a:p>
        </p:txBody>
      </p:sp>
    </p:spTree>
    <p:extLst>
      <p:ext uri="{BB962C8B-B14F-4D97-AF65-F5344CB8AC3E}">
        <p14:creationId xmlns:p14="http://schemas.microsoft.com/office/powerpoint/2010/main" xmlns="" val="2032856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7A3625-509A-4158-9C85-696E3F0F153D}"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E825A-9C8D-412E-9AAA-CE1D930E863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08877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7A3625-509A-4158-9C85-696E3F0F153D}"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E825A-9C8D-412E-9AAA-CE1D930E863D}" type="slidenum">
              <a:rPr lang="en-US" smtClean="0"/>
              <a:pPr/>
              <a:t>‹#›</a:t>
            </a:fld>
            <a:endParaRPr lang="en-US"/>
          </a:p>
        </p:txBody>
      </p:sp>
    </p:spTree>
    <p:extLst>
      <p:ext uri="{BB962C8B-B14F-4D97-AF65-F5344CB8AC3E}">
        <p14:creationId xmlns:p14="http://schemas.microsoft.com/office/powerpoint/2010/main" xmlns="" val="218730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7A3625-509A-4158-9C85-696E3F0F153D}"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E825A-9C8D-412E-9AAA-CE1D930E863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10227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7A3625-509A-4158-9C85-696E3F0F153D}" type="datetimeFigureOut">
              <a:rPr lang="en-US" smtClean="0"/>
              <a:pPr/>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E825A-9C8D-412E-9AAA-CE1D930E863D}" type="slidenum">
              <a:rPr lang="en-US" smtClean="0"/>
              <a:pPr/>
              <a:t>‹#›</a:t>
            </a:fld>
            <a:endParaRPr lang="en-US"/>
          </a:p>
        </p:txBody>
      </p:sp>
    </p:spTree>
    <p:extLst>
      <p:ext uri="{BB962C8B-B14F-4D97-AF65-F5344CB8AC3E}">
        <p14:creationId xmlns:p14="http://schemas.microsoft.com/office/powerpoint/2010/main" xmlns="" val="342587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7A3625-509A-4158-9C85-696E3F0F153D}" type="datetimeFigureOut">
              <a:rPr lang="en-US" smtClean="0"/>
              <a:pPr/>
              <a:t>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8E825A-9C8D-412E-9AAA-CE1D930E863D}" type="slidenum">
              <a:rPr lang="en-US" smtClean="0"/>
              <a:pPr/>
              <a:t>‹#›</a:t>
            </a:fld>
            <a:endParaRPr lang="en-US"/>
          </a:p>
        </p:txBody>
      </p:sp>
    </p:spTree>
    <p:extLst>
      <p:ext uri="{BB962C8B-B14F-4D97-AF65-F5344CB8AC3E}">
        <p14:creationId xmlns:p14="http://schemas.microsoft.com/office/powerpoint/2010/main" xmlns="" val="33664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7A3625-509A-4158-9C85-696E3F0F153D}" type="datetimeFigureOut">
              <a:rPr lang="en-US" smtClean="0"/>
              <a:pPr/>
              <a:t>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E825A-9C8D-412E-9AAA-CE1D930E863D}" type="slidenum">
              <a:rPr lang="en-US" smtClean="0"/>
              <a:pPr/>
              <a:t>‹#›</a:t>
            </a:fld>
            <a:endParaRPr lang="en-US"/>
          </a:p>
        </p:txBody>
      </p:sp>
    </p:spTree>
    <p:extLst>
      <p:ext uri="{BB962C8B-B14F-4D97-AF65-F5344CB8AC3E}">
        <p14:creationId xmlns:p14="http://schemas.microsoft.com/office/powerpoint/2010/main" xmlns="" val="1747936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A3625-509A-4158-9C85-696E3F0F153D}" type="datetimeFigureOut">
              <a:rPr lang="en-US" smtClean="0"/>
              <a:pPr/>
              <a:t>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8E825A-9C8D-412E-9AAA-CE1D930E863D}" type="slidenum">
              <a:rPr lang="en-US" smtClean="0"/>
              <a:pPr/>
              <a:t>‹#›</a:t>
            </a:fld>
            <a:endParaRPr lang="en-US"/>
          </a:p>
        </p:txBody>
      </p:sp>
    </p:spTree>
    <p:extLst>
      <p:ext uri="{BB962C8B-B14F-4D97-AF65-F5344CB8AC3E}">
        <p14:creationId xmlns:p14="http://schemas.microsoft.com/office/powerpoint/2010/main" xmlns="" val="1546217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7A3625-509A-4158-9C85-696E3F0F153D}" type="datetimeFigureOut">
              <a:rPr lang="en-US" smtClean="0"/>
              <a:pPr/>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E825A-9C8D-412E-9AAA-CE1D930E863D}" type="slidenum">
              <a:rPr lang="en-US" smtClean="0"/>
              <a:pPr/>
              <a:t>‹#›</a:t>
            </a:fld>
            <a:endParaRPr lang="en-US"/>
          </a:p>
        </p:txBody>
      </p:sp>
    </p:spTree>
    <p:extLst>
      <p:ext uri="{BB962C8B-B14F-4D97-AF65-F5344CB8AC3E}">
        <p14:creationId xmlns:p14="http://schemas.microsoft.com/office/powerpoint/2010/main" xmlns="" val="3619958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7A3625-509A-4158-9C85-696E3F0F153D}" type="datetimeFigureOut">
              <a:rPr lang="en-US" smtClean="0"/>
              <a:pPr/>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E825A-9C8D-412E-9AAA-CE1D930E863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38572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E7A3625-509A-4158-9C85-696E3F0F153D}" type="datetimeFigureOut">
              <a:rPr lang="en-US" smtClean="0"/>
              <a:pPr/>
              <a:t>2/3/2020</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8E825A-9C8D-412E-9AAA-CE1D930E863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2276979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áº£nh nen powerpoint"/>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8981"/>
            <a:ext cx="9144000" cy="6858000"/>
          </a:xfrm>
          <a:prstGeom prst="rect">
            <a:avLst/>
          </a:prstGeom>
          <a:noFill/>
          <a:ln>
            <a:noFill/>
          </a:ln>
        </p:spPr>
      </p:pic>
      <p:sp>
        <p:nvSpPr>
          <p:cNvPr id="7" name="WordArt 4"/>
          <p:cNvSpPr>
            <a:spLocks noChangeArrowheads="1" noChangeShapeType="1" noTextEdit="1"/>
          </p:cNvSpPr>
          <p:nvPr/>
        </p:nvSpPr>
        <p:spPr bwMode="auto">
          <a:xfrm rot="21474179">
            <a:off x="331467" y="131204"/>
            <a:ext cx="8229600" cy="1143000"/>
          </a:xfrm>
          <a:prstGeom prst="rect">
            <a:avLst/>
          </a:prstGeom>
        </p:spPr>
        <p:txBody>
          <a:bodyPr wrap="none" fromWordArt="1">
            <a:prstTxWarp prst="textFadeRight">
              <a:avLst>
                <a:gd name="adj" fmla="val 33333"/>
              </a:avLst>
            </a:prstTxWarp>
            <a:scene3d>
              <a:camera prst="legacyPerspectiveTopLeft"/>
              <a:lightRig rig="legacyNormal3" dir="r"/>
            </a:scene3d>
            <a:sp3d extrusionH="201600" prstMaterial="legacyMetal">
              <a:extrusionClr>
                <a:srgbClr val="FFFFFF"/>
              </a:extrusionClr>
              <a:contourClr>
                <a:srgbClr val="FF0000"/>
              </a:contourClr>
            </a:sp3d>
          </a:bodyPr>
          <a:lstStyle/>
          <a:p>
            <a:pPr algn="ctr"/>
            <a:r>
              <a:rPr lang="en-US" sz="3600" b="1" kern="10" dirty="0">
                <a:ln w="9525">
                  <a:round/>
                  <a:headEnd/>
                  <a:tailEnd/>
                </a:ln>
                <a:solidFill>
                  <a:srgbClr val="FF0000"/>
                </a:solidFill>
                <a:latin typeface="Times New Roman" panose="02020603050405020304" pitchFamily="18" charset="0"/>
                <a:cs typeface="Times New Roman" panose="02020603050405020304" pitchFamily="18" charset="0"/>
              </a:rPr>
              <a:t>Welcome all of teachers and students</a:t>
            </a:r>
          </a:p>
        </p:txBody>
      </p:sp>
      <p:sp>
        <p:nvSpPr>
          <p:cNvPr id="2" name="Rectangle 1"/>
          <p:cNvSpPr/>
          <p:nvPr/>
        </p:nvSpPr>
        <p:spPr>
          <a:xfrm>
            <a:off x="1676400" y="1617104"/>
            <a:ext cx="5486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3600" b="1" dirty="0">
                <a:solidFill>
                  <a:srgbClr val="FF0000"/>
                </a:solidFill>
                <a:latin typeface="Times New Roman" panose="02020603050405020304" pitchFamily="18" charset="0"/>
                <a:cs typeface="Times New Roman" panose="02020603050405020304" pitchFamily="18" charset="0"/>
              </a:rPr>
              <a:t>UNIT 2: CITY LIFE</a:t>
            </a:r>
          </a:p>
          <a:p>
            <a:pPr algn="ctr">
              <a:spcBef>
                <a:spcPct val="0"/>
              </a:spcBef>
            </a:pPr>
            <a:r>
              <a:rPr lang="en-US" sz="3600" b="1" dirty="0">
                <a:solidFill>
                  <a:srgbClr val="FF0000"/>
                </a:solidFill>
                <a:latin typeface="Times New Roman" panose="02020603050405020304" pitchFamily="18" charset="0"/>
                <a:cs typeface="Times New Roman" panose="02020603050405020304" pitchFamily="18" charset="0"/>
              </a:rPr>
              <a:t>Lesson 4: communication</a:t>
            </a:r>
          </a:p>
        </p:txBody>
      </p:sp>
      <p:sp>
        <p:nvSpPr>
          <p:cNvPr id="11" name="WordArt 9"/>
          <p:cNvSpPr>
            <a:spLocks noChangeArrowheads="1" noChangeShapeType="1" noTextEdit="1"/>
          </p:cNvSpPr>
          <p:nvPr/>
        </p:nvSpPr>
        <p:spPr bwMode="auto">
          <a:xfrm>
            <a:off x="3200400" y="1814626"/>
            <a:ext cx="5791200" cy="3581400"/>
          </a:xfrm>
          <a:prstGeom prst="rect">
            <a:avLst/>
          </a:prstGeom>
        </p:spPr>
        <p:txBody>
          <a:bodyPr wrap="none" fromWordArt="1">
            <a:prstTxWarp prst="textArchDownPour">
              <a:avLst>
                <a:gd name="adj1" fmla="val 337293"/>
                <a:gd name="adj2" fmla="val 52065"/>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Lesson plan for English </a:t>
            </a: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9</a:t>
            </a: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Tree>
    <p:extLst>
      <p:ext uri="{BB962C8B-B14F-4D97-AF65-F5344CB8AC3E}">
        <p14:creationId xmlns:p14="http://schemas.microsoft.com/office/powerpoint/2010/main" xmlns="" val="212721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5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70" decel="100000"/>
                                        <p:tgtEl>
                                          <p:spTgt spid="11"/>
                                        </p:tgtEl>
                                      </p:cBhvr>
                                    </p:animEffect>
                                    <p:animScale>
                                      <p:cBhvr>
                                        <p:cTn id="13" dur="770" decel="100000"/>
                                        <p:tgtEl>
                                          <p:spTgt spid="11"/>
                                        </p:tgtEl>
                                      </p:cBhvr>
                                      <p:from x="10000" y="10000"/>
                                      <p:to x="200000" y="450000"/>
                                    </p:animScale>
                                    <p:animScale>
                                      <p:cBhvr>
                                        <p:cTn id="14" dur="1230" accel="100000" fill="hold">
                                          <p:stCondLst>
                                            <p:cond delay="770"/>
                                          </p:stCondLst>
                                        </p:cTn>
                                        <p:tgtEl>
                                          <p:spTgt spid="11"/>
                                        </p:tgtEl>
                                      </p:cBhvr>
                                      <p:from x="200000" y="450000"/>
                                      <p:to x="100000" y="100000"/>
                                    </p:animScale>
                                    <p:set>
                                      <p:cBhvr>
                                        <p:cTn id="15" dur="770" fill="hold"/>
                                        <p:tgtEl>
                                          <p:spTgt spid="11"/>
                                        </p:tgtEl>
                                        <p:attrNameLst>
                                          <p:attrName>ppt_x</p:attrName>
                                        </p:attrNameLst>
                                      </p:cBhvr>
                                      <p:to>
                                        <p:strVal val="(0.5)"/>
                                      </p:to>
                                    </p:set>
                                    <p:anim from="(0.5)" to="(#ppt_x)" calcmode="lin" valueType="num">
                                      <p:cBhvr>
                                        <p:cTn id="16" dur="1230" accel="100000" fill="hold">
                                          <p:stCondLst>
                                            <p:cond delay="770"/>
                                          </p:stCondLst>
                                        </p:cTn>
                                        <p:tgtEl>
                                          <p:spTgt spid="11"/>
                                        </p:tgtEl>
                                        <p:attrNameLst>
                                          <p:attrName>ppt_x</p:attrName>
                                        </p:attrNameLst>
                                      </p:cBhvr>
                                    </p:anim>
                                    <p:set>
                                      <p:cBhvr>
                                        <p:cTn id="17" dur="770" fill="hold"/>
                                        <p:tgtEl>
                                          <p:spTgt spid="11"/>
                                        </p:tgtEl>
                                        <p:attrNameLst>
                                          <p:attrName>ppt_y</p:attrName>
                                        </p:attrNameLst>
                                      </p:cBhvr>
                                      <p:to>
                                        <p:strVal val="(#ppt_y+0.4)"/>
                                      </p:to>
                                    </p:set>
                                    <p:anim from="(#ppt_y+0.4)" to="(#ppt_y)" calcmode="lin" valueType="num">
                                      <p:cBhvr>
                                        <p:cTn id="18" dur="1230" accel="100000" fill="hold">
                                          <p:stCondLst>
                                            <p:cond delay="770"/>
                                          </p:stCondLst>
                                        </p:cTn>
                                        <p:tgtEl>
                                          <p:spTgt spid="1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954" y="3590365"/>
            <a:ext cx="4029635" cy="1200329"/>
          </a:xfrm>
          <a:prstGeom prst="rect">
            <a:avLst/>
          </a:prstGeom>
        </p:spPr>
        <p:txBody>
          <a:bodyPr wrap="square">
            <a:spAutoFit/>
          </a:bodyPr>
          <a:lstStyle/>
          <a:p>
            <a:pPr algn="just"/>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Enjoying street food here is also an interesting experience because there are about 4000 mobile food vendors in the city. In New York</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38954" y="4876800"/>
            <a:ext cx="4343401" cy="1554208"/>
          </a:xfrm>
          <a:prstGeom prst="rect">
            <a:avLst/>
          </a:prstGeom>
        </p:spPr>
        <p:txBody>
          <a:bodyPr wrap="square">
            <a:spAutoFit/>
          </a:bodyPr>
          <a:lstStyle/>
          <a:p>
            <a:pPr algn="just">
              <a:lnSpc>
                <a:spcPct val="107000"/>
              </a:lnSpc>
              <a:spcAft>
                <a:spcPts val="800"/>
              </a:spcAft>
            </a:pP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Man-made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attractions such as Statue of Liberty, Central Park, museums and galleries are well-known to visitors all over the world. What I like most about New York City is that its public transport is convenient.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descr="Image result for áº£nh MON AN NOI TIENG pho thanh pho new yor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986" y="-15875"/>
            <a:ext cx="4467227" cy="3520134"/>
          </a:xfrm>
          <a:prstGeom prst="rect">
            <a:avLst/>
          </a:prstGeom>
          <a:noFill/>
          <a:ln>
            <a:noFill/>
          </a:ln>
        </p:spPr>
      </p:pic>
      <p:pic>
        <p:nvPicPr>
          <p:cNvPr id="1026" name="Picture 2" descr="Image result for áº£nh thÃ nh phá» new york"/>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95801" y="-15874"/>
            <a:ext cx="4648200" cy="3521074"/>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Kết quả hình ảnh cho central park in new york"/>
          <p:cNvPicPr>
            <a:picLocks noChangeAspect="1" noChangeArrowheads="1"/>
          </p:cNvPicPr>
          <p:nvPr/>
        </p:nvPicPr>
        <p:blipFill>
          <a:blip r:embed="rId4"/>
          <a:srcRect/>
          <a:stretch>
            <a:fillRect/>
          </a:stretch>
        </p:blipFill>
        <p:spPr bwMode="auto">
          <a:xfrm>
            <a:off x="4495801" y="3504259"/>
            <a:ext cx="4648200" cy="3269947"/>
          </a:xfrm>
          <a:prstGeom prst="rect">
            <a:avLst/>
          </a:prstGeom>
          <a:noFill/>
        </p:spPr>
      </p:pic>
    </p:spTree>
    <p:extLst>
      <p:ext uri="{BB962C8B-B14F-4D97-AF65-F5344CB8AC3E}">
        <p14:creationId xmlns:p14="http://schemas.microsoft.com/office/powerpoint/2010/main" xmlns="" val="42846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13" y="2286000"/>
            <a:ext cx="4166468" cy="4648200"/>
          </a:xfrm>
        </p:spPr>
        <p:txBody>
          <a:bodyPr>
            <a:noAutofit/>
          </a:bodyPr>
          <a:lstStyle/>
          <a:p>
            <a:pPr>
              <a:buNone/>
            </a:pPr>
            <a:r>
              <a:rPr lang="en-US" b="1" dirty="0" smtClean="0">
                <a:solidFill>
                  <a:srgbClr val="FF0000"/>
                </a:solidFill>
                <a:latin typeface="Times New Roman" pitchFamily="18" charset="0"/>
                <a:cs typeface="Times New Roman" pitchFamily="18" charset="0"/>
              </a:rPr>
              <a:t>Location</a:t>
            </a:r>
            <a:r>
              <a:rPr lang="en-US" b="1" dirty="0" smtClean="0">
                <a:latin typeface="Times New Roman" pitchFamily="18" charset="0"/>
                <a:cs typeface="Times New Roman" pitchFamily="18" charset="0"/>
              </a:rPr>
              <a:t>: Southeast Australia</a:t>
            </a:r>
          </a:p>
          <a:p>
            <a:pPr>
              <a:buNone/>
            </a:pPr>
            <a:r>
              <a:rPr lang="en-US" b="1" dirty="0" smtClean="0">
                <a:solidFill>
                  <a:srgbClr val="FF0000"/>
                </a:solidFill>
                <a:latin typeface="Times New Roman" pitchFamily="18" charset="0"/>
                <a:cs typeface="Times New Roman" pitchFamily="18" charset="0"/>
              </a:rPr>
              <a:t>Main features</a:t>
            </a:r>
            <a:r>
              <a:rPr lang="en-US" b="1" dirty="0" smtClean="0">
                <a:latin typeface="Times New Roman" pitchFamily="18" charset="0"/>
                <a:cs typeface="Times New Roman" pitchFamily="18" charset="0"/>
              </a:rPr>
              <a:t>:</a:t>
            </a:r>
          </a:p>
          <a:p>
            <a:pPr>
              <a:buNone/>
            </a:pPr>
            <a:r>
              <a:rPr lang="en-US" b="1" dirty="0" smtClean="0">
                <a:latin typeface="Times New Roman" pitchFamily="18" charset="0"/>
                <a:cs typeface="Times New Roman" pitchFamily="18" charset="0"/>
              </a:rPr>
              <a:t>-multicultural </a:t>
            </a:r>
          </a:p>
          <a:p>
            <a:pPr>
              <a:buNone/>
            </a:pPr>
            <a:r>
              <a:rPr lang="en-US" b="1" dirty="0" smtClean="0">
                <a:latin typeface="Times New Roman" pitchFamily="18" charset="0"/>
                <a:cs typeface="Times New Roman" pitchFamily="18" charset="0"/>
              </a:rPr>
              <a:t>-Large number of international students</a:t>
            </a:r>
          </a:p>
          <a:p>
            <a:pPr>
              <a:buNone/>
            </a:pPr>
            <a:r>
              <a:rPr lang="en-US" b="1" dirty="0" smtClean="0">
                <a:latin typeface="Times New Roman" pitchFamily="18" charset="0"/>
                <a:cs typeface="Times New Roman" pitchFamily="18" charset="0"/>
              </a:rPr>
              <a:t>-world’s largest tram network</a:t>
            </a:r>
          </a:p>
          <a:p>
            <a:pPr>
              <a:buNone/>
            </a:pPr>
            <a:r>
              <a:rPr lang="en-US" b="1" dirty="0" smtClean="0">
                <a:solidFill>
                  <a:srgbClr val="FF0000"/>
                </a:solidFill>
                <a:latin typeface="Times New Roman" pitchFamily="18" charset="0"/>
                <a:cs typeface="Times New Roman" pitchFamily="18" charset="0"/>
              </a:rPr>
              <a:t>Attraction</a:t>
            </a:r>
            <a:r>
              <a:rPr lang="en-US" b="1" dirty="0" smtClean="0">
                <a:latin typeface="Times New Roman" pitchFamily="18" charset="0"/>
                <a:cs typeface="Times New Roman" pitchFamily="18" charset="0"/>
              </a:rPr>
              <a:t>:</a:t>
            </a:r>
          </a:p>
          <a:p>
            <a:pPr>
              <a:buNone/>
            </a:pPr>
            <a:r>
              <a:rPr lang="en-US" b="1" dirty="0" smtClean="0">
                <a:latin typeface="Times New Roman" pitchFamily="18" charset="0"/>
                <a:cs typeface="Times New Roman" pitchFamily="18" charset="0"/>
              </a:rPr>
              <a:t>-Melbourne Museum</a:t>
            </a:r>
          </a:p>
          <a:p>
            <a:pPr>
              <a:buNone/>
            </a:pPr>
            <a:r>
              <a:rPr lang="en-US" b="1" dirty="0" smtClean="0">
                <a:latin typeface="Times New Roman" pitchFamily="18" charset="0"/>
                <a:cs typeface="Times New Roman" pitchFamily="18" charset="0"/>
              </a:rPr>
              <a:t>-Queen Victoria Market</a:t>
            </a:r>
          </a:p>
          <a:p>
            <a:pPr>
              <a:buNone/>
            </a:pPr>
            <a:r>
              <a:rPr lang="en-US" b="1" dirty="0" smtClean="0">
                <a:latin typeface="Times New Roman" pitchFamily="18" charset="0"/>
                <a:cs typeface="Times New Roman" pitchFamily="18" charset="0"/>
              </a:rPr>
              <a:t>-Melbourne Aquarium</a:t>
            </a:r>
          </a:p>
          <a:p>
            <a:pPr>
              <a:buNone/>
            </a:pPr>
            <a:endParaRPr lang="en-US" b="1" dirty="0"/>
          </a:p>
        </p:txBody>
      </p:sp>
      <p:sp>
        <p:nvSpPr>
          <p:cNvPr id="5" name="Rectangle 4"/>
          <p:cNvSpPr/>
          <p:nvPr/>
        </p:nvSpPr>
        <p:spPr>
          <a:xfrm>
            <a:off x="-26894" y="0"/>
            <a:ext cx="6934200" cy="369332"/>
          </a:xfrm>
          <a:prstGeom prst="rect">
            <a:avLst/>
          </a:prstGeom>
        </p:spPr>
        <p:txBody>
          <a:bodyPr wrap="square">
            <a:spAutoFit/>
          </a:bodyPr>
          <a:lstStyle/>
          <a:p>
            <a:pPr>
              <a:buNone/>
            </a:pPr>
            <a:r>
              <a:rPr lang="en-US"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3- Read the information about these cities</a:t>
            </a:r>
            <a:endParaRPr lang="en-US" dirty="0">
              <a:solidFill>
                <a:srgbClr val="FF0000"/>
              </a:solidFill>
              <a:latin typeface="Times New Roman" pitchFamily="18" charset="0"/>
              <a:cs typeface="Times New Roman" pitchFamily="18" charset="0"/>
            </a:endParaRPr>
          </a:p>
        </p:txBody>
      </p:sp>
      <p:pic>
        <p:nvPicPr>
          <p:cNvPr id="6" name="Picture 5" descr="Image result for áº£nh cÃ¢u há»i"/>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514336"/>
            <a:ext cx="1819835" cy="1550460"/>
          </a:xfrm>
          <a:prstGeom prst="rect">
            <a:avLst/>
          </a:prstGeom>
          <a:noFill/>
          <a:ln>
            <a:noFill/>
          </a:ln>
        </p:spPr>
      </p:pic>
      <p:sp>
        <p:nvSpPr>
          <p:cNvPr id="7" name="Rectangle 6"/>
          <p:cNvSpPr/>
          <p:nvPr/>
        </p:nvSpPr>
        <p:spPr>
          <a:xfrm>
            <a:off x="2057400" y="1371600"/>
            <a:ext cx="2131481" cy="584775"/>
          </a:xfrm>
          <a:prstGeom prst="rect">
            <a:avLst/>
          </a:prstGeom>
        </p:spPr>
        <p:txBody>
          <a:bodyPr wrap="none">
            <a:spAutoFit/>
          </a:bodyPr>
          <a:lstStyle/>
          <a:p>
            <a:pPr>
              <a:buNone/>
            </a:pPr>
            <a:r>
              <a:rPr lang="en-US" sz="3200" b="1" dirty="0" smtClean="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Melbourne</a:t>
            </a:r>
            <a:endParaRPr lang="en-US" sz="3200" b="1"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2052" name="Picture 4" descr="Image result for áº£nh CHO VICTORY THANH PHO Melbourn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77048" y="369332"/>
            <a:ext cx="5303048" cy="648866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áº£nh nen powerpoin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Animation1"/>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5254625"/>
            <a:ext cx="2447925" cy="160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Animation1"/>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6227763" y="5254625"/>
            <a:ext cx="2447925" cy="160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Animation1"/>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214313" y="-44823"/>
            <a:ext cx="2500312" cy="160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Animation1"/>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6143625" y="0"/>
            <a:ext cx="2357438" cy="160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a:hlinkClick r:id="" action="ppaction://noaction"/>
          </p:cNvPr>
          <p:cNvSpPr>
            <a:spLocks noChangeArrowheads="1"/>
          </p:cNvSpPr>
          <p:nvPr/>
        </p:nvSpPr>
        <p:spPr bwMode="auto">
          <a:xfrm>
            <a:off x="1066800" y="2408238"/>
            <a:ext cx="67056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Char char="-"/>
            </a:pPr>
            <a:r>
              <a:rPr lang="en-US" sz="3200" b="1" dirty="0" smtClean="0">
                <a:latin typeface="Times New Roman" panose="02020603050405020304" pitchFamily="18" charset="0"/>
                <a:cs typeface="Times New Roman" panose="02020603050405020304" pitchFamily="18" charset="0"/>
              </a:rPr>
              <a:t>Write </a:t>
            </a:r>
            <a:r>
              <a:rPr lang="en-US" sz="3200" b="1" dirty="0">
                <a:latin typeface="Times New Roman" panose="02020603050405020304" pitchFamily="18" charset="0"/>
                <a:cs typeface="Times New Roman" panose="02020603050405020304" pitchFamily="18" charset="0"/>
              </a:rPr>
              <a:t>about  a </a:t>
            </a:r>
            <a:r>
              <a:rPr lang="en-US" sz="3200" b="1" dirty="0" smtClean="0">
                <a:latin typeface="Times New Roman" panose="02020603050405020304" pitchFamily="18" charset="0"/>
                <a:cs typeface="Times New Roman" panose="02020603050405020304" pitchFamily="18" charset="0"/>
              </a:rPr>
              <a:t>paragraph about </a:t>
            </a:r>
            <a:r>
              <a:rPr lang="en-US" sz="3200" b="1" dirty="0" smtClean="0">
                <a:latin typeface="Times New Roman" panose="02020603050405020304" pitchFamily="18" charset="0"/>
                <a:ea typeface="Segoe UI Historic" panose="020B0502040204020203" pitchFamily="34" charset="0"/>
                <a:cs typeface="Times New Roman" panose="02020603050405020304" pitchFamily="18" charset="0"/>
              </a:rPr>
              <a:t>Melbourne or the city you like</a:t>
            </a:r>
            <a:endParaRPr lang="en-US" sz="3200" b="1" dirty="0">
              <a:latin typeface="Times New Roman" panose="02020603050405020304" pitchFamily="18" charset="0"/>
              <a:ea typeface="Segoe UI Historic" panose="020B0502040204020203" pitchFamily="34" charset="0"/>
              <a:cs typeface="Times New Roman" panose="02020603050405020304" pitchFamily="18" charset="0"/>
            </a:endParaRPr>
          </a:p>
          <a:p>
            <a:pPr fontAlgn="base">
              <a:spcBef>
                <a:spcPct val="0"/>
              </a:spcBef>
              <a:spcAft>
                <a:spcPct val="0"/>
              </a:spcAft>
            </a:pPr>
            <a:r>
              <a:rPr lang="en-US" sz="3200" b="1" dirty="0" smtClean="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P</a:t>
            </a:r>
            <a:r>
              <a:rPr lang="en-US" sz="3200" b="1" dirty="0" smtClean="0">
                <a:latin typeface="Times New Roman" panose="02020603050405020304" pitchFamily="18" charset="0"/>
                <a:cs typeface="Times New Roman" panose="02020603050405020304" pitchFamily="18" charset="0"/>
              </a:rPr>
              <a:t>repare </a:t>
            </a:r>
            <a:r>
              <a:rPr lang="vi-VN"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Skills 1</a:t>
            </a:r>
          </a:p>
        </p:txBody>
      </p:sp>
      <p:sp>
        <p:nvSpPr>
          <p:cNvPr id="8" name="WordArt 7"/>
          <p:cNvSpPr>
            <a:spLocks noChangeArrowheads="1" noChangeShapeType="1" noTextEdit="1"/>
          </p:cNvSpPr>
          <p:nvPr/>
        </p:nvSpPr>
        <p:spPr bwMode="auto">
          <a:xfrm>
            <a:off x="2819400" y="304800"/>
            <a:ext cx="3400425" cy="914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C00000"/>
              </a:contourClr>
            </a:sp3d>
          </a:bodyPr>
          <a:lstStyle/>
          <a:p>
            <a:pPr algn="ctr"/>
            <a:r>
              <a:rPr lang="en-US" sz="3600" kern="10">
                <a:ln w="9525">
                  <a:round/>
                  <a:headEnd/>
                  <a:tailEnd/>
                </a:ln>
                <a:solidFill>
                  <a:srgbClr val="C00000"/>
                </a:solidFill>
                <a:latin typeface="Times New Roman" panose="02020603050405020304" pitchFamily="18" charset="0"/>
                <a:cs typeface="Times New Roman" panose="02020603050405020304" pitchFamily="18" charset="0"/>
              </a:rPr>
              <a:t>HOMEWORK  </a:t>
            </a:r>
          </a:p>
        </p:txBody>
      </p:sp>
      <p:grpSp>
        <p:nvGrpSpPr>
          <p:cNvPr id="9" name="Group 8"/>
          <p:cNvGrpSpPr>
            <a:grpSpLocks/>
          </p:cNvGrpSpPr>
          <p:nvPr/>
        </p:nvGrpSpPr>
        <p:grpSpPr bwMode="auto">
          <a:xfrm>
            <a:off x="2590800" y="5715000"/>
            <a:ext cx="3733800" cy="304800"/>
            <a:chOff x="0" y="0"/>
            <a:chExt cx="5760" cy="240"/>
          </a:xfrm>
        </p:grpSpPr>
        <p:pic>
          <p:nvPicPr>
            <p:cNvPr id="10" name="Picture 9" descr="J009917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J009917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2" name="Group 11"/>
          <p:cNvGrpSpPr>
            <a:grpSpLocks/>
          </p:cNvGrpSpPr>
          <p:nvPr/>
        </p:nvGrpSpPr>
        <p:grpSpPr bwMode="auto">
          <a:xfrm rot="5400000">
            <a:off x="5905500" y="2933700"/>
            <a:ext cx="4419600" cy="381000"/>
            <a:chOff x="0" y="0"/>
            <a:chExt cx="5760" cy="240"/>
          </a:xfrm>
        </p:grpSpPr>
        <p:pic>
          <p:nvPicPr>
            <p:cNvPr id="13" name="Picture 12" descr="J009917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J009917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5" name="Group 14"/>
          <p:cNvGrpSpPr>
            <a:grpSpLocks/>
          </p:cNvGrpSpPr>
          <p:nvPr/>
        </p:nvGrpSpPr>
        <p:grpSpPr bwMode="auto">
          <a:xfrm rot="5400000">
            <a:off x="-1485900" y="3314700"/>
            <a:ext cx="4572000" cy="381000"/>
            <a:chOff x="0" y="0"/>
            <a:chExt cx="5760" cy="240"/>
          </a:xfrm>
        </p:grpSpPr>
        <p:pic>
          <p:nvPicPr>
            <p:cNvPr id="16" name="Picture 15" descr="J009917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J009917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72677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rrowheads="1"/>
          </p:cNvSpPr>
          <p:nvPr/>
        </p:nvSpPr>
        <p:spPr bwMode="auto">
          <a:xfrm>
            <a:off x="2819400" y="2743200"/>
            <a:ext cx="3429000" cy="1752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sz="3600" dirty="0" err="1" smtClean="0">
                <a:solidFill>
                  <a:srgbClr val="FF0000"/>
                </a:solidFill>
              </a:rPr>
              <a:t>Hai</a:t>
            </a:r>
            <a:r>
              <a:rPr lang="en-US" sz="3600" dirty="0" smtClean="0">
                <a:solidFill>
                  <a:srgbClr val="FF0000"/>
                </a:solidFill>
              </a:rPr>
              <a:t> </a:t>
            </a:r>
            <a:r>
              <a:rPr lang="en-US" sz="3600" dirty="0" err="1" smtClean="0">
                <a:solidFill>
                  <a:srgbClr val="FF0000"/>
                </a:solidFill>
              </a:rPr>
              <a:t>Phong</a:t>
            </a:r>
            <a:r>
              <a:rPr lang="en-US" sz="3600" dirty="0" smtClean="0">
                <a:solidFill>
                  <a:srgbClr val="FF0000"/>
                </a:solidFill>
              </a:rPr>
              <a:t> city</a:t>
            </a:r>
            <a:endParaRPr lang="en-US" sz="3600" dirty="0">
              <a:solidFill>
                <a:srgbClr val="FF0000"/>
              </a:solidFill>
            </a:endParaRPr>
          </a:p>
        </p:txBody>
      </p:sp>
      <p:sp>
        <p:nvSpPr>
          <p:cNvPr id="6" name="Line 5"/>
          <p:cNvSpPr>
            <a:spLocks noChangeShapeType="1"/>
          </p:cNvSpPr>
          <p:nvPr/>
        </p:nvSpPr>
        <p:spPr bwMode="auto">
          <a:xfrm>
            <a:off x="6248400" y="3581400"/>
            <a:ext cx="533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 name="Line 6"/>
          <p:cNvSpPr>
            <a:spLocks noChangeShapeType="1"/>
          </p:cNvSpPr>
          <p:nvPr/>
        </p:nvSpPr>
        <p:spPr bwMode="auto">
          <a:xfrm flipH="1">
            <a:off x="3581400" y="4495800"/>
            <a:ext cx="76200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 name="Line 8"/>
          <p:cNvSpPr>
            <a:spLocks noChangeShapeType="1"/>
          </p:cNvSpPr>
          <p:nvPr/>
        </p:nvSpPr>
        <p:spPr bwMode="auto">
          <a:xfrm>
            <a:off x="2895600" y="2286000"/>
            <a:ext cx="609600" cy="685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 name="Rectangle 10"/>
          <p:cNvSpPr>
            <a:spLocks noChangeArrowheads="1"/>
          </p:cNvSpPr>
          <p:nvPr/>
        </p:nvSpPr>
        <p:spPr bwMode="auto">
          <a:xfrm>
            <a:off x="6400800" y="1231522"/>
            <a:ext cx="1828800" cy="838200"/>
          </a:xfrm>
          <a:prstGeom prst="rect">
            <a:avLst/>
          </a:prstGeom>
          <a:solidFill>
            <a:srgbClr val="CFE5FD"/>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sz="2000" dirty="0" smtClean="0">
                <a:latin typeface="Times New Roman" panose="02020603050405020304" pitchFamily="18" charset="0"/>
                <a:cs typeface="Times New Roman" panose="02020603050405020304" pitchFamily="18" charset="0"/>
              </a:rPr>
              <a:t>Beach, island</a:t>
            </a:r>
          </a:p>
          <a:p>
            <a:pPr algn="ctr" eaLnBrk="1" hangingPunct="1">
              <a:spcBef>
                <a:spcPct val="0"/>
              </a:spcBef>
              <a:buClrTx/>
              <a:buFontTx/>
              <a:buNone/>
            </a:pP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2" name="Rectangle 11"/>
          <p:cNvSpPr>
            <a:spLocks noChangeArrowheads="1"/>
          </p:cNvSpPr>
          <p:nvPr/>
        </p:nvSpPr>
        <p:spPr bwMode="auto">
          <a:xfrm>
            <a:off x="6705600" y="3048000"/>
            <a:ext cx="1828800" cy="838200"/>
          </a:xfrm>
          <a:prstGeom prst="rect">
            <a:avLst/>
          </a:prstGeom>
          <a:solidFill>
            <a:srgbClr val="CFE5FD"/>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None/>
            </a:pPr>
            <a:r>
              <a:rPr lang="en-US" sz="2400" b="1" dirty="0">
                <a:solidFill>
                  <a:srgbClr val="FF0000"/>
                </a:solidFill>
                <a:latin typeface="Times New Roman" panose="02020603050405020304" pitchFamily="18" charset="0"/>
                <a:cs typeface="Times New Roman" panose="02020603050405020304" pitchFamily="18" charset="0"/>
              </a:rPr>
              <a:t>Main features</a:t>
            </a:r>
            <a:endParaRPr lang="en-US" sz="2400" dirty="0"/>
          </a:p>
        </p:txBody>
      </p:sp>
      <p:sp>
        <p:nvSpPr>
          <p:cNvPr id="13" name="Rectangle 12"/>
          <p:cNvSpPr>
            <a:spLocks noChangeArrowheads="1"/>
          </p:cNvSpPr>
          <p:nvPr/>
        </p:nvSpPr>
        <p:spPr bwMode="auto">
          <a:xfrm>
            <a:off x="5638800" y="4953000"/>
            <a:ext cx="1828800" cy="838200"/>
          </a:xfrm>
          <a:prstGeom prst="rect">
            <a:avLst/>
          </a:prstGeom>
          <a:solidFill>
            <a:srgbClr val="CFE5FD"/>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sz="2000" dirty="0" smtClean="0">
                <a:latin typeface="Times New Roman" panose="02020603050405020304" pitchFamily="18" charset="0"/>
                <a:cs typeface="Times New Roman" panose="02020603050405020304" pitchFamily="18" charset="0"/>
              </a:rPr>
              <a:t>Cat Ba national </a:t>
            </a:r>
          </a:p>
          <a:p>
            <a:pPr algn="ctr" eaLnBrk="1" hangingPunct="1">
              <a:spcBef>
                <a:spcPct val="0"/>
              </a:spcBef>
              <a:buClrTx/>
              <a:buFontTx/>
              <a:buNone/>
            </a:pPr>
            <a:r>
              <a:rPr lang="en-US" sz="2000" dirty="0" smtClean="0">
                <a:latin typeface="Times New Roman" panose="02020603050405020304" pitchFamily="18" charset="0"/>
                <a:cs typeface="Times New Roman" panose="02020603050405020304" pitchFamily="18" charset="0"/>
              </a:rPr>
              <a:t>Park</a:t>
            </a:r>
          </a:p>
          <a:p>
            <a:pPr algn="ctr" eaLnBrk="1" hangingPunct="1">
              <a:spcBef>
                <a:spcPct val="0"/>
              </a:spcBef>
              <a:buClrTx/>
              <a:buFontTx/>
              <a:buNone/>
            </a:pP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4" name="Rectangle 13"/>
          <p:cNvSpPr>
            <a:spLocks noChangeArrowheads="1"/>
          </p:cNvSpPr>
          <p:nvPr/>
        </p:nvSpPr>
        <p:spPr bwMode="auto">
          <a:xfrm>
            <a:off x="2366681" y="5029200"/>
            <a:ext cx="1967647" cy="838200"/>
          </a:xfrm>
          <a:prstGeom prst="rect">
            <a:avLst/>
          </a:prstGeom>
          <a:solidFill>
            <a:srgbClr val="CFE5FD"/>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None/>
            </a:pPr>
            <a:r>
              <a:rPr lang="en-US" sz="2400" b="1" dirty="0">
                <a:solidFill>
                  <a:srgbClr val="FF0000"/>
                </a:solidFill>
                <a:latin typeface="Times New Roman" pitchFamily="18" charset="0"/>
                <a:cs typeface="Times New Roman" pitchFamily="18" charset="0"/>
              </a:rPr>
              <a:t>Attraction</a:t>
            </a:r>
            <a:endParaRPr lang="en-US" sz="2400" dirty="0"/>
          </a:p>
        </p:txBody>
      </p:sp>
      <p:sp>
        <p:nvSpPr>
          <p:cNvPr id="15" name="Rectangle 14"/>
          <p:cNvSpPr>
            <a:spLocks noChangeArrowheads="1"/>
          </p:cNvSpPr>
          <p:nvPr/>
        </p:nvSpPr>
        <p:spPr bwMode="auto">
          <a:xfrm>
            <a:off x="537882" y="3050240"/>
            <a:ext cx="1828800" cy="838200"/>
          </a:xfrm>
          <a:prstGeom prst="rect">
            <a:avLst/>
          </a:prstGeom>
          <a:solidFill>
            <a:srgbClr val="CFE5FD"/>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sz="2000" dirty="0" smtClean="0">
                <a:latin typeface="Times New Roman" panose="02020603050405020304" pitchFamily="18" charset="0"/>
                <a:cs typeface="Times New Roman" panose="02020603050405020304" pitchFamily="18" charset="0"/>
              </a:rPr>
              <a:t>North of VN</a:t>
            </a:r>
          </a:p>
          <a:p>
            <a:pPr algn="ctr" eaLnBrk="1" hangingPunct="1">
              <a:spcBef>
                <a:spcPct val="0"/>
              </a:spcBef>
              <a:buClrTx/>
              <a:buFontTx/>
              <a:buNone/>
            </a:pP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6" name="Rectangle 15"/>
          <p:cNvSpPr>
            <a:spLocks noChangeArrowheads="1"/>
          </p:cNvSpPr>
          <p:nvPr/>
        </p:nvSpPr>
        <p:spPr bwMode="auto">
          <a:xfrm>
            <a:off x="1600200" y="1524000"/>
            <a:ext cx="1828800" cy="838200"/>
          </a:xfrm>
          <a:prstGeom prst="rect">
            <a:avLst/>
          </a:prstGeom>
          <a:solidFill>
            <a:srgbClr val="CFE5FD"/>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None/>
            </a:pPr>
            <a:r>
              <a:rPr lang="en-US" sz="2400" b="1" dirty="0">
                <a:solidFill>
                  <a:srgbClr val="FF0000"/>
                </a:solidFill>
                <a:latin typeface="Times New Roman" panose="02020603050405020304" pitchFamily="18" charset="0"/>
                <a:cs typeface="Times New Roman" panose="02020603050405020304" pitchFamily="18" charset="0"/>
              </a:rPr>
              <a:t>Location</a:t>
            </a:r>
            <a:endParaRPr lang="en-US" sz="2400" dirty="0"/>
          </a:p>
        </p:txBody>
      </p:sp>
      <p:sp>
        <p:nvSpPr>
          <p:cNvPr id="17" name="Rectangle 16"/>
          <p:cNvSpPr/>
          <p:nvPr/>
        </p:nvSpPr>
        <p:spPr>
          <a:xfrm>
            <a:off x="2286000" y="260003"/>
            <a:ext cx="4767036"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Write </a:t>
            </a:r>
            <a:r>
              <a:rPr lang="en-US" sz="2400" b="1" dirty="0" smtClean="0">
                <a:solidFill>
                  <a:srgbClr val="FF0000"/>
                </a:solidFill>
                <a:latin typeface="Times New Roman" panose="02020603050405020304" pitchFamily="18" charset="0"/>
                <a:cs typeface="Times New Roman" panose="02020603050405020304" pitchFamily="18" charset="0"/>
              </a:rPr>
              <a:t>things about </a:t>
            </a:r>
            <a:r>
              <a:rPr lang="en-US" sz="2400" b="1" dirty="0" err="1" smtClean="0">
                <a:solidFill>
                  <a:srgbClr val="FF0000"/>
                </a:solidFill>
                <a:latin typeface="Times New Roman" panose="02020603050405020304" pitchFamily="18" charset="0"/>
                <a:cs typeface="Times New Roman" panose="02020603050405020304" pitchFamily="18" charset="0"/>
              </a:rPr>
              <a:t>Hai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Phong</a:t>
            </a:r>
            <a:r>
              <a:rPr lang="en-US" sz="2400" b="1" dirty="0" smtClean="0">
                <a:solidFill>
                  <a:srgbClr val="FF0000"/>
                </a:solidFill>
                <a:latin typeface="Times New Roman" panose="02020603050405020304" pitchFamily="18" charset="0"/>
                <a:cs typeface="Times New Roman" panose="02020603050405020304" pitchFamily="18" charset="0"/>
              </a:rPr>
              <a:t> city:</a:t>
            </a:r>
            <a:endParaRPr lang="en-US" sz="2400" b="1" dirty="0">
              <a:solidFill>
                <a:srgbClr val="FF0000"/>
              </a:solidFill>
              <a:latin typeface="Times New Roman" pitchFamily="18" charset="0"/>
              <a:cs typeface="Times New Roman" pitchFamily="18" charset="0"/>
            </a:endParaRPr>
          </a:p>
        </p:txBody>
      </p:sp>
      <p:cxnSp>
        <p:nvCxnSpPr>
          <p:cNvPr id="20" name="Straight Connector 19"/>
          <p:cNvCxnSpPr/>
          <p:nvPr/>
        </p:nvCxnSpPr>
        <p:spPr>
          <a:xfrm>
            <a:off x="7772400" y="2069722"/>
            <a:ext cx="0" cy="9782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990600" y="2375638"/>
            <a:ext cx="609600" cy="672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4" idx="3"/>
            <a:endCxn id="13" idx="1"/>
          </p:cNvCxnSpPr>
          <p:nvPr/>
        </p:nvCxnSpPr>
        <p:spPr>
          <a:xfrm flipV="1">
            <a:off x="4334328" y="5372100"/>
            <a:ext cx="1304472" cy="7620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Picture 27" descr="Image result for bieu tuong thao luan nhom"/>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203450" cy="1358900"/>
          </a:xfrm>
          <a:prstGeom prst="rect">
            <a:avLst/>
          </a:prstGeom>
          <a:noFill/>
          <a:ln>
            <a:noFill/>
          </a:ln>
        </p:spPr>
      </p:pic>
    </p:spTree>
    <p:extLst>
      <p:ext uri="{BB962C8B-B14F-4D97-AF65-F5344CB8AC3E}">
        <p14:creationId xmlns:p14="http://schemas.microsoft.com/office/powerpoint/2010/main" xmlns="" val="121049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474645562"/>
              </p:ext>
            </p:extLst>
          </p:nvPr>
        </p:nvGraphicFramePr>
        <p:xfrm>
          <a:off x="0" y="0"/>
          <a:ext cx="9144000" cy="6858000"/>
        </p:xfrm>
        <a:graphic>
          <a:graphicData uri="http://schemas.openxmlformats.org/drawingml/2006/table">
            <a:tbl>
              <a:tblPr firstRow="1" bandRow="1">
                <a:tableStyleId>{F5AB1C69-6EDB-4FF4-983F-18BD219EF322}</a:tableStyleId>
              </a:tblPr>
              <a:tblGrid>
                <a:gridCol w="5334000"/>
                <a:gridCol w="3810000"/>
              </a:tblGrid>
              <a:tr h="1665514">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latin typeface="Times New Roman" pitchFamily="18" charset="0"/>
                          <a:cs typeface="Times New Roman" pitchFamily="18" charset="0"/>
                        </a:rPr>
                        <a:t>1.A/</a:t>
                      </a:r>
                      <a:r>
                        <a:rPr lang="en-US" sz="2400" b="1" baseline="0" dirty="0" smtClean="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Which of the following features do you like best about a city? Choose three from this list</a:t>
                      </a:r>
                    </a:p>
                    <a:p>
                      <a:endParaRPr lang="en-US" sz="2400" dirty="0"/>
                    </a:p>
                  </a:txBody>
                  <a:tcPr/>
                </a:tc>
                <a:tc>
                  <a:txBody>
                    <a:bodyPr/>
                    <a:lstStyle/>
                    <a:p>
                      <a:r>
                        <a:rPr lang="en-US" sz="2400" b="1" i="0" kern="1200" dirty="0" smtClean="0">
                          <a:solidFill>
                            <a:schemeClr val="tx1"/>
                          </a:solidFill>
                          <a:effectLst/>
                          <a:latin typeface="Times New Roman" panose="02020603050405020304" pitchFamily="18" charset="0"/>
                          <a:ea typeface="+mn-ea"/>
                          <a:cs typeface="Times New Roman" panose="02020603050405020304" pitchFamily="18" charset="0"/>
                        </a:rPr>
                        <a:t>1.B/</a:t>
                      </a:r>
                      <a:r>
                        <a:rPr lang="en-US" sz="24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1" i="0" kern="1200" dirty="0" smtClean="0">
                          <a:solidFill>
                            <a:schemeClr val="tx1"/>
                          </a:solidFill>
                          <a:effectLst/>
                          <a:latin typeface="Times New Roman" panose="02020603050405020304" pitchFamily="18" charset="0"/>
                          <a:ea typeface="+mn-ea"/>
                          <a:cs typeface="Times New Roman" panose="02020603050405020304" pitchFamily="18" charset="0"/>
                        </a:rPr>
                        <a:t>Work in groups. Discuss your choices. Give reasons</a:t>
                      </a:r>
                      <a:endParaRPr lang="en-US" sz="2400" dirty="0">
                        <a:solidFill>
                          <a:schemeClr val="tx1"/>
                        </a:solidFill>
                        <a:latin typeface="Times New Roman" panose="02020603050405020304" pitchFamily="18" charset="0"/>
                        <a:cs typeface="Times New Roman" panose="02020603050405020304" pitchFamily="18" charset="0"/>
                      </a:endParaRPr>
                    </a:p>
                  </a:txBody>
                  <a:tcPr/>
                </a:tc>
              </a:tr>
              <a:tr h="5192486">
                <a:tc>
                  <a:txBody>
                    <a:bodyPr/>
                    <a:lstStyle/>
                    <a:p>
                      <a:pPr marL="514350" indent="-514350" algn="l">
                        <a:buNone/>
                      </a:pPr>
                      <a:r>
                        <a:rPr lang="en-US" sz="2400" dirty="0" smtClean="0">
                          <a:latin typeface="Times New Roman" pitchFamily="18" charset="0"/>
                          <a:cs typeface="Times New Roman" pitchFamily="18" charset="0"/>
                        </a:rPr>
                        <a:t>1.It is busy and exciting.</a:t>
                      </a:r>
                    </a:p>
                    <a:p>
                      <a:pPr marL="514350" indent="-514350" algn="l">
                        <a:buNone/>
                      </a:pPr>
                      <a:r>
                        <a:rPr lang="en-US" sz="2400" dirty="0" smtClean="0">
                          <a:latin typeface="Times New Roman" pitchFamily="18" charset="0"/>
                          <a:cs typeface="Times New Roman" pitchFamily="18" charset="0"/>
                        </a:rPr>
                        <a:t>2. It is cosmopolitan.</a:t>
                      </a:r>
                    </a:p>
                    <a:p>
                      <a:pPr marL="514350" indent="-514350" algn="l">
                        <a:buNone/>
                      </a:pPr>
                      <a:r>
                        <a:rPr lang="en-US" sz="2400" dirty="0" smtClean="0">
                          <a:latin typeface="Times New Roman" pitchFamily="18" charset="0"/>
                          <a:cs typeface="Times New Roman" pitchFamily="18" charset="0"/>
                        </a:rPr>
                        <a:t>3. It has a lot of fashionable shops.</a:t>
                      </a:r>
                    </a:p>
                    <a:p>
                      <a:pPr marL="514350" indent="-514350" algn="l">
                        <a:buNone/>
                      </a:pPr>
                      <a:r>
                        <a:rPr lang="en-US" sz="2400" dirty="0" smtClean="0">
                          <a:latin typeface="Times New Roman" pitchFamily="18" charset="0"/>
                          <a:cs typeface="Times New Roman" pitchFamily="18" charset="0"/>
                        </a:rPr>
                        <a:t>4. It is cultural. There are cinemas, theatres, </a:t>
                      </a:r>
                    </a:p>
                    <a:p>
                      <a:pPr marL="514350" indent="-514350" algn="l">
                        <a:buNone/>
                      </a:pPr>
                      <a:r>
                        <a:rPr lang="en-US" sz="2400" dirty="0" smtClean="0">
                          <a:latin typeface="Times New Roman" pitchFamily="18" charset="0"/>
                          <a:cs typeface="Times New Roman" pitchFamily="18" charset="0"/>
                        </a:rPr>
                        <a:t>galleries, and museums.</a:t>
                      </a:r>
                    </a:p>
                    <a:p>
                      <a:pPr marL="514350" indent="-514350" algn="l">
                        <a:buNone/>
                      </a:pPr>
                      <a:r>
                        <a:rPr lang="en-US" sz="2400" dirty="0" smtClean="0">
                          <a:latin typeface="Times New Roman" pitchFamily="18" charset="0"/>
                          <a:cs typeface="Times New Roman" pitchFamily="18" charset="0"/>
                        </a:rPr>
                        <a:t>5.It is convenient. There is a good transport system.</a:t>
                      </a:r>
                    </a:p>
                    <a:p>
                      <a:pPr marL="514350" indent="-514350" algn="l">
                        <a:buNone/>
                      </a:pPr>
                      <a:r>
                        <a:rPr lang="en-US" sz="2400" dirty="0" smtClean="0">
                          <a:latin typeface="Times New Roman" pitchFamily="18" charset="0"/>
                          <a:cs typeface="Times New Roman" pitchFamily="18" charset="0"/>
                        </a:rPr>
                        <a:t>6. There are good cafes and restaurants.</a:t>
                      </a:r>
                    </a:p>
                    <a:p>
                      <a:pPr marL="514350" indent="-514350" algn="l">
                        <a:buNone/>
                      </a:pPr>
                      <a:r>
                        <a:rPr lang="en-US" sz="2400" dirty="0" smtClean="0">
                          <a:latin typeface="Times New Roman" pitchFamily="18" charset="0"/>
                          <a:cs typeface="Times New Roman" pitchFamily="18" charset="0"/>
                        </a:rPr>
                        <a:t>7. There are lot of parks and open space.</a:t>
                      </a:r>
                    </a:p>
                    <a:p>
                      <a:pPr marL="514350" indent="-514350" algn="l">
                        <a:buNone/>
                      </a:pPr>
                      <a:r>
                        <a:rPr lang="en-US" sz="2400" dirty="0" smtClean="0">
                          <a:latin typeface="Times New Roman" pitchFamily="18" charset="0"/>
                          <a:cs typeface="Times New Roman" pitchFamily="18" charset="0"/>
                        </a:rPr>
                        <a:t>8. There are famous buildings and fascinating</a:t>
                      </a:r>
                    </a:p>
                    <a:p>
                      <a:endParaRPr lang="en-US" sz="2400" dirty="0"/>
                    </a:p>
                  </a:txBody>
                  <a:tcPr/>
                </a:tc>
                <a:tc>
                  <a:txBody>
                    <a:bodyPr/>
                    <a:lstStyle/>
                    <a:p>
                      <a:endParaRPr lang="en-US" sz="2400" dirty="0"/>
                    </a:p>
                  </a:txBody>
                  <a:tcPr/>
                </a:tc>
              </a:tr>
            </a:tbl>
          </a:graphicData>
        </a:graphic>
      </p:graphicFrame>
      <p:sp>
        <p:nvSpPr>
          <p:cNvPr id="3" name="Rounded Rectangular Callout 2"/>
          <p:cNvSpPr/>
          <p:nvPr/>
        </p:nvSpPr>
        <p:spPr>
          <a:xfrm>
            <a:off x="5638800" y="4267200"/>
            <a:ext cx="3352800" cy="2514600"/>
          </a:xfrm>
          <a:prstGeom prst="wedgeRoundRectCallout">
            <a:avLst>
              <a:gd name="adj1" fmla="val -31244"/>
              <a:gd name="adj2" fmla="val -7430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FF0000"/>
                </a:solidFill>
                <a:latin typeface="Times New Roman" pitchFamily="18" charset="0"/>
                <a:cs typeface="Times New Roman" pitchFamily="18" charset="0"/>
              </a:rPr>
              <a:t>I like a busy and exciting city with good transport, so I can get around and see all the cultural attractions it has to off ...</a:t>
            </a:r>
            <a:endParaRPr lang="en-US" sz="2400" b="1" i="1" dirty="0">
              <a:solidFill>
                <a:srgbClr val="FF0000"/>
              </a:solidFill>
              <a:latin typeface="Times New Roman" pitchFamily="18" charset="0"/>
              <a:cs typeface="Times New Roman" pitchFamily="18" charset="0"/>
            </a:endParaRPr>
          </a:p>
        </p:txBody>
      </p:sp>
      <p:pic>
        <p:nvPicPr>
          <p:cNvPr id="5" name="Picture 4" descr="Image result for áº£nh CAU HOI NGO NGHINH TIENG ANH"/>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10200" y="1752600"/>
            <a:ext cx="3657600" cy="2438400"/>
          </a:xfrm>
          <a:prstGeom prst="rect">
            <a:avLst/>
          </a:prstGeom>
          <a:noFill/>
          <a:ln>
            <a:noFill/>
          </a:ln>
        </p:spPr>
      </p:pic>
    </p:spTree>
    <p:extLst>
      <p:ext uri="{BB962C8B-B14F-4D97-AF65-F5344CB8AC3E}">
        <p14:creationId xmlns:p14="http://schemas.microsoft.com/office/powerpoint/2010/main" xmlns="" val="36713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áº£nh nen powerpoin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482"/>
            <a:ext cx="9144000" cy="685351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txBox="1">
            <a:spLocks/>
          </p:cNvSpPr>
          <p:nvPr/>
        </p:nvSpPr>
        <p:spPr>
          <a:xfrm>
            <a:off x="1" y="870213"/>
            <a:ext cx="9143999" cy="304800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algn="just">
              <a:buFont typeface="Tw Cen MT" panose="020B0602020104020603" pitchFamily="34" charset="0"/>
              <a:buNone/>
            </a:pPr>
            <a:r>
              <a:rPr lang="en-US" sz="2400" dirty="0" smtClean="0">
                <a:latin typeface="Times New Roman" pitchFamily="18" charset="0"/>
                <a:cs typeface="Times New Roman" pitchFamily="18" charset="0"/>
              </a:rPr>
              <a:t>  Singapore is a small city-state in Southeast Asia. It is a lovely place to visit. The attractions are quite close to each other, so travelling between them is convenient. The food here is varied- all kinds of Asian food. The outdoor food, and it is cooked right before you. Then you go and eat it at a table outside. It’s a great way to meet people. But what I like most about Singapore is that it is multicultural- Chinese, Malay, Indian, European, and Vietnamese. For me, that’s the best thing about Singapore.</a:t>
            </a:r>
            <a:endParaRPr lang="en-US" sz="2400" dirty="0">
              <a:latin typeface="Times New Roman" pitchFamily="18" charset="0"/>
              <a:cs typeface="Times New Roman" pitchFamily="18" charset="0"/>
            </a:endParaRPr>
          </a:p>
        </p:txBody>
      </p:sp>
      <p:sp>
        <p:nvSpPr>
          <p:cNvPr id="4" name="AutoShape 2" descr="Kết quả hình ảnh cho hinh anh dep ve singap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400"/>
          </a:p>
        </p:txBody>
      </p:sp>
      <p:sp>
        <p:nvSpPr>
          <p:cNvPr id="5" name="AutoShape 4" descr="Kết quả hình ảnh cho hinh anh dep ve singap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400"/>
          </a:p>
        </p:txBody>
      </p:sp>
      <p:sp>
        <p:nvSpPr>
          <p:cNvPr id="6" name="AutoShape 6" descr="Kết quả hình ảnh cho hinh anh dep ve singap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400"/>
          </a:p>
        </p:txBody>
      </p:sp>
      <p:sp>
        <p:nvSpPr>
          <p:cNvPr id="7" name="AutoShape 8" descr="Kết quả hình ảnh cho hinh anh dep ve singap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400"/>
          </a:p>
        </p:txBody>
      </p:sp>
      <p:sp>
        <p:nvSpPr>
          <p:cNvPr id="8" name="AutoShape 10" descr="Kết quả hình ảnh cho hinh anh dep ve singap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400"/>
          </a:p>
        </p:txBody>
      </p:sp>
      <p:sp>
        <p:nvSpPr>
          <p:cNvPr id="9" name="TextBox 8"/>
          <p:cNvSpPr txBox="1"/>
          <p:nvPr/>
        </p:nvSpPr>
        <p:spPr>
          <a:xfrm>
            <a:off x="1" y="39216"/>
            <a:ext cx="9096000" cy="830997"/>
          </a:xfrm>
          <a:prstGeom prst="rect">
            <a:avLst/>
          </a:prstGeom>
          <a:noFill/>
        </p:spPr>
        <p:txBody>
          <a:bodyPr wrap="square" rtlCol="0">
            <a:spAutoFit/>
          </a:bodyPr>
          <a:lstStyle/>
          <a:p>
            <a:r>
              <a:rPr lang="en-US" sz="24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2. Read the passage and, in your group, answer the questions below</a:t>
            </a:r>
            <a:endParaRPr lang="en-US" sz="2400" dirty="0">
              <a:solidFill>
                <a:srgbClr val="FF0000"/>
              </a:solidFill>
              <a:latin typeface="Times New Roman" pitchFamily="18" charset="0"/>
              <a:cs typeface="Times New Roman" pitchFamily="18" charset="0"/>
            </a:endParaRPr>
          </a:p>
        </p:txBody>
      </p:sp>
      <p:sp>
        <p:nvSpPr>
          <p:cNvPr id="10" name="Rectangle 9"/>
          <p:cNvSpPr/>
          <p:nvPr/>
        </p:nvSpPr>
        <p:spPr>
          <a:xfrm>
            <a:off x="-4483" y="3524460"/>
            <a:ext cx="8802625" cy="461665"/>
          </a:xfrm>
          <a:prstGeom prst="rect">
            <a:avLst/>
          </a:prstGeom>
        </p:spPr>
        <p:txBody>
          <a:bodyPr wrap="square">
            <a:spAutoFit/>
          </a:bodyPr>
          <a:lstStyle/>
          <a:p>
            <a:pPr lvl="0" eaLnBrk="0" fontAlgn="base" hangingPunct="0">
              <a:spcBef>
                <a:spcPct val="0"/>
              </a:spcBef>
              <a:spcAft>
                <a:spcPct val="0"/>
              </a:spcAft>
            </a:pPr>
            <a:r>
              <a:rPr lang="en-US" sz="2400" b="1" i="1" dirty="0" smtClean="0">
                <a:solidFill>
                  <a:srgbClr val="FF0000"/>
                </a:solidFill>
                <a:latin typeface="Times New Roman" panose="02020603050405020304" pitchFamily="18" charset="0"/>
                <a:cs typeface="Times New Roman" panose="02020603050405020304" pitchFamily="18" charset="0"/>
              </a:rPr>
              <a:t>1.What </a:t>
            </a:r>
            <a:r>
              <a:rPr lang="en-US" sz="2400" b="1" i="1" dirty="0">
                <a:solidFill>
                  <a:srgbClr val="FF0000"/>
                </a:solidFill>
                <a:latin typeface="Times New Roman" panose="02020603050405020304" pitchFamily="18" charset="0"/>
                <a:cs typeface="Times New Roman" panose="02020603050405020304" pitchFamily="18" charset="0"/>
              </a:rPr>
              <a:t>is the best attraction in Singapore according to the writer?</a:t>
            </a:r>
          </a:p>
        </p:txBody>
      </p:sp>
      <p:sp>
        <p:nvSpPr>
          <p:cNvPr id="11" name="Rectangle 10"/>
          <p:cNvSpPr/>
          <p:nvPr/>
        </p:nvSpPr>
        <p:spPr>
          <a:xfrm>
            <a:off x="60107" y="3980384"/>
            <a:ext cx="7042583" cy="830997"/>
          </a:xfrm>
          <a:prstGeom prst="rect">
            <a:avLst/>
          </a:prstGeom>
        </p:spPr>
        <p:txBody>
          <a:bodyPr wrap="square">
            <a:spAutoFit/>
          </a:bodyPr>
          <a:lstStyle/>
          <a:p>
            <a:pPr lvl="0" algn="just" eaLnBrk="0" fontAlgn="base" hangingPunct="0">
              <a:spcBef>
                <a:spcPct val="0"/>
              </a:spcBef>
              <a:spcAft>
                <a:spcPct val="0"/>
              </a:spcAft>
            </a:pPr>
            <a:r>
              <a:rPr lang="en-US" sz="2400" dirty="0">
                <a:solidFill>
                  <a:srgbClr val="000000"/>
                </a:solidFill>
                <a:latin typeface="Times New Roman" panose="02020603050405020304" pitchFamily="18" charset="0"/>
                <a:cs typeface="Times New Roman" panose="02020603050405020304" pitchFamily="18" charset="0"/>
              </a:rPr>
              <a:t>⇒ According to the writer, the best attraction in Singapore is that it is multicultural.</a:t>
            </a:r>
            <a:endParaRPr lang="en-US" sz="2400" dirty="0">
              <a:latin typeface="Times New Roman" panose="02020603050405020304" pitchFamily="18" charset="0"/>
              <a:cs typeface="Times New Roman" panose="02020603050405020304" pitchFamily="18" charset="0"/>
            </a:endParaRPr>
          </a:p>
        </p:txBody>
      </p:sp>
      <p:sp>
        <p:nvSpPr>
          <p:cNvPr id="12" name="Rectangle 11"/>
          <p:cNvSpPr/>
          <p:nvPr/>
        </p:nvSpPr>
        <p:spPr>
          <a:xfrm>
            <a:off x="24248" y="4947205"/>
            <a:ext cx="5791200" cy="461665"/>
          </a:xfrm>
          <a:prstGeom prst="rect">
            <a:avLst/>
          </a:prstGeom>
        </p:spPr>
        <p:txBody>
          <a:bodyPr wrap="square">
            <a:spAutoFit/>
          </a:bodyPr>
          <a:lstStyle/>
          <a:p>
            <a:pPr lvl="0" algn="just" eaLnBrk="0" fontAlgn="base" hangingPunct="0">
              <a:spcBef>
                <a:spcPct val="0"/>
              </a:spcBef>
              <a:spcAft>
                <a:spcPct val="0"/>
              </a:spcAft>
            </a:pPr>
            <a:r>
              <a:rPr lang="en-US" sz="2400" b="1" i="1" dirty="0" smtClean="0">
                <a:solidFill>
                  <a:srgbClr val="FF0000"/>
                </a:solidFill>
                <a:latin typeface="Times New Roman" panose="02020603050405020304" pitchFamily="18" charset="0"/>
                <a:cs typeface="Times New Roman" panose="02020603050405020304" pitchFamily="18" charset="0"/>
              </a:rPr>
              <a:t>2.Would </a:t>
            </a:r>
            <a:r>
              <a:rPr lang="en-US" sz="2400" b="1" i="1" dirty="0">
                <a:solidFill>
                  <a:srgbClr val="FF0000"/>
                </a:solidFill>
                <a:latin typeface="Times New Roman" panose="02020603050405020304" pitchFamily="18" charset="0"/>
                <a:cs typeface="Times New Roman" panose="02020603050405020304" pitchFamily="18" charset="0"/>
              </a:rPr>
              <a:t>you like to go there? Why?</a:t>
            </a:r>
          </a:p>
        </p:txBody>
      </p:sp>
      <p:sp>
        <p:nvSpPr>
          <p:cNvPr id="13" name="Rectangle 12"/>
          <p:cNvSpPr/>
          <p:nvPr/>
        </p:nvSpPr>
        <p:spPr>
          <a:xfrm>
            <a:off x="24248" y="5522306"/>
            <a:ext cx="7162799" cy="830997"/>
          </a:xfrm>
          <a:prstGeom prst="rect">
            <a:avLst/>
          </a:prstGeom>
        </p:spPr>
        <p:txBody>
          <a:bodyPr wrap="square">
            <a:spAutoFit/>
          </a:bodyPr>
          <a:lstStyle/>
          <a:p>
            <a:pPr lvl="0" algn="just" eaLnBrk="0" fontAlgn="base" hangingPunct="0">
              <a:spcBef>
                <a:spcPct val="0"/>
              </a:spcBef>
              <a:spcAft>
                <a:spcPct val="0"/>
              </a:spcAft>
            </a:pPr>
            <a:r>
              <a:rPr lang="en-US" sz="2400" dirty="0">
                <a:solidFill>
                  <a:srgbClr val="000000"/>
                </a:solidFill>
                <a:latin typeface="Times New Roman" panose="02020603050405020304" pitchFamily="18" charset="0"/>
                <a:cs typeface="Times New Roman" panose="02020603050405020304" pitchFamily="18" charset="0"/>
              </a:rPr>
              <a:t>⇒ Yes, I would because people say that it is one of the cleanest countries in the world, I would like to see it.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4352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2" y="2286000"/>
            <a:ext cx="8053669" cy="4572000"/>
          </a:xfrm>
        </p:spPr>
        <p:txBody>
          <a:bodyPr>
            <a:normAutofit fontScale="70000" lnSpcReduction="20000"/>
          </a:bodyPr>
          <a:lstStyle/>
          <a:p>
            <a:pPr>
              <a:buNone/>
            </a:pPr>
            <a:endParaRPr lang="en-US" sz="4200" b="1" dirty="0" smtClean="0">
              <a:latin typeface="VnAllegie2" pitchFamily="2" charset="0"/>
              <a:cs typeface="Times New Roman" pitchFamily="18" charset="0"/>
            </a:endParaRPr>
          </a:p>
          <a:p>
            <a:pPr>
              <a:buNone/>
            </a:pPr>
            <a:r>
              <a:rPr lang="en-US" sz="4200" b="1" dirty="0" smtClean="0">
                <a:latin typeface="VnAllegie2" pitchFamily="2" charset="0"/>
                <a:cs typeface="Times New Roman" pitchFamily="18" charset="0"/>
              </a:rPr>
              <a:t>Location</a:t>
            </a:r>
            <a:r>
              <a:rPr lang="en-US" dirty="0" smtClean="0">
                <a:latin typeface="Times New Roman" pitchFamily="18" charset="0"/>
                <a:cs typeface="Times New Roman" pitchFamily="18" charset="0"/>
              </a:rPr>
              <a:t>: </a:t>
            </a:r>
            <a:r>
              <a:rPr lang="en-US" sz="3100" dirty="0" smtClean="0">
                <a:solidFill>
                  <a:srgbClr val="FF0000"/>
                </a:solidFill>
                <a:latin typeface="Times New Roman" pitchFamily="18" charset="0"/>
                <a:cs typeface="Times New Roman" pitchFamily="18" charset="0"/>
              </a:rPr>
              <a:t>Southeast Viet Nam</a:t>
            </a:r>
          </a:p>
          <a:p>
            <a:pPr>
              <a:buNone/>
            </a:pPr>
            <a:r>
              <a:rPr lang="en-US" sz="4200" b="1" dirty="0" smtClean="0">
                <a:latin typeface="VnAllegie2" pitchFamily="2" charset="0"/>
                <a:cs typeface="Times New Roman" pitchFamily="18" charset="0"/>
              </a:rPr>
              <a:t>Main features</a:t>
            </a:r>
            <a:r>
              <a:rPr lang="en-US" dirty="0" smtClean="0">
                <a:latin typeface="Times New Roman" pitchFamily="18" charset="0"/>
                <a:cs typeface="Times New Roman" pitchFamily="18" charset="0"/>
              </a:rPr>
              <a:t>:</a:t>
            </a:r>
          </a:p>
          <a:p>
            <a:pPr>
              <a:buNone/>
            </a:pPr>
            <a:r>
              <a:rPr lang="en-US" sz="3100" dirty="0" smtClean="0">
                <a:latin typeface="Times New Roman" pitchFamily="18" charset="0"/>
                <a:cs typeface="Times New Roman" pitchFamily="18" charset="0"/>
              </a:rPr>
              <a:t>- </a:t>
            </a:r>
            <a:r>
              <a:rPr lang="en-US" sz="3100" dirty="0" smtClean="0">
                <a:solidFill>
                  <a:srgbClr val="FF0000"/>
                </a:solidFill>
                <a:latin typeface="Times New Roman" pitchFamily="18" charset="0"/>
                <a:cs typeface="Times New Roman" pitchFamily="18" charset="0"/>
              </a:rPr>
              <a:t>long beach</a:t>
            </a:r>
          </a:p>
          <a:p>
            <a:pPr>
              <a:buNone/>
            </a:pPr>
            <a:r>
              <a:rPr lang="en-US" sz="3100" dirty="0" smtClean="0">
                <a:solidFill>
                  <a:srgbClr val="FF0000"/>
                </a:solidFill>
                <a:latin typeface="Times New Roman" pitchFamily="18" charset="0"/>
                <a:cs typeface="Times New Roman" pitchFamily="18" charset="0"/>
              </a:rPr>
              <a:t>- mountains</a:t>
            </a:r>
          </a:p>
          <a:p>
            <a:pPr>
              <a:buNone/>
            </a:pPr>
            <a:r>
              <a:rPr lang="en-US" sz="3100" dirty="0" smtClean="0">
                <a:solidFill>
                  <a:srgbClr val="FF0000"/>
                </a:solidFill>
                <a:latin typeface="Times New Roman" pitchFamily="18" charset="0"/>
                <a:cs typeface="Times New Roman" pitchFamily="18" charset="0"/>
              </a:rPr>
              <a:t>- quite and clean</a:t>
            </a:r>
          </a:p>
          <a:p>
            <a:pPr>
              <a:buNone/>
            </a:pPr>
            <a:r>
              <a:rPr lang="en-US" sz="4200" b="1" dirty="0" smtClean="0">
                <a:latin typeface="VnAllegie2" pitchFamily="2" charset="0"/>
                <a:cs typeface="Times New Roman" pitchFamily="18" charset="0"/>
              </a:rPr>
              <a:t>Attractions:</a:t>
            </a:r>
          </a:p>
          <a:p>
            <a:pPr>
              <a:buNone/>
            </a:pPr>
            <a:r>
              <a:rPr lang="en-US" sz="3100" dirty="0" smtClean="0">
                <a:latin typeface="Times New Roman" pitchFamily="18" charset="0"/>
                <a:cs typeface="Times New Roman" pitchFamily="18" charset="0"/>
              </a:rPr>
              <a:t>- </a:t>
            </a:r>
            <a:r>
              <a:rPr lang="en-US" sz="3100" dirty="0" smtClean="0">
                <a:solidFill>
                  <a:srgbClr val="FF0000"/>
                </a:solidFill>
                <a:latin typeface="Times New Roman" pitchFamily="18" charset="0"/>
                <a:cs typeface="Times New Roman" pitchFamily="18" charset="0"/>
              </a:rPr>
              <a:t>temples and pagodas</a:t>
            </a:r>
          </a:p>
          <a:p>
            <a:pPr>
              <a:buNone/>
            </a:pPr>
            <a:r>
              <a:rPr lang="en-US" sz="3100" dirty="0" smtClean="0">
                <a:solidFill>
                  <a:srgbClr val="FF0000"/>
                </a:solidFill>
                <a:latin typeface="Times New Roman" pitchFamily="18" charset="0"/>
                <a:cs typeface="Times New Roman" pitchFamily="18" charset="0"/>
              </a:rPr>
              <a:t>- old lighthouse (built 1907)</a:t>
            </a:r>
          </a:p>
          <a:p>
            <a:pPr>
              <a:buNone/>
            </a:pPr>
            <a:r>
              <a:rPr lang="en-US" sz="3100" dirty="0" smtClean="0">
                <a:solidFill>
                  <a:srgbClr val="FF0000"/>
                </a:solidFill>
                <a:latin typeface="Times New Roman" pitchFamily="18" charset="0"/>
                <a:cs typeface="Times New Roman" pitchFamily="18" charset="0"/>
              </a:rPr>
              <a:t>- Worldwide Arms Museum</a:t>
            </a:r>
          </a:p>
        </p:txBody>
      </p:sp>
      <p:pic>
        <p:nvPicPr>
          <p:cNvPr id="7180" name="Picture 12" descr="Kết quả hình ảnh cho ban do viet nam tai vung tau"/>
          <p:cNvPicPr>
            <a:picLocks noChangeAspect="1" noChangeArrowheads="1"/>
          </p:cNvPicPr>
          <p:nvPr/>
        </p:nvPicPr>
        <p:blipFill>
          <a:blip r:embed="rId2"/>
          <a:srcRect t="-2632"/>
          <a:stretch>
            <a:fillRect/>
          </a:stretch>
        </p:blipFill>
        <p:spPr bwMode="auto">
          <a:xfrm>
            <a:off x="1948163" y="435902"/>
            <a:ext cx="2486635" cy="2057400"/>
          </a:xfrm>
          <a:prstGeom prst="rect">
            <a:avLst/>
          </a:prstGeom>
          <a:noFill/>
        </p:spPr>
      </p:pic>
      <p:pic>
        <p:nvPicPr>
          <p:cNvPr id="10242" name="Picture 2" descr="https://lh3.googleusercontent.com/-Psd-mKq7yhs/V9OXiFPTB4I/AAAAAAAACrM/YfbPbciyLSo2AhByFJeH5K7VGuKozAKTwCK8B/s512/4637421630801005152%253Faccount_id%253D5"/>
          <p:cNvPicPr>
            <a:picLocks noChangeAspect="1" noChangeArrowheads="1"/>
          </p:cNvPicPr>
          <p:nvPr/>
        </p:nvPicPr>
        <p:blipFill>
          <a:blip r:embed="rId3"/>
          <a:srcRect/>
          <a:stretch>
            <a:fillRect/>
          </a:stretch>
        </p:blipFill>
        <p:spPr bwMode="auto">
          <a:xfrm rot="16200000">
            <a:off x="3680718" y="1330551"/>
            <a:ext cx="6342530" cy="4712363"/>
          </a:xfrm>
          <a:prstGeom prst="rect">
            <a:avLst/>
          </a:prstGeom>
          <a:noFill/>
        </p:spPr>
      </p:pic>
      <p:cxnSp>
        <p:nvCxnSpPr>
          <p:cNvPr id="15" name="Straight Arrow Connector 14"/>
          <p:cNvCxnSpPr/>
          <p:nvPr/>
        </p:nvCxnSpPr>
        <p:spPr>
          <a:xfrm flipH="1" flipV="1">
            <a:off x="3548241" y="1282392"/>
            <a:ext cx="3309759" cy="283240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4" name="Rectangle 3"/>
          <p:cNvSpPr/>
          <p:nvPr/>
        </p:nvSpPr>
        <p:spPr>
          <a:xfrm>
            <a:off x="4482" y="-3127"/>
            <a:ext cx="9144000" cy="646331"/>
          </a:xfrm>
          <a:prstGeom prst="rect">
            <a:avLst/>
          </a:prstGeom>
        </p:spPr>
        <p:txBody>
          <a:bodyPr wrap="square">
            <a:spAutoFit/>
          </a:bodyPr>
          <a:lstStyle/>
          <a:p>
            <a:r>
              <a:rPr lang="en-US"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3- Read the information about these cities and try to find them on a map</a:t>
            </a:r>
            <a:endParaRPr lang="en-US" dirty="0">
              <a:solidFill>
                <a:srgbClr val="FF0000"/>
              </a:solidFill>
            </a:endParaRPr>
          </a:p>
        </p:txBody>
      </p:sp>
      <p:sp>
        <p:nvSpPr>
          <p:cNvPr id="8" name="Rectangle 7"/>
          <p:cNvSpPr/>
          <p:nvPr/>
        </p:nvSpPr>
        <p:spPr>
          <a:xfrm>
            <a:off x="100150" y="2193664"/>
            <a:ext cx="1465016" cy="369332"/>
          </a:xfrm>
          <a:prstGeom prst="rect">
            <a:avLst/>
          </a:prstGeom>
        </p:spPr>
        <p:txBody>
          <a:bodyPr wrap="none">
            <a:spAutoFit/>
          </a:bodyPr>
          <a:lstStyle/>
          <a:p>
            <a:pPr>
              <a:buNone/>
            </a:pPr>
            <a:r>
              <a:rPr lang="en-US" b="1" cap="all" dirty="0">
                <a:ln w="9000" cmpd="sng">
                  <a:solidFill>
                    <a:schemeClr val="accent4">
                      <a:shade val="50000"/>
                      <a:satMod val="120000"/>
                    </a:schemeClr>
                  </a:solidFill>
                  <a:prstDash val="solid"/>
                </a:ln>
                <a:solidFill>
                  <a:schemeClr val="accent3">
                    <a:lumMod val="50000"/>
                  </a:schemeClr>
                </a:solidFill>
                <a:effectLst>
                  <a:reflection blurRad="12700" stA="28000" endPos="45000" dist="1000" dir="5400000" sy="-100000" algn="bl" rotWithShape="0"/>
                </a:effectLst>
                <a:latin typeface="Times New Roman" pitchFamily="18" charset="0"/>
                <a:cs typeface="Times New Roman" pitchFamily="18" charset="0"/>
              </a:rPr>
              <a:t>Vung Tau:</a:t>
            </a:r>
          </a:p>
        </p:txBody>
      </p:sp>
      <p:pic>
        <p:nvPicPr>
          <p:cNvPr id="13" name="Picture 12" descr="Image result for áº£nh cÃ¢u há»i"/>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524432"/>
            <a:ext cx="1819835" cy="1550460"/>
          </a:xfrm>
          <a:prstGeom prst="rect">
            <a:avLst/>
          </a:prstGeom>
          <a:noFill/>
          <a:ln>
            <a:noFill/>
          </a:ln>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80"/>
                                        </p:tgtEl>
                                        <p:attrNameLst>
                                          <p:attrName>style.visibility</p:attrName>
                                        </p:attrNameLst>
                                      </p:cBhvr>
                                      <p:to>
                                        <p:strVal val="visible"/>
                                      </p:to>
                                    </p:set>
                                    <p:animEffect transition="in" filter="fade">
                                      <p:cBhvr>
                                        <p:cTn id="12" dur="1000"/>
                                        <p:tgtEl>
                                          <p:spTgt spid="7180"/>
                                        </p:tgtEl>
                                      </p:cBhvr>
                                    </p:animEffect>
                                    <p:anim calcmode="lin" valueType="num">
                                      <p:cBhvr>
                                        <p:cTn id="13" dur="1000" fill="hold"/>
                                        <p:tgtEl>
                                          <p:spTgt spid="7180"/>
                                        </p:tgtEl>
                                        <p:attrNameLst>
                                          <p:attrName>ppt_x</p:attrName>
                                        </p:attrNameLst>
                                      </p:cBhvr>
                                      <p:tavLst>
                                        <p:tav tm="0">
                                          <p:val>
                                            <p:strVal val="#ppt_x"/>
                                          </p:val>
                                        </p:tav>
                                        <p:tav tm="100000">
                                          <p:val>
                                            <p:strVal val="#ppt_x"/>
                                          </p:val>
                                        </p:tav>
                                      </p:tavLst>
                                    </p:anim>
                                    <p:anim calcmode="lin" valueType="num">
                                      <p:cBhvr>
                                        <p:cTn id="14" dur="1000" fill="hold"/>
                                        <p:tgtEl>
                                          <p:spTgt spid="718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5800" y="4549676"/>
            <a:ext cx="4572000" cy="2308324"/>
          </a:xfrm>
          <a:prstGeom prst="rect">
            <a:avLst/>
          </a:prstGeom>
        </p:spPr>
        <p:txBody>
          <a:bodyPr>
            <a:spAutoFit/>
          </a:bodyPr>
          <a:lstStyle/>
          <a:p>
            <a:pPr algn="just"/>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seafood here is fresh, delicious and affordable. You can order your food and it is cooked right before you.  At weekend, people love coming here for relaxing because it’s pretty quiet and clean. </a:t>
            </a:r>
            <a:endParaRPr lang="en-US" sz="2400" dirty="0"/>
          </a:p>
        </p:txBody>
      </p:sp>
      <p:pic>
        <p:nvPicPr>
          <p:cNvPr id="5" name="Picture 4" descr="Image result for áº£nh THANH PHO VUNG TAU"/>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33400"/>
            <a:ext cx="4495800" cy="4038688"/>
          </a:xfrm>
          <a:prstGeom prst="rect">
            <a:avLst/>
          </a:prstGeom>
          <a:noFill/>
          <a:ln>
            <a:noFill/>
          </a:ln>
        </p:spPr>
      </p:pic>
      <p:pic>
        <p:nvPicPr>
          <p:cNvPr id="6" name="Picture 5" descr="Image result for áº£nh SEA FOOD"/>
          <p:cNvPicPr/>
          <p:nvPr/>
        </p:nvPicPr>
        <p:blipFill>
          <a:blip r:embed="rId3">
            <a:extLst>
              <a:ext uri="{28A0092B-C50C-407E-A947-70E740481C1C}">
                <a14:useLocalDpi xmlns:a14="http://schemas.microsoft.com/office/drawing/2010/main" xmlns="" val="0"/>
              </a:ext>
            </a:extLst>
          </a:blip>
          <a:srcRect/>
          <a:stretch>
            <a:fillRect/>
          </a:stretch>
        </p:blipFill>
        <p:spPr bwMode="auto">
          <a:xfrm>
            <a:off x="4495800" y="533400"/>
            <a:ext cx="4572000" cy="4038687"/>
          </a:xfrm>
          <a:prstGeom prst="rect">
            <a:avLst/>
          </a:prstGeom>
          <a:noFill/>
          <a:ln>
            <a:noFill/>
          </a:ln>
        </p:spPr>
      </p:pic>
      <p:sp>
        <p:nvSpPr>
          <p:cNvPr id="7" name="Rectangle 6"/>
          <p:cNvSpPr/>
          <p:nvPr/>
        </p:nvSpPr>
        <p:spPr>
          <a:xfrm>
            <a:off x="-62753" y="4572088"/>
            <a:ext cx="4572000" cy="1569660"/>
          </a:xfrm>
          <a:prstGeom prst="rect">
            <a:avLst/>
          </a:prstGeom>
        </p:spPr>
        <p:txBody>
          <a:bodyPr>
            <a:spAutoFit/>
          </a:bodyPr>
          <a:lstStyle/>
          <a:p>
            <a:pPr algn="just"/>
            <a:r>
              <a:rPr lang="en-US" sz="2400" dirty="0">
                <a:solidFill>
                  <a:srgbClr val="FF0000"/>
                </a:solidFill>
                <a:latin typeface="Times New Roman" panose="02020603050405020304" pitchFamily="18" charset="0"/>
                <a:cs typeface="Times New Roman" panose="02020603050405020304" pitchFamily="18" charset="0"/>
              </a:rPr>
              <a:t>Vung Tau is a small city in Southeast Vietnam. It is a beautiful city to visit. It has a long beach with a lot of small mountains. </a:t>
            </a:r>
            <a:endParaRPr lang="en-US" sz="2400" dirty="0"/>
          </a:p>
        </p:txBody>
      </p:sp>
      <p:sp>
        <p:nvSpPr>
          <p:cNvPr id="2" name="Rectangle 1"/>
          <p:cNvSpPr/>
          <p:nvPr/>
        </p:nvSpPr>
        <p:spPr>
          <a:xfrm>
            <a:off x="228600" y="22412"/>
            <a:ext cx="4739246" cy="461665"/>
          </a:xfrm>
          <a:prstGeom prst="rect">
            <a:avLst/>
          </a:prstGeom>
        </p:spPr>
        <p:txBody>
          <a:bodyPr wrap="none">
            <a:spAutoFit/>
          </a:bodyPr>
          <a:lstStyle/>
          <a:p>
            <a:r>
              <a:rPr lang="en-US" sz="2400" b="1" i="1" dirty="0" smtClean="0">
                <a:solidFill>
                  <a:srgbClr val="FF0000"/>
                </a:solidFill>
                <a:latin typeface="Times New Roman" panose="02020603050405020304" pitchFamily="18" charset="0"/>
                <a:cs typeface="Times New Roman" panose="02020603050405020304" pitchFamily="18" charset="0"/>
              </a:rPr>
              <a:t>4.Write a passage about </a:t>
            </a:r>
            <a:r>
              <a:rPr lang="en-US" sz="2400" b="1" i="1" dirty="0" err="1" smtClean="0">
                <a:solidFill>
                  <a:srgbClr val="FF0000"/>
                </a:solidFill>
                <a:latin typeface="Times New Roman" panose="02020603050405020304" pitchFamily="18" charset="0"/>
                <a:cs typeface="Times New Roman" panose="02020603050405020304" pitchFamily="18" charset="0"/>
              </a:rPr>
              <a:t>Vung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a:solidFill>
                  <a:srgbClr val="FF0000"/>
                </a:solidFill>
                <a:latin typeface="Times New Roman" panose="02020603050405020304" pitchFamily="18" charset="0"/>
                <a:cs typeface="Times New Roman" panose="02020603050405020304" pitchFamily="18" charset="0"/>
              </a:rPr>
              <a:t>Tau </a:t>
            </a:r>
            <a:endParaRPr lang="en-US" sz="2400" b="1" i="1" dirty="0"/>
          </a:p>
        </p:txBody>
      </p:sp>
    </p:spTree>
    <p:extLst>
      <p:ext uri="{BB962C8B-B14F-4D97-AF65-F5344CB8AC3E}">
        <p14:creationId xmlns:p14="http://schemas.microsoft.com/office/powerpoint/2010/main" xmlns="" val="338494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Kết quả hình ảnh cho old lighthouse vung ta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2" name="AutoShape 4" descr="Kết quả hình ảnh cho old lighthouse vung ta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4" name="AutoShape 6" descr="Kết quả hình ảnh cho old lighthouse vung ta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6" name="Picture 8" descr="Kết quả hình ảnh cho old lighthouse vung tau"/>
          <p:cNvPicPr>
            <a:picLocks noChangeAspect="1" noChangeArrowheads="1"/>
          </p:cNvPicPr>
          <p:nvPr/>
        </p:nvPicPr>
        <p:blipFill>
          <a:blip r:embed="rId2"/>
          <a:srcRect/>
          <a:stretch>
            <a:fillRect/>
          </a:stretch>
        </p:blipFill>
        <p:spPr bwMode="auto">
          <a:xfrm>
            <a:off x="0" y="0"/>
            <a:ext cx="4648200" cy="5181600"/>
          </a:xfrm>
          <a:prstGeom prst="rect">
            <a:avLst/>
          </a:prstGeom>
          <a:noFill/>
        </p:spPr>
      </p:pic>
      <p:sp>
        <p:nvSpPr>
          <p:cNvPr id="2" name="Rectangle 1"/>
          <p:cNvSpPr/>
          <p:nvPr/>
        </p:nvSpPr>
        <p:spPr>
          <a:xfrm>
            <a:off x="0" y="5288340"/>
            <a:ext cx="4572000" cy="1569660"/>
          </a:xfrm>
          <a:prstGeom prst="rect">
            <a:avLst/>
          </a:prstGeom>
        </p:spPr>
        <p:txBody>
          <a:bodyPr>
            <a:spAutoFit/>
          </a:bodyPr>
          <a:lstStyle/>
          <a:p>
            <a:r>
              <a:rPr lang="en-US" sz="2400" dirty="0">
                <a:solidFill>
                  <a:srgbClr val="000000"/>
                </a:solidFill>
                <a:latin typeface="Times New Roman" panose="02020603050405020304" pitchFamily="18" charset="0"/>
                <a:cs typeface="Times New Roman" panose="02020603050405020304" pitchFamily="18" charset="0"/>
              </a:rPr>
              <a:t>The attraction is old lighthouse, it was built in 1907, from here, you can see most of the sights of the city. </a:t>
            </a:r>
            <a:endParaRPr lang="en-US" sz="2400" dirty="0"/>
          </a:p>
        </p:txBody>
      </p:sp>
      <p:pic>
        <p:nvPicPr>
          <p:cNvPr id="10" name="Picture 4" descr="Kết quả hình ảnh cho hinh anh 1 ngoi chua noi tieng o Vung Tau"/>
          <p:cNvPicPr>
            <a:picLocks noChangeAspect="1" noChangeArrowheads="1"/>
          </p:cNvPicPr>
          <p:nvPr/>
        </p:nvPicPr>
        <p:blipFill>
          <a:blip r:embed="rId3" cstate="print"/>
          <a:srcRect l="5798" t="3550" r="2899" b="10713"/>
          <a:stretch>
            <a:fillRect/>
          </a:stretch>
        </p:blipFill>
        <p:spPr bwMode="auto">
          <a:xfrm>
            <a:off x="4648200" y="0"/>
            <a:ext cx="4343400" cy="5181600"/>
          </a:xfrm>
          <a:prstGeom prst="rect">
            <a:avLst/>
          </a:prstGeom>
          <a:noFill/>
        </p:spPr>
      </p:pic>
      <p:sp>
        <p:nvSpPr>
          <p:cNvPr id="6" name="Rectangle 5"/>
          <p:cNvSpPr/>
          <p:nvPr/>
        </p:nvSpPr>
        <p:spPr>
          <a:xfrm>
            <a:off x="4572000" y="5181600"/>
            <a:ext cx="4572000" cy="1569660"/>
          </a:xfrm>
          <a:prstGeom prst="rect">
            <a:avLst/>
          </a:prstGeom>
        </p:spPr>
        <p:txBody>
          <a:bodyPr>
            <a:spAutoFit/>
          </a:bodyPr>
          <a:lstStyle/>
          <a:p>
            <a:r>
              <a:rPr lang="en-US" sz="2400" dirty="0">
                <a:solidFill>
                  <a:srgbClr val="FF0000"/>
                </a:solidFill>
                <a:latin typeface="Times New Roman" panose="02020603050405020304" pitchFamily="18" charset="0"/>
                <a:cs typeface="Times New Roman" panose="02020603050405020304" pitchFamily="18" charset="0"/>
              </a:rPr>
              <a:t>But for me, what I like most about Vung Tau is temples and pagodas, I can spend a lot of time wandering around and look at them</a:t>
            </a:r>
            <a:endParaRPr lang="en-US" sz="2400" dirty="0">
              <a:solidFill>
                <a:srgbClr val="FF0000"/>
              </a:solidFill>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wipe(down)">
                                      <p:cBhvr>
                                        <p:cTn id="7" dur="500"/>
                                        <p:tgtEl>
                                          <p:spTgt spid="717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4038600" cy="487680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buNone/>
            </a:pPr>
            <a:r>
              <a:rPr lang="en-US" sz="2400" b="1" dirty="0" smtClean="0">
                <a:ln/>
                <a:solidFill>
                  <a:srgbClr val="FF0000"/>
                </a:solidFill>
                <a:latin typeface="Algerian" panose="04020705040A02060702" pitchFamily="82" charset="0"/>
                <a:cs typeface="Times New Roman" pitchFamily="18" charset="0"/>
              </a:rPr>
              <a:t>Location:</a:t>
            </a:r>
            <a:r>
              <a:rPr lang="en-US" sz="2400" b="1" dirty="0" smtClean="0">
                <a:ln/>
                <a:solidFill>
                  <a:schemeClr val="accent2">
                    <a:lumMod val="50000"/>
                  </a:schemeClr>
                </a:solidFill>
                <a:latin typeface="Times New Roman" pitchFamily="18" charset="0"/>
                <a:cs typeface="Times New Roman" pitchFamily="18" charset="0"/>
              </a:rPr>
              <a:t> </a:t>
            </a:r>
            <a:r>
              <a:rPr lang="en-US" sz="2400" b="1" dirty="0" smtClean="0">
                <a:ln/>
                <a:latin typeface="Times New Roman" pitchFamily="18" charset="0"/>
                <a:cs typeface="Times New Roman" pitchFamily="18" charset="0"/>
              </a:rPr>
              <a:t>Northeastern USA</a:t>
            </a:r>
          </a:p>
          <a:p>
            <a:pPr>
              <a:buNone/>
            </a:pPr>
            <a:r>
              <a:rPr lang="en-US" sz="2400" b="1" dirty="0" smtClean="0">
                <a:ln/>
                <a:solidFill>
                  <a:srgbClr val="FF0000"/>
                </a:solidFill>
                <a:latin typeface="Algerian" panose="04020705040A02060702" pitchFamily="82" charset="0"/>
                <a:cs typeface="Times New Roman" pitchFamily="18" charset="0"/>
              </a:rPr>
              <a:t>Main: features:</a:t>
            </a:r>
          </a:p>
          <a:p>
            <a:pPr>
              <a:buNone/>
            </a:pPr>
            <a:r>
              <a:rPr lang="en-US" sz="2400" b="1" dirty="0" smtClean="0">
                <a:ln/>
                <a:latin typeface="Times New Roman" pitchFamily="18" charset="0"/>
                <a:cs typeface="Times New Roman" pitchFamily="18" charset="0"/>
              </a:rPr>
              <a:t>-fashion and financial centre</a:t>
            </a:r>
          </a:p>
          <a:p>
            <a:pPr>
              <a:buNone/>
            </a:pPr>
            <a:r>
              <a:rPr lang="en-US" sz="2400" b="1" dirty="0" smtClean="0">
                <a:ln/>
                <a:latin typeface="Times New Roman" pitchFamily="18" charset="0"/>
                <a:cs typeface="Times New Roman" pitchFamily="18" charset="0"/>
              </a:rPr>
              <a:t>-skyscrapers</a:t>
            </a:r>
          </a:p>
          <a:p>
            <a:pPr>
              <a:buNone/>
            </a:pPr>
            <a:r>
              <a:rPr lang="en-US" sz="2400" b="1" dirty="0" smtClean="0">
                <a:ln/>
                <a:latin typeface="Times New Roman" pitchFamily="18" charset="0"/>
                <a:cs typeface="Times New Roman" pitchFamily="18" charset="0"/>
              </a:rPr>
              <a:t>-cosmopolitan</a:t>
            </a:r>
          </a:p>
          <a:p>
            <a:pPr>
              <a:buNone/>
            </a:pPr>
            <a:r>
              <a:rPr lang="en-US" sz="2400" b="1" dirty="0" smtClean="0">
                <a:ln/>
                <a:solidFill>
                  <a:srgbClr val="FF0000"/>
                </a:solidFill>
                <a:latin typeface="Algerian" panose="04020705040A02060702" pitchFamily="82" charset="0"/>
                <a:cs typeface="Times New Roman" pitchFamily="18" charset="0"/>
              </a:rPr>
              <a:t>Attractions: </a:t>
            </a:r>
          </a:p>
          <a:p>
            <a:pPr>
              <a:buNone/>
            </a:pPr>
            <a:r>
              <a:rPr lang="en-US" sz="2400" b="1" dirty="0" smtClean="0">
                <a:ln/>
                <a:latin typeface="Times New Roman" pitchFamily="18" charset="0"/>
                <a:cs typeface="Times New Roman" pitchFamily="18" charset="0"/>
              </a:rPr>
              <a:t>-Statue of Liberty</a:t>
            </a:r>
          </a:p>
          <a:p>
            <a:pPr>
              <a:buNone/>
            </a:pPr>
            <a:r>
              <a:rPr lang="en-US" sz="2400" b="1" dirty="0" smtClean="0">
                <a:ln/>
                <a:latin typeface="Times New Roman" pitchFamily="18" charset="0"/>
                <a:cs typeface="Times New Roman" pitchFamily="18" charset="0"/>
              </a:rPr>
              <a:t>-Central Park</a:t>
            </a:r>
          </a:p>
          <a:p>
            <a:pPr>
              <a:buNone/>
            </a:pPr>
            <a:r>
              <a:rPr lang="en-US" sz="2400" b="1" dirty="0" smtClean="0">
                <a:ln/>
                <a:latin typeface="Times New Roman" pitchFamily="18" charset="0"/>
                <a:cs typeface="Times New Roman" pitchFamily="18" charset="0"/>
              </a:rPr>
              <a:t>-museums and galleries</a:t>
            </a:r>
          </a:p>
          <a:p>
            <a:pPr>
              <a:buNone/>
            </a:pPr>
            <a:endParaRPr lang="en-US" sz="2400" b="1" dirty="0">
              <a:ln/>
              <a:solidFill>
                <a:schemeClr val="accent2">
                  <a:lumMod val="50000"/>
                </a:schemeClr>
              </a:solidFill>
            </a:endParaRPr>
          </a:p>
        </p:txBody>
      </p:sp>
      <p:pic>
        <p:nvPicPr>
          <p:cNvPr id="6146" name="Picture 2" descr="Kết quả hình ảnh cho new york"/>
          <p:cNvPicPr>
            <a:picLocks noChangeAspect="1" noChangeArrowheads="1"/>
          </p:cNvPicPr>
          <p:nvPr/>
        </p:nvPicPr>
        <p:blipFill>
          <a:blip r:embed="rId2" cstate="print"/>
          <a:srcRect/>
          <a:stretch>
            <a:fillRect/>
          </a:stretch>
        </p:blipFill>
        <p:spPr bwMode="auto">
          <a:xfrm>
            <a:off x="4572000" y="0"/>
            <a:ext cx="4572000" cy="3124200"/>
          </a:xfrm>
          <a:prstGeom prst="rect">
            <a:avLst/>
          </a:prstGeom>
          <a:noFill/>
        </p:spPr>
      </p:pic>
      <p:pic>
        <p:nvPicPr>
          <p:cNvPr id="6148" name="Picture 4" descr="Kết quả hình ảnh cho nhung cong trinh dep va noi tieng new york"/>
          <p:cNvPicPr>
            <a:picLocks noChangeAspect="1" noChangeArrowheads="1"/>
          </p:cNvPicPr>
          <p:nvPr/>
        </p:nvPicPr>
        <p:blipFill>
          <a:blip r:embed="rId3"/>
          <a:srcRect/>
          <a:stretch>
            <a:fillRect/>
          </a:stretch>
        </p:blipFill>
        <p:spPr bwMode="auto">
          <a:xfrm>
            <a:off x="4572000" y="3124200"/>
            <a:ext cx="4572000" cy="3657600"/>
          </a:xfrm>
          <a:prstGeom prst="rect">
            <a:avLst/>
          </a:prstGeom>
          <a:noFill/>
        </p:spPr>
      </p:pic>
      <p:pic>
        <p:nvPicPr>
          <p:cNvPr id="6152" name="Picture 8" descr="31699Barres_fleurs__2_.gif"/>
          <p:cNvPicPr>
            <a:picLocks noChangeAspect="1" noChangeArrowheads="1" noCrop="1"/>
          </p:cNvPicPr>
          <p:nvPr/>
        </p:nvPicPr>
        <p:blipFill>
          <a:blip r:embed="rId4"/>
          <a:srcRect/>
          <a:stretch>
            <a:fillRect/>
          </a:stretch>
        </p:blipFill>
        <p:spPr bwMode="auto">
          <a:xfrm>
            <a:off x="155575" y="-914400"/>
            <a:ext cx="1333500" cy="1905000"/>
          </a:xfrm>
          <a:prstGeom prst="rect">
            <a:avLst/>
          </a:prstGeom>
          <a:noFill/>
        </p:spPr>
      </p:pic>
      <p:pic>
        <p:nvPicPr>
          <p:cNvPr id="6154" name="Picture 10" descr="31699Barres_fleurs__2_.gif"/>
          <p:cNvPicPr>
            <a:picLocks noChangeAspect="1" noChangeArrowheads="1" noCrop="1"/>
          </p:cNvPicPr>
          <p:nvPr/>
        </p:nvPicPr>
        <p:blipFill>
          <a:blip r:embed="rId4"/>
          <a:srcRect/>
          <a:stretch>
            <a:fillRect/>
          </a:stretch>
        </p:blipFill>
        <p:spPr bwMode="auto">
          <a:xfrm>
            <a:off x="155575" y="-914400"/>
            <a:ext cx="1333500" cy="1905000"/>
          </a:xfrm>
          <a:prstGeom prst="rect">
            <a:avLst/>
          </a:prstGeom>
          <a:noFill/>
        </p:spPr>
      </p:pic>
      <p:pic>
        <p:nvPicPr>
          <p:cNvPr id="6156" name="Picture 12" descr="31699Barres_fleurs__2_.gif"/>
          <p:cNvPicPr>
            <a:picLocks noChangeAspect="1" noChangeArrowheads="1" noCrop="1"/>
          </p:cNvPicPr>
          <p:nvPr/>
        </p:nvPicPr>
        <p:blipFill>
          <a:blip r:embed="rId4"/>
          <a:srcRect/>
          <a:stretch>
            <a:fillRect/>
          </a:stretch>
        </p:blipFill>
        <p:spPr bwMode="auto">
          <a:xfrm>
            <a:off x="155575" y="-914400"/>
            <a:ext cx="1333500" cy="1905000"/>
          </a:xfrm>
          <a:prstGeom prst="rect">
            <a:avLst/>
          </a:prstGeom>
          <a:noFill/>
        </p:spPr>
      </p:pic>
      <p:sp>
        <p:nvSpPr>
          <p:cNvPr id="2" name="Rectangle 1"/>
          <p:cNvSpPr/>
          <p:nvPr/>
        </p:nvSpPr>
        <p:spPr>
          <a:xfrm>
            <a:off x="1929266" y="1126895"/>
            <a:ext cx="2400016" cy="461665"/>
          </a:xfrm>
          <a:prstGeom prst="rect">
            <a:avLst/>
          </a:prstGeom>
        </p:spPr>
        <p:txBody>
          <a:bodyPr wrap="none">
            <a:spAutoFit/>
          </a:bodyPr>
          <a:lstStyle/>
          <a:p>
            <a:pPr>
              <a:buNone/>
            </a:pPr>
            <a:r>
              <a:rPr lang="en-US" sz="2400" b="1" dirty="0">
                <a:ln/>
                <a:solidFill>
                  <a:srgbClr val="FF0000"/>
                </a:solidFill>
                <a:latin typeface="Algerian" panose="04020705040A02060702" pitchFamily="82" charset="0"/>
                <a:cs typeface="Times New Roman" pitchFamily="18" charset="0"/>
              </a:rPr>
              <a:t>New York City</a:t>
            </a:r>
          </a:p>
        </p:txBody>
      </p:sp>
      <p:pic>
        <p:nvPicPr>
          <p:cNvPr id="10" name="Picture 9" descr="Image result for áº£nh cÃ¢u há»i"/>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120" y="152400"/>
            <a:ext cx="1819835" cy="1550460"/>
          </a:xfrm>
          <a:prstGeom prst="rect">
            <a:avLst/>
          </a:prstGeom>
          <a:noFill/>
          <a:ln>
            <a:noFill/>
          </a:ln>
        </p:spPr>
      </p:pic>
      <p:sp>
        <p:nvSpPr>
          <p:cNvPr id="11" name="Rectangle 10"/>
          <p:cNvSpPr/>
          <p:nvPr/>
        </p:nvSpPr>
        <p:spPr>
          <a:xfrm>
            <a:off x="1815630" y="276178"/>
            <a:ext cx="2311851" cy="461665"/>
          </a:xfrm>
          <a:prstGeom prst="rect">
            <a:avLst/>
          </a:prstGeom>
        </p:spPr>
        <p:txBody>
          <a:bodyPr wrap="none">
            <a:spAutoFit/>
          </a:bodyPr>
          <a:lstStyle/>
          <a:p>
            <a:pPr>
              <a:buNone/>
            </a:pPr>
            <a:r>
              <a:rPr lang="en-US" sz="2400" b="1" dirty="0" smtClean="0">
                <a:ln/>
                <a:solidFill>
                  <a:srgbClr val="FF0000"/>
                </a:solidFill>
                <a:latin typeface="Times New Roman" panose="02020603050405020304" pitchFamily="18" charset="0"/>
                <a:cs typeface="Times New Roman" panose="02020603050405020304" pitchFamily="18" charset="0"/>
              </a:rPr>
              <a:t>Which city is it?</a:t>
            </a:r>
            <a:endParaRPr lang="en-US" sz="2400" b="1" dirty="0">
              <a:ln/>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TOA NHA CHOC TROI THANH PHO NEW YORK"/>
          <p:cNvPicPr/>
          <p:nvPr/>
        </p:nvPicPr>
        <p:blipFill>
          <a:blip r:embed="rId2">
            <a:extLst>
              <a:ext uri="{28A0092B-C50C-407E-A947-70E740481C1C}">
                <a14:useLocalDpi xmlns:a14="http://schemas.microsoft.com/office/drawing/2010/main" xmlns="" val="0"/>
              </a:ext>
            </a:extLst>
          </a:blip>
          <a:srcRect/>
          <a:stretch>
            <a:fillRect/>
          </a:stretch>
        </p:blipFill>
        <p:spPr bwMode="auto">
          <a:xfrm>
            <a:off x="4876800" y="685800"/>
            <a:ext cx="4298576" cy="4677490"/>
          </a:xfrm>
          <a:prstGeom prst="rect">
            <a:avLst/>
          </a:prstGeom>
          <a:noFill/>
          <a:ln>
            <a:noFill/>
          </a:ln>
        </p:spPr>
      </p:pic>
      <p:sp>
        <p:nvSpPr>
          <p:cNvPr id="3" name="Rectangle 2"/>
          <p:cNvSpPr/>
          <p:nvPr/>
        </p:nvSpPr>
        <p:spPr>
          <a:xfrm>
            <a:off x="4527177" y="5486400"/>
            <a:ext cx="4572000" cy="1015663"/>
          </a:xfrm>
          <a:prstGeom prst="rect">
            <a:avLst/>
          </a:prstGeom>
        </p:spPr>
        <p:txBody>
          <a:bodyPr>
            <a:spAutoFit/>
          </a:bodyPr>
          <a:lstStyle/>
          <a:p>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here </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are many fashion and financial center in New York. It also has a lot of skyscrapers. </a:t>
            </a:r>
            <a:endParaRPr lang="en-US" sz="2000" dirty="0">
              <a:latin typeface="Times New Roman" panose="02020603050405020304" pitchFamily="18" charset="0"/>
              <a:cs typeface="Times New Roman" panose="02020603050405020304" pitchFamily="18" charset="0"/>
            </a:endParaRPr>
          </a:p>
        </p:txBody>
      </p:sp>
      <p:pic>
        <p:nvPicPr>
          <p:cNvPr id="4" name="Picture 3" descr="Image result for áº£nh thÃ nh phá» new york"/>
          <p:cNvPicPr/>
          <p:nvPr/>
        </p:nvPicPr>
        <p:blipFill>
          <a:blip r:embed="rId3">
            <a:extLst>
              <a:ext uri="{28A0092B-C50C-407E-A947-70E740481C1C}">
                <a14:useLocalDpi xmlns:a14="http://schemas.microsoft.com/office/drawing/2010/main" xmlns="" val="0"/>
              </a:ext>
            </a:extLst>
          </a:blip>
          <a:srcRect/>
          <a:stretch>
            <a:fillRect/>
          </a:stretch>
        </p:blipFill>
        <p:spPr bwMode="auto">
          <a:xfrm>
            <a:off x="0" y="685800"/>
            <a:ext cx="4876800" cy="4677490"/>
          </a:xfrm>
          <a:prstGeom prst="rect">
            <a:avLst/>
          </a:prstGeom>
          <a:noFill/>
          <a:ln>
            <a:noFill/>
          </a:ln>
        </p:spPr>
      </p:pic>
      <p:sp>
        <p:nvSpPr>
          <p:cNvPr id="6" name="Rectangle 5"/>
          <p:cNvSpPr/>
          <p:nvPr/>
        </p:nvSpPr>
        <p:spPr>
          <a:xfrm>
            <a:off x="-44823" y="5472953"/>
            <a:ext cx="4572000" cy="1323439"/>
          </a:xfrm>
          <a:prstGeom prst="rect">
            <a:avLst/>
          </a:prstGeom>
        </p:spPr>
        <p:txBody>
          <a:bodyPr>
            <a:spAutoFit/>
          </a:bodyPr>
          <a:lstStyle/>
          <a:p>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New York City is the most populous city in the United States. It is located in Northeastern USA. It is an exciting city to visit. Since it is a cosmopolitan city,</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28600" y="22412"/>
            <a:ext cx="5001690" cy="461665"/>
          </a:xfrm>
          <a:prstGeom prst="rect">
            <a:avLst/>
          </a:prstGeom>
        </p:spPr>
        <p:txBody>
          <a:bodyPr wrap="none">
            <a:spAutoFit/>
          </a:bodyPr>
          <a:lstStyle/>
          <a:p>
            <a:r>
              <a:rPr lang="en-US" sz="2400" b="1" i="1" dirty="0" smtClean="0">
                <a:solidFill>
                  <a:srgbClr val="FF0000"/>
                </a:solidFill>
                <a:latin typeface="Times New Roman" panose="02020603050405020304" pitchFamily="18" charset="0"/>
                <a:cs typeface="Times New Roman" panose="02020603050405020304" pitchFamily="18" charset="0"/>
              </a:rPr>
              <a:t>5.Write a passage about New York city</a:t>
            </a:r>
            <a:endParaRPr lang="en-US" sz="2400" b="1" i="1" dirty="0"/>
          </a:p>
        </p:txBody>
      </p:sp>
    </p:spTree>
    <p:extLst>
      <p:ext uri="{BB962C8B-B14F-4D97-AF65-F5344CB8AC3E}">
        <p14:creationId xmlns:p14="http://schemas.microsoft.com/office/powerpoint/2010/main" xmlns="" val="218895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830</TotalTime>
  <Words>774</Words>
  <Application>Microsoft Office PowerPoint</Application>
  <PresentationFormat>On-screen Show (4:3)</PresentationFormat>
  <Paragraphs>81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Integral</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dc:creator>
  <cp:lastModifiedBy>AD</cp:lastModifiedBy>
  <cp:revision>62</cp:revision>
  <dcterms:created xsi:type="dcterms:W3CDTF">2016-09-01T07:04:29Z</dcterms:created>
  <dcterms:modified xsi:type="dcterms:W3CDTF">2020-02-03T14:36:29Z</dcterms:modified>
</cp:coreProperties>
</file>