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</p:sldMasterIdLst>
  <p:notesMasterIdLst>
    <p:notesMasterId r:id="rId17"/>
  </p:notesMasterIdLst>
  <p:sldIdLst>
    <p:sldId id="385" r:id="rId3"/>
    <p:sldId id="386" r:id="rId4"/>
    <p:sldId id="387" r:id="rId5"/>
    <p:sldId id="389" r:id="rId6"/>
    <p:sldId id="388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1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67" d="100"/>
          <a:sy n="67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3EE2D-BA2C-47FC-84D7-107E91EA40C8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61531-67CB-4C53-803D-B9FDAA8BE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61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380034-3C7A-4844-AA14-735327047C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029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3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0"/>
            <a:ext cx="122086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9739"/>
            <a:ext cx="5135893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37" name="Rectangle 36"/>
          <p:cNvSpPr/>
          <p:nvPr userDrawn="1"/>
        </p:nvSpPr>
        <p:spPr>
          <a:xfrm rot="10800000">
            <a:off x="5135893" y="1119739"/>
            <a:ext cx="4022165" cy="5529080"/>
          </a:xfrm>
          <a:prstGeom prst="round2SameRect">
            <a:avLst>
              <a:gd name="adj1" fmla="val 9014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0" name="Picture Placeholder 35"/>
          <p:cNvSpPr>
            <a:spLocks noGrp="1"/>
          </p:cNvSpPr>
          <p:nvPr>
            <p:ph type="pic" sz="quarter" idx="11" hasCustomPrompt="1"/>
          </p:nvPr>
        </p:nvSpPr>
        <p:spPr>
          <a:xfrm>
            <a:off x="9158060" y="1119739"/>
            <a:ext cx="3050616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C6F3612C-F0AE-484F-942A-DE2A05865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3503" y="209181"/>
            <a:ext cx="12192000" cy="7013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700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 userDrawn="1"/>
        </p:nvSpPr>
        <p:spPr>
          <a:xfrm>
            <a:off x="5065779" y="0"/>
            <a:ext cx="7126221" cy="6858000"/>
          </a:xfrm>
          <a:custGeom>
            <a:avLst/>
            <a:gdLst>
              <a:gd name="connsiteX0" fmla="*/ 0 w 4716016"/>
              <a:gd name="connsiteY0" fmla="*/ 0 h 6858000"/>
              <a:gd name="connsiteX1" fmla="*/ 4716016 w 4716016"/>
              <a:gd name="connsiteY1" fmla="*/ 0 h 6858000"/>
              <a:gd name="connsiteX2" fmla="*/ 4716016 w 4716016"/>
              <a:gd name="connsiteY2" fmla="*/ 6858000 h 6858000"/>
              <a:gd name="connsiteX3" fmla="*/ 0 w 4716016"/>
              <a:gd name="connsiteY3" fmla="*/ 6858000 h 6858000"/>
              <a:gd name="connsiteX4" fmla="*/ 0 w 4716016"/>
              <a:gd name="connsiteY4" fmla="*/ 0 h 6858000"/>
              <a:gd name="connsiteX0" fmla="*/ 2238375 w 4716016"/>
              <a:gd name="connsiteY0" fmla="*/ 0 h 6858000"/>
              <a:gd name="connsiteX1" fmla="*/ 4716016 w 4716016"/>
              <a:gd name="connsiteY1" fmla="*/ 0 h 6858000"/>
              <a:gd name="connsiteX2" fmla="*/ 4716016 w 4716016"/>
              <a:gd name="connsiteY2" fmla="*/ 6858000 h 6858000"/>
              <a:gd name="connsiteX3" fmla="*/ 0 w 4716016"/>
              <a:gd name="connsiteY3" fmla="*/ 6858000 h 6858000"/>
              <a:gd name="connsiteX4" fmla="*/ 2238375 w 4716016"/>
              <a:gd name="connsiteY4" fmla="*/ 0 h 6858000"/>
              <a:gd name="connsiteX0" fmla="*/ 2867025 w 5344666"/>
              <a:gd name="connsiteY0" fmla="*/ 0 h 6858000"/>
              <a:gd name="connsiteX1" fmla="*/ 5344666 w 5344666"/>
              <a:gd name="connsiteY1" fmla="*/ 0 h 6858000"/>
              <a:gd name="connsiteX2" fmla="*/ 5344666 w 5344666"/>
              <a:gd name="connsiteY2" fmla="*/ 6858000 h 6858000"/>
              <a:gd name="connsiteX3" fmla="*/ 0 w 5344666"/>
              <a:gd name="connsiteY3" fmla="*/ 6858000 h 6858000"/>
              <a:gd name="connsiteX4" fmla="*/ 2867025 w 534466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4666" h="6858000">
                <a:moveTo>
                  <a:pt x="2867025" y="0"/>
                </a:moveTo>
                <a:lnTo>
                  <a:pt x="5344666" y="0"/>
                </a:lnTo>
                <a:lnTo>
                  <a:pt x="5344666" y="6858000"/>
                </a:lnTo>
                <a:lnTo>
                  <a:pt x="0" y="6858000"/>
                </a:lnTo>
                <a:lnTo>
                  <a:pt x="2867025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제목 1"/>
          <p:cNvSpPr>
            <a:spLocks noGrp="1"/>
          </p:cNvSpPr>
          <p:nvPr>
            <p:ph type="title" hasCustomPrompt="1"/>
          </p:nvPr>
        </p:nvSpPr>
        <p:spPr>
          <a:xfrm>
            <a:off x="724117" y="332655"/>
            <a:ext cx="7684119" cy="877020"/>
          </a:xfrm>
          <a:prstGeom prst="rect">
            <a:avLst/>
          </a:prstGeom>
        </p:spPr>
        <p:txBody>
          <a:bodyPr wrap="square" lIns="0" tIns="252000" bIns="108000" anchor="ctr">
            <a:noAutofit/>
          </a:bodyPr>
          <a:lstStyle>
            <a:lvl1pPr algn="l">
              <a:lnSpc>
                <a:spcPts val="3200"/>
              </a:lnSpc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42" hasCustomPrompt="1"/>
          </p:nvPr>
        </p:nvSpPr>
        <p:spPr>
          <a:xfrm>
            <a:off x="724117" y="1412776"/>
            <a:ext cx="7749323" cy="2376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43" hasCustomPrompt="1"/>
          </p:nvPr>
        </p:nvSpPr>
        <p:spPr>
          <a:xfrm>
            <a:off x="724117" y="3899148"/>
            <a:ext cx="7749323" cy="2376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1640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88000" y="245790"/>
            <a:ext cx="3744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24000" y="245790"/>
            <a:ext cx="3744000" cy="6364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160000" y="1930622"/>
            <a:ext cx="3744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1296000" y="3874622"/>
            <a:ext cx="1440000" cy="4032000"/>
          </a:xfrm>
          <a:prstGeom prst="round2Same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9456000" y="-1050210"/>
            <a:ext cx="1440000" cy="4032000"/>
          </a:xfrm>
          <a:prstGeom prst="round2Same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609463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4"/>
          <p:cNvSpPr/>
          <p:nvPr userDrawn="1"/>
        </p:nvSpPr>
        <p:spPr>
          <a:xfrm>
            <a:off x="723198" y="1552597"/>
            <a:ext cx="3276000" cy="4716000"/>
          </a:xfrm>
          <a:prstGeom prst="round2DiagRect">
            <a:avLst>
              <a:gd name="adj1" fmla="val 10587"/>
              <a:gd name="adj2" fmla="val 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885198" y="1733177"/>
            <a:ext cx="2952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1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8" name="Rounded Rectangle 4"/>
          <p:cNvSpPr/>
          <p:nvPr userDrawn="1"/>
        </p:nvSpPr>
        <p:spPr>
          <a:xfrm>
            <a:off x="4416213" y="1552597"/>
            <a:ext cx="3304050" cy="4720591"/>
          </a:xfrm>
          <a:prstGeom prst="round2DiagRect">
            <a:avLst>
              <a:gd name="adj1" fmla="val 10365"/>
              <a:gd name="adj2" fmla="val 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9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599251" y="1733177"/>
            <a:ext cx="2952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1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0" name="Rounded Rectangle 4"/>
          <p:cNvSpPr/>
          <p:nvPr userDrawn="1"/>
        </p:nvSpPr>
        <p:spPr>
          <a:xfrm>
            <a:off x="8137278" y="1552597"/>
            <a:ext cx="3304050" cy="4720591"/>
          </a:xfrm>
          <a:prstGeom prst="round2DiagRect">
            <a:avLst>
              <a:gd name="adj1" fmla="val 10639"/>
              <a:gd name="adj2" fmla="val 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1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8313303" y="1733177"/>
            <a:ext cx="2952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1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552C85F4-B1C7-4195-ABF4-E5FA52DD30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78337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CA2738B4-CC35-4E1E-8FF3-1F2A9128E90F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27">
            <a:extLst>
              <a:ext uri="{FF2B5EF4-FFF2-40B4-BE49-F238E27FC236}">
                <a16:creationId xmlns:a16="http://schemas.microsoft.com/office/drawing/2014/main" id="{1FE06515-967C-4CE5-8FA8-5A62E97330F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041133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1548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5662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7FCCAA75-7E04-4D81-8DE3-D1B95096C3B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28323" y="639000"/>
            <a:ext cx="5940000" cy="5580000"/>
          </a:xfrm>
          <a:custGeom>
            <a:avLst/>
            <a:gdLst>
              <a:gd name="connsiteX0" fmla="*/ 1478300 w 5940000"/>
              <a:gd name="connsiteY0" fmla="*/ 1478300 h 5580000"/>
              <a:gd name="connsiteX1" fmla="*/ 4461700 w 5940000"/>
              <a:gd name="connsiteY1" fmla="*/ 1478300 h 5580000"/>
              <a:gd name="connsiteX2" fmla="*/ 4461700 w 5940000"/>
              <a:gd name="connsiteY2" fmla="*/ 4101700 h 5580000"/>
              <a:gd name="connsiteX3" fmla="*/ 1478300 w 5940000"/>
              <a:gd name="connsiteY3" fmla="*/ 4101700 h 5580000"/>
              <a:gd name="connsiteX4" fmla="*/ 1260000 w 5940000"/>
              <a:gd name="connsiteY4" fmla="*/ 1260000 h 5580000"/>
              <a:gd name="connsiteX5" fmla="*/ 1260000 w 5940000"/>
              <a:gd name="connsiteY5" fmla="*/ 4320000 h 5580000"/>
              <a:gd name="connsiteX6" fmla="*/ 4680000 w 5940000"/>
              <a:gd name="connsiteY6" fmla="*/ 4320000 h 5580000"/>
              <a:gd name="connsiteX7" fmla="*/ 4680000 w 5940000"/>
              <a:gd name="connsiteY7" fmla="*/ 1260000 h 5580000"/>
              <a:gd name="connsiteX8" fmla="*/ 989027 w 5940000"/>
              <a:gd name="connsiteY8" fmla="*/ 989027 h 5580000"/>
              <a:gd name="connsiteX9" fmla="*/ 4950973 w 5940000"/>
              <a:gd name="connsiteY9" fmla="*/ 989027 h 5580000"/>
              <a:gd name="connsiteX10" fmla="*/ 4950973 w 5940000"/>
              <a:gd name="connsiteY10" fmla="*/ 4590973 h 5580000"/>
              <a:gd name="connsiteX11" fmla="*/ 989027 w 5940000"/>
              <a:gd name="connsiteY11" fmla="*/ 4590973 h 5580000"/>
              <a:gd name="connsiteX12" fmla="*/ 774000 w 5940000"/>
              <a:gd name="connsiteY12" fmla="*/ 774000 h 5580000"/>
              <a:gd name="connsiteX13" fmla="*/ 774000 w 5940000"/>
              <a:gd name="connsiteY13" fmla="*/ 4806000 h 5580000"/>
              <a:gd name="connsiteX14" fmla="*/ 5166000 w 5940000"/>
              <a:gd name="connsiteY14" fmla="*/ 4806000 h 5580000"/>
              <a:gd name="connsiteX15" fmla="*/ 5166000 w 5940000"/>
              <a:gd name="connsiteY15" fmla="*/ 774000 h 5580000"/>
              <a:gd name="connsiteX16" fmla="*/ 528392 w 5940000"/>
              <a:gd name="connsiteY16" fmla="*/ 528392 h 5580000"/>
              <a:gd name="connsiteX17" fmla="*/ 5411608 w 5940000"/>
              <a:gd name="connsiteY17" fmla="*/ 528392 h 5580000"/>
              <a:gd name="connsiteX18" fmla="*/ 5411608 w 5940000"/>
              <a:gd name="connsiteY18" fmla="*/ 5051608 h 5580000"/>
              <a:gd name="connsiteX19" fmla="*/ 528392 w 5940000"/>
              <a:gd name="connsiteY19" fmla="*/ 5051608 h 5580000"/>
              <a:gd name="connsiteX20" fmla="*/ 288000 w 5940000"/>
              <a:gd name="connsiteY20" fmla="*/ 288000 h 5580000"/>
              <a:gd name="connsiteX21" fmla="*/ 288000 w 5940000"/>
              <a:gd name="connsiteY21" fmla="*/ 5292000 h 5580000"/>
              <a:gd name="connsiteX22" fmla="*/ 5652000 w 5940000"/>
              <a:gd name="connsiteY22" fmla="*/ 5292000 h 5580000"/>
              <a:gd name="connsiteX23" fmla="*/ 5652000 w 5940000"/>
              <a:gd name="connsiteY23" fmla="*/ 288000 h 5580000"/>
              <a:gd name="connsiteX24" fmla="*/ 0 w 5940000"/>
              <a:gd name="connsiteY24" fmla="*/ 0 h 5580000"/>
              <a:gd name="connsiteX25" fmla="*/ 5940000 w 5940000"/>
              <a:gd name="connsiteY25" fmla="*/ 0 h 5580000"/>
              <a:gd name="connsiteX26" fmla="*/ 5940000 w 5940000"/>
              <a:gd name="connsiteY26" fmla="*/ 5580000 h 5580000"/>
              <a:gd name="connsiteX27" fmla="*/ 0 w 5940000"/>
              <a:gd name="connsiteY27" fmla="*/ 5580000 h 55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40000" h="5580000">
                <a:moveTo>
                  <a:pt x="1478300" y="1478300"/>
                </a:moveTo>
                <a:lnTo>
                  <a:pt x="4461700" y="1478300"/>
                </a:lnTo>
                <a:lnTo>
                  <a:pt x="4461700" y="4101700"/>
                </a:lnTo>
                <a:lnTo>
                  <a:pt x="1478300" y="4101700"/>
                </a:lnTo>
                <a:close/>
                <a:moveTo>
                  <a:pt x="1260000" y="1260000"/>
                </a:moveTo>
                <a:lnTo>
                  <a:pt x="1260000" y="4320000"/>
                </a:lnTo>
                <a:lnTo>
                  <a:pt x="4680000" y="4320000"/>
                </a:lnTo>
                <a:lnTo>
                  <a:pt x="4680000" y="1260000"/>
                </a:lnTo>
                <a:close/>
                <a:moveTo>
                  <a:pt x="989027" y="989027"/>
                </a:moveTo>
                <a:lnTo>
                  <a:pt x="4950973" y="989027"/>
                </a:lnTo>
                <a:lnTo>
                  <a:pt x="4950973" y="4590973"/>
                </a:lnTo>
                <a:lnTo>
                  <a:pt x="989027" y="4590973"/>
                </a:lnTo>
                <a:close/>
                <a:moveTo>
                  <a:pt x="774000" y="774000"/>
                </a:moveTo>
                <a:lnTo>
                  <a:pt x="774000" y="4806000"/>
                </a:lnTo>
                <a:lnTo>
                  <a:pt x="5166000" y="4806000"/>
                </a:lnTo>
                <a:lnTo>
                  <a:pt x="5166000" y="774000"/>
                </a:lnTo>
                <a:close/>
                <a:moveTo>
                  <a:pt x="528392" y="528392"/>
                </a:moveTo>
                <a:lnTo>
                  <a:pt x="5411608" y="528392"/>
                </a:lnTo>
                <a:lnTo>
                  <a:pt x="5411608" y="5051608"/>
                </a:lnTo>
                <a:lnTo>
                  <a:pt x="528392" y="5051608"/>
                </a:lnTo>
                <a:close/>
                <a:moveTo>
                  <a:pt x="288000" y="288000"/>
                </a:moveTo>
                <a:lnTo>
                  <a:pt x="288000" y="5292000"/>
                </a:lnTo>
                <a:lnTo>
                  <a:pt x="5652000" y="5292000"/>
                </a:lnTo>
                <a:lnTo>
                  <a:pt x="5652000" y="288000"/>
                </a:lnTo>
                <a:close/>
                <a:moveTo>
                  <a:pt x="0" y="0"/>
                </a:moveTo>
                <a:lnTo>
                  <a:pt x="5940000" y="0"/>
                </a:lnTo>
                <a:lnTo>
                  <a:pt x="5940000" y="5580000"/>
                </a:lnTo>
                <a:lnTo>
                  <a:pt x="0" y="558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5BA072A8-6495-492B-9B45-29E124B0D7B7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27">
            <a:extLst>
              <a:ext uri="{FF2B5EF4-FFF2-40B4-BE49-F238E27FC236}">
                <a16:creationId xmlns:a16="http://schemas.microsoft.com/office/drawing/2014/main" id="{39AAF1FE-FBF8-419B-9412-D25BF677EB8A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144030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8282" y="182455"/>
            <a:ext cx="11968488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9286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704888" y="1409699"/>
            <a:ext cx="10782226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4212881" y="1651253"/>
            <a:ext cx="3420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212881" y="2974797"/>
            <a:ext cx="3420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7825912" y="1651253"/>
            <a:ext cx="3420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7825912" y="3687576"/>
            <a:ext cx="3420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322949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6763562" y="812852"/>
            <a:ext cx="4618769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3976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8769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53976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8769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63562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8355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82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18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55979" y="536627"/>
            <a:ext cx="5216403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9171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487575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19171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487575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55979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024382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019397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141101" cy="417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6281560" y="0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281560" y="2160786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9305596" y="-4215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9305596" y="2156571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302000"/>
            <a:ext cx="12192000" cy="25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68173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272000" y="0"/>
            <a:ext cx="7920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2970000"/>
            <a:ext cx="3960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0254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4784974" y="-1005425"/>
            <a:ext cx="5734851" cy="90792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7879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6590247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3767879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9412614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90247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12614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7303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2192855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703727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901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576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EE809FB7-2756-45F8-B8FF-BA9D04E51B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51529" y="1876207"/>
            <a:ext cx="3616329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4409E330-7A5A-4036-9D02-5BB1DDFAB8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25129" y="1876207"/>
            <a:ext cx="3616329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DE46901C-76F7-437A-9511-593DF96EA0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51529" y="4244276"/>
            <a:ext cx="3616329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43C16C05-6955-4EF2-98BD-27EB20D005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5129" y="4244276"/>
            <a:ext cx="3616329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2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132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113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3181" y="640842"/>
            <a:ext cx="94818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4938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54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409074" y="2747855"/>
            <a:ext cx="4462795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7320143" y="4113431"/>
            <a:ext cx="4871858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4871870" y="2014248"/>
            <a:ext cx="2448272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47402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16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399544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720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E332A5CF-5FC0-423E-9488-B11023820CD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960096" cy="685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168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74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A599A71-EC88-420C-9647-BAA56D3C7D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t="23007" r="2013" b="2300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6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03043" y="457107"/>
            <a:ext cx="10220900" cy="1324436"/>
          </a:xfrm>
        </p:spPr>
        <p:txBody>
          <a:bodyPr/>
          <a:lstStyle/>
          <a:p>
            <a:pPr algn="ctr"/>
            <a:r>
              <a:rPr lang="en-US">
                <a:solidFill>
                  <a:srgbClr val="FF0000"/>
                </a:solidFill>
              </a:rPr>
              <a:t>Hãy cho biết tên các dụng cụ dưới đây?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618" y="1853695"/>
            <a:ext cx="4135271" cy="3917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88322" y="5843734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0926" y="5843734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333" y="1853695"/>
            <a:ext cx="4128526" cy="391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95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55343" y="640842"/>
            <a:ext cx="11109278" cy="724247"/>
          </a:xfrm>
        </p:spPr>
        <p:txBody>
          <a:bodyPr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24.2 và nêu các dụng cụ trong sơ đồ mạch điện?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0543" y="1592927"/>
            <a:ext cx="3616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NGUỒN ĐIỆN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47964" y="2226197"/>
            <a:ext cx="3616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CÔNG TẮC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5343" y="2907668"/>
            <a:ext cx="3616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AMPE KẾ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5343" y="3446398"/>
            <a:ext cx="3616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BÓNG ĐÈN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02713" y="4811633"/>
            <a:ext cx="3616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BIẾN TRỞ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75423" y="5509053"/>
            <a:ext cx="3616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DÂY DẪN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428" y="1555845"/>
            <a:ext cx="5656635" cy="48800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675423" y="4156650"/>
            <a:ext cx="3616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VÔN KẾ</a:t>
            </a:r>
          </a:p>
        </p:txBody>
      </p:sp>
      <p:cxnSp>
        <p:nvCxnSpPr>
          <p:cNvPr id="16" name="Straight Arrow Connector 15"/>
          <p:cNvCxnSpPr>
            <a:stCxn id="4" idx="1"/>
          </p:cNvCxnSpPr>
          <p:nvPr/>
        </p:nvCxnSpPr>
        <p:spPr>
          <a:xfrm flipH="1" flipV="1">
            <a:off x="4476466" y="1885314"/>
            <a:ext cx="379407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019869" y="2518584"/>
            <a:ext cx="6250674" cy="1152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1"/>
          </p:cNvCxnSpPr>
          <p:nvPr/>
        </p:nvCxnSpPr>
        <p:spPr>
          <a:xfrm flipH="1">
            <a:off x="6509982" y="3200056"/>
            <a:ext cx="2065361" cy="384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1"/>
          </p:cNvCxnSpPr>
          <p:nvPr/>
        </p:nvCxnSpPr>
        <p:spPr>
          <a:xfrm flipH="1" flipV="1">
            <a:off x="4312693" y="3557598"/>
            <a:ext cx="4362730" cy="891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327175" y="3784831"/>
            <a:ext cx="3120789" cy="81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684896" y="5037259"/>
            <a:ext cx="4890447" cy="244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6141493" y="4785987"/>
            <a:ext cx="2433850" cy="1055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97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55343" y="640842"/>
            <a:ext cx="11109278" cy="724247"/>
          </a:xfrm>
        </p:spPr>
        <p:txBody>
          <a:bodyPr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hành mắc sơ đồ mạch điện như hình 24.2 và rút ra nhận xét (thời gian 10 phút)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0543" y="1592927"/>
            <a:ext cx="3616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NGUỒN ĐIỆN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47964" y="2226197"/>
            <a:ext cx="3616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CÔNG TẮC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5343" y="2907668"/>
            <a:ext cx="3616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AMPE KẾ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5343" y="3446398"/>
            <a:ext cx="3616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BÓNG ĐÈN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02713" y="4811633"/>
            <a:ext cx="3616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BIẾN TRỞ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75423" y="5509053"/>
            <a:ext cx="3616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DÂY DẪN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428" y="1555845"/>
            <a:ext cx="5656635" cy="48800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675423" y="4156650"/>
            <a:ext cx="3616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VÔN KẾ</a:t>
            </a:r>
          </a:p>
        </p:txBody>
      </p:sp>
      <p:cxnSp>
        <p:nvCxnSpPr>
          <p:cNvPr id="16" name="Straight Arrow Connector 15"/>
          <p:cNvCxnSpPr>
            <a:stCxn id="4" idx="1"/>
          </p:cNvCxnSpPr>
          <p:nvPr/>
        </p:nvCxnSpPr>
        <p:spPr>
          <a:xfrm flipH="1" flipV="1">
            <a:off x="4476466" y="1885314"/>
            <a:ext cx="379407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019869" y="2518584"/>
            <a:ext cx="6250674" cy="1152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1"/>
          </p:cNvCxnSpPr>
          <p:nvPr/>
        </p:nvCxnSpPr>
        <p:spPr>
          <a:xfrm flipH="1">
            <a:off x="6509982" y="3200056"/>
            <a:ext cx="2065361" cy="384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1"/>
          </p:cNvCxnSpPr>
          <p:nvPr/>
        </p:nvCxnSpPr>
        <p:spPr>
          <a:xfrm flipH="1" flipV="1">
            <a:off x="4312693" y="3557598"/>
            <a:ext cx="4362730" cy="891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327175" y="3784831"/>
            <a:ext cx="3120789" cy="81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684896" y="5037259"/>
            <a:ext cx="4890447" cy="244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6141493" y="4785987"/>
            <a:ext cx="2433850" cy="1055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446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28047" y="436125"/>
            <a:ext cx="10846020" cy="723934"/>
          </a:xfrm>
        </p:spPr>
        <p:txBody>
          <a:bodyPr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CƯỜNG ĐỘ DÒNG ĐIỆN VÀ HIỆU ĐIỆN THẾ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496" y="1160059"/>
            <a:ext cx="576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HIỆU ĐIỆN THẾ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71599" y="1744834"/>
            <a:ext cx="10504825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Khả năng sinh ra dòng điện của pin (hay acquy) được đo bằng hiệu điện thế (còn gọi là điện áp) giữa hai cực của nó.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Hiệu điện thế được kí hiệu chữ U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Đơn vị đo hiệu điện thế là Vôn (kí hiệu là V), kilovon (kV), milivôn (mV). 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1mV = 0,001 V; 1kV = 1000V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Vôn kế là dụng cụ dùng để đo hiệu điện thế. Trong sơ đồ mạch điện, vôn kế được kí hiệu 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983023"/>
              </p:ext>
            </p:extLst>
          </p:nvPr>
        </p:nvGraphicFramePr>
        <p:xfrm>
          <a:off x="7110484" y="5364203"/>
          <a:ext cx="3068552" cy="997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523810" imgH="495369" progId="Paint.Picture">
                  <p:embed/>
                </p:oleObj>
              </mc:Choice>
              <mc:Fallback>
                <p:oleObj name="Bitmap Image" r:id="rId2" imgW="1523810" imgH="49536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0484" y="5364203"/>
                        <a:ext cx="3068552" cy="9972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1125" y="952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21" descr="Tay viÕt 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9" y="577349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57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hoàn thiện phiếu học tập KWL (thời gian 3 phút)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111" y="1365089"/>
            <a:ext cx="9965542" cy="498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3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DF4475F1-3FC4-498D-90ED-BAC423700EF7}"/>
              </a:ext>
            </a:extLst>
          </p:cNvPr>
          <p:cNvGrpSpPr/>
          <p:nvPr/>
        </p:nvGrpSpPr>
        <p:grpSpPr>
          <a:xfrm>
            <a:off x="3299707" y="634379"/>
            <a:ext cx="6160167" cy="1142737"/>
            <a:chOff x="3308529" y="604393"/>
            <a:chExt cx="5950604" cy="85949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8A3E8CF-20EA-4ADA-B3CA-629C45C78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4342" y="604393"/>
              <a:ext cx="4383316" cy="859498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BFFB805-8579-463A-97BA-D59F1D4B070D}"/>
                </a:ext>
              </a:extLst>
            </p:cNvPr>
            <p:cNvSpPr txBox="1"/>
            <p:nvPr/>
          </p:nvSpPr>
          <p:spPr>
            <a:xfrm>
              <a:off x="3308529" y="650403"/>
              <a:ext cx="5950604" cy="4745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3500" dirty="0">
                  <a:solidFill>
                    <a:prstClr val="white"/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DẶN DÒ VỀ NHÀ</a:t>
              </a:r>
              <a:endParaRPr lang="zh-CN" altLang="en-US" sz="3500" dirty="0">
                <a:solidFill>
                  <a:prstClr val="white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id="{466BC7B2-04F3-4250-8124-929F54CB8A24}"/>
              </a:ext>
            </a:extLst>
          </p:cNvPr>
          <p:cNvSpPr>
            <a:spLocks noEditPoints="1"/>
          </p:cNvSpPr>
          <p:nvPr/>
        </p:nvSpPr>
        <p:spPr bwMode="auto">
          <a:xfrm>
            <a:off x="750627" y="1976291"/>
            <a:ext cx="11054686" cy="4369918"/>
          </a:xfrm>
          <a:custGeom>
            <a:avLst/>
            <a:gdLst>
              <a:gd name="T0" fmla="*/ 56 w 1966"/>
              <a:gd name="T1" fmla="*/ 72 h 685"/>
              <a:gd name="T2" fmla="*/ 41 w 1966"/>
              <a:gd name="T3" fmla="*/ 115 h 685"/>
              <a:gd name="T4" fmla="*/ 11 w 1966"/>
              <a:gd name="T5" fmla="*/ 513 h 685"/>
              <a:gd name="T6" fmla="*/ 28 w 1966"/>
              <a:gd name="T7" fmla="*/ 631 h 685"/>
              <a:gd name="T8" fmla="*/ 31 w 1966"/>
              <a:gd name="T9" fmla="*/ 637 h 685"/>
              <a:gd name="T10" fmla="*/ 89 w 1966"/>
              <a:gd name="T11" fmla="*/ 651 h 685"/>
              <a:gd name="T12" fmla="*/ 396 w 1966"/>
              <a:gd name="T13" fmla="*/ 668 h 685"/>
              <a:gd name="T14" fmla="*/ 1009 w 1966"/>
              <a:gd name="T15" fmla="*/ 669 h 685"/>
              <a:gd name="T16" fmla="*/ 1686 w 1966"/>
              <a:gd name="T17" fmla="*/ 652 h 685"/>
              <a:gd name="T18" fmla="*/ 1887 w 1966"/>
              <a:gd name="T19" fmla="*/ 628 h 685"/>
              <a:gd name="T20" fmla="*/ 1920 w 1966"/>
              <a:gd name="T21" fmla="*/ 613 h 685"/>
              <a:gd name="T22" fmla="*/ 1924 w 1966"/>
              <a:gd name="T23" fmla="*/ 604 h 685"/>
              <a:gd name="T24" fmla="*/ 1943 w 1966"/>
              <a:gd name="T25" fmla="*/ 513 h 685"/>
              <a:gd name="T26" fmla="*/ 1948 w 1966"/>
              <a:gd name="T27" fmla="*/ 112 h 685"/>
              <a:gd name="T28" fmla="*/ 1942 w 1966"/>
              <a:gd name="T29" fmla="*/ 83 h 685"/>
              <a:gd name="T30" fmla="*/ 1930 w 1966"/>
              <a:gd name="T31" fmla="*/ 63 h 685"/>
              <a:gd name="T32" fmla="*/ 1780 w 1966"/>
              <a:gd name="T33" fmla="*/ 18 h 685"/>
              <a:gd name="T34" fmla="*/ 1196 w 1966"/>
              <a:gd name="T35" fmla="*/ 16 h 685"/>
              <a:gd name="T36" fmla="*/ 504 w 1966"/>
              <a:gd name="T37" fmla="*/ 20 h 685"/>
              <a:gd name="T38" fmla="*/ 212 w 1966"/>
              <a:gd name="T39" fmla="*/ 29 h 685"/>
              <a:gd name="T40" fmla="*/ 68 w 1966"/>
              <a:gd name="T41" fmla="*/ 57 h 685"/>
              <a:gd name="T42" fmla="*/ 60 w 1966"/>
              <a:gd name="T43" fmla="*/ 66 h 685"/>
              <a:gd name="T44" fmla="*/ 49 w 1966"/>
              <a:gd name="T45" fmla="*/ 57 h 685"/>
              <a:gd name="T46" fmla="*/ 60 w 1966"/>
              <a:gd name="T47" fmla="*/ 46 h 685"/>
              <a:gd name="T48" fmla="*/ 210 w 1966"/>
              <a:gd name="T49" fmla="*/ 17 h 685"/>
              <a:gd name="T50" fmla="*/ 504 w 1966"/>
              <a:gd name="T51" fmla="*/ 10 h 685"/>
              <a:gd name="T52" fmla="*/ 1196 w 1966"/>
              <a:gd name="T53" fmla="*/ 5 h 685"/>
              <a:gd name="T54" fmla="*/ 1780 w 1966"/>
              <a:gd name="T55" fmla="*/ 1 h 685"/>
              <a:gd name="T56" fmla="*/ 1941 w 1966"/>
              <a:gd name="T57" fmla="*/ 54 h 685"/>
              <a:gd name="T58" fmla="*/ 1955 w 1966"/>
              <a:gd name="T59" fmla="*/ 77 h 685"/>
              <a:gd name="T60" fmla="*/ 1962 w 1966"/>
              <a:gd name="T61" fmla="*/ 110 h 685"/>
              <a:gd name="T62" fmla="*/ 1961 w 1966"/>
              <a:gd name="T63" fmla="*/ 399 h 685"/>
              <a:gd name="T64" fmla="*/ 1935 w 1966"/>
              <a:gd name="T65" fmla="*/ 601 h 685"/>
              <a:gd name="T66" fmla="*/ 1929 w 1966"/>
              <a:gd name="T67" fmla="*/ 616 h 685"/>
              <a:gd name="T68" fmla="*/ 1917 w 1966"/>
              <a:gd name="T69" fmla="*/ 626 h 685"/>
              <a:gd name="T70" fmla="*/ 1803 w 1966"/>
              <a:gd name="T71" fmla="*/ 652 h 685"/>
              <a:gd name="T72" fmla="*/ 1230 w 1966"/>
              <a:gd name="T73" fmla="*/ 682 h 685"/>
              <a:gd name="T74" fmla="*/ 396 w 1966"/>
              <a:gd name="T75" fmla="*/ 676 h 685"/>
              <a:gd name="T76" fmla="*/ 89 w 1966"/>
              <a:gd name="T77" fmla="*/ 657 h 685"/>
              <a:gd name="T78" fmla="*/ 27 w 1966"/>
              <a:gd name="T79" fmla="*/ 641 h 685"/>
              <a:gd name="T80" fmla="*/ 22 w 1966"/>
              <a:gd name="T81" fmla="*/ 634 h 685"/>
              <a:gd name="T82" fmla="*/ 3 w 1966"/>
              <a:gd name="T83" fmla="*/ 514 h 685"/>
              <a:gd name="T84" fmla="*/ 29 w 1966"/>
              <a:gd name="T85" fmla="*/ 112 h 685"/>
              <a:gd name="T86" fmla="*/ 44 w 1966"/>
              <a:gd name="T87" fmla="*/ 65 h 685"/>
              <a:gd name="T88" fmla="*/ 49 w 1966"/>
              <a:gd name="T89" fmla="*/ 58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66" h="685">
                <a:moveTo>
                  <a:pt x="60" y="65"/>
                </a:moveTo>
                <a:cubicBezTo>
                  <a:pt x="60" y="65"/>
                  <a:pt x="59" y="66"/>
                  <a:pt x="58" y="68"/>
                </a:cubicBezTo>
                <a:cubicBezTo>
                  <a:pt x="57" y="69"/>
                  <a:pt x="56" y="70"/>
                  <a:pt x="56" y="72"/>
                </a:cubicBezTo>
                <a:cubicBezTo>
                  <a:pt x="55" y="72"/>
                  <a:pt x="55" y="73"/>
                  <a:pt x="55" y="74"/>
                </a:cubicBezTo>
                <a:cubicBezTo>
                  <a:pt x="54" y="75"/>
                  <a:pt x="54" y="76"/>
                  <a:pt x="53" y="77"/>
                </a:cubicBezTo>
                <a:cubicBezTo>
                  <a:pt x="50" y="85"/>
                  <a:pt x="45" y="98"/>
                  <a:pt x="41" y="115"/>
                </a:cubicBezTo>
                <a:cubicBezTo>
                  <a:pt x="32" y="150"/>
                  <a:pt x="24" y="202"/>
                  <a:pt x="18" y="270"/>
                </a:cubicBezTo>
                <a:cubicBezTo>
                  <a:pt x="15" y="303"/>
                  <a:pt x="12" y="341"/>
                  <a:pt x="10" y="381"/>
                </a:cubicBezTo>
                <a:cubicBezTo>
                  <a:pt x="9" y="422"/>
                  <a:pt x="9" y="466"/>
                  <a:pt x="11" y="513"/>
                </a:cubicBezTo>
                <a:cubicBezTo>
                  <a:pt x="12" y="537"/>
                  <a:pt x="14" y="561"/>
                  <a:pt x="17" y="586"/>
                </a:cubicBezTo>
                <a:cubicBezTo>
                  <a:pt x="19" y="598"/>
                  <a:pt x="21" y="610"/>
                  <a:pt x="25" y="622"/>
                </a:cubicBezTo>
                <a:cubicBezTo>
                  <a:pt x="26" y="625"/>
                  <a:pt x="27" y="628"/>
                  <a:pt x="28" y="631"/>
                </a:cubicBezTo>
                <a:cubicBezTo>
                  <a:pt x="30" y="635"/>
                  <a:pt x="30" y="635"/>
                  <a:pt x="30" y="635"/>
                </a:cubicBezTo>
                <a:cubicBezTo>
                  <a:pt x="30" y="635"/>
                  <a:pt x="30" y="636"/>
                  <a:pt x="31" y="636"/>
                </a:cubicBezTo>
                <a:cubicBezTo>
                  <a:pt x="31" y="636"/>
                  <a:pt x="31" y="637"/>
                  <a:pt x="31" y="637"/>
                </a:cubicBezTo>
                <a:cubicBezTo>
                  <a:pt x="32" y="637"/>
                  <a:pt x="32" y="637"/>
                  <a:pt x="33" y="638"/>
                </a:cubicBezTo>
                <a:cubicBezTo>
                  <a:pt x="37" y="641"/>
                  <a:pt x="44" y="642"/>
                  <a:pt x="50" y="644"/>
                </a:cubicBezTo>
                <a:cubicBezTo>
                  <a:pt x="63" y="647"/>
                  <a:pt x="76" y="649"/>
                  <a:pt x="89" y="651"/>
                </a:cubicBezTo>
                <a:cubicBezTo>
                  <a:pt x="103" y="653"/>
                  <a:pt x="116" y="654"/>
                  <a:pt x="130" y="655"/>
                </a:cubicBezTo>
                <a:cubicBezTo>
                  <a:pt x="158" y="658"/>
                  <a:pt x="186" y="660"/>
                  <a:pt x="215" y="661"/>
                </a:cubicBezTo>
                <a:cubicBezTo>
                  <a:pt x="273" y="664"/>
                  <a:pt x="334" y="666"/>
                  <a:pt x="396" y="668"/>
                </a:cubicBezTo>
                <a:cubicBezTo>
                  <a:pt x="459" y="669"/>
                  <a:pt x="524" y="670"/>
                  <a:pt x="590" y="670"/>
                </a:cubicBezTo>
                <a:cubicBezTo>
                  <a:pt x="657" y="671"/>
                  <a:pt x="725" y="670"/>
                  <a:pt x="795" y="670"/>
                </a:cubicBezTo>
                <a:cubicBezTo>
                  <a:pt x="865" y="670"/>
                  <a:pt x="936" y="670"/>
                  <a:pt x="1009" y="669"/>
                </a:cubicBezTo>
                <a:cubicBezTo>
                  <a:pt x="1081" y="669"/>
                  <a:pt x="1155" y="668"/>
                  <a:pt x="1230" y="667"/>
                </a:cubicBezTo>
                <a:cubicBezTo>
                  <a:pt x="1305" y="666"/>
                  <a:pt x="1380" y="665"/>
                  <a:pt x="1456" y="663"/>
                </a:cubicBezTo>
                <a:cubicBezTo>
                  <a:pt x="1533" y="661"/>
                  <a:pt x="1609" y="658"/>
                  <a:pt x="1686" y="652"/>
                </a:cubicBezTo>
                <a:cubicBezTo>
                  <a:pt x="1725" y="650"/>
                  <a:pt x="1763" y="647"/>
                  <a:pt x="1802" y="642"/>
                </a:cubicBezTo>
                <a:cubicBezTo>
                  <a:pt x="1821" y="640"/>
                  <a:pt x="1840" y="638"/>
                  <a:pt x="1859" y="634"/>
                </a:cubicBezTo>
                <a:cubicBezTo>
                  <a:pt x="1868" y="632"/>
                  <a:pt x="1878" y="630"/>
                  <a:pt x="1887" y="628"/>
                </a:cubicBezTo>
                <a:cubicBezTo>
                  <a:pt x="1896" y="626"/>
                  <a:pt x="1905" y="623"/>
                  <a:pt x="1913" y="619"/>
                </a:cubicBezTo>
                <a:cubicBezTo>
                  <a:pt x="1915" y="618"/>
                  <a:pt x="1917" y="616"/>
                  <a:pt x="1918" y="615"/>
                </a:cubicBezTo>
                <a:cubicBezTo>
                  <a:pt x="1919" y="615"/>
                  <a:pt x="1920" y="614"/>
                  <a:pt x="1920" y="613"/>
                </a:cubicBezTo>
                <a:cubicBezTo>
                  <a:pt x="1920" y="613"/>
                  <a:pt x="1921" y="612"/>
                  <a:pt x="1921" y="612"/>
                </a:cubicBezTo>
                <a:cubicBezTo>
                  <a:pt x="1921" y="611"/>
                  <a:pt x="1921" y="611"/>
                  <a:pt x="1921" y="611"/>
                </a:cubicBezTo>
                <a:cubicBezTo>
                  <a:pt x="1922" y="609"/>
                  <a:pt x="1924" y="606"/>
                  <a:pt x="1924" y="604"/>
                </a:cubicBezTo>
                <a:cubicBezTo>
                  <a:pt x="1927" y="598"/>
                  <a:pt x="1927" y="598"/>
                  <a:pt x="1927" y="598"/>
                </a:cubicBezTo>
                <a:cubicBezTo>
                  <a:pt x="1930" y="589"/>
                  <a:pt x="1932" y="580"/>
                  <a:pt x="1934" y="570"/>
                </a:cubicBezTo>
                <a:cubicBezTo>
                  <a:pt x="1938" y="551"/>
                  <a:pt x="1941" y="532"/>
                  <a:pt x="1943" y="513"/>
                </a:cubicBezTo>
                <a:cubicBezTo>
                  <a:pt x="1948" y="475"/>
                  <a:pt x="1950" y="436"/>
                  <a:pt x="1952" y="398"/>
                </a:cubicBezTo>
                <a:cubicBezTo>
                  <a:pt x="1956" y="321"/>
                  <a:pt x="1957" y="244"/>
                  <a:pt x="1953" y="168"/>
                </a:cubicBezTo>
                <a:cubicBezTo>
                  <a:pt x="1952" y="149"/>
                  <a:pt x="1951" y="130"/>
                  <a:pt x="1948" y="112"/>
                </a:cubicBezTo>
                <a:cubicBezTo>
                  <a:pt x="1947" y="103"/>
                  <a:pt x="1946" y="93"/>
                  <a:pt x="1943" y="86"/>
                </a:cubicBezTo>
                <a:cubicBezTo>
                  <a:pt x="1942" y="84"/>
                  <a:pt x="1942" y="84"/>
                  <a:pt x="1942" y="84"/>
                </a:cubicBezTo>
                <a:cubicBezTo>
                  <a:pt x="1943" y="85"/>
                  <a:pt x="1942" y="83"/>
                  <a:pt x="1942" y="83"/>
                </a:cubicBezTo>
                <a:cubicBezTo>
                  <a:pt x="1940" y="80"/>
                  <a:pt x="1940" y="80"/>
                  <a:pt x="1940" y="80"/>
                </a:cubicBezTo>
                <a:cubicBezTo>
                  <a:pt x="1939" y="78"/>
                  <a:pt x="1938" y="75"/>
                  <a:pt x="1937" y="74"/>
                </a:cubicBezTo>
                <a:cubicBezTo>
                  <a:pt x="1935" y="70"/>
                  <a:pt x="1933" y="67"/>
                  <a:pt x="1930" y="63"/>
                </a:cubicBezTo>
                <a:cubicBezTo>
                  <a:pt x="1919" y="50"/>
                  <a:pt x="1904" y="40"/>
                  <a:pt x="1887" y="34"/>
                </a:cubicBezTo>
                <a:cubicBezTo>
                  <a:pt x="1871" y="27"/>
                  <a:pt x="1853" y="23"/>
                  <a:pt x="1835" y="21"/>
                </a:cubicBezTo>
                <a:cubicBezTo>
                  <a:pt x="1817" y="18"/>
                  <a:pt x="1799" y="18"/>
                  <a:pt x="1780" y="18"/>
                </a:cubicBezTo>
                <a:cubicBezTo>
                  <a:pt x="1762" y="18"/>
                  <a:pt x="1743" y="18"/>
                  <a:pt x="1725" y="18"/>
                </a:cubicBezTo>
                <a:cubicBezTo>
                  <a:pt x="1688" y="18"/>
                  <a:pt x="1651" y="18"/>
                  <a:pt x="1615" y="17"/>
                </a:cubicBezTo>
                <a:cubicBezTo>
                  <a:pt x="1470" y="17"/>
                  <a:pt x="1329" y="16"/>
                  <a:pt x="1196" y="16"/>
                </a:cubicBezTo>
                <a:cubicBezTo>
                  <a:pt x="1129" y="16"/>
                  <a:pt x="1065" y="16"/>
                  <a:pt x="1002" y="16"/>
                </a:cubicBezTo>
                <a:cubicBezTo>
                  <a:pt x="939" y="16"/>
                  <a:pt x="879" y="17"/>
                  <a:pt x="821" y="17"/>
                </a:cubicBezTo>
                <a:cubicBezTo>
                  <a:pt x="705" y="18"/>
                  <a:pt x="598" y="19"/>
                  <a:pt x="504" y="20"/>
                </a:cubicBezTo>
                <a:cubicBezTo>
                  <a:pt x="409" y="22"/>
                  <a:pt x="327" y="23"/>
                  <a:pt x="259" y="26"/>
                </a:cubicBezTo>
                <a:cubicBezTo>
                  <a:pt x="251" y="26"/>
                  <a:pt x="243" y="27"/>
                  <a:pt x="235" y="27"/>
                </a:cubicBezTo>
                <a:cubicBezTo>
                  <a:pt x="227" y="28"/>
                  <a:pt x="219" y="29"/>
                  <a:pt x="212" y="29"/>
                </a:cubicBezTo>
                <a:cubicBezTo>
                  <a:pt x="197" y="31"/>
                  <a:pt x="183" y="32"/>
                  <a:pt x="170" y="34"/>
                </a:cubicBezTo>
                <a:cubicBezTo>
                  <a:pt x="144" y="37"/>
                  <a:pt x="121" y="39"/>
                  <a:pt x="104" y="43"/>
                </a:cubicBezTo>
                <a:cubicBezTo>
                  <a:pt x="87" y="47"/>
                  <a:pt x="75" y="52"/>
                  <a:pt x="68" y="57"/>
                </a:cubicBezTo>
                <a:cubicBezTo>
                  <a:pt x="67" y="59"/>
                  <a:pt x="65" y="60"/>
                  <a:pt x="64" y="61"/>
                </a:cubicBezTo>
                <a:cubicBezTo>
                  <a:pt x="63" y="62"/>
                  <a:pt x="62" y="63"/>
                  <a:pt x="62" y="63"/>
                </a:cubicBezTo>
                <a:cubicBezTo>
                  <a:pt x="60" y="65"/>
                  <a:pt x="60" y="66"/>
                  <a:pt x="60" y="66"/>
                </a:cubicBezTo>
                <a:lnTo>
                  <a:pt x="60" y="65"/>
                </a:lnTo>
                <a:close/>
                <a:moveTo>
                  <a:pt x="49" y="58"/>
                </a:moveTo>
                <a:cubicBezTo>
                  <a:pt x="49" y="57"/>
                  <a:pt x="49" y="57"/>
                  <a:pt x="49" y="57"/>
                </a:cubicBezTo>
                <a:cubicBezTo>
                  <a:pt x="49" y="57"/>
                  <a:pt x="50" y="56"/>
                  <a:pt x="51" y="54"/>
                </a:cubicBezTo>
                <a:cubicBezTo>
                  <a:pt x="52" y="53"/>
                  <a:pt x="53" y="52"/>
                  <a:pt x="55" y="51"/>
                </a:cubicBezTo>
                <a:cubicBezTo>
                  <a:pt x="57" y="49"/>
                  <a:pt x="58" y="48"/>
                  <a:pt x="60" y="46"/>
                </a:cubicBezTo>
                <a:cubicBezTo>
                  <a:pt x="69" y="40"/>
                  <a:pt x="83" y="34"/>
                  <a:pt x="101" y="30"/>
                </a:cubicBezTo>
                <a:cubicBezTo>
                  <a:pt x="120" y="26"/>
                  <a:pt x="142" y="24"/>
                  <a:pt x="168" y="21"/>
                </a:cubicBezTo>
                <a:cubicBezTo>
                  <a:pt x="181" y="20"/>
                  <a:pt x="195" y="18"/>
                  <a:pt x="210" y="17"/>
                </a:cubicBezTo>
                <a:cubicBezTo>
                  <a:pt x="218" y="16"/>
                  <a:pt x="226" y="15"/>
                  <a:pt x="234" y="15"/>
                </a:cubicBezTo>
                <a:cubicBezTo>
                  <a:pt x="242" y="14"/>
                  <a:pt x="250" y="14"/>
                  <a:pt x="259" y="13"/>
                </a:cubicBezTo>
                <a:cubicBezTo>
                  <a:pt x="327" y="11"/>
                  <a:pt x="409" y="11"/>
                  <a:pt x="504" y="10"/>
                </a:cubicBezTo>
                <a:cubicBezTo>
                  <a:pt x="598" y="9"/>
                  <a:pt x="704" y="9"/>
                  <a:pt x="821" y="8"/>
                </a:cubicBezTo>
                <a:cubicBezTo>
                  <a:pt x="879" y="8"/>
                  <a:pt x="939" y="7"/>
                  <a:pt x="1002" y="7"/>
                </a:cubicBezTo>
                <a:cubicBezTo>
                  <a:pt x="1065" y="6"/>
                  <a:pt x="1129" y="6"/>
                  <a:pt x="1196" y="5"/>
                </a:cubicBezTo>
                <a:cubicBezTo>
                  <a:pt x="1329" y="4"/>
                  <a:pt x="1470" y="2"/>
                  <a:pt x="1615" y="1"/>
                </a:cubicBezTo>
                <a:cubicBezTo>
                  <a:pt x="1651" y="1"/>
                  <a:pt x="1688" y="1"/>
                  <a:pt x="1725" y="1"/>
                </a:cubicBezTo>
                <a:cubicBezTo>
                  <a:pt x="1743" y="1"/>
                  <a:pt x="1762" y="0"/>
                  <a:pt x="1780" y="1"/>
                </a:cubicBezTo>
                <a:cubicBezTo>
                  <a:pt x="1799" y="1"/>
                  <a:pt x="1818" y="2"/>
                  <a:pt x="1837" y="4"/>
                </a:cubicBezTo>
                <a:cubicBezTo>
                  <a:pt x="1856" y="7"/>
                  <a:pt x="1875" y="11"/>
                  <a:pt x="1893" y="19"/>
                </a:cubicBezTo>
                <a:cubicBezTo>
                  <a:pt x="1911" y="26"/>
                  <a:pt x="1929" y="38"/>
                  <a:pt x="1941" y="54"/>
                </a:cubicBezTo>
                <a:cubicBezTo>
                  <a:pt x="1945" y="58"/>
                  <a:pt x="1947" y="63"/>
                  <a:pt x="1950" y="67"/>
                </a:cubicBezTo>
                <a:cubicBezTo>
                  <a:pt x="1952" y="69"/>
                  <a:pt x="1952" y="72"/>
                  <a:pt x="1953" y="74"/>
                </a:cubicBezTo>
                <a:cubicBezTo>
                  <a:pt x="1955" y="77"/>
                  <a:pt x="1955" y="77"/>
                  <a:pt x="1955" y="77"/>
                </a:cubicBezTo>
                <a:cubicBezTo>
                  <a:pt x="1955" y="78"/>
                  <a:pt x="1955" y="78"/>
                  <a:pt x="1956" y="79"/>
                </a:cubicBezTo>
                <a:cubicBezTo>
                  <a:pt x="1956" y="81"/>
                  <a:pt x="1956" y="81"/>
                  <a:pt x="1956" y="81"/>
                </a:cubicBezTo>
                <a:cubicBezTo>
                  <a:pt x="1960" y="91"/>
                  <a:pt x="1961" y="101"/>
                  <a:pt x="1962" y="110"/>
                </a:cubicBezTo>
                <a:cubicBezTo>
                  <a:pt x="1964" y="130"/>
                  <a:pt x="1965" y="149"/>
                  <a:pt x="1965" y="168"/>
                </a:cubicBezTo>
                <a:cubicBezTo>
                  <a:pt x="1966" y="206"/>
                  <a:pt x="1966" y="244"/>
                  <a:pt x="1966" y="283"/>
                </a:cubicBezTo>
                <a:cubicBezTo>
                  <a:pt x="1965" y="321"/>
                  <a:pt x="1963" y="360"/>
                  <a:pt x="1961" y="399"/>
                </a:cubicBezTo>
                <a:cubicBezTo>
                  <a:pt x="1959" y="437"/>
                  <a:pt x="1956" y="476"/>
                  <a:pt x="1951" y="514"/>
                </a:cubicBezTo>
                <a:cubicBezTo>
                  <a:pt x="1949" y="534"/>
                  <a:pt x="1946" y="553"/>
                  <a:pt x="1942" y="572"/>
                </a:cubicBezTo>
                <a:cubicBezTo>
                  <a:pt x="1940" y="582"/>
                  <a:pt x="1938" y="591"/>
                  <a:pt x="1935" y="601"/>
                </a:cubicBezTo>
                <a:cubicBezTo>
                  <a:pt x="1932" y="608"/>
                  <a:pt x="1932" y="608"/>
                  <a:pt x="1932" y="608"/>
                </a:cubicBezTo>
                <a:cubicBezTo>
                  <a:pt x="1932" y="610"/>
                  <a:pt x="1930" y="612"/>
                  <a:pt x="1929" y="615"/>
                </a:cubicBezTo>
                <a:cubicBezTo>
                  <a:pt x="1929" y="616"/>
                  <a:pt x="1929" y="616"/>
                  <a:pt x="1929" y="616"/>
                </a:cubicBezTo>
                <a:cubicBezTo>
                  <a:pt x="1928" y="617"/>
                  <a:pt x="1928" y="618"/>
                  <a:pt x="1927" y="619"/>
                </a:cubicBezTo>
                <a:cubicBezTo>
                  <a:pt x="1926" y="620"/>
                  <a:pt x="1925" y="621"/>
                  <a:pt x="1924" y="622"/>
                </a:cubicBezTo>
                <a:cubicBezTo>
                  <a:pt x="1922" y="624"/>
                  <a:pt x="1920" y="625"/>
                  <a:pt x="1917" y="626"/>
                </a:cubicBezTo>
                <a:cubicBezTo>
                  <a:pt x="1908" y="631"/>
                  <a:pt x="1899" y="634"/>
                  <a:pt x="1889" y="637"/>
                </a:cubicBezTo>
                <a:cubicBezTo>
                  <a:pt x="1880" y="639"/>
                  <a:pt x="1870" y="641"/>
                  <a:pt x="1860" y="643"/>
                </a:cubicBezTo>
                <a:cubicBezTo>
                  <a:pt x="1841" y="647"/>
                  <a:pt x="1822" y="650"/>
                  <a:pt x="1803" y="652"/>
                </a:cubicBezTo>
                <a:cubicBezTo>
                  <a:pt x="1764" y="657"/>
                  <a:pt x="1726" y="660"/>
                  <a:pt x="1687" y="663"/>
                </a:cubicBezTo>
                <a:cubicBezTo>
                  <a:pt x="1610" y="669"/>
                  <a:pt x="1533" y="672"/>
                  <a:pt x="1457" y="675"/>
                </a:cubicBezTo>
                <a:cubicBezTo>
                  <a:pt x="1381" y="678"/>
                  <a:pt x="1305" y="680"/>
                  <a:pt x="1230" y="682"/>
                </a:cubicBezTo>
                <a:cubicBezTo>
                  <a:pt x="1155" y="683"/>
                  <a:pt x="1082" y="684"/>
                  <a:pt x="1009" y="684"/>
                </a:cubicBezTo>
                <a:cubicBezTo>
                  <a:pt x="864" y="685"/>
                  <a:pt x="723" y="684"/>
                  <a:pt x="590" y="681"/>
                </a:cubicBezTo>
                <a:cubicBezTo>
                  <a:pt x="523" y="680"/>
                  <a:pt x="459" y="678"/>
                  <a:pt x="396" y="676"/>
                </a:cubicBezTo>
                <a:cubicBezTo>
                  <a:pt x="333" y="674"/>
                  <a:pt x="273" y="671"/>
                  <a:pt x="215" y="668"/>
                </a:cubicBezTo>
                <a:cubicBezTo>
                  <a:pt x="186" y="666"/>
                  <a:pt x="157" y="664"/>
                  <a:pt x="130" y="661"/>
                </a:cubicBezTo>
                <a:cubicBezTo>
                  <a:pt x="116" y="660"/>
                  <a:pt x="102" y="659"/>
                  <a:pt x="89" y="657"/>
                </a:cubicBezTo>
                <a:cubicBezTo>
                  <a:pt x="75" y="655"/>
                  <a:pt x="62" y="653"/>
                  <a:pt x="49" y="650"/>
                </a:cubicBezTo>
                <a:cubicBezTo>
                  <a:pt x="42" y="648"/>
                  <a:pt x="36" y="647"/>
                  <a:pt x="29" y="643"/>
                </a:cubicBezTo>
                <a:cubicBezTo>
                  <a:pt x="28" y="642"/>
                  <a:pt x="27" y="641"/>
                  <a:pt x="27" y="641"/>
                </a:cubicBezTo>
                <a:cubicBezTo>
                  <a:pt x="26" y="640"/>
                  <a:pt x="26" y="640"/>
                  <a:pt x="26" y="640"/>
                </a:cubicBezTo>
                <a:cubicBezTo>
                  <a:pt x="25" y="639"/>
                  <a:pt x="25" y="639"/>
                  <a:pt x="25" y="638"/>
                </a:cubicBezTo>
                <a:cubicBezTo>
                  <a:pt x="22" y="634"/>
                  <a:pt x="22" y="634"/>
                  <a:pt x="22" y="634"/>
                </a:cubicBezTo>
                <a:cubicBezTo>
                  <a:pt x="21" y="631"/>
                  <a:pt x="20" y="627"/>
                  <a:pt x="19" y="624"/>
                </a:cubicBezTo>
                <a:cubicBezTo>
                  <a:pt x="15" y="612"/>
                  <a:pt x="13" y="599"/>
                  <a:pt x="11" y="586"/>
                </a:cubicBezTo>
                <a:cubicBezTo>
                  <a:pt x="7" y="562"/>
                  <a:pt x="5" y="537"/>
                  <a:pt x="3" y="514"/>
                </a:cubicBezTo>
                <a:cubicBezTo>
                  <a:pt x="0" y="466"/>
                  <a:pt x="0" y="422"/>
                  <a:pt x="1" y="381"/>
                </a:cubicBezTo>
                <a:cubicBezTo>
                  <a:pt x="2" y="340"/>
                  <a:pt x="4" y="302"/>
                  <a:pt x="7" y="269"/>
                </a:cubicBezTo>
                <a:cubicBezTo>
                  <a:pt x="13" y="201"/>
                  <a:pt x="20" y="148"/>
                  <a:pt x="29" y="112"/>
                </a:cubicBezTo>
                <a:cubicBezTo>
                  <a:pt x="33" y="94"/>
                  <a:pt x="37" y="80"/>
                  <a:pt x="41" y="71"/>
                </a:cubicBezTo>
                <a:cubicBezTo>
                  <a:pt x="42" y="70"/>
                  <a:pt x="42" y="69"/>
                  <a:pt x="43" y="68"/>
                </a:cubicBezTo>
                <a:cubicBezTo>
                  <a:pt x="43" y="67"/>
                  <a:pt x="44" y="66"/>
                  <a:pt x="44" y="65"/>
                </a:cubicBezTo>
                <a:cubicBezTo>
                  <a:pt x="45" y="63"/>
                  <a:pt x="46" y="62"/>
                  <a:pt x="47" y="61"/>
                </a:cubicBezTo>
                <a:cubicBezTo>
                  <a:pt x="48" y="59"/>
                  <a:pt x="48" y="58"/>
                  <a:pt x="48" y="58"/>
                </a:cubicBezTo>
                <a:lnTo>
                  <a:pt x="49" y="58"/>
                </a:lnTo>
                <a:close/>
              </a:path>
            </a:pathLst>
          </a:custGeom>
          <a:solidFill>
            <a:srgbClr val="E83B7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zh-CN" altLang="en-US" sz="1350">
              <a:solidFill>
                <a:prstClr val="black"/>
              </a:solidFill>
              <a:latin typeface="Arial"/>
              <a:ea typeface="微软雅黑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1526CCD-D2B9-4ED3-8C1D-E2B4EEAD4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014" y="491303"/>
            <a:ext cx="2247808" cy="142888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7B09823-4F9A-41A5-A15D-6A59FD75A974}"/>
              </a:ext>
            </a:extLst>
          </p:cNvPr>
          <p:cNvSpPr/>
          <p:nvPr/>
        </p:nvSpPr>
        <p:spPr>
          <a:xfrm>
            <a:off x="1318657" y="2025908"/>
            <a:ext cx="10145462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>
              <a:lnSpc>
                <a:spcPct val="150000"/>
              </a:lnSpc>
            </a:pPr>
            <a:r>
              <a:rPr lang="en-US" altLang="zh-CN" sz="3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- Học bài.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Về nhà tìm hiểu cách sử dụng nguồn điện an toàn, hợp lí.</a:t>
            </a:r>
          </a:p>
          <a:p>
            <a:pPr defTabSz="457200">
              <a:lnSpc>
                <a:spcPct val="150000"/>
              </a:lnSpc>
            </a:pPr>
            <a:r>
              <a:rPr lang="en-US" altLang="zh-CN" sz="3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- Làm bài tập trong SBT.</a:t>
            </a:r>
            <a:endParaRPr lang="en-US" altLang="zh-CN" sz="32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  <a:p>
            <a:pPr defTabSz="457200">
              <a:lnSpc>
                <a:spcPct val="150000"/>
              </a:lnSpc>
            </a:pPr>
            <a:r>
              <a:rPr lang="en-US" altLang="zh-CN" sz="3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- Xem </a:t>
            </a:r>
            <a:r>
              <a:rPr lang="en-US" altLang="zh-CN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trước</a:t>
            </a:r>
            <a:r>
              <a:rPr lang="en-US" altLang="zh-CN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bài</a:t>
            </a:r>
            <a:r>
              <a:rPr lang="en-US" altLang="zh-CN" sz="3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25.</a:t>
            </a:r>
          </a:p>
          <a:p>
            <a:pPr lvl="0" defTabSz="457200"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Mỗi cá nhân chuẩn bị trước mẫu báo cáo thực hành như mẫu trong SGK trang 103.</a:t>
            </a:r>
          </a:p>
          <a:p>
            <a:pPr marL="457200" indent="-457200" defTabSz="457200">
              <a:lnSpc>
                <a:spcPct val="150000"/>
              </a:lnSpc>
              <a:buFontTx/>
              <a:buChar char="-"/>
            </a:pPr>
            <a:endParaRPr lang="zh-CN" altLang="en-US" sz="32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44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042" y="952942"/>
            <a:ext cx="4135271" cy="3917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20584" y="4909901"/>
            <a:ext cx="180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Vôn kế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8664" y="4909901"/>
            <a:ext cx="180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Ampe kế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357" y="952942"/>
            <a:ext cx="4128526" cy="391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0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28299" y="640842"/>
            <a:ext cx="10586712" cy="724247"/>
          </a:xfrm>
        </p:spPr>
        <p:txBody>
          <a:bodyPr/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nhân thực hiện theo phiếu học tập KWL trong 2 phút (chỉ thực hiện cột K và W)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423" y="1917458"/>
            <a:ext cx="10181230" cy="442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56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042" y="952942"/>
            <a:ext cx="4135271" cy="3917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20584" y="4909901"/>
            <a:ext cx="180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Vôn kế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8664" y="4909901"/>
            <a:ext cx="180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Ampe kế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357" y="952942"/>
            <a:ext cx="4128526" cy="39178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06220" y="5670226"/>
            <a:ext cx="9498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chỉ của ampe kế và vôn kế cho ta biết điều gì?</a:t>
            </a:r>
          </a:p>
        </p:txBody>
      </p:sp>
    </p:spTree>
    <p:extLst>
      <p:ext uri="{BB962C8B-B14F-4D97-AF65-F5344CB8AC3E}">
        <p14:creationId xmlns:p14="http://schemas.microsoft.com/office/powerpoint/2010/main" val="2124183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94111" y="640842"/>
            <a:ext cx="10220900" cy="1419970"/>
          </a:xfrm>
        </p:spPr>
        <p:txBody>
          <a:bodyPr/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CƯỜNG ĐỘ DÒNG ĐIỆN VÀ </a:t>
            </a:r>
          </a:p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ĐIỆN THẾ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1156" y="2197290"/>
            <a:ext cx="576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I. CƯỜNG ĐỘ DÒNG ĐIỆN</a:t>
            </a:r>
          </a:p>
        </p:txBody>
      </p:sp>
    </p:spTree>
    <p:extLst>
      <p:ext uri="{BB962C8B-B14F-4D97-AF65-F5344CB8AC3E}">
        <p14:creationId xmlns:p14="http://schemas.microsoft.com/office/powerpoint/2010/main" val="272152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55343" y="640842"/>
            <a:ext cx="11109278" cy="724247"/>
          </a:xfrm>
        </p:spPr>
        <p:txBody>
          <a:bodyPr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24.1 và nêu các dụng cụ trong sơ đồ mạch điện?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084" y="1705971"/>
            <a:ext cx="4691534" cy="46714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88155" y="1842448"/>
            <a:ext cx="3616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NGUỒN ĐIỆN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88155" y="2427223"/>
            <a:ext cx="3616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CÔNG TẮC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88155" y="3011998"/>
            <a:ext cx="3616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AMPE KẾ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88154" y="3596773"/>
            <a:ext cx="3616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BÓNG ĐÈN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8153" y="4095817"/>
            <a:ext cx="3616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BIẾN TRỞ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88152" y="4680592"/>
            <a:ext cx="3616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DÂY DẪN</a:t>
            </a:r>
          </a:p>
        </p:txBody>
      </p:sp>
      <p:cxnSp>
        <p:nvCxnSpPr>
          <p:cNvPr id="11" name="Straight Arrow Connector 10"/>
          <p:cNvCxnSpPr>
            <a:stCxn id="4" idx="1"/>
          </p:cNvCxnSpPr>
          <p:nvPr/>
        </p:nvCxnSpPr>
        <p:spPr>
          <a:xfrm flipH="1" flipV="1">
            <a:off x="4367284" y="1965278"/>
            <a:ext cx="3220871" cy="16955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1"/>
          </p:cNvCxnSpPr>
          <p:nvPr/>
        </p:nvCxnSpPr>
        <p:spPr>
          <a:xfrm flipH="1">
            <a:off x="2279176" y="2719611"/>
            <a:ext cx="5308979" cy="72121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1"/>
          </p:cNvCxnSpPr>
          <p:nvPr/>
        </p:nvCxnSpPr>
        <p:spPr>
          <a:xfrm flipH="1">
            <a:off x="3193576" y="3304386"/>
            <a:ext cx="4394579" cy="94737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1"/>
          </p:cNvCxnSpPr>
          <p:nvPr/>
        </p:nvCxnSpPr>
        <p:spPr>
          <a:xfrm flipH="1">
            <a:off x="4162567" y="3889161"/>
            <a:ext cx="3425587" cy="49223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691116" y="4473936"/>
            <a:ext cx="1787858" cy="3224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977719" y="4722279"/>
            <a:ext cx="1583138" cy="25070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44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55343" y="640842"/>
            <a:ext cx="11109278" cy="724247"/>
          </a:xfrm>
        </p:spPr>
        <p:txBody>
          <a:bodyPr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hành mắc sơ đồ mạch điện như hình vẽ và rút ra nhận xét (thời gian 10 phút)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084" y="1705971"/>
            <a:ext cx="4691534" cy="46714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88155" y="1842448"/>
            <a:ext cx="3616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NGUỒN ĐIỆN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88155" y="2427223"/>
            <a:ext cx="3616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CÔNG TẮC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88155" y="3011998"/>
            <a:ext cx="3616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AMPE KẾ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88154" y="3596773"/>
            <a:ext cx="3616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BÓNG ĐÈN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8153" y="4095817"/>
            <a:ext cx="3616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BIẾN TRỞ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88152" y="4680592"/>
            <a:ext cx="3616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DÂY DẪN</a:t>
            </a:r>
          </a:p>
        </p:txBody>
      </p:sp>
      <p:cxnSp>
        <p:nvCxnSpPr>
          <p:cNvPr id="11" name="Straight Arrow Connector 10"/>
          <p:cNvCxnSpPr>
            <a:stCxn id="4" idx="1"/>
          </p:cNvCxnSpPr>
          <p:nvPr/>
        </p:nvCxnSpPr>
        <p:spPr>
          <a:xfrm flipH="1" flipV="1">
            <a:off x="4367284" y="1965278"/>
            <a:ext cx="3220871" cy="16955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1"/>
          </p:cNvCxnSpPr>
          <p:nvPr/>
        </p:nvCxnSpPr>
        <p:spPr>
          <a:xfrm flipH="1">
            <a:off x="2279176" y="2719611"/>
            <a:ext cx="5308979" cy="72121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1"/>
          </p:cNvCxnSpPr>
          <p:nvPr/>
        </p:nvCxnSpPr>
        <p:spPr>
          <a:xfrm flipH="1">
            <a:off x="3193576" y="3304386"/>
            <a:ext cx="4394579" cy="94737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1"/>
          </p:cNvCxnSpPr>
          <p:nvPr/>
        </p:nvCxnSpPr>
        <p:spPr>
          <a:xfrm flipH="1">
            <a:off x="4162567" y="3889161"/>
            <a:ext cx="3425587" cy="49223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691116" y="4473936"/>
            <a:ext cx="1787858" cy="3224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977719" y="4722279"/>
            <a:ext cx="1583138" cy="25070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795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59809" y="444283"/>
            <a:ext cx="10959152" cy="756720"/>
          </a:xfrm>
        </p:spPr>
        <p:txBody>
          <a:bodyPr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CƯỜNG ĐỘ DÒNG ĐIỆN VÀ HIỆU ĐIỆN THẾ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6440" y="1201003"/>
            <a:ext cx="576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CƯỜNG ĐỘ DÒNG ĐIỆN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8550" y="1871679"/>
            <a:ext cx="985851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Số chỉ của ampe kế là giá trị của cường độ dòng điện, cho biết mức độ mạnh, yếu của dòng điện.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Cường độ dòng điện được kí hiệu chữ I.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Đơn vị đo cường độ dòng điện là ampe (kí hiệu là A), miliampe (mA). 1A = 1000 mA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Ampe kế là dụng cụ dùng để đo cường độ dòng điện. Trong sơ đồ mạch điện, ampe kế được kí hiệu 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759018"/>
              </p:ext>
            </p:extLst>
          </p:nvPr>
        </p:nvGraphicFramePr>
        <p:xfrm>
          <a:off x="5663820" y="5497010"/>
          <a:ext cx="2893326" cy="93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685714" imgH="542857" progId="Paint.Picture">
                  <p:embed/>
                </p:oleObj>
              </mc:Choice>
              <mc:Fallback>
                <p:oleObj name="Bitmap Image" r:id="rId2" imgW="1685714" imgH="54285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3820" y="5497010"/>
                        <a:ext cx="2893326" cy="931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1" descr="Tay viÕt 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9" y="577349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25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94111" y="640842"/>
            <a:ext cx="10220900" cy="1419970"/>
          </a:xfrm>
        </p:spPr>
        <p:txBody>
          <a:bodyPr/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CƯỜNG ĐỘ DÒNG ĐIỆN VÀ </a:t>
            </a:r>
          </a:p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ĐIỆN THẾ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1156" y="2197290"/>
            <a:ext cx="576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I. CƯỜNG ĐỘ DÒNG ĐIỆN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1156" y="2918543"/>
            <a:ext cx="576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II. HIỆU ĐIỆN THẾ</a:t>
            </a:r>
          </a:p>
        </p:txBody>
      </p:sp>
    </p:spTree>
    <p:extLst>
      <p:ext uri="{BB962C8B-B14F-4D97-AF65-F5344CB8AC3E}">
        <p14:creationId xmlns:p14="http://schemas.microsoft.com/office/powerpoint/2010/main" val="2260528112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5649</TotalTime>
  <Words>507</Words>
  <PresentationFormat>Màn hình rộng</PresentationFormat>
  <Paragraphs>67</Paragraphs>
  <Slides>14</Slides>
  <Notes>1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1" baseType="lpstr">
      <vt:lpstr>等线</vt:lpstr>
      <vt:lpstr>Arial</vt:lpstr>
      <vt:lpstr>Calibri</vt:lpstr>
      <vt:lpstr>Times New Roman</vt:lpstr>
      <vt:lpstr>Contents Slide Master</vt:lpstr>
      <vt:lpstr>4_Office 主题​​</vt:lpstr>
      <vt:lpstr>Bitmap Image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2022-06-24T05:49:36Z</dcterms:created>
  <dcterms:modified xsi:type="dcterms:W3CDTF">2023-06-16T01:43:55Z</dcterms:modified>
</cp:coreProperties>
</file>