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5" r:id="rId2"/>
    <p:sldId id="268" r:id="rId3"/>
    <p:sldId id="276" r:id="rId4"/>
    <p:sldId id="277" r:id="rId5"/>
    <p:sldId id="413" r:id="rId6"/>
    <p:sldId id="308" r:id="rId7"/>
    <p:sldId id="278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303" r:id="rId16"/>
    <p:sldId id="285" r:id="rId17"/>
    <p:sldId id="306" r:id="rId18"/>
    <p:sldId id="307" r:id="rId19"/>
    <p:sldId id="286" r:id="rId20"/>
    <p:sldId id="287" r:id="rId21"/>
    <p:sldId id="288" r:id="rId22"/>
    <p:sldId id="29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3134"/>
    <a:srgbClr val="BE4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2" autoAdjust="0"/>
    <p:restoredTop sz="93657" autoAdjust="0"/>
  </p:normalViewPr>
  <p:slideViewPr>
    <p:cSldViewPr snapToGrid="0">
      <p:cViewPr>
        <p:scale>
          <a:sx n="24" d="100"/>
          <a:sy n="24" d="100"/>
        </p:scale>
        <p:origin x="102" y="10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770EF-F83C-41A9-B963-CD28D652117F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C767C-F4CB-437F-98CB-A6CB3F770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0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AB79FA-3F64-CB4B-B48D-9BD1D031C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05DC4D-802B-1E4E-92C3-EBCFD64330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44B707B6-E3D0-E19C-4904-109DF2449752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4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63C7AD73-301C-C92F-0361-4B66D8F86664}"/>
              </a:ext>
            </a:extLst>
          </p:cNvPr>
          <p:cNvSpPr txBox="1"/>
          <p:nvPr userDrawn="1"/>
        </p:nvSpPr>
        <p:spPr>
          <a:xfrm>
            <a:off x="10619817" y="2"/>
            <a:ext cx="146386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Progress Check</a:t>
            </a:r>
          </a:p>
        </p:txBody>
      </p:sp>
    </p:spTree>
    <p:extLst>
      <p:ext uri="{BB962C8B-B14F-4D97-AF65-F5344CB8AC3E}">
        <p14:creationId xmlns:p14="http://schemas.microsoft.com/office/powerpoint/2010/main" val="3176190522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6DE735-4835-5CB2-67E2-FA015B9047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6A97EF-E10A-28AA-5B2A-76BC285461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B8D2A94-A4A0-3045-4AA4-F30DE66672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6210F7-7DBF-6CD1-6022-B6FB05D4DAC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AAC18043-4ED4-CE3C-3315-2FAE1D4A6CC6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4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F02C3504-3996-8E1D-EA88-304F1858EA20}"/>
              </a:ext>
            </a:extLst>
          </p:cNvPr>
          <p:cNvSpPr txBox="1"/>
          <p:nvPr userDrawn="1"/>
        </p:nvSpPr>
        <p:spPr>
          <a:xfrm>
            <a:off x="10619817" y="2"/>
            <a:ext cx="146386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Progress Check</a:t>
            </a:r>
          </a:p>
        </p:txBody>
      </p:sp>
    </p:spTree>
    <p:extLst>
      <p:ext uri="{BB962C8B-B14F-4D97-AF65-F5344CB8AC3E}">
        <p14:creationId xmlns:p14="http://schemas.microsoft.com/office/powerpoint/2010/main" val="3034767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A291F16-60D2-BE4D-8D42-1D2F1D761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EC4D34-5C0D-A247-B0E6-0132545A15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3073B3B3-BB0D-DC90-BD32-514B997FE7F6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4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C2CC6003-3E98-1A41-54C5-510277415048}"/>
              </a:ext>
            </a:extLst>
          </p:cNvPr>
          <p:cNvSpPr txBox="1"/>
          <p:nvPr userDrawn="1"/>
        </p:nvSpPr>
        <p:spPr>
          <a:xfrm>
            <a:off x="10619817" y="2"/>
            <a:ext cx="146386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Progress Check</a:t>
            </a:r>
          </a:p>
        </p:txBody>
      </p:sp>
    </p:spTree>
    <p:extLst>
      <p:ext uri="{BB962C8B-B14F-4D97-AF65-F5344CB8AC3E}">
        <p14:creationId xmlns:p14="http://schemas.microsoft.com/office/powerpoint/2010/main" val="3395922366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7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1096" y="-236538"/>
            <a:ext cx="13054191" cy="7331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614A3A-383A-1285-5140-E0ABABFCE90F}"/>
              </a:ext>
            </a:extLst>
          </p:cNvPr>
          <p:cNvSpPr txBox="1"/>
          <p:nvPr/>
        </p:nvSpPr>
        <p:spPr>
          <a:xfrm>
            <a:off x="5335930" y="1883414"/>
            <a:ext cx="65281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Unit 4: Holidays!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Progress Check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Page </a:t>
            </a:r>
            <a:r>
              <a:rPr lang="en-US" sz="6000" dirty="0">
                <a:solidFill>
                  <a:srgbClr val="0070C0"/>
                </a:solidFill>
                <a:latin typeface="Calibri" pitchFamily="34" charset="0"/>
                <a:cs typeface="Arial" charset="0"/>
              </a:rPr>
              <a:t>84</a:t>
            </a:r>
            <a:endParaRPr kumimoji="0" lang="en-US" sz="60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62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F8AD4-F17E-3165-4B34-A71388F0D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B6E19-EE3A-90F2-E0F7-13F69F8D4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85C794-9A2A-6B00-E57F-DC9DF7D11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644" y="681038"/>
            <a:ext cx="9868415" cy="527244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84C1718-A76C-CC07-AFC8-727D0A2BF0AD}"/>
              </a:ext>
            </a:extLst>
          </p:cNvPr>
          <p:cNvSpPr/>
          <p:nvPr/>
        </p:nvSpPr>
        <p:spPr>
          <a:xfrm>
            <a:off x="4061637" y="1825624"/>
            <a:ext cx="1139414" cy="9175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CF7D941-424D-5829-DAC2-B2EA907A7A43}"/>
              </a:ext>
            </a:extLst>
          </p:cNvPr>
          <p:cNvSpPr/>
          <p:nvPr/>
        </p:nvSpPr>
        <p:spPr>
          <a:xfrm>
            <a:off x="6464595" y="2624931"/>
            <a:ext cx="1139414" cy="9175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E3D0037-2C70-E133-5B6F-D83088020957}"/>
              </a:ext>
            </a:extLst>
          </p:cNvPr>
          <p:cNvSpPr/>
          <p:nvPr/>
        </p:nvSpPr>
        <p:spPr>
          <a:xfrm>
            <a:off x="7155712" y="3542506"/>
            <a:ext cx="1498574" cy="9175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0D2A564-04C9-A346-F919-F58202D2F391}"/>
              </a:ext>
            </a:extLst>
          </p:cNvPr>
          <p:cNvSpPr/>
          <p:nvPr/>
        </p:nvSpPr>
        <p:spPr>
          <a:xfrm>
            <a:off x="2536514" y="4380706"/>
            <a:ext cx="2024853" cy="9175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155CFDC-041C-B094-97E0-650A4555EFDD}"/>
              </a:ext>
            </a:extLst>
          </p:cNvPr>
          <p:cNvSpPr/>
          <p:nvPr/>
        </p:nvSpPr>
        <p:spPr>
          <a:xfrm>
            <a:off x="5358809" y="5259387"/>
            <a:ext cx="978196" cy="9175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0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F6D345-4C39-8027-1657-E1651F634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736" y="547058"/>
            <a:ext cx="8107875" cy="56770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5E173C-B84C-5F7A-0B4F-E1DAD163C4C3}"/>
              </a:ext>
            </a:extLst>
          </p:cNvPr>
          <p:cNvSpPr txBox="1"/>
          <p:nvPr/>
        </p:nvSpPr>
        <p:spPr>
          <a:xfrm>
            <a:off x="2868389" y="2033304"/>
            <a:ext cx="56660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Is Julie swimming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FCCF3D-A0E7-C45C-D4A4-212700E6E5F6}"/>
              </a:ext>
            </a:extLst>
          </p:cNvPr>
          <p:cNvSpPr txBox="1"/>
          <p:nvPr/>
        </p:nvSpPr>
        <p:spPr>
          <a:xfrm>
            <a:off x="3390902" y="2877305"/>
            <a:ext cx="56660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she 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455B03-9807-0188-A17B-174141C7C70C}"/>
              </a:ext>
            </a:extLst>
          </p:cNvPr>
          <p:cNvSpPr txBox="1"/>
          <p:nvPr/>
        </p:nvSpPr>
        <p:spPr>
          <a:xfrm>
            <a:off x="2788104" y="3385606"/>
            <a:ext cx="56660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Are Bob and you tidying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AD7841-627F-04A9-F7FC-5B45011CC0DE}"/>
              </a:ext>
            </a:extLst>
          </p:cNvPr>
          <p:cNvSpPr txBox="1"/>
          <p:nvPr/>
        </p:nvSpPr>
        <p:spPr>
          <a:xfrm>
            <a:off x="3390902" y="4285063"/>
            <a:ext cx="56660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we are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8EC2F7-8645-F9C4-AE32-62F7BA655D81}"/>
              </a:ext>
            </a:extLst>
          </p:cNvPr>
          <p:cNvSpPr txBox="1"/>
          <p:nvPr/>
        </p:nvSpPr>
        <p:spPr>
          <a:xfrm>
            <a:off x="2788104" y="4793364"/>
            <a:ext cx="56660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Are the girls taking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82419D-E550-BD18-768E-3849680F75E1}"/>
              </a:ext>
            </a:extLst>
          </p:cNvPr>
          <p:cNvSpPr txBox="1"/>
          <p:nvPr/>
        </p:nvSpPr>
        <p:spPr>
          <a:xfrm>
            <a:off x="3262993" y="5624830"/>
            <a:ext cx="47162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they aren’t</a:t>
            </a:r>
          </a:p>
        </p:txBody>
      </p:sp>
    </p:spTree>
    <p:extLst>
      <p:ext uri="{BB962C8B-B14F-4D97-AF65-F5344CB8AC3E}">
        <p14:creationId xmlns:p14="http://schemas.microsoft.com/office/powerpoint/2010/main" val="10849688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F5C122-4B96-38FD-4383-55E4FF122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571501"/>
            <a:ext cx="8730891" cy="573578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44572D1-66EF-92D5-696F-0AFA8F49752C}"/>
              </a:ext>
            </a:extLst>
          </p:cNvPr>
          <p:cNvCxnSpPr>
            <a:cxnSpLocks/>
          </p:cNvCxnSpPr>
          <p:nvPr/>
        </p:nvCxnSpPr>
        <p:spPr>
          <a:xfrm>
            <a:off x="4690754" y="1936608"/>
            <a:ext cx="5442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D0CE46-1EB8-D4CD-5C40-A5F0364E9DB4}"/>
              </a:ext>
            </a:extLst>
          </p:cNvPr>
          <p:cNvCxnSpPr>
            <a:cxnSpLocks/>
          </p:cNvCxnSpPr>
          <p:nvPr/>
        </p:nvCxnSpPr>
        <p:spPr>
          <a:xfrm>
            <a:off x="3893877" y="2537797"/>
            <a:ext cx="13947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6E07C2-3ABC-F625-5D11-18913534481E}"/>
              </a:ext>
            </a:extLst>
          </p:cNvPr>
          <p:cNvCxnSpPr>
            <a:cxnSpLocks/>
          </p:cNvCxnSpPr>
          <p:nvPr/>
        </p:nvCxnSpPr>
        <p:spPr>
          <a:xfrm>
            <a:off x="3255058" y="3578372"/>
            <a:ext cx="6388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95063A-C2FA-FF00-5562-F2CC04743DA4}"/>
              </a:ext>
            </a:extLst>
          </p:cNvPr>
          <p:cNvCxnSpPr>
            <a:cxnSpLocks/>
          </p:cNvCxnSpPr>
          <p:nvPr/>
        </p:nvCxnSpPr>
        <p:spPr>
          <a:xfrm>
            <a:off x="4580860" y="4027160"/>
            <a:ext cx="8855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BB9E6B-AA12-6A6A-1237-C581C2288792}"/>
              </a:ext>
            </a:extLst>
          </p:cNvPr>
          <p:cNvCxnSpPr>
            <a:cxnSpLocks/>
          </p:cNvCxnSpPr>
          <p:nvPr/>
        </p:nvCxnSpPr>
        <p:spPr>
          <a:xfrm>
            <a:off x="5640404" y="4651604"/>
            <a:ext cx="8373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CC28C9-ECE8-D774-290A-82F47CEE6F07}"/>
              </a:ext>
            </a:extLst>
          </p:cNvPr>
          <p:cNvCxnSpPr>
            <a:cxnSpLocks/>
          </p:cNvCxnSpPr>
          <p:nvPr/>
        </p:nvCxnSpPr>
        <p:spPr>
          <a:xfrm>
            <a:off x="8158843" y="4651604"/>
            <a:ext cx="6422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66239E-9792-DADF-D853-D8D69A2CCBDB}"/>
              </a:ext>
            </a:extLst>
          </p:cNvPr>
          <p:cNvCxnSpPr>
            <a:cxnSpLocks/>
          </p:cNvCxnSpPr>
          <p:nvPr/>
        </p:nvCxnSpPr>
        <p:spPr>
          <a:xfrm>
            <a:off x="5640404" y="5722858"/>
            <a:ext cx="25184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53C1CA3-AA54-0386-A761-C8967EADC29B}"/>
              </a:ext>
            </a:extLst>
          </p:cNvPr>
          <p:cNvCxnSpPr>
            <a:cxnSpLocks/>
          </p:cNvCxnSpPr>
          <p:nvPr/>
        </p:nvCxnSpPr>
        <p:spPr>
          <a:xfrm>
            <a:off x="9160615" y="1936608"/>
            <a:ext cx="3807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8061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F62FAB-064D-4EC1-BE33-DCD2CB37A1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993" y="681036"/>
            <a:ext cx="6340190" cy="46311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33FD8F-D0B4-4BF4-EA53-A04D995EF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182" y="681037"/>
            <a:ext cx="5608959" cy="47293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397758-820F-1467-6176-5B76345B4D78}"/>
              </a:ext>
            </a:extLst>
          </p:cNvPr>
          <p:cNvSpPr txBox="1"/>
          <p:nvPr/>
        </p:nvSpPr>
        <p:spPr>
          <a:xfrm>
            <a:off x="1899559" y="2271936"/>
            <a:ext cx="56660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is going to rain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040963-67FE-201F-06A0-6DBD34F71FC2}"/>
              </a:ext>
            </a:extLst>
          </p:cNvPr>
          <p:cNvSpPr txBox="1"/>
          <p:nvPr/>
        </p:nvSpPr>
        <p:spPr>
          <a:xfrm>
            <a:off x="1681845" y="3136612"/>
            <a:ext cx="56660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 will open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CB1427-9116-37FD-ACED-3342D35F2D8E}"/>
              </a:ext>
            </a:extLst>
          </p:cNvPr>
          <p:cNvSpPr txBox="1"/>
          <p:nvPr/>
        </p:nvSpPr>
        <p:spPr>
          <a:xfrm>
            <a:off x="2480701" y="4360095"/>
            <a:ext cx="56660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are going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E10A75-DD3A-FC36-49F3-0B80BC7F9290}"/>
              </a:ext>
            </a:extLst>
          </p:cNvPr>
          <p:cNvSpPr txBox="1"/>
          <p:nvPr/>
        </p:nvSpPr>
        <p:spPr>
          <a:xfrm>
            <a:off x="8146715" y="960944"/>
            <a:ext cx="56660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am seeing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ECA6EA-A81E-DD7B-987E-E98F87430152}"/>
              </a:ext>
            </a:extLst>
          </p:cNvPr>
          <p:cNvSpPr txBox="1"/>
          <p:nvPr/>
        </p:nvSpPr>
        <p:spPr>
          <a:xfrm>
            <a:off x="9262661" y="1825625"/>
            <a:ext cx="56660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are going to drop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D96E4D-F7AB-3148-BFE3-14BADD1822CB}"/>
              </a:ext>
            </a:extLst>
          </p:cNvPr>
          <p:cNvSpPr txBox="1"/>
          <p:nvPr/>
        </p:nvSpPr>
        <p:spPr>
          <a:xfrm>
            <a:off x="9972617" y="3303562"/>
            <a:ext cx="19996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will have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0C99A8-37BF-CD50-2E7F-6D9EC2C76EBB}"/>
              </a:ext>
            </a:extLst>
          </p:cNvPr>
          <p:cNvSpPr txBox="1"/>
          <p:nvPr/>
        </p:nvSpPr>
        <p:spPr>
          <a:xfrm>
            <a:off x="8727621" y="4533245"/>
            <a:ext cx="56660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won’t come</a:t>
            </a:r>
          </a:p>
        </p:txBody>
      </p:sp>
    </p:spTree>
    <p:extLst>
      <p:ext uri="{BB962C8B-B14F-4D97-AF65-F5344CB8AC3E}">
        <p14:creationId xmlns:p14="http://schemas.microsoft.com/office/powerpoint/2010/main" val="393175978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432FFB-4CE4-C71C-8026-EE6F06ECF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63452"/>
            <a:ext cx="9125716" cy="503418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0648BB0-94C5-669B-3D8F-09FFFA6DAC32}"/>
              </a:ext>
            </a:extLst>
          </p:cNvPr>
          <p:cNvSpPr/>
          <p:nvPr/>
        </p:nvSpPr>
        <p:spPr>
          <a:xfrm>
            <a:off x="6672943" y="2358242"/>
            <a:ext cx="751114" cy="6531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4BAE88B-A845-B5B5-DFFD-016A603D782F}"/>
              </a:ext>
            </a:extLst>
          </p:cNvPr>
          <p:cNvSpPr/>
          <p:nvPr/>
        </p:nvSpPr>
        <p:spPr>
          <a:xfrm>
            <a:off x="6672943" y="3686302"/>
            <a:ext cx="751114" cy="6531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8610ECE-2105-B0BA-C4C9-4737F3AE9842}"/>
              </a:ext>
            </a:extLst>
          </p:cNvPr>
          <p:cNvSpPr/>
          <p:nvPr/>
        </p:nvSpPr>
        <p:spPr>
          <a:xfrm>
            <a:off x="3147237" y="4944497"/>
            <a:ext cx="586562" cy="6531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385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29F5C3-8DC2-46EE-B086-C71E3F1C1DFB}"/>
              </a:ext>
            </a:extLst>
          </p:cNvPr>
          <p:cNvSpPr/>
          <p:nvPr/>
        </p:nvSpPr>
        <p:spPr>
          <a:xfrm>
            <a:off x="896077" y="507352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0000"/>
                </a:solidFill>
                <a:latin typeface="Calibri"/>
                <a:ea typeface="Times New Roman" panose="02020603050405020304" pitchFamily="18" charset="0"/>
                <a:cs typeface="+mn-cs"/>
              </a:rPr>
              <a:t>Work in pairs.</a:t>
            </a:r>
            <a:endParaRPr lang="en-US" sz="4000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pic>
        <p:nvPicPr>
          <p:cNvPr id="3" name="Picture 2" descr="Free Speech bubble 1195466 PNG with Transparent Background">
            <a:extLst>
              <a:ext uri="{FF2B5EF4-FFF2-40B4-BE49-F238E27FC236}">
                <a16:creationId xmlns:a16="http://schemas.microsoft.com/office/drawing/2014/main" id="{BDFD0D93-656A-401E-B3A5-42C76E6C0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6000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604440-7434-4384-B81B-B51D8B9C2C5D}"/>
              </a:ext>
            </a:extLst>
          </p:cNvPr>
          <p:cNvSpPr txBox="1"/>
          <p:nvPr/>
        </p:nvSpPr>
        <p:spPr>
          <a:xfrm>
            <a:off x="1341235" y="1215238"/>
            <a:ext cx="9272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Imagine you are on a holiday. Take turns to say what you are doing now. Try to think about all the activities you can do on holiday.</a:t>
            </a:r>
          </a:p>
        </p:txBody>
      </p:sp>
      <p:sp>
        <p:nvSpPr>
          <p:cNvPr id="6" name="Speech Bubble: Rectangle with Corners Rounded 8">
            <a:extLst>
              <a:ext uri="{FF2B5EF4-FFF2-40B4-BE49-F238E27FC236}">
                <a16:creationId xmlns:a16="http://schemas.microsoft.com/office/drawing/2014/main" id="{A171A886-80EE-473E-84CA-C85D78AB4291}"/>
              </a:ext>
            </a:extLst>
          </p:cNvPr>
          <p:cNvSpPr/>
          <p:nvPr/>
        </p:nvSpPr>
        <p:spPr>
          <a:xfrm>
            <a:off x="896077" y="3129792"/>
            <a:ext cx="3756025" cy="1055186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B050"/>
                </a:solidFill>
              </a:rPr>
              <a:t>I am playing with sand on the beach.</a:t>
            </a:r>
          </a:p>
        </p:txBody>
      </p:sp>
      <p:sp>
        <p:nvSpPr>
          <p:cNvPr id="7" name="Speech Bubble: Rectangle with Corners Rounded 8">
            <a:extLst>
              <a:ext uri="{FF2B5EF4-FFF2-40B4-BE49-F238E27FC236}">
                <a16:creationId xmlns:a16="http://schemas.microsoft.com/office/drawing/2014/main" id="{EAF4A71C-33DC-45FA-ACA9-2A566FBF6C9B}"/>
              </a:ext>
            </a:extLst>
          </p:cNvPr>
          <p:cNvSpPr/>
          <p:nvPr/>
        </p:nvSpPr>
        <p:spPr>
          <a:xfrm>
            <a:off x="6655300" y="3129792"/>
            <a:ext cx="3958271" cy="1055186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B131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</a:rPr>
              <a:t>I am building a camp.</a:t>
            </a:r>
          </a:p>
        </p:txBody>
      </p:sp>
    </p:spTree>
    <p:extLst>
      <p:ext uri="{BB962C8B-B14F-4D97-AF65-F5344CB8AC3E}">
        <p14:creationId xmlns:p14="http://schemas.microsoft.com/office/powerpoint/2010/main" val="27166205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9273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524968534"/>
      </p:ext>
    </p:extLst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BB3A95-435C-4F93-BDCE-D93CE481046E}"/>
              </a:ext>
            </a:extLst>
          </p:cNvPr>
          <p:cNvSpPr txBox="1"/>
          <p:nvPr/>
        </p:nvSpPr>
        <p:spPr>
          <a:xfrm>
            <a:off x="697831" y="871497"/>
            <a:ext cx="1079633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Write a paragraph of 50-60 words about what you prepare for your next holiday trip. Try to answer the following questions: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Where are you going on holiday? Why?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Who are you going on holiday with?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What activities can you do there?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What are the things you have to / don’t have to prepare for your holiday?</a:t>
            </a:r>
          </a:p>
        </p:txBody>
      </p:sp>
    </p:spTree>
    <p:extLst>
      <p:ext uri="{BB962C8B-B14F-4D97-AF65-F5344CB8AC3E}">
        <p14:creationId xmlns:p14="http://schemas.microsoft.com/office/powerpoint/2010/main" val="3006866605"/>
      </p:ext>
    </p:extLst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BB3A95-435C-4F93-BDCE-D93CE481046E}"/>
              </a:ext>
            </a:extLst>
          </p:cNvPr>
          <p:cNvSpPr txBox="1"/>
          <p:nvPr/>
        </p:nvSpPr>
        <p:spPr>
          <a:xfrm>
            <a:off x="558962" y="862633"/>
            <a:ext cx="110740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Write a paragraph of 50-60 words about what you prepare for your next holiday trip. </a:t>
            </a:r>
          </a:p>
          <a:p>
            <a:endParaRPr lang="en-US" sz="3200" dirty="0"/>
          </a:p>
          <a:p>
            <a:r>
              <a:rPr lang="en-US" sz="3200" i="1" dirty="0">
                <a:solidFill>
                  <a:srgbClr val="FF0000"/>
                </a:solidFill>
              </a:rPr>
              <a:t>e.g. </a:t>
            </a:r>
          </a:p>
          <a:p>
            <a:r>
              <a:rPr lang="en-US" sz="3200" i="1" dirty="0">
                <a:solidFill>
                  <a:srgbClr val="FF0000"/>
                </a:solidFill>
              </a:rPr>
              <a:t>I’m going to Da Lat for my holiday with my family. I can go sightseeing in many beautiful places in Da Lat. I can take a bike ride around Xuan Huong Lake. I have to prepare warm clothes like jeans, jackets, scarves, etc., and my toothbrush. I don’t have to prepare food and drinks because my parents are going to do it.</a:t>
            </a:r>
          </a:p>
        </p:txBody>
      </p:sp>
    </p:spTree>
    <p:extLst>
      <p:ext uri="{BB962C8B-B14F-4D97-AF65-F5344CB8AC3E}">
        <p14:creationId xmlns:p14="http://schemas.microsoft.com/office/powerpoint/2010/main" val="32624037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537788195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251A0EC5-9C22-DB4D-5EDC-1E399D6DB9D7}"/>
              </a:ext>
            </a:extLst>
          </p:cNvPr>
          <p:cNvSpPr/>
          <p:nvPr/>
        </p:nvSpPr>
        <p:spPr>
          <a:xfrm>
            <a:off x="1467544" y="177496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765BC13C-7FFB-4CEF-E64A-C8AA7EFB2FEA}"/>
              </a:ext>
            </a:extLst>
          </p:cNvPr>
          <p:cNvSpPr/>
          <p:nvPr/>
        </p:nvSpPr>
        <p:spPr>
          <a:xfrm>
            <a:off x="1470652" y="2785783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5719BEF-CC14-D980-9625-0D565FFA4410}"/>
              </a:ext>
            </a:extLst>
          </p:cNvPr>
          <p:cNvSpPr/>
          <p:nvPr/>
        </p:nvSpPr>
        <p:spPr>
          <a:xfrm>
            <a:off x="1473761" y="4692350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F19B5009-4B81-0DD0-7710-F49D568923F1}"/>
              </a:ext>
            </a:extLst>
          </p:cNvPr>
          <p:cNvSpPr/>
          <p:nvPr/>
        </p:nvSpPr>
        <p:spPr>
          <a:xfrm>
            <a:off x="1486204" y="5759151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6884A442-7826-A77C-B2B9-51D417703E28}"/>
              </a:ext>
            </a:extLst>
          </p:cNvPr>
          <p:cNvSpPr/>
          <p:nvPr/>
        </p:nvSpPr>
        <p:spPr>
          <a:xfrm>
            <a:off x="1464428" y="3749953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8D44E9B2-BB0D-D2D4-BE12-239C417C41EF}"/>
              </a:ext>
            </a:extLst>
          </p:cNvPr>
          <p:cNvSpPr/>
          <p:nvPr/>
        </p:nvSpPr>
        <p:spPr>
          <a:xfrm>
            <a:off x="1489314" y="658404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865" y="415402"/>
            <a:ext cx="4174591" cy="58763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514702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7143" y="267922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143" y="1682281"/>
            <a:ext cx="11349800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Review vocabulary and grammar in Unit 4.</a:t>
            </a:r>
          </a:p>
        </p:txBody>
      </p:sp>
    </p:spTree>
    <p:extLst>
      <p:ext uri="{BB962C8B-B14F-4D97-AF65-F5344CB8AC3E}">
        <p14:creationId xmlns:p14="http://schemas.microsoft.com/office/powerpoint/2010/main" val="1512116417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242595" y="1394107"/>
            <a:ext cx="11872029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 err="1">
                <a:solidFill>
                  <a:srgbClr val="0070C0"/>
                </a:solidFill>
              </a:rPr>
              <a:t>Practise</a:t>
            </a:r>
            <a:r>
              <a:rPr lang="en-US" sz="3600" i="1" dirty="0">
                <a:solidFill>
                  <a:srgbClr val="0070C0"/>
                </a:solidFill>
              </a:rPr>
              <a:t> the vocabulary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</a:t>
            </a:r>
            <a:r>
              <a:rPr lang="en-US" sz="3600" i="1" dirty="0">
                <a:solidFill>
                  <a:srgbClr val="FF0000"/>
                </a:solidFill>
              </a:rPr>
              <a:t>Unit 4 Test 2 </a:t>
            </a:r>
            <a:r>
              <a:rPr lang="en-US" sz="3600" i="1" dirty="0">
                <a:solidFill>
                  <a:srgbClr val="0070C0"/>
                </a:solidFill>
              </a:rPr>
              <a:t>in </a:t>
            </a:r>
            <a:r>
              <a:rPr lang="en-US" sz="3600" i="1" dirty="0" err="1">
                <a:solidFill>
                  <a:srgbClr val="FF0000"/>
                </a:solidFill>
              </a:rPr>
              <a:t>Bài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Tập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Bổ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r>
              <a:rPr lang="en-US" sz="3600" i="1" dirty="0" err="1">
                <a:solidFill>
                  <a:srgbClr val="FF0000"/>
                </a:solidFill>
              </a:rPr>
              <a:t>Trợ</a:t>
            </a:r>
            <a:r>
              <a:rPr lang="en-US" sz="3600" i="1" dirty="0">
                <a:solidFill>
                  <a:srgbClr val="FF0000"/>
                </a:solidFill>
              </a:rPr>
              <a:t> TA 6 Right on</a:t>
            </a:r>
            <a:r>
              <a:rPr lang="en-US" sz="3600" i="1" dirty="0">
                <a:solidFill>
                  <a:srgbClr val="0070C0"/>
                </a:solidFill>
              </a:rPr>
              <a:t> (pp. 38-39).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for the next lesson (p. 85 SB).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528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023599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3383" y="611513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9582" y="1674674"/>
            <a:ext cx="108328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4000" dirty="0">
              <a:solidFill>
                <a:srgbClr val="0070C0"/>
              </a:solidFill>
            </a:endParaRPr>
          </a:p>
          <a:p>
            <a:r>
              <a:rPr lang="en-US" sz="4000" i="1" dirty="0">
                <a:solidFill>
                  <a:srgbClr val="0070C0"/>
                </a:solidFill>
              </a:rPr>
              <a:t>review vocabulary and grammar in Unit 4.</a:t>
            </a:r>
          </a:p>
        </p:txBody>
      </p:sp>
    </p:spTree>
    <p:extLst>
      <p:ext uri="{BB962C8B-B14F-4D97-AF65-F5344CB8AC3E}">
        <p14:creationId xmlns:p14="http://schemas.microsoft.com/office/powerpoint/2010/main" val="383855474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1734573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883" y="1322197"/>
            <a:ext cx="12055117" cy="5863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/>
              <a:t>1. A. museum 		B. example 	C. holiday 		D. performance</a:t>
            </a:r>
          </a:p>
          <a:p>
            <a:pPr>
              <a:lnSpc>
                <a:spcPct val="200000"/>
              </a:lnSpc>
            </a:pPr>
            <a:endParaRPr lang="en-US" sz="3200" dirty="0"/>
          </a:p>
          <a:p>
            <a:pPr>
              <a:lnSpc>
                <a:spcPct val="200000"/>
              </a:lnSpc>
            </a:pPr>
            <a:r>
              <a:rPr lang="en-US" sz="3200" dirty="0"/>
              <a:t>2.  A. lion  			B. party 		C. message 	D. idea</a:t>
            </a:r>
          </a:p>
          <a:p>
            <a:pPr>
              <a:lnSpc>
                <a:spcPct val="200000"/>
              </a:lnSpc>
            </a:pPr>
            <a:endParaRPr lang="en-US" sz="3200" dirty="0"/>
          </a:p>
          <a:p>
            <a:pPr>
              <a:lnSpc>
                <a:spcPct val="200000"/>
              </a:lnSpc>
            </a:pPr>
            <a:r>
              <a:rPr lang="en-US" sz="3200" dirty="0"/>
              <a:t>3. A. follow 		B. discuss 		C. repeat 		D. explain		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88586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1501" y="337523"/>
            <a:ext cx="108328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Choose the word whose main stress is placed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differently from the others. </a:t>
            </a:r>
            <a:br>
              <a:rPr lang="en-US" sz="3200" dirty="0">
                <a:solidFill>
                  <a:srgbClr val="0070C0"/>
                </a:solidFill>
              </a:rPr>
            </a:b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210" y="828923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6520751" y="1642345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65798" y="3640575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5385" y="5544382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4703" y="1945009"/>
            <a:ext cx="246679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 /</a:t>
            </a:r>
            <a:r>
              <a:rPr lang="en-US" sz="3200" dirty="0" err="1">
                <a:solidFill>
                  <a:srgbClr val="FF0000"/>
                </a:solidFill>
              </a:rPr>
              <a:t>mjuˈziːəm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70508" y="1937020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ɪɡˈzɑːmpl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76339" y="1922381"/>
            <a:ext cx="26512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hɒlədeɪ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717607" y="1894354"/>
            <a:ext cx="24126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pəˈfɔːməns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7321" y="3941151"/>
            <a:ext cx="246679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laɪən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52289" y="3913201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pɑːti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87667" y="3865658"/>
            <a:ext cx="26512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mesɪdʒ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538940" y="3876742"/>
            <a:ext cx="2619967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aɪˈdɪə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84204" y="5799794"/>
            <a:ext cx="2661410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/ˈ</a:t>
            </a:r>
            <a:r>
              <a:rPr lang="en-US" sz="3200" dirty="0" err="1">
                <a:solidFill>
                  <a:srgbClr val="FF0000"/>
                </a:solidFill>
              </a:rPr>
              <a:t>fɒləʊ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123847" y="5799794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dɪˈskʌs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10743" y="5739487"/>
            <a:ext cx="26512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rɪˈpiːt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418133" y="5727123"/>
            <a:ext cx="249397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ɪkˈspleɪn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2940468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C72EB-E888-448E-7164-813B4F73B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+mn-lt"/>
              </a:rPr>
              <a:t>Miming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5EE6A-27FB-E6EE-5893-DE1EE466D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47854"/>
          </a:xfrm>
        </p:spPr>
        <p:txBody>
          <a:bodyPr>
            <a:normAutofit/>
          </a:bodyPr>
          <a:lstStyle/>
          <a:p>
            <a:r>
              <a:rPr lang="en-US" sz="3200" dirty="0"/>
              <a:t>Students work in groups. The teacher invites 1 student from each group to use gestures to perform the activities on holiday they have learnt in this unit (e.g. make a snowman, have a barbecue, go sightseeing, etc.) without making any sound. Other students close the books and guess the activities. One correct guess will give both the guessing group and the miming student’s group 1 point. </a:t>
            </a:r>
          </a:p>
          <a:p>
            <a:r>
              <a:rPr lang="en-US" sz="3200" dirty="0"/>
              <a:t>In the end, the group that gets more points is the winner.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748EC9-C214-52AA-CB46-ECEB724A3594}"/>
              </a:ext>
            </a:extLst>
          </p:cNvPr>
          <p:cNvSpPr/>
          <p:nvPr/>
        </p:nvSpPr>
        <p:spPr>
          <a:xfrm>
            <a:off x="3368187" y="427068"/>
            <a:ext cx="45475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in groups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Free Speech bubble 1195466 PNG with Transparent Background">
            <a:extLst>
              <a:ext uri="{FF2B5EF4-FFF2-40B4-BE49-F238E27FC236}">
                <a16:creationId xmlns:a16="http://schemas.microsoft.com/office/drawing/2014/main" id="{D553CC43-3928-8027-8746-6250D6E1D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686" y="398877"/>
            <a:ext cx="2194414" cy="139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756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2537227547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87C4E0-B83E-4345-F5ED-F71AD2FCC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072" y="838200"/>
            <a:ext cx="10515600" cy="44686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43B0B0-B204-9034-6BCF-1A68604F3D62}"/>
              </a:ext>
            </a:extLst>
          </p:cNvPr>
          <p:cNvSpPr txBox="1"/>
          <p:nvPr/>
        </p:nvSpPr>
        <p:spPr>
          <a:xfrm>
            <a:off x="2639786" y="2801034"/>
            <a:ext cx="18669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0" i="0" dirty="0">
                <a:solidFill>
                  <a:srgbClr val="FF0000"/>
                </a:solidFill>
                <a:effectLst/>
              </a:rPr>
              <a:t>play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B1FA8B-FBB7-1EEC-6661-605B7ED905C3}"/>
              </a:ext>
            </a:extLst>
          </p:cNvPr>
          <p:cNvSpPr txBox="1"/>
          <p:nvPr/>
        </p:nvSpPr>
        <p:spPr>
          <a:xfrm>
            <a:off x="2465615" y="3616573"/>
            <a:ext cx="18669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0" i="0" dirty="0">
                <a:solidFill>
                  <a:srgbClr val="FF0000"/>
                </a:solidFill>
                <a:effectLst/>
              </a:rPr>
              <a:t>make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23BA56-E766-904D-9553-B9B2C33F0BDD}"/>
              </a:ext>
            </a:extLst>
          </p:cNvPr>
          <p:cNvSpPr txBox="1"/>
          <p:nvPr/>
        </p:nvSpPr>
        <p:spPr>
          <a:xfrm>
            <a:off x="2726743" y="4386014"/>
            <a:ext cx="18669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0" i="0" dirty="0">
                <a:solidFill>
                  <a:srgbClr val="FF0000"/>
                </a:solidFill>
                <a:effectLst/>
              </a:rPr>
              <a:t>go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CE619F-51F8-D878-1609-FEE558F98A4B}"/>
              </a:ext>
            </a:extLst>
          </p:cNvPr>
          <p:cNvSpPr txBox="1"/>
          <p:nvPr/>
        </p:nvSpPr>
        <p:spPr>
          <a:xfrm>
            <a:off x="7277100" y="2801033"/>
            <a:ext cx="18669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0" i="0" dirty="0">
                <a:solidFill>
                  <a:srgbClr val="FF0000"/>
                </a:solidFill>
                <a:effectLst/>
              </a:rPr>
              <a:t>visit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C9DF79-F953-6F87-BE55-01F5BE30AEB1}"/>
              </a:ext>
            </a:extLst>
          </p:cNvPr>
          <p:cNvSpPr txBox="1"/>
          <p:nvPr/>
        </p:nvSpPr>
        <p:spPr>
          <a:xfrm>
            <a:off x="7277100" y="3616573"/>
            <a:ext cx="18669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0" i="0" dirty="0">
                <a:solidFill>
                  <a:srgbClr val="FF0000"/>
                </a:solidFill>
                <a:effectLst/>
              </a:rPr>
              <a:t>have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E703EC-D48A-2F93-1EC4-76033A1F53DF}"/>
              </a:ext>
            </a:extLst>
          </p:cNvPr>
          <p:cNvSpPr txBox="1"/>
          <p:nvPr/>
        </p:nvSpPr>
        <p:spPr>
          <a:xfrm>
            <a:off x="7277100" y="4369274"/>
            <a:ext cx="18669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0" i="0" dirty="0">
                <a:solidFill>
                  <a:srgbClr val="FF0000"/>
                </a:solidFill>
                <a:effectLst/>
              </a:rPr>
              <a:t>take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8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E08774-7D00-1638-BA55-9AEF247E5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55" y="748145"/>
            <a:ext cx="9611590" cy="55605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400953-08EF-1DDF-BDB4-C9DB9633B17C}"/>
              </a:ext>
            </a:extLst>
          </p:cNvPr>
          <p:cNvSpPr txBox="1"/>
          <p:nvPr/>
        </p:nvSpPr>
        <p:spPr>
          <a:xfrm>
            <a:off x="5078185" y="1395638"/>
            <a:ext cx="18669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0" i="0" dirty="0">
                <a:solidFill>
                  <a:srgbClr val="FF0000"/>
                </a:solidFill>
                <a:effectLst/>
              </a:rPr>
              <a:t>skirt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E06728-CDCE-2B74-9B12-8628F41F617C}"/>
              </a:ext>
            </a:extLst>
          </p:cNvPr>
          <p:cNvSpPr txBox="1"/>
          <p:nvPr/>
        </p:nvSpPr>
        <p:spPr>
          <a:xfrm>
            <a:off x="5078185" y="2587478"/>
            <a:ext cx="22805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0" i="0" dirty="0">
                <a:solidFill>
                  <a:srgbClr val="FF0000"/>
                </a:solidFill>
                <a:effectLst/>
              </a:rPr>
              <a:t>leggings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8E24F1-E505-6C01-D955-F2323CFC97A7}"/>
              </a:ext>
            </a:extLst>
          </p:cNvPr>
          <p:cNvSpPr txBox="1"/>
          <p:nvPr/>
        </p:nvSpPr>
        <p:spPr>
          <a:xfrm>
            <a:off x="5108991" y="3828426"/>
            <a:ext cx="18669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0" i="0" dirty="0">
                <a:solidFill>
                  <a:srgbClr val="FF0000"/>
                </a:solidFill>
                <a:effectLst/>
              </a:rPr>
              <a:t>scarf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F7F976-9826-19E3-CE03-2519B13775A1}"/>
              </a:ext>
            </a:extLst>
          </p:cNvPr>
          <p:cNvSpPr txBox="1"/>
          <p:nvPr/>
        </p:nvSpPr>
        <p:spPr>
          <a:xfrm>
            <a:off x="4902163" y="5029996"/>
            <a:ext cx="228055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0" i="0" dirty="0">
                <a:solidFill>
                  <a:srgbClr val="FF0000"/>
                </a:solidFill>
                <a:effectLst/>
              </a:rPr>
              <a:t>trainers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532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2656</TotalTime>
  <Words>582</Words>
  <Application>Microsoft Office PowerPoint</Application>
  <PresentationFormat>Widescreen</PresentationFormat>
  <Paragraphs>86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Miming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 Le</dc:creator>
  <cp:lastModifiedBy>Hien Kim</cp:lastModifiedBy>
  <cp:revision>126</cp:revision>
  <dcterms:created xsi:type="dcterms:W3CDTF">2021-09-24T06:18:33Z</dcterms:created>
  <dcterms:modified xsi:type="dcterms:W3CDTF">2023-08-02T19:49:23Z</dcterms:modified>
</cp:coreProperties>
</file>