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67" r:id="rId2"/>
    <p:sldId id="292" r:id="rId3"/>
    <p:sldId id="275" r:id="rId4"/>
    <p:sldId id="293" r:id="rId5"/>
    <p:sldId id="344" r:id="rId6"/>
    <p:sldId id="355" r:id="rId7"/>
    <p:sldId id="357" r:id="rId8"/>
    <p:sldId id="358" r:id="rId9"/>
    <p:sldId id="359" r:id="rId10"/>
    <p:sldId id="360" r:id="rId11"/>
    <p:sldId id="366" r:id="rId12"/>
    <p:sldId id="362" r:id="rId13"/>
    <p:sldId id="363" r:id="rId14"/>
    <p:sldId id="342" r:id="rId15"/>
    <p:sldId id="364" r:id="rId16"/>
    <p:sldId id="365" r:id="rId17"/>
    <p:sldId id="3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1F7"/>
    <a:srgbClr val="0000F1"/>
    <a:srgbClr val="E1F2FA"/>
    <a:srgbClr val="FEC407"/>
    <a:srgbClr val="FDC308"/>
    <a:srgbClr val="E4B3CC"/>
    <a:srgbClr val="168836"/>
    <a:srgbClr val="C43D70"/>
    <a:srgbClr val="F37121"/>
    <a:srgbClr val="DFBE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264" y="48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673A-195C-472C-8168-4E1B3E629D21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323999" y="4343376"/>
            <a:ext cx="222678" cy="152396"/>
          </a:xfrm>
          <a:prstGeom prst="rect">
            <a:avLst/>
          </a:prstGeom>
          <a:pattFill prst="wdUpDiag">
            <a:fgClr>
              <a:srgbClr val="FFC000"/>
            </a:fgClr>
            <a:bgClr>
              <a:srgbClr val="000099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5" name="Elbow Connector 34"/>
          <p:cNvCxnSpPr/>
          <p:nvPr/>
        </p:nvCxnSpPr>
        <p:spPr bwMode="auto">
          <a:xfrm>
            <a:off x="1538781" y="4419574"/>
            <a:ext cx="2499833" cy="808669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Elbow Connector 62"/>
          <p:cNvCxnSpPr>
            <a:endCxn id="48" idx="3"/>
          </p:cNvCxnSpPr>
          <p:nvPr/>
        </p:nvCxnSpPr>
        <p:spPr bwMode="auto">
          <a:xfrm>
            <a:off x="1284309" y="3642036"/>
            <a:ext cx="4978870" cy="1244656"/>
          </a:xfrm>
          <a:prstGeom prst="bentConnector3">
            <a:avLst>
              <a:gd name="adj1" fmla="val 98569"/>
            </a:avLst>
          </a:prstGeom>
          <a:solidFill>
            <a:schemeClr val="accent1"/>
          </a:solidFill>
          <a:ln w="9525" cap="flat" cmpd="sng" algn="ctr">
            <a:solidFill>
              <a:srgbClr val="B147B9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Oval 49"/>
          <p:cNvSpPr/>
          <p:nvPr/>
        </p:nvSpPr>
        <p:spPr bwMode="auto">
          <a:xfrm flipV="1">
            <a:off x="3978661" y="1382807"/>
            <a:ext cx="867565" cy="229921"/>
          </a:xfrm>
          <a:prstGeom prst="ellipse">
            <a:avLst/>
          </a:prstGeom>
          <a:solidFill>
            <a:schemeClr val="bg1">
              <a:alpha val="6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 flipV="1">
            <a:off x="3676175" y="735077"/>
            <a:ext cx="1355816" cy="1525380"/>
            <a:chOff x="5949194" y="2940578"/>
            <a:chExt cx="1864248" cy="2776936"/>
          </a:xfrm>
        </p:grpSpPr>
        <p:sp>
          <p:nvSpPr>
            <p:cNvPr id="68" name="Oval 67"/>
            <p:cNvSpPr/>
            <p:nvPr/>
          </p:nvSpPr>
          <p:spPr bwMode="auto">
            <a:xfrm>
              <a:off x="6299587" y="4000485"/>
              <a:ext cx="1192902" cy="22859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vi-V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5949194" y="2940578"/>
              <a:ext cx="1864248" cy="2776936"/>
              <a:chOff x="5949194" y="2940578"/>
              <a:chExt cx="1864248" cy="2776936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6299587" y="2940578"/>
                <a:ext cx="1214616" cy="1142970"/>
                <a:chOff x="6288731" y="2971812"/>
                <a:chExt cx="1214616" cy="1142970"/>
              </a:xfrm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31800" dist="38100" dir="16200000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2" name="Freeform 71"/>
                <p:cNvSpPr/>
                <p:nvPr/>
              </p:nvSpPr>
              <p:spPr bwMode="auto">
                <a:xfrm rot="10800000">
                  <a:off x="6288731" y="3124208"/>
                  <a:ext cx="1214616" cy="990574"/>
                </a:xfrm>
                <a:custGeom>
                  <a:avLst/>
                  <a:gdLst>
                    <a:gd name="connsiteX0" fmla="*/ 0 w 1214616"/>
                    <a:gd name="connsiteY0" fmla="*/ 0 h 990574"/>
                    <a:gd name="connsiteX1" fmla="*/ 1214616 w 1214616"/>
                    <a:gd name="connsiteY1" fmla="*/ 0 h 990574"/>
                    <a:gd name="connsiteX2" fmla="*/ 1204508 w 1214616"/>
                    <a:gd name="connsiteY2" fmla="*/ 169215 h 990574"/>
                    <a:gd name="connsiteX3" fmla="*/ 607308 w 1214616"/>
                    <a:gd name="connsiteY3" fmla="*/ 990574 h 990574"/>
                    <a:gd name="connsiteX4" fmla="*/ 10109 w 1214616"/>
                    <a:gd name="connsiteY4" fmla="*/ 169215 h 99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4616" h="990574">
                      <a:moveTo>
                        <a:pt x="0" y="0"/>
                      </a:moveTo>
                      <a:lnTo>
                        <a:pt x="1214616" y="0"/>
                      </a:lnTo>
                      <a:lnTo>
                        <a:pt x="1204508" y="169215"/>
                      </a:lnTo>
                      <a:cubicBezTo>
                        <a:pt x="1147666" y="637963"/>
                        <a:pt x="901889" y="990574"/>
                        <a:pt x="607308" y="990574"/>
                      </a:cubicBezTo>
                      <a:cubicBezTo>
                        <a:pt x="312727" y="990574"/>
                        <a:pt x="66950" y="637963"/>
                        <a:pt x="10109" y="169215"/>
                      </a:cubicBez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innerShdw blurRad="647700">
                    <a:prstClr val="black"/>
                  </a:innerShdw>
                </a:effectLst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</a:pPr>
                  <a:endParaRPr kumimoji="0" lang="vi-VN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73" name="Rectangle 72"/>
                <p:cNvSpPr/>
                <p:nvPr/>
              </p:nvSpPr>
              <p:spPr bwMode="auto">
                <a:xfrm>
                  <a:off x="6781742" y="2971812"/>
                  <a:ext cx="228594" cy="228594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</a:pPr>
                  <a:endParaRPr kumimoji="0" lang="vi-VN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71" name="dèn 0"/>
              <p:cNvSpPr/>
              <p:nvPr/>
            </p:nvSpPr>
            <p:spPr bwMode="auto">
              <a:xfrm>
                <a:off x="5949194" y="4083548"/>
                <a:ext cx="1864248" cy="1633966"/>
              </a:xfrm>
              <a:prstGeom prst="trapezoid">
                <a:avLst>
                  <a:gd name="adj" fmla="val 30010"/>
                </a:avLst>
              </a:prstGeom>
              <a:gradFill>
                <a:gsLst>
                  <a:gs pos="0">
                    <a:schemeClr val="bg1"/>
                  </a:gs>
                  <a:gs pos="68000">
                    <a:srgbClr val="B3EBFF">
                      <a:alpha val="68000"/>
                    </a:srgb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vi-VN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sp>
        <p:nvSpPr>
          <p:cNvPr id="5" name="Rounded Rectangle 4"/>
          <p:cNvSpPr/>
          <p:nvPr/>
        </p:nvSpPr>
        <p:spPr bwMode="auto">
          <a:xfrm>
            <a:off x="731078" y="1901302"/>
            <a:ext cx="533386" cy="289552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3"/>
          <p:cNvSpPr/>
          <p:nvPr/>
        </p:nvSpPr>
        <p:spPr bwMode="auto">
          <a:xfrm>
            <a:off x="930117" y="4241435"/>
            <a:ext cx="708379" cy="380990"/>
          </a:xfrm>
          <a:custGeom>
            <a:avLst/>
            <a:gdLst>
              <a:gd name="connsiteX0" fmla="*/ 190495 w 908460"/>
              <a:gd name="connsiteY0" fmla="*/ 0 h 380990"/>
              <a:gd name="connsiteX1" fmla="*/ 325195 w 908460"/>
              <a:gd name="connsiteY1" fmla="*/ 55795 h 380990"/>
              <a:gd name="connsiteX2" fmla="*/ 364639 w 908460"/>
              <a:gd name="connsiteY2" fmla="*/ 114297 h 380990"/>
              <a:gd name="connsiteX3" fmla="*/ 908460 w 908460"/>
              <a:gd name="connsiteY3" fmla="*/ 114297 h 380990"/>
              <a:gd name="connsiteX4" fmla="*/ 908460 w 908460"/>
              <a:gd name="connsiteY4" fmla="*/ 266693 h 380990"/>
              <a:gd name="connsiteX5" fmla="*/ 364639 w 908460"/>
              <a:gd name="connsiteY5" fmla="*/ 266693 h 380990"/>
              <a:gd name="connsiteX6" fmla="*/ 325195 w 908460"/>
              <a:gd name="connsiteY6" fmla="*/ 325195 h 380990"/>
              <a:gd name="connsiteX7" fmla="*/ 190495 w 908460"/>
              <a:gd name="connsiteY7" fmla="*/ 380990 h 380990"/>
              <a:gd name="connsiteX8" fmla="*/ 0 w 908460"/>
              <a:gd name="connsiteY8" fmla="*/ 190495 h 380990"/>
              <a:gd name="connsiteX9" fmla="*/ 190495 w 908460"/>
              <a:gd name="connsiteY9" fmla="*/ 0 h 38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8460" h="380990">
                <a:moveTo>
                  <a:pt x="190495" y="0"/>
                </a:moveTo>
                <a:cubicBezTo>
                  <a:pt x="243099" y="0"/>
                  <a:pt x="290722" y="21322"/>
                  <a:pt x="325195" y="55795"/>
                </a:cubicBezTo>
                <a:lnTo>
                  <a:pt x="364639" y="114297"/>
                </a:lnTo>
                <a:lnTo>
                  <a:pt x="908460" y="114297"/>
                </a:lnTo>
                <a:lnTo>
                  <a:pt x="908460" y="266693"/>
                </a:lnTo>
                <a:lnTo>
                  <a:pt x="364639" y="266693"/>
                </a:lnTo>
                <a:lnTo>
                  <a:pt x="325195" y="325195"/>
                </a:lnTo>
                <a:cubicBezTo>
                  <a:pt x="290722" y="359668"/>
                  <a:pt x="243099" y="380990"/>
                  <a:pt x="190495" y="380990"/>
                </a:cubicBezTo>
                <a:cubicBezTo>
                  <a:pt x="85288" y="380990"/>
                  <a:pt x="0" y="295702"/>
                  <a:pt x="0" y="190495"/>
                </a:cubicBezTo>
                <a:cubicBezTo>
                  <a:pt x="0" y="85288"/>
                  <a:pt x="85288" y="0"/>
                  <a:pt x="190495" y="0"/>
                </a:cubicBezTo>
                <a:close/>
              </a:path>
            </a:pathLst>
          </a:custGeom>
          <a:solidFill>
            <a:srgbClr val="FFC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5" name="4"/>
          <p:cNvSpPr/>
          <p:nvPr/>
        </p:nvSpPr>
        <p:spPr bwMode="auto">
          <a:xfrm>
            <a:off x="903666" y="3511662"/>
            <a:ext cx="708379" cy="380990"/>
          </a:xfrm>
          <a:custGeom>
            <a:avLst/>
            <a:gdLst>
              <a:gd name="connsiteX0" fmla="*/ 190495 w 908460"/>
              <a:gd name="connsiteY0" fmla="*/ 0 h 380990"/>
              <a:gd name="connsiteX1" fmla="*/ 325195 w 908460"/>
              <a:gd name="connsiteY1" fmla="*/ 55795 h 380990"/>
              <a:gd name="connsiteX2" fmla="*/ 364639 w 908460"/>
              <a:gd name="connsiteY2" fmla="*/ 114297 h 380990"/>
              <a:gd name="connsiteX3" fmla="*/ 908460 w 908460"/>
              <a:gd name="connsiteY3" fmla="*/ 114297 h 380990"/>
              <a:gd name="connsiteX4" fmla="*/ 908460 w 908460"/>
              <a:gd name="connsiteY4" fmla="*/ 266693 h 380990"/>
              <a:gd name="connsiteX5" fmla="*/ 364639 w 908460"/>
              <a:gd name="connsiteY5" fmla="*/ 266693 h 380990"/>
              <a:gd name="connsiteX6" fmla="*/ 325195 w 908460"/>
              <a:gd name="connsiteY6" fmla="*/ 325195 h 380990"/>
              <a:gd name="connsiteX7" fmla="*/ 190495 w 908460"/>
              <a:gd name="connsiteY7" fmla="*/ 380990 h 380990"/>
              <a:gd name="connsiteX8" fmla="*/ 0 w 908460"/>
              <a:gd name="connsiteY8" fmla="*/ 190495 h 380990"/>
              <a:gd name="connsiteX9" fmla="*/ 190495 w 908460"/>
              <a:gd name="connsiteY9" fmla="*/ 0 h 38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8460" h="380990">
                <a:moveTo>
                  <a:pt x="190495" y="0"/>
                </a:moveTo>
                <a:cubicBezTo>
                  <a:pt x="243099" y="0"/>
                  <a:pt x="290722" y="21322"/>
                  <a:pt x="325195" y="55795"/>
                </a:cubicBezTo>
                <a:lnTo>
                  <a:pt x="364639" y="114297"/>
                </a:lnTo>
                <a:lnTo>
                  <a:pt x="908460" y="114297"/>
                </a:lnTo>
                <a:lnTo>
                  <a:pt x="908460" y="266693"/>
                </a:lnTo>
                <a:lnTo>
                  <a:pt x="364639" y="266693"/>
                </a:lnTo>
                <a:lnTo>
                  <a:pt x="325195" y="325195"/>
                </a:lnTo>
                <a:cubicBezTo>
                  <a:pt x="290722" y="359668"/>
                  <a:pt x="243099" y="380990"/>
                  <a:pt x="190495" y="380990"/>
                </a:cubicBezTo>
                <a:cubicBezTo>
                  <a:pt x="85288" y="380990"/>
                  <a:pt x="0" y="295702"/>
                  <a:pt x="0" y="190495"/>
                </a:cubicBezTo>
                <a:cubicBezTo>
                  <a:pt x="0" y="85288"/>
                  <a:pt x="85288" y="0"/>
                  <a:pt x="190495" y="0"/>
                </a:cubicBezTo>
                <a:close/>
              </a:path>
            </a:pathLst>
          </a:custGeom>
          <a:solidFill>
            <a:srgbClr val="B147B9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1" name="1"/>
          <p:cNvSpPr/>
          <p:nvPr/>
        </p:nvSpPr>
        <p:spPr bwMode="auto">
          <a:xfrm>
            <a:off x="903667" y="2112554"/>
            <a:ext cx="708379" cy="380990"/>
          </a:xfrm>
          <a:custGeom>
            <a:avLst/>
            <a:gdLst>
              <a:gd name="connsiteX0" fmla="*/ 190495 w 908460"/>
              <a:gd name="connsiteY0" fmla="*/ 0 h 380990"/>
              <a:gd name="connsiteX1" fmla="*/ 325195 w 908460"/>
              <a:gd name="connsiteY1" fmla="*/ 55795 h 380990"/>
              <a:gd name="connsiteX2" fmla="*/ 364639 w 908460"/>
              <a:gd name="connsiteY2" fmla="*/ 114297 h 380990"/>
              <a:gd name="connsiteX3" fmla="*/ 908460 w 908460"/>
              <a:gd name="connsiteY3" fmla="*/ 114297 h 380990"/>
              <a:gd name="connsiteX4" fmla="*/ 908460 w 908460"/>
              <a:gd name="connsiteY4" fmla="*/ 266693 h 380990"/>
              <a:gd name="connsiteX5" fmla="*/ 364639 w 908460"/>
              <a:gd name="connsiteY5" fmla="*/ 266693 h 380990"/>
              <a:gd name="connsiteX6" fmla="*/ 325195 w 908460"/>
              <a:gd name="connsiteY6" fmla="*/ 325195 h 380990"/>
              <a:gd name="connsiteX7" fmla="*/ 190495 w 908460"/>
              <a:gd name="connsiteY7" fmla="*/ 380990 h 380990"/>
              <a:gd name="connsiteX8" fmla="*/ 0 w 908460"/>
              <a:gd name="connsiteY8" fmla="*/ 190495 h 380990"/>
              <a:gd name="connsiteX9" fmla="*/ 190495 w 908460"/>
              <a:gd name="connsiteY9" fmla="*/ 0 h 38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8460" h="380990">
                <a:moveTo>
                  <a:pt x="190495" y="0"/>
                </a:moveTo>
                <a:cubicBezTo>
                  <a:pt x="243099" y="0"/>
                  <a:pt x="290722" y="21322"/>
                  <a:pt x="325195" y="55795"/>
                </a:cubicBezTo>
                <a:lnTo>
                  <a:pt x="364639" y="114297"/>
                </a:lnTo>
                <a:lnTo>
                  <a:pt x="908460" y="114297"/>
                </a:lnTo>
                <a:lnTo>
                  <a:pt x="908460" y="266693"/>
                </a:lnTo>
                <a:lnTo>
                  <a:pt x="364639" y="266693"/>
                </a:lnTo>
                <a:lnTo>
                  <a:pt x="325195" y="325195"/>
                </a:lnTo>
                <a:cubicBezTo>
                  <a:pt x="290722" y="359668"/>
                  <a:pt x="243099" y="380990"/>
                  <a:pt x="190495" y="380990"/>
                </a:cubicBezTo>
                <a:cubicBezTo>
                  <a:pt x="85288" y="380990"/>
                  <a:pt x="0" y="295702"/>
                  <a:pt x="0" y="190495"/>
                </a:cubicBezTo>
                <a:cubicBezTo>
                  <a:pt x="0" y="85288"/>
                  <a:pt x="85288" y="0"/>
                  <a:pt x="190495" y="0"/>
                </a:cubicBezTo>
                <a:close/>
              </a:path>
            </a:pathLst>
          </a:custGeom>
          <a:solidFill>
            <a:srgbClr val="00B05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2" name="0"/>
          <p:cNvSpPr/>
          <p:nvPr/>
        </p:nvSpPr>
        <p:spPr bwMode="auto">
          <a:xfrm>
            <a:off x="930119" y="2784420"/>
            <a:ext cx="708379" cy="380990"/>
          </a:xfrm>
          <a:custGeom>
            <a:avLst/>
            <a:gdLst>
              <a:gd name="connsiteX0" fmla="*/ 190495 w 908460"/>
              <a:gd name="connsiteY0" fmla="*/ 0 h 380990"/>
              <a:gd name="connsiteX1" fmla="*/ 325195 w 908460"/>
              <a:gd name="connsiteY1" fmla="*/ 55795 h 380990"/>
              <a:gd name="connsiteX2" fmla="*/ 364639 w 908460"/>
              <a:gd name="connsiteY2" fmla="*/ 114297 h 380990"/>
              <a:gd name="connsiteX3" fmla="*/ 908460 w 908460"/>
              <a:gd name="connsiteY3" fmla="*/ 114297 h 380990"/>
              <a:gd name="connsiteX4" fmla="*/ 908460 w 908460"/>
              <a:gd name="connsiteY4" fmla="*/ 266693 h 380990"/>
              <a:gd name="connsiteX5" fmla="*/ 364639 w 908460"/>
              <a:gd name="connsiteY5" fmla="*/ 266693 h 380990"/>
              <a:gd name="connsiteX6" fmla="*/ 325195 w 908460"/>
              <a:gd name="connsiteY6" fmla="*/ 325195 h 380990"/>
              <a:gd name="connsiteX7" fmla="*/ 190495 w 908460"/>
              <a:gd name="connsiteY7" fmla="*/ 380990 h 380990"/>
              <a:gd name="connsiteX8" fmla="*/ 0 w 908460"/>
              <a:gd name="connsiteY8" fmla="*/ 190495 h 380990"/>
              <a:gd name="connsiteX9" fmla="*/ 190495 w 908460"/>
              <a:gd name="connsiteY9" fmla="*/ 0 h 38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8460" h="380990">
                <a:moveTo>
                  <a:pt x="190495" y="0"/>
                </a:moveTo>
                <a:cubicBezTo>
                  <a:pt x="243099" y="0"/>
                  <a:pt x="290722" y="21322"/>
                  <a:pt x="325195" y="55795"/>
                </a:cubicBezTo>
                <a:lnTo>
                  <a:pt x="364639" y="114297"/>
                </a:lnTo>
                <a:lnTo>
                  <a:pt x="908460" y="114297"/>
                </a:lnTo>
                <a:lnTo>
                  <a:pt x="908460" y="266693"/>
                </a:lnTo>
                <a:lnTo>
                  <a:pt x="364639" y="266693"/>
                </a:lnTo>
                <a:lnTo>
                  <a:pt x="325195" y="325195"/>
                </a:lnTo>
                <a:cubicBezTo>
                  <a:pt x="290722" y="359668"/>
                  <a:pt x="243099" y="380990"/>
                  <a:pt x="190495" y="380990"/>
                </a:cubicBezTo>
                <a:cubicBezTo>
                  <a:pt x="85288" y="380990"/>
                  <a:pt x="0" y="295702"/>
                  <a:pt x="0" y="190495"/>
                </a:cubicBezTo>
                <a:cubicBezTo>
                  <a:pt x="0" y="85288"/>
                  <a:pt x="85288" y="0"/>
                  <a:pt x="190495" y="0"/>
                </a:cubicBezTo>
                <a:close/>
              </a:path>
            </a:pathLst>
          </a:custGeom>
          <a:solidFill>
            <a:srgbClr val="0066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5" name="Elbow Connector 84"/>
          <p:cNvCxnSpPr/>
          <p:nvPr/>
        </p:nvCxnSpPr>
        <p:spPr bwMode="auto">
          <a:xfrm flipV="1">
            <a:off x="1590587" y="2286998"/>
            <a:ext cx="2763496" cy="677359"/>
          </a:xfrm>
          <a:prstGeom prst="bentConnector3">
            <a:avLst>
              <a:gd name="adj1" fmla="val 101531"/>
            </a:avLst>
          </a:prstGeom>
          <a:solidFill>
            <a:schemeClr val="accent1"/>
          </a:solidFill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Elbow Connector 89"/>
          <p:cNvCxnSpPr>
            <a:stCxn id="81" idx="4"/>
          </p:cNvCxnSpPr>
          <p:nvPr/>
        </p:nvCxnSpPr>
        <p:spPr bwMode="auto">
          <a:xfrm flipV="1">
            <a:off x="1612046" y="2305643"/>
            <a:ext cx="4548554" cy="7360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Oval 103"/>
          <p:cNvSpPr/>
          <p:nvPr/>
        </p:nvSpPr>
        <p:spPr bwMode="auto">
          <a:xfrm flipV="1">
            <a:off x="5881499" y="1427563"/>
            <a:ext cx="867565" cy="229921"/>
          </a:xfrm>
          <a:prstGeom prst="ellipse">
            <a:avLst/>
          </a:prstGeom>
          <a:solidFill>
            <a:schemeClr val="bg1">
              <a:alpha val="6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 flipV="1">
            <a:off x="5833844" y="1597435"/>
            <a:ext cx="867565" cy="125567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07" name="Group 106"/>
          <p:cNvGrpSpPr/>
          <p:nvPr/>
        </p:nvGrpSpPr>
        <p:grpSpPr>
          <a:xfrm flipV="1">
            <a:off x="5579013" y="779833"/>
            <a:ext cx="1355816" cy="1525380"/>
            <a:chOff x="5949194" y="2940578"/>
            <a:chExt cx="1864248" cy="2776936"/>
          </a:xfrm>
        </p:grpSpPr>
        <p:grpSp>
          <p:nvGrpSpPr>
            <p:cNvPr id="108" name="Group 107"/>
            <p:cNvGrpSpPr/>
            <p:nvPr/>
          </p:nvGrpSpPr>
          <p:grpSpPr>
            <a:xfrm>
              <a:off x="6299587" y="2940578"/>
              <a:ext cx="1214616" cy="1142970"/>
              <a:chOff x="6288731" y="2971812"/>
              <a:chExt cx="1214616" cy="1142970"/>
            </a:xfrm>
            <a:solidFill>
              <a:schemeClr val="tx1">
                <a:lumMod val="95000"/>
                <a:lumOff val="5000"/>
              </a:schemeClr>
            </a:solidFill>
            <a:effectLst>
              <a:outerShdw blurRad="431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110" name="Freeform 109"/>
              <p:cNvSpPr/>
              <p:nvPr/>
            </p:nvSpPr>
            <p:spPr bwMode="auto">
              <a:xfrm rot="10800000">
                <a:off x="6288731" y="3124208"/>
                <a:ext cx="1214616" cy="990574"/>
              </a:xfrm>
              <a:custGeom>
                <a:avLst/>
                <a:gdLst>
                  <a:gd name="connsiteX0" fmla="*/ 0 w 1214616"/>
                  <a:gd name="connsiteY0" fmla="*/ 0 h 990574"/>
                  <a:gd name="connsiteX1" fmla="*/ 1214616 w 1214616"/>
                  <a:gd name="connsiteY1" fmla="*/ 0 h 990574"/>
                  <a:gd name="connsiteX2" fmla="*/ 1204508 w 1214616"/>
                  <a:gd name="connsiteY2" fmla="*/ 169215 h 990574"/>
                  <a:gd name="connsiteX3" fmla="*/ 607308 w 1214616"/>
                  <a:gd name="connsiteY3" fmla="*/ 990574 h 990574"/>
                  <a:gd name="connsiteX4" fmla="*/ 10109 w 1214616"/>
                  <a:gd name="connsiteY4" fmla="*/ 169215 h 99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4616" h="990574">
                    <a:moveTo>
                      <a:pt x="0" y="0"/>
                    </a:moveTo>
                    <a:lnTo>
                      <a:pt x="1214616" y="0"/>
                    </a:lnTo>
                    <a:lnTo>
                      <a:pt x="1204508" y="169215"/>
                    </a:lnTo>
                    <a:cubicBezTo>
                      <a:pt x="1147666" y="637963"/>
                      <a:pt x="901889" y="990574"/>
                      <a:pt x="607308" y="990574"/>
                    </a:cubicBezTo>
                    <a:cubicBezTo>
                      <a:pt x="312727" y="990574"/>
                      <a:pt x="66950" y="637963"/>
                      <a:pt x="10109" y="169215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innerShdw blurRad="647700">
                  <a:prstClr val="black"/>
                </a:inn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vi-VN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6781742" y="2971812"/>
                <a:ext cx="228594" cy="228594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vi-VN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09" name="dèn 1"/>
            <p:cNvSpPr/>
            <p:nvPr/>
          </p:nvSpPr>
          <p:spPr bwMode="auto">
            <a:xfrm>
              <a:off x="5949194" y="4083548"/>
              <a:ext cx="1864248" cy="1633966"/>
            </a:xfrm>
            <a:prstGeom prst="trapezoid">
              <a:avLst>
                <a:gd name="adj" fmla="val 30010"/>
              </a:avLst>
            </a:prstGeom>
            <a:gradFill>
              <a:gsLst>
                <a:gs pos="0">
                  <a:schemeClr val="bg1"/>
                </a:gs>
                <a:gs pos="68000">
                  <a:srgbClr val="B3EBFF">
                    <a:alpha val="68000"/>
                  </a:srgb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vi-V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14" name="Oval 113"/>
          <p:cNvSpPr/>
          <p:nvPr/>
        </p:nvSpPr>
        <p:spPr bwMode="auto">
          <a:xfrm rot="10800000" flipV="1">
            <a:off x="5759161" y="5519018"/>
            <a:ext cx="867565" cy="229921"/>
          </a:xfrm>
          <a:prstGeom prst="ellipse">
            <a:avLst/>
          </a:prstGeom>
          <a:solidFill>
            <a:schemeClr val="bg1">
              <a:alpha val="6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6" name="Oval 115"/>
          <p:cNvSpPr/>
          <p:nvPr/>
        </p:nvSpPr>
        <p:spPr bwMode="auto">
          <a:xfrm rot="10800000" flipV="1">
            <a:off x="5806816" y="5453499"/>
            <a:ext cx="867565" cy="125567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18" name="Group 117"/>
          <p:cNvGrpSpPr/>
          <p:nvPr/>
        </p:nvGrpSpPr>
        <p:grpSpPr>
          <a:xfrm rot="10800000" flipV="1">
            <a:off x="5791024" y="4871289"/>
            <a:ext cx="883357" cy="627837"/>
            <a:chOff x="6288731" y="2971812"/>
            <a:chExt cx="1214616" cy="1142970"/>
          </a:xfrm>
          <a:solidFill>
            <a:schemeClr val="tx1">
              <a:lumMod val="95000"/>
              <a:lumOff val="5000"/>
            </a:schemeClr>
          </a:solidFill>
          <a:effectLst>
            <a:outerShdw blurRad="431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20" name="Freeform 119"/>
            <p:cNvSpPr/>
            <p:nvPr/>
          </p:nvSpPr>
          <p:spPr bwMode="auto">
            <a:xfrm rot="10800000">
              <a:off x="6288731" y="3124208"/>
              <a:ext cx="1214616" cy="990574"/>
            </a:xfrm>
            <a:custGeom>
              <a:avLst/>
              <a:gdLst>
                <a:gd name="connsiteX0" fmla="*/ 0 w 1214616"/>
                <a:gd name="connsiteY0" fmla="*/ 0 h 990574"/>
                <a:gd name="connsiteX1" fmla="*/ 1214616 w 1214616"/>
                <a:gd name="connsiteY1" fmla="*/ 0 h 990574"/>
                <a:gd name="connsiteX2" fmla="*/ 1204508 w 1214616"/>
                <a:gd name="connsiteY2" fmla="*/ 169215 h 990574"/>
                <a:gd name="connsiteX3" fmla="*/ 607308 w 1214616"/>
                <a:gd name="connsiteY3" fmla="*/ 990574 h 990574"/>
                <a:gd name="connsiteX4" fmla="*/ 10109 w 1214616"/>
                <a:gd name="connsiteY4" fmla="*/ 169215 h 99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4616" h="990574">
                  <a:moveTo>
                    <a:pt x="0" y="0"/>
                  </a:moveTo>
                  <a:lnTo>
                    <a:pt x="1214616" y="0"/>
                  </a:lnTo>
                  <a:lnTo>
                    <a:pt x="1204508" y="169215"/>
                  </a:lnTo>
                  <a:cubicBezTo>
                    <a:pt x="1147666" y="637963"/>
                    <a:pt x="901889" y="990574"/>
                    <a:pt x="607308" y="990574"/>
                  </a:cubicBezTo>
                  <a:cubicBezTo>
                    <a:pt x="312727" y="990574"/>
                    <a:pt x="66950" y="637963"/>
                    <a:pt x="10109" y="169215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47700">
                <a:prstClr val="black"/>
              </a:inn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vi-V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6781742" y="2971812"/>
              <a:ext cx="228594" cy="22859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vi-V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19" name="dèn4"/>
          <p:cNvSpPr/>
          <p:nvPr/>
        </p:nvSpPr>
        <p:spPr bwMode="auto">
          <a:xfrm rot="10800000" flipV="1">
            <a:off x="5573396" y="5499126"/>
            <a:ext cx="1355816" cy="897543"/>
          </a:xfrm>
          <a:prstGeom prst="trapezoid">
            <a:avLst>
              <a:gd name="adj" fmla="val 30010"/>
            </a:avLst>
          </a:prstGeom>
          <a:gradFill>
            <a:gsLst>
              <a:gs pos="0">
                <a:schemeClr val="bg1"/>
              </a:gs>
              <a:gs pos="68000">
                <a:srgbClr val="B3EBFF">
                  <a:alpha val="68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3" name="Oval 122"/>
          <p:cNvSpPr/>
          <p:nvPr/>
        </p:nvSpPr>
        <p:spPr bwMode="auto">
          <a:xfrm rot="10800000" flipV="1">
            <a:off x="3558846" y="5464106"/>
            <a:ext cx="867565" cy="229921"/>
          </a:xfrm>
          <a:prstGeom prst="ellipse">
            <a:avLst/>
          </a:prstGeom>
          <a:solidFill>
            <a:schemeClr val="bg1">
              <a:alpha val="6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5" name="Oval 124"/>
          <p:cNvSpPr/>
          <p:nvPr/>
        </p:nvSpPr>
        <p:spPr bwMode="auto">
          <a:xfrm rot="10800000" flipV="1">
            <a:off x="3606501" y="5398587"/>
            <a:ext cx="867565" cy="125567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27" name="Group 126"/>
          <p:cNvGrpSpPr/>
          <p:nvPr/>
        </p:nvGrpSpPr>
        <p:grpSpPr>
          <a:xfrm rot="10800000" flipV="1">
            <a:off x="3590709" y="4816377"/>
            <a:ext cx="883357" cy="627837"/>
            <a:chOff x="6288730" y="2971812"/>
            <a:chExt cx="1214617" cy="1142969"/>
          </a:xfrm>
          <a:solidFill>
            <a:schemeClr val="tx1">
              <a:lumMod val="95000"/>
              <a:lumOff val="5000"/>
            </a:schemeClr>
          </a:solidFill>
          <a:effectLst>
            <a:outerShdw blurRad="431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29" name="Freeform 128"/>
            <p:cNvSpPr/>
            <p:nvPr/>
          </p:nvSpPr>
          <p:spPr bwMode="auto">
            <a:xfrm rot="10800000">
              <a:off x="6288730" y="3124208"/>
              <a:ext cx="1214617" cy="990573"/>
            </a:xfrm>
            <a:custGeom>
              <a:avLst/>
              <a:gdLst>
                <a:gd name="connsiteX0" fmla="*/ 0 w 1214616"/>
                <a:gd name="connsiteY0" fmla="*/ 0 h 990574"/>
                <a:gd name="connsiteX1" fmla="*/ 1214616 w 1214616"/>
                <a:gd name="connsiteY1" fmla="*/ 0 h 990574"/>
                <a:gd name="connsiteX2" fmla="*/ 1204508 w 1214616"/>
                <a:gd name="connsiteY2" fmla="*/ 169215 h 990574"/>
                <a:gd name="connsiteX3" fmla="*/ 607308 w 1214616"/>
                <a:gd name="connsiteY3" fmla="*/ 990574 h 990574"/>
                <a:gd name="connsiteX4" fmla="*/ 10109 w 1214616"/>
                <a:gd name="connsiteY4" fmla="*/ 169215 h 99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4616" h="990574">
                  <a:moveTo>
                    <a:pt x="0" y="0"/>
                  </a:moveTo>
                  <a:lnTo>
                    <a:pt x="1214616" y="0"/>
                  </a:lnTo>
                  <a:lnTo>
                    <a:pt x="1204508" y="169215"/>
                  </a:lnTo>
                  <a:cubicBezTo>
                    <a:pt x="1147666" y="637963"/>
                    <a:pt x="901889" y="990574"/>
                    <a:pt x="607308" y="990574"/>
                  </a:cubicBezTo>
                  <a:cubicBezTo>
                    <a:pt x="312727" y="990574"/>
                    <a:pt x="66950" y="637963"/>
                    <a:pt x="10109" y="169215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47700">
                <a:prstClr val="black"/>
              </a:inn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vi-V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6781742" y="2971812"/>
              <a:ext cx="228594" cy="22859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vi-V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28" name="dend+ 3"/>
          <p:cNvSpPr/>
          <p:nvPr/>
        </p:nvSpPr>
        <p:spPr bwMode="auto">
          <a:xfrm rot="10800000" flipV="1">
            <a:off x="3373081" y="5444214"/>
            <a:ext cx="1355816" cy="897543"/>
          </a:xfrm>
          <a:prstGeom prst="trapezoid">
            <a:avLst>
              <a:gd name="adj" fmla="val 30010"/>
            </a:avLst>
          </a:prstGeom>
          <a:gradFill>
            <a:gsLst>
              <a:gs pos="0">
                <a:schemeClr val="bg1"/>
              </a:gs>
              <a:gs pos="68000">
                <a:srgbClr val="B3EBFF">
                  <a:alpha val="68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1" name="WordArt 9">
            <a:extLst>
              <a:ext uri="{FF2B5EF4-FFF2-40B4-BE49-F238E27FC236}">
                <a16:creationId xmlns:a16="http://schemas.microsoft.com/office/drawing/2014/main" id="{8CC2BE99-5127-424E-8E1A-89BBFBE80C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9524" y="2399745"/>
            <a:ext cx="5207432" cy="10798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548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EEF1F7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EEF1F7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vi-VN" sz="3600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EEF1F7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EEF1F7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NỒI CƠM ĐIỆ</a:t>
            </a:r>
            <a:r>
              <a:rPr lang="en-US" sz="3600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600" kern="10" dirty="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FF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81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8" grpId="0" animBg="1"/>
      <p:bldP spid="1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1600"/>
            <a:ext cx="920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13"/>
          <p:cNvSpPr txBox="1">
            <a:spLocks/>
          </p:cNvSpPr>
          <p:nvPr/>
        </p:nvSpPr>
        <p:spPr bwMode="auto">
          <a:xfrm>
            <a:off x="1600200" y="231775"/>
            <a:ext cx="19161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64C5B4"/>
                </a:solidFill>
                <a:latin typeface="#9Slide05 Habano" panose="02040603050506020204" pitchFamily="18" charset="0"/>
              </a:rPr>
              <a:t>Thực</a:t>
            </a:r>
            <a:r>
              <a:rPr lang="en-US" altLang="en-US" sz="3200" b="1" dirty="0">
                <a:solidFill>
                  <a:srgbClr val="64C5B4"/>
                </a:solidFill>
                <a:latin typeface="#9Slide05 Haban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64C5B4"/>
                </a:solidFill>
                <a:latin typeface="#9Slide05 Habano" panose="02040603050506020204" pitchFamily="18" charset="0"/>
              </a:rPr>
              <a:t>hành</a:t>
            </a:r>
            <a:endParaRPr lang="en-US" altLang="en-US" sz="3200" b="1" dirty="0">
              <a:solidFill>
                <a:srgbClr val="64C5B4"/>
              </a:solidFill>
              <a:latin typeface="#9Slide05 Habano" panose="02040603050506020204" pitchFamily="18" charset="0"/>
            </a:endParaRPr>
          </a:p>
        </p:txBody>
      </p:sp>
      <p:sp>
        <p:nvSpPr>
          <p:cNvPr id="25604" name="Title 13"/>
          <p:cNvSpPr txBox="1">
            <a:spLocks/>
          </p:cNvSpPr>
          <p:nvPr/>
        </p:nvSpPr>
        <p:spPr bwMode="auto">
          <a:xfrm>
            <a:off x="-13855" y="1129209"/>
            <a:ext cx="28924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 dirty="0">
                <a:latin typeface="Calibri" panose="020F0502020204030204" pitchFamily="34" charset="0"/>
              </a:rPr>
              <a:t> </a:t>
            </a:r>
            <a:r>
              <a:rPr lang="en-US" altLang="en-US" sz="3200" b="1" dirty="0" smtClean="0">
                <a:solidFill>
                  <a:srgbClr val="64C5B4"/>
                </a:solidFill>
                <a:latin typeface="#9Slide05 Habano" panose="02040603050506020204" pitchFamily="18" charset="0"/>
              </a:rPr>
              <a:t>I. </a:t>
            </a:r>
            <a:r>
              <a:rPr lang="en-US" altLang="en-US" sz="3200" b="1" dirty="0" err="1" smtClean="0">
                <a:solidFill>
                  <a:srgbClr val="64C5B4"/>
                </a:solidFill>
                <a:latin typeface="#9Slide05 Habano" panose="02040603050506020204" pitchFamily="18" charset="0"/>
              </a:rPr>
              <a:t>Chuẩn</a:t>
            </a:r>
            <a:r>
              <a:rPr lang="en-US" altLang="en-US" sz="3200" b="1" dirty="0" smtClean="0">
                <a:solidFill>
                  <a:srgbClr val="64C5B4"/>
                </a:solidFill>
                <a:latin typeface="#9Slide05 Habano" panose="020406030505060202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4C5B4"/>
                </a:solidFill>
                <a:latin typeface="#9Slide05 Habano" panose="02040603050506020204" pitchFamily="18" charset="0"/>
              </a:rPr>
              <a:t>bị</a:t>
            </a:r>
            <a:endParaRPr lang="en-US" altLang="en-US" sz="3200" b="1" dirty="0">
              <a:solidFill>
                <a:srgbClr val="64C5B4"/>
              </a:solidFill>
              <a:latin typeface="#9Slide05 Habano" panose="02040603050506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2984" y="1835259"/>
            <a:ext cx="82762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220v </a:t>
            </a:r>
            <a:endParaRPr lang="en-US" sz="2800" dirty="0" smtClean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12.4)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84456"/>
            <a:ext cx="6400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1600"/>
            <a:ext cx="920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13"/>
          <p:cNvSpPr txBox="1">
            <a:spLocks/>
          </p:cNvSpPr>
          <p:nvPr/>
        </p:nvSpPr>
        <p:spPr bwMode="auto">
          <a:xfrm>
            <a:off x="1600200" y="231775"/>
            <a:ext cx="19161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64C5B4"/>
                </a:solidFill>
                <a:latin typeface="#9Slide05 Habano" panose="02040603050506020204" pitchFamily="18" charset="0"/>
              </a:rPr>
              <a:t>Thực hành</a:t>
            </a:r>
          </a:p>
        </p:txBody>
      </p:sp>
      <p:sp>
        <p:nvSpPr>
          <p:cNvPr id="25604" name="Title 13"/>
          <p:cNvSpPr txBox="1">
            <a:spLocks/>
          </p:cNvSpPr>
          <p:nvPr/>
        </p:nvSpPr>
        <p:spPr bwMode="auto">
          <a:xfrm>
            <a:off x="32657" y="780002"/>
            <a:ext cx="60336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 dirty="0">
                <a:latin typeface="Calibri" panose="020F0502020204030204" pitchFamily="34" charset="0"/>
              </a:rPr>
              <a:t> </a:t>
            </a:r>
            <a:r>
              <a:rPr lang="en-US" altLang="en-US" sz="3200" b="1" dirty="0" smtClean="0">
                <a:solidFill>
                  <a:srgbClr val="64C5B4"/>
                </a:solidFill>
                <a:latin typeface="#9Slide05 Habano" panose="02040603050506020204" pitchFamily="18" charset="0"/>
              </a:rPr>
              <a:t>II.  </a:t>
            </a:r>
            <a:r>
              <a:rPr lang="en-US" sz="3200" b="1" dirty="0" err="1" smtClean="0">
                <a:solidFill>
                  <a:srgbClr val="64C5B4"/>
                </a:solidFill>
                <a:latin typeface="#9Slide05 Habano" panose="02040603050506020204" pitchFamily="18" charset="0"/>
              </a:rPr>
              <a:t>Nội</a:t>
            </a:r>
            <a:r>
              <a:rPr lang="en-US" sz="3200" b="1" dirty="0" smtClean="0">
                <a:solidFill>
                  <a:srgbClr val="64C5B4"/>
                </a:solidFill>
                <a:latin typeface="#9Slide05 Habano" panose="02040603050506020204" pitchFamily="18" charset="0"/>
              </a:rPr>
              <a:t> </a:t>
            </a:r>
            <a:r>
              <a:rPr lang="en-US" sz="3200" b="1" dirty="0">
                <a:solidFill>
                  <a:srgbClr val="64C5B4"/>
                </a:solidFill>
                <a:latin typeface="#9Slide05 Habano" panose="02040603050506020204" pitchFamily="18" charset="0"/>
              </a:rPr>
              <a:t>dung </a:t>
            </a:r>
            <a:r>
              <a:rPr lang="en-US" sz="3200" b="1" dirty="0" err="1">
                <a:solidFill>
                  <a:srgbClr val="64C5B4"/>
                </a:solidFill>
                <a:latin typeface="#9Slide05 Habano" panose="02040603050506020204" pitchFamily="18" charset="0"/>
              </a:rPr>
              <a:t>và</a:t>
            </a:r>
            <a:r>
              <a:rPr lang="en-US" sz="3200" b="1" dirty="0">
                <a:solidFill>
                  <a:srgbClr val="64C5B4"/>
                </a:solidFill>
                <a:latin typeface="#9Slide05 Haban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64C5B4"/>
                </a:solidFill>
                <a:latin typeface="#9Slide05 Habano" panose="02040603050506020204" pitchFamily="18" charset="0"/>
              </a:rPr>
              <a:t>trình</a:t>
            </a:r>
            <a:r>
              <a:rPr lang="en-US" sz="3200" b="1" dirty="0">
                <a:solidFill>
                  <a:srgbClr val="64C5B4"/>
                </a:solidFill>
                <a:latin typeface="#9Slide05 Haban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64C5B4"/>
                </a:solidFill>
                <a:latin typeface="#9Slide05 Habano" panose="02040603050506020204" pitchFamily="18" charset="0"/>
              </a:rPr>
              <a:t>tự</a:t>
            </a:r>
            <a:r>
              <a:rPr lang="en-US" sz="3200" b="1" dirty="0">
                <a:solidFill>
                  <a:srgbClr val="64C5B4"/>
                </a:solidFill>
                <a:latin typeface="#9Slide05 Haban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64C5B4"/>
                </a:solidFill>
                <a:latin typeface="#9Slide05 Habano" panose="02040603050506020204" pitchFamily="18" charset="0"/>
              </a:rPr>
              <a:t>thực</a:t>
            </a:r>
            <a:r>
              <a:rPr lang="en-US" sz="3200" b="1" dirty="0">
                <a:solidFill>
                  <a:srgbClr val="64C5B4"/>
                </a:solidFill>
                <a:latin typeface="#9Slide05 Haban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64C5B4"/>
                </a:solidFill>
                <a:latin typeface="#9Slide05 Habano" panose="02040603050506020204" pitchFamily="18" charset="0"/>
              </a:rPr>
              <a:t>hành</a:t>
            </a:r>
            <a:endParaRPr lang="en-US" altLang="en-US" sz="3200" b="1" dirty="0">
              <a:solidFill>
                <a:srgbClr val="64C5B4"/>
              </a:solidFill>
              <a:latin typeface="#9Slide05 Habano" panose="02040603050506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9570" y="1551891"/>
            <a:ext cx="7840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191000"/>
            <a:ext cx="6400800" cy="3352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9570" y="2301278"/>
            <a:ext cx="76878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2570" y="3378450"/>
            <a:ext cx="8094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95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50395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 smtClean="0">
                <a:solidFill>
                  <a:srgbClr val="339966"/>
                </a:solidFill>
              </a:rPr>
              <a:t>III .</a:t>
            </a:r>
            <a:r>
              <a:rPr lang="en-US" sz="2800" b="1" u="sng" dirty="0" smtClean="0">
                <a:solidFill>
                  <a:srgbClr val="339966"/>
                </a:solidFill>
              </a:rPr>
              <a:t>LỰA CHỌN VÀ SỬ DỤNG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1313" y="1405039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2073" y="790317"/>
            <a:ext cx="17459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dirty="0" smtClean="0">
                <a:solidFill>
                  <a:srgbClr val="8DC7B0"/>
                </a:solidFill>
              </a:rPr>
              <a:t>2. </a:t>
            </a:r>
            <a:r>
              <a:rPr lang="en-US" sz="2800" dirty="0" err="1" smtClean="0">
                <a:solidFill>
                  <a:srgbClr val="8DC7B0"/>
                </a:solidFill>
              </a:rPr>
              <a:t>Sử</a:t>
            </a:r>
            <a:r>
              <a:rPr lang="en-US" sz="2800" dirty="0" smtClean="0">
                <a:solidFill>
                  <a:srgbClr val="8DC7B0"/>
                </a:solidFill>
              </a:rPr>
              <a:t> </a:t>
            </a:r>
            <a:r>
              <a:rPr lang="en-US" sz="2800" dirty="0" err="1" smtClean="0">
                <a:solidFill>
                  <a:srgbClr val="8DC7B0"/>
                </a:solidFill>
              </a:rPr>
              <a:t>dụng</a:t>
            </a:r>
            <a:endParaRPr lang="en-US" altLang="vi-VN" sz="2800" dirty="0">
              <a:solidFill>
                <a:srgbClr val="8DC7B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5613" y="241762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 </a:t>
            </a:r>
          </a:p>
          <a:p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2894678"/>
            <a:ext cx="27703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 cơm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598" y="252569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43919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4" grpId="0"/>
      <p:bldP spid="11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1050" y="1388183"/>
            <a:ext cx="5276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>
                <a:solidFill>
                  <a:srgbClr val="00B050"/>
                </a:solidFill>
              </a:rPr>
              <a:t> 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2073" y="790317"/>
            <a:ext cx="17459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dirty="0" smtClean="0">
                <a:solidFill>
                  <a:srgbClr val="8DC7B0"/>
                </a:solidFill>
              </a:rPr>
              <a:t>2. </a:t>
            </a:r>
            <a:r>
              <a:rPr lang="en-US" sz="2800" dirty="0" err="1" smtClean="0">
                <a:solidFill>
                  <a:srgbClr val="8DC7B0"/>
                </a:solidFill>
              </a:rPr>
              <a:t>Sử</a:t>
            </a:r>
            <a:r>
              <a:rPr lang="en-US" sz="2800" dirty="0" smtClean="0">
                <a:solidFill>
                  <a:srgbClr val="8DC7B0"/>
                </a:solidFill>
              </a:rPr>
              <a:t> </a:t>
            </a:r>
            <a:r>
              <a:rPr lang="en-US" sz="2800" dirty="0" err="1">
                <a:solidFill>
                  <a:srgbClr val="8DC7B0"/>
                </a:solidFill>
              </a:rPr>
              <a:t>dụng</a:t>
            </a:r>
            <a:endParaRPr lang="en-US" altLang="vi-VN" sz="2800" dirty="0">
              <a:solidFill>
                <a:srgbClr val="8DC7B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5354" y="1919145"/>
            <a:ext cx="91426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 cơm điện nơi khô ráo thoáng 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5354" y="3553210"/>
            <a:ext cx="7770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nắp nồi để kiểm tra cơm khi đang 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4575" y="2446661"/>
            <a:ext cx="84011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tay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khác để che  hoặc tiếp xúc  với van  thoát hơi của nồi cơm 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nồi đang 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6324" y="5348004"/>
            <a:ext cx="9246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Không nấu quá lượng gạo quy định 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9625" y="4237222"/>
            <a:ext cx="78460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các vật cứng ngọn trà  sát, 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 chùi bên trong  nồi nấu</a:t>
            </a:r>
          </a:p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5" y="126669"/>
            <a:ext cx="2143125" cy="2143125"/>
          </a:xfrm>
          <a:prstGeom prst="rect">
            <a:avLst/>
          </a:prstGeom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69863" y="203200"/>
            <a:ext cx="50395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 smtClean="0">
                <a:solidFill>
                  <a:srgbClr val="339966"/>
                </a:solidFill>
              </a:rPr>
              <a:t>III .</a:t>
            </a:r>
            <a:r>
              <a:rPr lang="en-US" sz="2800" b="1" u="sng" dirty="0" smtClean="0">
                <a:solidFill>
                  <a:srgbClr val="339966"/>
                </a:solidFill>
              </a:rPr>
              <a:t>LỰA CHỌN VÀ SỬ DỤNG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1131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10" grpId="0"/>
      <p:bldP spid="13" grpId="0"/>
      <p:bldP spid="15" grpId="0"/>
      <p:bldP spid="16" grpId="0"/>
      <p:bldP spid="17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609600" y="334963"/>
            <a:ext cx="914400" cy="884237"/>
          </a:xfrm>
          <a:prstGeom prst="ellipse">
            <a:avLst/>
          </a:prstGeom>
          <a:solidFill>
            <a:srgbClr val="0000F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 sz="14200" dirty="0">
              <a:solidFill>
                <a:schemeClr val="bg1"/>
              </a:solidFill>
              <a:latin typeface="UVN Ke Chuyen1" panose="03030602030607080B05" pitchFamily="66" charset="0"/>
            </a:endParaRPr>
          </a:p>
        </p:txBody>
      </p:sp>
      <p:sp>
        <p:nvSpPr>
          <p:cNvPr id="11269" name="Freeform 15"/>
          <p:cNvSpPr>
            <a:spLocks/>
          </p:cNvSpPr>
          <p:nvPr/>
        </p:nvSpPr>
        <p:spPr bwMode="auto">
          <a:xfrm>
            <a:off x="1049338" y="376238"/>
            <a:ext cx="379412" cy="801687"/>
          </a:xfrm>
          <a:custGeom>
            <a:avLst/>
            <a:gdLst>
              <a:gd name="T0" fmla="*/ 0 w 380990"/>
              <a:gd name="T1" fmla="*/ 0 h 800806"/>
              <a:gd name="T2" fmla="*/ 110311 w 380990"/>
              <a:gd name="T3" fmla="*/ 0 h 800806"/>
              <a:gd name="T4" fmla="*/ 110311 w 380990"/>
              <a:gd name="T5" fmla="*/ 514663 h 800806"/>
              <a:gd name="T6" fmla="*/ 126298 w 380990"/>
              <a:gd name="T7" fmla="*/ 514663 h 800806"/>
              <a:gd name="T8" fmla="*/ 152102 w 380990"/>
              <a:gd name="T9" fmla="*/ 642713 h 800806"/>
              <a:gd name="T10" fmla="*/ 252554 w 380990"/>
              <a:gd name="T11" fmla="*/ 555553 h 800806"/>
              <a:gd name="T12" fmla="*/ 251343 w 380990"/>
              <a:gd name="T13" fmla="*/ 463733 h 800806"/>
              <a:gd name="T14" fmla="*/ 356890 w 380990"/>
              <a:gd name="T15" fmla="*/ 375390 h 800806"/>
              <a:gd name="T16" fmla="*/ 364938 w 380990"/>
              <a:gd name="T17" fmla="*/ 629601 h 800806"/>
              <a:gd name="T18" fmla="*/ 112286 w 380990"/>
              <a:gd name="T19" fmla="*/ 775511 h 800806"/>
              <a:gd name="T20" fmla="*/ 30516 w 380990"/>
              <a:gd name="T21" fmla="*/ 669965 h 800806"/>
              <a:gd name="T22" fmla="*/ 21225 w 380990"/>
              <a:gd name="T23" fmla="*/ 639699 h 800806"/>
              <a:gd name="T24" fmla="*/ 0 w 380990"/>
              <a:gd name="T25" fmla="*/ 639699 h 800806"/>
              <a:gd name="T26" fmla="*/ 0 w 380990"/>
              <a:gd name="T27" fmla="*/ 514663 h 80080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80990" h="800806">
                <a:moveTo>
                  <a:pt x="0" y="0"/>
                </a:moveTo>
                <a:lnTo>
                  <a:pt x="110311" y="0"/>
                </a:lnTo>
                <a:lnTo>
                  <a:pt x="110311" y="514663"/>
                </a:lnTo>
                <a:lnTo>
                  <a:pt x="126298" y="514663"/>
                </a:lnTo>
                <a:cubicBezTo>
                  <a:pt x="126298" y="565089"/>
                  <a:pt x="135863" y="612556"/>
                  <a:pt x="152102" y="642713"/>
                </a:cubicBezTo>
                <a:cubicBezTo>
                  <a:pt x="188541" y="710384"/>
                  <a:pt x="240918" y="664936"/>
                  <a:pt x="252554" y="555553"/>
                </a:cubicBezTo>
                <a:cubicBezTo>
                  <a:pt x="255771" y="525311"/>
                  <a:pt x="255350" y="493385"/>
                  <a:pt x="251343" y="463733"/>
                </a:cubicBezTo>
                <a:lnTo>
                  <a:pt x="356890" y="375390"/>
                </a:lnTo>
                <a:cubicBezTo>
                  <a:pt x="385907" y="453570"/>
                  <a:pt x="388885" y="547639"/>
                  <a:pt x="364938" y="629601"/>
                </a:cubicBezTo>
                <a:cubicBezTo>
                  <a:pt x="322380" y="775263"/>
                  <a:pt x="208870" y="840817"/>
                  <a:pt x="112286" y="775511"/>
                </a:cubicBezTo>
                <a:cubicBezTo>
                  <a:pt x="78116" y="752407"/>
                  <a:pt x="50045" y="715332"/>
                  <a:pt x="30516" y="669965"/>
                </a:cubicBezTo>
                <a:lnTo>
                  <a:pt x="21225" y="639699"/>
                </a:lnTo>
                <a:lnTo>
                  <a:pt x="0" y="639699"/>
                </a:lnTo>
                <a:lnTo>
                  <a:pt x="0" y="51466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 bwMode="auto">
          <a:xfrm flipH="1">
            <a:off x="1019175" y="177800"/>
            <a:ext cx="203200" cy="239713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71" name="Freeform 19"/>
          <p:cNvSpPr>
            <a:spLocks/>
          </p:cNvSpPr>
          <p:nvPr/>
        </p:nvSpPr>
        <p:spPr bwMode="auto">
          <a:xfrm>
            <a:off x="1333500" y="22225"/>
            <a:ext cx="381000" cy="381000"/>
          </a:xfrm>
          <a:custGeom>
            <a:avLst/>
            <a:gdLst>
              <a:gd name="T0" fmla="*/ 190495 w 380990"/>
              <a:gd name="T1" fmla="*/ 0 h 380991"/>
              <a:gd name="T2" fmla="*/ 236214 w 380990"/>
              <a:gd name="T3" fmla="*/ 0 h 380991"/>
              <a:gd name="T4" fmla="*/ 236214 w 380990"/>
              <a:gd name="T5" fmla="*/ 144777 h 380991"/>
              <a:gd name="T6" fmla="*/ 380990 w 380990"/>
              <a:gd name="T7" fmla="*/ 144777 h 380991"/>
              <a:gd name="T8" fmla="*/ 380990 w 380990"/>
              <a:gd name="T9" fmla="*/ 190496 h 380991"/>
              <a:gd name="T10" fmla="*/ 236214 w 380990"/>
              <a:gd name="T11" fmla="*/ 190496 h 380991"/>
              <a:gd name="T12" fmla="*/ 236214 w 380990"/>
              <a:gd name="T13" fmla="*/ 380991 h 380991"/>
              <a:gd name="T14" fmla="*/ 190495 w 380990"/>
              <a:gd name="T15" fmla="*/ 380991 h 380991"/>
              <a:gd name="T16" fmla="*/ 190495 w 380990"/>
              <a:gd name="T17" fmla="*/ 190496 h 380991"/>
              <a:gd name="T18" fmla="*/ 0 w 380990"/>
              <a:gd name="T19" fmla="*/ 190496 h 380991"/>
              <a:gd name="T20" fmla="*/ 0 w 380990"/>
              <a:gd name="T21" fmla="*/ 144777 h 380991"/>
              <a:gd name="T22" fmla="*/ 190495 w 380990"/>
              <a:gd name="T23" fmla="*/ 144777 h 3809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80990" h="380991">
                <a:moveTo>
                  <a:pt x="190495" y="0"/>
                </a:moveTo>
                <a:lnTo>
                  <a:pt x="236214" y="0"/>
                </a:lnTo>
                <a:lnTo>
                  <a:pt x="236214" y="144777"/>
                </a:lnTo>
                <a:lnTo>
                  <a:pt x="380990" y="144777"/>
                </a:lnTo>
                <a:lnTo>
                  <a:pt x="380990" y="190496"/>
                </a:lnTo>
                <a:lnTo>
                  <a:pt x="236214" y="190496"/>
                </a:lnTo>
                <a:lnTo>
                  <a:pt x="236214" y="380991"/>
                </a:lnTo>
                <a:lnTo>
                  <a:pt x="190495" y="380991"/>
                </a:lnTo>
                <a:lnTo>
                  <a:pt x="190495" y="190496"/>
                </a:lnTo>
                <a:lnTo>
                  <a:pt x="0" y="190496"/>
                </a:lnTo>
                <a:lnTo>
                  <a:pt x="0" y="144777"/>
                </a:lnTo>
                <a:lnTo>
                  <a:pt x="190495" y="144777"/>
                </a:lnTo>
                <a:lnTo>
                  <a:pt x="190495" y="0"/>
                </a:lnTo>
                <a:close/>
              </a:path>
            </a:pathLst>
          </a:custGeom>
          <a:solidFill>
            <a:srgbClr val="0000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1E31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/>
          <p:cNvSpPr/>
          <p:nvPr/>
        </p:nvSpPr>
        <p:spPr>
          <a:xfrm>
            <a:off x="457200" y="1752600"/>
            <a:ext cx="561975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6737" y="2089805"/>
            <a:ext cx="463551" cy="279399"/>
          </a:xfrm>
          <a:prstGeom prst="rect">
            <a:avLst/>
          </a:prstGeom>
          <a:solidFill>
            <a:srgbClr val="E1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70026" y="1122669"/>
            <a:ext cx="64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  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Đ</a:t>
            </a:r>
            <a:r>
              <a:rPr lang="vi-VN" sz="28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ể </a:t>
            </a:r>
            <a:r>
              <a:rPr lang="vi-VN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sử dụng nồi cơm điện đúng cách tiết kiệm và an toàn ta cần đọc kỹ hướng dẫn sử dụng đi kèm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5844" name="Picture 4" descr="Khám phá nguyên lý hoạt động &amp; Cấu tạo nồi cơm điện cao tần có gì đặc biệt 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542" y="3167824"/>
            <a:ext cx="5143500" cy="283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292603"/>
      </p:ext>
    </p:extLst>
  </p:cSld>
  <p:clrMapOvr>
    <a:masterClrMapping/>
  </p:clrMapOvr>
  <p:transition spd="slow" advClick="0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9460" name="Freeform 19"/>
          <p:cNvSpPr>
            <a:spLocks/>
          </p:cNvSpPr>
          <p:nvPr/>
        </p:nvSpPr>
        <p:spPr bwMode="auto">
          <a:xfrm rot="5400000">
            <a:off x="588168" y="-1331118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61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7084"/>
            <a:ext cx="914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itle 13"/>
          <p:cNvSpPr txBox="1">
            <a:spLocks/>
          </p:cNvSpPr>
          <p:nvPr/>
        </p:nvSpPr>
        <p:spPr bwMode="auto">
          <a:xfrm>
            <a:off x="1676400" y="265984"/>
            <a:ext cx="2160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4ABFB6"/>
                </a:solidFill>
                <a:latin typeface="#9Slide04 AdrianeSwash" panose="02000504060000090004" pitchFamily="2" charset="-93"/>
              </a:rPr>
              <a:t>Luyện</a:t>
            </a:r>
            <a:r>
              <a:rPr lang="en-US" altLang="en-US" sz="3200" b="1" dirty="0">
                <a:solidFill>
                  <a:srgbClr val="4ABFB6"/>
                </a:solidFill>
                <a:latin typeface="#9Slide04 AdrianeSwash" panose="02000504060000090004" pitchFamily="2" charset="-93"/>
              </a:rPr>
              <a:t> </a:t>
            </a:r>
            <a:r>
              <a:rPr lang="en-US" altLang="en-US" sz="3200" b="1" dirty="0" err="1">
                <a:solidFill>
                  <a:srgbClr val="4ABFB6"/>
                </a:solidFill>
                <a:latin typeface="#9Slide04 AdrianeSwash" panose="02000504060000090004" pitchFamily="2" charset="-93"/>
              </a:rPr>
              <a:t>tập</a:t>
            </a:r>
            <a:endParaRPr lang="en-US" altLang="en-US" sz="3200" b="1" dirty="0">
              <a:solidFill>
                <a:srgbClr val="4ABFB6"/>
              </a:solidFill>
              <a:latin typeface="#9Slide04 AdrianeSwash" panose="02000504060000090004" pitchFamily="2" charset="-93"/>
            </a:endParaRPr>
          </a:p>
        </p:txBody>
      </p:sp>
      <p:sp>
        <p:nvSpPr>
          <p:cNvPr id="19463" name="Rectangle 1"/>
          <p:cNvSpPr>
            <a:spLocks noChangeArrowheads="1"/>
          </p:cNvSpPr>
          <p:nvPr/>
        </p:nvSpPr>
        <p:spPr bwMode="auto">
          <a:xfrm>
            <a:off x="761999" y="1184374"/>
            <a:ext cx="71421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12.5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mất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cơm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điện</a:t>
            </a:r>
            <a:endParaRPr lang="en-US" sz="28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155" y="2248646"/>
            <a:ext cx="7011008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78072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0484" name="Freeform 19"/>
          <p:cNvSpPr>
            <a:spLocks/>
          </p:cNvSpPr>
          <p:nvPr/>
        </p:nvSpPr>
        <p:spPr bwMode="auto">
          <a:xfrm rot="5400000">
            <a:off x="1378744" y="-1364242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Rectangle 1"/>
          <p:cNvSpPr>
            <a:spLocks noChangeArrowheads="1"/>
          </p:cNvSpPr>
          <p:nvPr/>
        </p:nvSpPr>
        <p:spPr bwMode="auto">
          <a:xfrm>
            <a:off x="990600" y="1617663"/>
            <a:ext cx="7829550" cy="923330"/>
          </a:xfrm>
          <a:prstGeom prst="rect">
            <a:avLst/>
          </a:pr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sz="2800" b="1" dirty="0" smtClean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  <a:latin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nồi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cơm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nồi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cơm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nồi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cơm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?</a:t>
            </a:r>
            <a:r>
              <a:rPr lang="vi-VN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/>
            </a:r>
            <a:br>
              <a:rPr lang="vi-VN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</a:br>
            <a:endParaRPr lang="en-US" altLang="en-US" sz="2800" b="1" dirty="0">
              <a:solidFill>
                <a:srgbClr val="3399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486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381000"/>
            <a:ext cx="8191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13"/>
          <p:cNvSpPr>
            <a:spLocks noChangeArrowheads="1"/>
          </p:cNvSpPr>
          <p:nvPr/>
        </p:nvSpPr>
        <p:spPr bwMode="auto">
          <a:xfrm>
            <a:off x="2057400" y="533400"/>
            <a:ext cx="14398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 err="1">
                <a:solidFill>
                  <a:srgbClr val="3DB043"/>
                </a:solidFill>
                <a:latin typeface="#9Slide04 HLT Aquus" panose="00000500000000000000" pitchFamily="2" charset="0"/>
              </a:rPr>
              <a:t>Vận</a:t>
            </a:r>
            <a:r>
              <a:rPr lang="en-US" altLang="en-US" sz="2800" b="1" dirty="0">
                <a:solidFill>
                  <a:srgbClr val="3DB043"/>
                </a:solidFill>
                <a:latin typeface="#9Slide04 HLT Aquus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3DB043"/>
                </a:solidFill>
                <a:latin typeface="#9Slide04 HLT Aquus" panose="00000500000000000000" pitchFamily="2" charset="0"/>
              </a:rPr>
              <a:t>dụng</a:t>
            </a:r>
            <a:endParaRPr lang="en-US" altLang="en-US" sz="2800" b="1" dirty="0">
              <a:solidFill>
                <a:srgbClr val="3DB043"/>
              </a:solidFill>
              <a:latin typeface="#9Slide04 HLT Aquus" panose="000005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1E31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4840668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124200"/>
            <a:ext cx="5566130" cy="1066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7400" y="2715491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5400" y="114300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7600" y="762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2400" y="1600200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3545" y="2691246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1545" y="1118755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8545" y="1575955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5036" y="2164773"/>
            <a:ext cx="6096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0981" y="4779819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8981" y="3207328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35981" y="3664528"/>
            <a:ext cx="609600" cy="609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0572" y="3816928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6517" y="6431974"/>
            <a:ext cx="60960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517" y="4859483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1517" y="5316683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2130" y="1059873"/>
            <a:ext cx="609600" cy="609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8075" y="3674919"/>
            <a:ext cx="609600" cy="609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6075" y="2102428"/>
            <a:ext cx="609600" cy="609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3075" y="2559628"/>
            <a:ext cx="609600" cy="609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6381" y="3300846"/>
            <a:ext cx="609600" cy="609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12326" y="5915892"/>
            <a:ext cx="609600" cy="609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0326" y="4343401"/>
            <a:ext cx="609600" cy="609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17326" y="4800601"/>
            <a:ext cx="609600" cy="609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2144" y="1752600"/>
            <a:ext cx="609600" cy="609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8089" y="4367646"/>
            <a:ext cx="609600" cy="609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089" y="2795155"/>
            <a:ext cx="609600" cy="609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3089" y="3252355"/>
            <a:ext cx="609600" cy="609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5772" y="386196"/>
            <a:ext cx="609600" cy="609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1717" y="3001242"/>
            <a:ext cx="609600" cy="6096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717" y="1428751"/>
            <a:ext cx="609600" cy="6096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6717" y="1885951"/>
            <a:ext cx="609600" cy="609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1322" y="150668"/>
            <a:ext cx="609600" cy="6096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82733" y="2765714"/>
            <a:ext cx="609600" cy="6096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144733" y="1193223"/>
            <a:ext cx="609600" cy="6096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2267" y="1650423"/>
            <a:ext cx="609600" cy="6096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75022" y="748145"/>
            <a:ext cx="609600" cy="6096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0967" y="3363191"/>
            <a:ext cx="609600" cy="6096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98967" y="1790700"/>
            <a:ext cx="609600" cy="6096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65967" y="2247900"/>
            <a:ext cx="609600" cy="6096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9067" y="419100"/>
            <a:ext cx="609600" cy="6096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5012" y="3034146"/>
            <a:ext cx="609600" cy="6096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3012" y="1461655"/>
            <a:ext cx="609600" cy="6096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438" y1="68750" x2="23438" y2="68750"/>
                        <a14:foregroundMark x1="14063" y1="76563" x2="14063" y2="76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90012" y="19188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0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664" y="4953000"/>
            <a:ext cx="9144000" cy="3352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1371600" y="563563"/>
            <a:ext cx="63246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vi-VN" dirty="0" smtClean="0">
                <a:solidFill>
                  <a:schemeClr val="accent2"/>
                </a:solidFill>
              </a:rPr>
              <a:t>           </a:t>
            </a:r>
            <a:r>
              <a:rPr lang="en-US" altLang="vi-VN" sz="3200" b="1" dirty="0" smtClean="0">
                <a:solidFill>
                  <a:srgbClr val="FF912B"/>
                </a:solidFill>
                <a:latin typeface="#9Slide05 Garris" pitchFamily="2" charset="0"/>
                <a:ea typeface="+mj-ea"/>
                <a:cs typeface="+mj-cs"/>
              </a:rPr>
              <a:t>MỤC TIÊU BÀI HỌC</a:t>
            </a:r>
            <a:endParaRPr lang="en-US" altLang="vi-VN" sz="3200" b="1" dirty="0">
              <a:solidFill>
                <a:srgbClr val="FF912B"/>
              </a:solidFill>
              <a:latin typeface="#9Slide05 Garris" pitchFamily="2" charset="0"/>
              <a:ea typeface="+mj-ea"/>
              <a:cs typeface="+mj-cs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57200" y="1290638"/>
            <a:ext cx="81534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-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  </a:t>
            </a:r>
            <a:r>
              <a:rPr lang="en-US" sz="3200" dirty="0" err="1" smtClean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nồi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cơm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điện</a:t>
            </a:r>
            <a:endParaRPr lang="en-US" sz="3200" dirty="0">
              <a:solidFill>
                <a:srgbClr val="0070C0"/>
              </a:solidFill>
              <a:ea typeface="+mj-ea"/>
              <a:cs typeface="Times New Roman" panose="02020603050405020304" pitchFamily="18" charset="0"/>
            </a:endParaRPr>
          </a:p>
          <a:p>
            <a:r>
              <a:rPr lang="en-US" dirty="0"/>
              <a:t>  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5800" y="2363450"/>
            <a:ext cx="8153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-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 </a:t>
            </a:r>
            <a:r>
              <a:rPr lang="en-US" sz="3200" dirty="0" err="1" smtClean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Vẽ</a:t>
            </a:r>
            <a:r>
              <a:rPr lang="en-US" sz="3200" dirty="0" smtClean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mô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nồi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cơm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điện</a:t>
            </a:r>
            <a:endParaRPr lang="en-US" sz="3200" dirty="0">
              <a:solidFill>
                <a:srgbClr val="0070C0"/>
              </a:solidFill>
              <a:ea typeface="+mj-ea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40773" y="3823855"/>
            <a:ext cx="8153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dirty="0" smtClean="0">
                <a:solidFill>
                  <a:srgbClr val="0000FF"/>
                </a:solidFill>
                <a:latin typeface=".VnTime" panose="020B7200000000000000" pitchFamily="34" charset="0"/>
              </a:rPr>
              <a:t>-</a:t>
            </a:r>
            <a:r>
              <a:rPr lang="en-US" dirty="0"/>
              <a:t>   </a:t>
            </a:r>
            <a:r>
              <a:rPr lang="en-US" sz="3200" dirty="0" err="1" smtClean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Lựa</a:t>
            </a:r>
            <a:r>
              <a:rPr lang="en-US" sz="3200" dirty="0" smtClean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nồi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cơm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toàn</a:t>
            </a:r>
            <a:endParaRPr lang="en-US" sz="3200" dirty="0">
              <a:solidFill>
                <a:srgbClr val="0070C0"/>
              </a:solidFill>
              <a:ea typeface="+mj-ea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ea typeface="+mj-ea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9876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1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1E31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2722418"/>
            <a:ext cx="8229600" cy="1143000"/>
          </a:xfrm>
        </p:spPr>
        <p:txBody>
          <a:bodyPr>
            <a:noAutofit/>
          </a:bodyPr>
          <a:lstStyle/>
          <a:p>
            <a:r>
              <a:rPr lang="vi-VN" sz="3200" dirty="0">
                <a:solidFill>
                  <a:srgbClr val="0070C0"/>
                </a:solidFill>
              </a:rPr>
              <a:t>Cơm được nấu như thế nào trước khi có nồi cơm điện ? </a:t>
            </a:r>
            <a:r>
              <a:rPr lang="en-US" sz="3200" dirty="0">
                <a:solidFill>
                  <a:srgbClr val="0070C0"/>
                </a:solidFill>
              </a:rPr>
              <a:t>N</a:t>
            </a:r>
            <a:r>
              <a:rPr lang="vi-VN" sz="3200" dirty="0" smtClean="0">
                <a:solidFill>
                  <a:srgbClr val="0070C0"/>
                </a:solidFill>
              </a:rPr>
              <a:t>ồi </a:t>
            </a:r>
            <a:r>
              <a:rPr lang="vi-VN" sz="3200" dirty="0">
                <a:solidFill>
                  <a:srgbClr val="0070C0"/>
                </a:solidFill>
              </a:rPr>
              <a:t>cơm điện làm việc như thế nào? Làm thế nào để lựa chọn sử dụng nồi cơm điện đúng cách tiết kiệm và an toàn</a:t>
            </a:r>
            <a:r>
              <a:rPr lang="vi-VN" dirty="0"/>
              <a:t/>
            </a:r>
            <a:br>
              <a:rPr lang="vi-VN" dirty="0"/>
            </a:br>
            <a:r>
              <a:rPr lang="vi-VN" dirty="0"/>
              <a:t/>
            </a:r>
            <a:br>
              <a:rPr lang="vi-VN" dirty="0"/>
            </a:br>
            <a:r>
              <a:rPr lang="en-US" dirty="0"/>
              <a:t/>
            </a:r>
            <a:br>
              <a:rPr lang="en-US" dirty="0"/>
            </a:b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9643"/>
            <a:ext cx="908383" cy="10729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5251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371600" y="3284859"/>
            <a:ext cx="10634421" cy="523220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</p:spPr>
        <p:txBody>
          <a:bodyPr>
            <a:spAutoFit/>
          </a:bodyPr>
          <a:lstStyle/>
          <a:p>
            <a:endParaRPr lang="vi-VN" sz="2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3487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u="sng" dirty="0" smtClean="0">
                <a:solidFill>
                  <a:srgbClr val="339966"/>
                </a:solidFill>
                <a:latin typeface="Times New Roman" panose="02020603050405020304" pitchFamily="18" charset="0"/>
              </a:rPr>
              <a:t>I . </a:t>
            </a:r>
            <a:r>
              <a:rPr lang="en-US" sz="2800" b="1" u="sng" dirty="0" smtClean="0">
                <a:solidFill>
                  <a:srgbClr val="339966"/>
                </a:solidFill>
                <a:latin typeface="Times New Roman" panose="02020603050405020304" pitchFamily="18" charset="0"/>
              </a:rPr>
              <a:t>CẤU TẠO</a:t>
            </a:r>
            <a:endParaRPr lang="en-US" altLang="vi-VN" sz="2800" b="1" u="sng" dirty="0">
              <a:solidFill>
                <a:srgbClr val="3399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80743" y="124798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80743" y="211555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80743" y="299894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980743" y="397546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50016" y="492957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598" y="252569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17758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340" name="Freeform 19"/>
          <p:cNvSpPr>
            <a:spLocks/>
          </p:cNvSpPr>
          <p:nvPr/>
        </p:nvSpPr>
        <p:spPr bwMode="auto">
          <a:xfrm rot="5400000">
            <a:off x="1039662" y="-1383292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8386" y="861396"/>
            <a:ext cx="813187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12.2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(1), (2), (3), (4), (5)</a:t>
            </a: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dirty="0"/>
              <a:t> </a:t>
            </a:r>
          </a:p>
        </p:txBody>
      </p:sp>
      <p:sp>
        <p:nvSpPr>
          <p:cNvPr id="7" name="Freeform 6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1E31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5810"/>
            <a:ext cx="8413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3"/>
          <p:cNvSpPr txBox="1">
            <a:spLocks/>
          </p:cNvSpPr>
          <p:nvPr/>
        </p:nvSpPr>
        <p:spPr>
          <a:xfrm>
            <a:off x="1792288" y="155160"/>
            <a:ext cx="1916112" cy="584200"/>
          </a:xfrm>
          <a:prstGeom prst="rect">
            <a:avLst/>
          </a:prstGeom>
        </p:spPr>
        <p:txBody>
          <a:bodyPr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3200" b="1" kern="0" dirty="0" err="1" smtClean="0">
                <a:solidFill>
                  <a:srgbClr val="FDC308"/>
                </a:solidFill>
                <a:latin typeface="#9Slide05 Habano" panose="02040603050506020204" pitchFamily="18" charset="0"/>
              </a:rPr>
              <a:t>Khám</a:t>
            </a:r>
            <a:r>
              <a:rPr lang="en-US" sz="3200" b="1" kern="0" dirty="0" smtClean="0">
                <a:solidFill>
                  <a:srgbClr val="FDC308"/>
                </a:solidFill>
                <a:latin typeface="#9Slide05 Habano" panose="02040603050506020204" pitchFamily="18" charset="0"/>
              </a:rPr>
              <a:t> </a:t>
            </a:r>
            <a:r>
              <a:rPr lang="en-US" sz="3200" b="1" kern="0" dirty="0" err="1" smtClean="0">
                <a:solidFill>
                  <a:srgbClr val="FDC308"/>
                </a:solidFill>
                <a:latin typeface="#9Slide05 Habano" panose="02040603050506020204" pitchFamily="18" charset="0"/>
              </a:rPr>
              <a:t>phá</a:t>
            </a:r>
            <a:endParaRPr lang="en-US" sz="3200" b="1" kern="0" dirty="0">
              <a:solidFill>
                <a:srgbClr val="FDC308"/>
              </a:solidFill>
              <a:latin typeface="#9Slide05 Habano" panose="02040603050506020204" pitchFamily="18" charset="0"/>
            </a:endParaRPr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81200"/>
            <a:ext cx="6333413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41307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469545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 smtClean="0">
                <a:solidFill>
                  <a:srgbClr val="339966"/>
                </a:solidFill>
              </a:rPr>
              <a:t>II. </a:t>
            </a:r>
            <a:r>
              <a:rPr lang="en-US" sz="2800" b="1" u="sng" dirty="0" smtClean="0">
                <a:solidFill>
                  <a:srgbClr val="339966"/>
                </a:solidFill>
              </a:rPr>
              <a:t>NGUYÊN LÝ LÀM VIỆC</a:t>
            </a:r>
          </a:p>
          <a:p>
            <a:pPr>
              <a:spcBef>
                <a:spcPct val="50000"/>
              </a:spcBef>
            </a:pP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46419" y="810956"/>
            <a:ext cx="68118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12.3 a) </a:t>
            </a:r>
            <a:r>
              <a:rPr lang="vi-VN" dirty="0"/>
              <a:t/>
            </a:r>
            <a:br>
              <a:rPr lang="vi-VN" dirty="0"/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51965" b="37518"/>
          <a:stretch/>
        </p:blipFill>
        <p:spPr>
          <a:xfrm>
            <a:off x="2517122" y="2381329"/>
            <a:ext cx="4114800" cy="31194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315143" y="2321206"/>
            <a:ext cx="27992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53558" y="4761119"/>
            <a:ext cx="1968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82921" y="5500767"/>
            <a:ext cx="15338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18720" y="5560834"/>
            <a:ext cx="15398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4522" y="3689207"/>
            <a:ext cx="15398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467940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24" grpId="0"/>
      <p:bldP spid="13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0008" y="1023065"/>
            <a:ext cx="6934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 cạn nước, bộ phận điều khiển làm giảm nhiệt độ của bộ phận sinh  nhiệt nồi chuyển  sang chế độ giữ ấm( hình 12.3 b)</a:t>
            </a:r>
            <a:r>
              <a:rPr lang="vi-VN" dirty="0"/>
              <a:t/>
            </a:r>
            <a:br>
              <a:rPr lang="vi-VN" dirty="0"/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49290" b="36637"/>
          <a:stretch/>
        </p:blipFill>
        <p:spPr>
          <a:xfrm>
            <a:off x="2747932" y="3095001"/>
            <a:ext cx="3516343" cy="243289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558781" y="2758311"/>
            <a:ext cx="27992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vi-VN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75505" y="4283739"/>
            <a:ext cx="1968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22632" y="5505838"/>
            <a:ext cx="15338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91042" y="5418164"/>
            <a:ext cx="15398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067108" y="3980246"/>
            <a:ext cx="15398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169863" y="203200"/>
            <a:ext cx="469545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 smtClean="0">
                <a:solidFill>
                  <a:srgbClr val="339966"/>
                </a:solidFill>
              </a:rPr>
              <a:t>II. </a:t>
            </a:r>
            <a:r>
              <a:rPr lang="en-US" sz="2800" b="1" u="sng" dirty="0" smtClean="0">
                <a:solidFill>
                  <a:srgbClr val="339966"/>
                </a:solidFill>
              </a:rPr>
              <a:t>NGUYÊN LÝ LÀM VIỆC</a:t>
            </a:r>
          </a:p>
          <a:p>
            <a:pPr>
              <a:spcBef>
                <a:spcPct val="50000"/>
              </a:spcBef>
            </a:pPr>
            <a:endParaRPr lang="en-US" altLang="vi-VN" sz="2800" b="1" u="sng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72182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5" grpId="0"/>
      <p:bldP spid="20" grpId="0"/>
      <p:bldP spid="21" grpId="0"/>
      <p:bldP spid="22" grpId="0"/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2" y="203200"/>
            <a:ext cx="5392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 smtClean="0">
                <a:solidFill>
                  <a:srgbClr val="339966"/>
                </a:solidFill>
              </a:rPr>
              <a:t>III. </a:t>
            </a:r>
            <a:r>
              <a:rPr lang="en-US" sz="2800" b="1" u="sng" dirty="0" smtClean="0">
                <a:solidFill>
                  <a:srgbClr val="339966"/>
                </a:solidFill>
              </a:rPr>
              <a:t>LỰA CHỌN VÀ SỬ DỤNG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518" y="1430753"/>
            <a:ext cx="74672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những lưu ý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hung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lựa chọn đồ dùng điện trong gia đình việc lựa chọn  nồi cơm điện cần quan tâm đến dung tích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hức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của nồi cơm điện sao cho phù hợp với điều kiện thực tế của gia đình</a:t>
            </a:r>
            <a:r>
              <a:rPr lang="vi-VN" dirty="0"/>
              <a:t/>
            </a:r>
            <a:br>
              <a:rPr lang="vi-VN" dirty="0"/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2073" y="790317"/>
            <a:ext cx="19030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dirty="0" smtClean="0">
                <a:solidFill>
                  <a:srgbClr val="8DC7B0"/>
                </a:solidFill>
              </a:rPr>
              <a:t>1</a:t>
            </a:r>
            <a:r>
              <a:rPr lang="en-US" altLang="vi-VN" sz="2800" dirty="0">
                <a:solidFill>
                  <a:srgbClr val="8DC7B0"/>
                </a:solidFill>
              </a:rPr>
              <a:t>. </a:t>
            </a:r>
            <a:r>
              <a:rPr lang="en-US" sz="2800" dirty="0" err="1" smtClean="0">
                <a:solidFill>
                  <a:srgbClr val="8DC7B0"/>
                </a:solidFill>
              </a:rPr>
              <a:t>Lựa</a:t>
            </a:r>
            <a:r>
              <a:rPr lang="en-US" sz="2800" dirty="0" smtClean="0">
                <a:solidFill>
                  <a:srgbClr val="8DC7B0"/>
                </a:solidFill>
              </a:rPr>
              <a:t> </a:t>
            </a:r>
            <a:r>
              <a:rPr lang="en-US" sz="2800" dirty="0" err="1">
                <a:solidFill>
                  <a:srgbClr val="8DC7B0"/>
                </a:solidFill>
              </a:rPr>
              <a:t>chọn</a:t>
            </a:r>
            <a:endParaRPr lang="en-US" altLang="vi-VN" sz="2800" dirty="0">
              <a:solidFill>
                <a:srgbClr val="8DC7B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439518"/>
              </p:ext>
            </p:extLst>
          </p:nvPr>
        </p:nvGraphicFramePr>
        <p:xfrm>
          <a:off x="838518" y="3728580"/>
          <a:ext cx="6096000" cy="258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6621112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68501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28544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Dung </a:t>
                      </a:r>
                      <a:r>
                        <a:rPr lang="en-US" sz="2400" b="0" i="0" u="none" strike="noStrike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tích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vi-VN" sz="24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 cốc gạo tiêu chuẩn</a:t>
                      </a:r>
                      <a:r>
                        <a:rPr lang="vi-VN" dirty="0" smtClean="0"/>
                        <a:t/>
                      </a:r>
                      <a:br>
                        <a:rPr lang="vi-VN" dirty="0" smtClean="0"/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vi-VN" sz="24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 người ăn</a:t>
                      </a:r>
                    </a:p>
                    <a:p>
                      <a:pPr algn="ctr"/>
                      <a:r>
                        <a:rPr lang="vi-VN" dirty="0" smtClean="0"/>
                        <a:t/>
                      </a:r>
                      <a:br>
                        <a:rPr lang="vi-VN" dirty="0" smtClean="0"/>
                      </a:b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072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0,6 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2 - 4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1 -2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49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- 4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795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1,8</a:t>
                      </a:r>
                      <a:r>
                        <a:rPr lang="en-US" baseline="0" dirty="0" smtClean="0"/>
                        <a:t> – 2L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8 -12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4 - 6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539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2-2,5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12 - 14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6 - 8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653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500605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8436" name="Freeform 19"/>
          <p:cNvSpPr>
            <a:spLocks/>
          </p:cNvSpPr>
          <p:nvPr/>
        </p:nvSpPr>
        <p:spPr bwMode="auto">
          <a:xfrm rot="5400000">
            <a:off x="1520825" y="-1326434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Title 13"/>
          <p:cNvSpPr txBox="1">
            <a:spLocks/>
          </p:cNvSpPr>
          <p:nvPr/>
        </p:nvSpPr>
        <p:spPr bwMode="auto">
          <a:xfrm>
            <a:off x="1527175" y="812800"/>
            <a:ext cx="34559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C0B308"/>
                </a:solidFill>
                <a:latin typeface="#9Slide05 Garris" pitchFamily="2" charset="-93"/>
              </a:rPr>
              <a:t>Kết</a:t>
            </a:r>
            <a:r>
              <a:rPr lang="en-US" altLang="en-US" sz="3200" b="1" dirty="0">
                <a:solidFill>
                  <a:srgbClr val="C0B308"/>
                </a:solidFill>
                <a:latin typeface="#9Slide05 Garris" pitchFamily="2" charset="-93"/>
              </a:rPr>
              <a:t> </a:t>
            </a:r>
            <a:r>
              <a:rPr lang="en-US" altLang="en-US" sz="3200" b="1" dirty="0" err="1">
                <a:solidFill>
                  <a:srgbClr val="C0B308"/>
                </a:solidFill>
                <a:latin typeface="#9Slide05 Garris" pitchFamily="2" charset="-93"/>
              </a:rPr>
              <a:t>nối</a:t>
            </a:r>
            <a:r>
              <a:rPr lang="en-US" altLang="en-US" sz="3200" b="1" dirty="0">
                <a:solidFill>
                  <a:srgbClr val="C0B308"/>
                </a:solidFill>
                <a:latin typeface="#9Slide05 Garris" pitchFamily="2" charset="-93"/>
              </a:rPr>
              <a:t> </a:t>
            </a:r>
            <a:r>
              <a:rPr lang="en-US" altLang="en-US" sz="3200" b="1" dirty="0" err="1">
                <a:solidFill>
                  <a:srgbClr val="C0B308"/>
                </a:solidFill>
                <a:latin typeface="#9Slide05 Garris" pitchFamily="2" charset="-93"/>
              </a:rPr>
              <a:t>năng</a:t>
            </a:r>
            <a:r>
              <a:rPr lang="en-US" altLang="en-US" sz="3200" b="1" dirty="0">
                <a:solidFill>
                  <a:srgbClr val="C0B308"/>
                </a:solidFill>
                <a:latin typeface="#9Slide05 Garris" pitchFamily="2" charset="-93"/>
              </a:rPr>
              <a:t> </a:t>
            </a:r>
            <a:r>
              <a:rPr lang="en-US" altLang="en-US" sz="3200" b="1" dirty="0" err="1">
                <a:solidFill>
                  <a:srgbClr val="C0B308"/>
                </a:solidFill>
                <a:latin typeface="#9Slide05 Garris" pitchFamily="2" charset="-93"/>
              </a:rPr>
              <a:t>lực</a:t>
            </a:r>
            <a:endParaRPr lang="en-US" altLang="en-US" sz="3200" b="1" dirty="0">
              <a:solidFill>
                <a:srgbClr val="C0B308"/>
              </a:solidFill>
              <a:latin typeface="#9Slide05 Garris" pitchFamily="2" charset="-93"/>
            </a:endParaRPr>
          </a:p>
        </p:txBody>
      </p:sp>
      <p:pic>
        <p:nvPicPr>
          <p:cNvPr id="1843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847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802481" y="1380445"/>
            <a:ext cx="78232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1" dirty="0" err="1" smtClean="0">
                <a:solidFill>
                  <a:srgbClr val="339966"/>
                </a:solidFill>
              </a:rPr>
              <a:t>Gia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đình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bạn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Hoa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có</a:t>
            </a:r>
            <a:r>
              <a:rPr lang="en-US" sz="2800" b="1" dirty="0">
                <a:solidFill>
                  <a:srgbClr val="339966"/>
                </a:solidFill>
              </a:rPr>
              <a:t> 4 </a:t>
            </a:r>
            <a:r>
              <a:rPr lang="en-US" sz="2800" b="1" dirty="0" err="1">
                <a:solidFill>
                  <a:srgbClr val="339966"/>
                </a:solidFill>
              </a:rPr>
              <a:t>người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Bố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mẹ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hoa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và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em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trai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gần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một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tuổi</a:t>
            </a:r>
            <a:r>
              <a:rPr lang="en-US" sz="2800" b="1" dirty="0">
                <a:solidFill>
                  <a:srgbClr val="339966"/>
                </a:solidFill>
              </a:rPr>
              <a:t>.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Em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hãy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giúp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Hoa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lựa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chọn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một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chiếc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nồi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cơm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điện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phù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hợp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nhất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với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gia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đình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bạn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ấy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trong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ba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loại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dưới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đây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và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giải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thích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sự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lựa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chọn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đó</a:t>
            </a:r>
            <a:r>
              <a:rPr lang="en-US" sz="2800" b="1" dirty="0">
                <a:solidFill>
                  <a:srgbClr val="339966"/>
                </a:solidFill>
              </a:rPr>
              <a:t> ( </a:t>
            </a:r>
            <a:r>
              <a:rPr lang="en-US" sz="2800" b="1" dirty="0" err="1">
                <a:solidFill>
                  <a:srgbClr val="339966"/>
                </a:solidFill>
              </a:rPr>
              <a:t>xem</a:t>
            </a:r>
            <a:r>
              <a:rPr lang="en-US" sz="2800" b="1" dirty="0">
                <a:solidFill>
                  <a:srgbClr val="339966"/>
                </a:solidFill>
              </a:rPr>
              <a:t> </a:t>
            </a:r>
            <a:r>
              <a:rPr lang="en-US" sz="2800" b="1" dirty="0" err="1">
                <a:solidFill>
                  <a:srgbClr val="339966"/>
                </a:solidFill>
              </a:rPr>
              <a:t>Bảng</a:t>
            </a:r>
            <a:r>
              <a:rPr lang="en-US" sz="2800" b="1" dirty="0">
                <a:solidFill>
                  <a:srgbClr val="339966"/>
                </a:solidFill>
              </a:rPr>
              <a:t> 12.1)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17575" y="3528079"/>
            <a:ext cx="42640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1" dirty="0" smtClean="0">
                <a:solidFill>
                  <a:srgbClr val="339966"/>
                </a:solidFill>
              </a:rPr>
              <a:t>a) </a:t>
            </a:r>
            <a:r>
              <a:rPr lang="en-US" sz="2800" b="1" dirty="0" err="1" smtClean="0">
                <a:solidFill>
                  <a:srgbClr val="339966"/>
                </a:solidFill>
              </a:rPr>
              <a:t>Nồi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cơm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điện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có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thông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số</a:t>
            </a:r>
            <a:r>
              <a:rPr lang="en-US" sz="2800" b="1" dirty="0" smtClean="0">
                <a:solidFill>
                  <a:srgbClr val="339966"/>
                </a:solidFill>
              </a:rPr>
              <a:t> : 220V, 680V, 2.0 L</a:t>
            </a:r>
            <a:endParaRPr lang="en-US" dirty="0" smtClean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890530" y="4456764"/>
            <a:ext cx="42640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1" dirty="0" smtClean="0">
                <a:solidFill>
                  <a:srgbClr val="339966"/>
                </a:solidFill>
              </a:rPr>
              <a:t>b) </a:t>
            </a:r>
            <a:r>
              <a:rPr lang="en-US" sz="2800" b="1" dirty="0" err="1" smtClean="0">
                <a:solidFill>
                  <a:srgbClr val="339966"/>
                </a:solidFill>
              </a:rPr>
              <a:t>Nồi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cơm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điện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có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thông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số</a:t>
            </a:r>
            <a:r>
              <a:rPr lang="en-US" sz="2800" b="1" dirty="0" smtClean="0">
                <a:solidFill>
                  <a:srgbClr val="339966"/>
                </a:solidFill>
              </a:rPr>
              <a:t> : 220V, 775V, 1.8 L</a:t>
            </a:r>
            <a:endParaRPr lang="en-US" dirty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38767" y="5657570"/>
            <a:ext cx="42640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1" dirty="0" smtClean="0">
                <a:solidFill>
                  <a:srgbClr val="339966"/>
                </a:solidFill>
              </a:rPr>
              <a:t>c) </a:t>
            </a:r>
            <a:r>
              <a:rPr lang="en-US" sz="2800" b="1" dirty="0" err="1" smtClean="0">
                <a:solidFill>
                  <a:srgbClr val="339966"/>
                </a:solidFill>
              </a:rPr>
              <a:t>Nồi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cơm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điện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có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thông</a:t>
            </a:r>
            <a:r>
              <a:rPr lang="en-US" sz="2800" b="1" dirty="0" smtClean="0">
                <a:solidFill>
                  <a:srgbClr val="339966"/>
                </a:solidFill>
              </a:rPr>
              <a:t> </a:t>
            </a:r>
            <a:r>
              <a:rPr lang="en-US" sz="2800" b="1" dirty="0" err="1" smtClean="0">
                <a:solidFill>
                  <a:srgbClr val="339966"/>
                </a:solidFill>
              </a:rPr>
              <a:t>số</a:t>
            </a:r>
            <a:r>
              <a:rPr lang="en-US" sz="2800" b="1" dirty="0" smtClean="0">
                <a:solidFill>
                  <a:srgbClr val="339966"/>
                </a:solidFill>
              </a:rPr>
              <a:t> : 220V, 680V, 1.0 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9975709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9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793</TotalTime>
  <Words>546</Words>
  <PresentationFormat>On-screen Show (4:3)</PresentationFormat>
  <Paragraphs>90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#9Slide04 AdrianeSwash</vt:lpstr>
      <vt:lpstr>#9Slide04 HLT Aquus</vt:lpstr>
      <vt:lpstr>#9Slide05 Garris</vt:lpstr>
      <vt:lpstr>#9Slide05 Habano</vt:lpstr>
      <vt:lpstr>.VnAristote</vt:lpstr>
      <vt:lpstr>.VnTime</vt:lpstr>
      <vt:lpstr>Arial</vt:lpstr>
      <vt:lpstr>Calibri</vt:lpstr>
      <vt:lpstr>Lato Light</vt:lpstr>
      <vt:lpstr>Times New Roman</vt:lpstr>
      <vt:lpstr>UVN Ke Chuyen1</vt:lpstr>
      <vt:lpstr>Office Theme</vt:lpstr>
      <vt:lpstr>PowerPoint Presentation</vt:lpstr>
      <vt:lpstr>PowerPoint Presentation</vt:lpstr>
      <vt:lpstr>Cơm được nấu như thế nào trước khi có nồi cơm điện ? Nồi cơm điện làm việc như thế nào? Làm thế nào để lựa chọn sử dụng nồi cơm điện đúng cách tiết kiệm và an toàn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2013-08-28T08:21:51Z</dcterms:created>
  <dcterms:modified xsi:type="dcterms:W3CDTF">2021-07-07T03:13:23Z</dcterms:modified>
</cp:coreProperties>
</file>