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theme/theme9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3" r:id="rId3"/>
    <p:sldMasterId id="2147483695" r:id="rId4"/>
    <p:sldMasterId id="2147483700" r:id="rId5"/>
    <p:sldMasterId id="2147483712" r:id="rId6"/>
    <p:sldMasterId id="2147483727" r:id="rId7"/>
    <p:sldMasterId id="2147483743" r:id="rId8"/>
    <p:sldMasterId id="2147483755" r:id="rId9"/>
    <p:sldMasterId id="2147483757" r:id="rId10"/>
  </p:sldMasterIdLst>
  <p:notesMasterIdLst>
    <p:notesMasterId r:id="rId30"/>
  </p:notesMasterIdLst>
  <p:sldIdLst>
    <p:sldId id="2007577130" r:id="rId11"/>
    <p:sldId id="257" r:id="rId12"/>
    <p:sldId id="267" r:id="rId13"/>
    <p:sldId id="265" r:id="rId14"/>
    <p:sldId id="260" r:id="rId15"/>
    <p:sldId id="309" r:id="rId16"/>
    <p:sldId id="310" r:id="rId17"/>
    <p:sldId id="264" r:id="rId18"/>
    <p:sldId id="2007577125" r:id="rId19"/>
    <p:sldId id="2007577126" r:id="rId20"/>
    <p:sldId id="2007577127" r:id="rId21"/>
    <p:sldId id="2007577128" r:id="rId22"/>
    <p:sldId id="295" r:id="rId23"/>
    <p:sldId id="256" r:id="rId24"/>
    <p:sldId id="294" r:id="rId25"/>
    <p:sldId id="2007577129" r:id="rId26"/>
    <p:sldId id="282" r:id="rId27"/>
    <p:sldId id="285" r:id="rId28"/>
    <p:sldId id="30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215CDA-47FB-4044-9DCE-7C2FEE59193C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F9A2D4-4284-4071-9F9E-6BD311DE3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736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571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3895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Thiết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kế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bởi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2FB013-99A8-48FF-AA76-D585D4484B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512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602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013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824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Thiết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kế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bởi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2FB013-99A8-48FF-AA76-D585D4484B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394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348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633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3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14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29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2798597"/>
      </p:ext>
    </p:extLst>
  </p:cSld>
  <p:clrMapOvr>
    <a:masterClrMapping/>
  </p:clrMapOvr>
  <p:transition spd="slow" advClick="0" advTm="2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39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2021/9/5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4384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2021/9/5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6142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2021/9/5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4694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2021/9/5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805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2021/9/5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625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2021/9/5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4660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2021/9/5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2473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2021/9/5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9549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24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2021/9/5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6874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2021/9/5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423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4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90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25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2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9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93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71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46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263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6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8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79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59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778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11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24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91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31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18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253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9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926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30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24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00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010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573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773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59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0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10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48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37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11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70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122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88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8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88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9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26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87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079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61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578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0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5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3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9325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20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21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31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2021/9/5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0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2021/9/5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58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2021/9/5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25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17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58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43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91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2293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987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89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41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244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764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860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567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510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748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68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99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96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081892"/>
      </p:ext>
    </p:extLst>
  </p:cSld>
  <p:clrMapOvr>
    <a:masterClrMapping/>
  </p:clrMapOvr>
  <p:transition spd="slow" advClick="0" advTm="2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81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9323916"/>
      </p:ext>
    </p:extLst>
  </p:cSld>
  <p:clrMapOvr>
    <a:masterClrMapping/>
  </p:clrMapOvr>
  <p:transition spd="slow" advClick="0" advTm="2000">
    <p:randomBar dir="vert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6853756"/>
      </p:ext>
    </p:extLst>
  </p:cSld>
  <p:clrMapOvr>
    <a:masterClrMapping/>
  </p:clrMapOvr>
  <p:transition spd="slow" advClick="0" advTm="2000">
    <p:randomBar dir="vert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7695672"/>
      </p:ext>
    </p:extLst>
  </p:cSld>
  <p:clrMapOvr>
    <a:masterClrMapping/>
  </p:clrMapOvr>
  <p:transition spd="slow" advClick="0" advTm="2000">
    <p:randomBar dir="vert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48939"/>
      </p:ext>
    </p:extLst>
  </p:cSld>
  <p:clrMapOvr>
    <a:masterClrMapping/>
  </p:clrMapOvr>
  <p:transition spd="slow" advClick="0" advTm="2000">
    <p:randomBar dir="vert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5383077"/>
      </p:ext>
    </p:extLst>
  </p:cSld>
  <p:clrMapOvr>
    <a:masterClrMapping/>
  </p:clrMapOvr>
  <p:transition spd="slow" advClick="0" advTm="2000">
    <p:randomBar dir="vert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311664"/>
      </p:ext>
    </p:extLst>
  </p:cSld>
  <p:clrMapOvr>
    <a:masterClrMapping/>
  </p:clrMapOvr>
  <p:transition spd="slow" advClick="0" advTm="2000">
    <p:randomBar dir="vert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0575641"/>
      </p:ext>
    </p:extLst>
  </p:cSld>
  <p:clrMapOvr>
    <a:masterClrMapping/>
  </p:clrMapOvr>
  <p:transition spd="slow" advClick="0" advTm="2000">
    <p:randomBar dir="vert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294982"/>
      </p:ext>
    </p:extLst>
  </p:cSld>
  <p:clrMapOvr>
    <a:masterClrMapping/>
  </p:clrMapOvr>
  <p:transition spd="slow" advClick="0" advTm="2000">
    <p:randomBar dir="vert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3171851"/>
      </p:ext>
    </p:extLst>
  </p:cSld>
  <p:clrMapOvr>
    <a:masterClrMapping/>
  </p:clrMapOvr>
  <p:transition spd="slow" advClick="0" advTm="2000">
    <p:randomBar dir="vert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590371"/>
      </p:ext>
    </p:extLst>
  </p:cSld>
  <p:clrMapOvr>
    <a:masterClrMapping/>
  </p:clrMapOvr>
  <p:transition spd="slow" advClick="0" advTm="2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1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theme" Target="../theme/theme4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085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01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30943" y="2690813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157565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943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DE4826-5B4A-4BC3-84D8-C88B63A55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3" b="73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AB4E442-A751-43E9-A45C-7DDB7A4768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70000"/>
                </a:schemeClr>
              </a:gs>
              <a:gs pos="28300">
                <a:srgbClr val="FFFFFF">
                  <a:alpha val="79000"/>
                </a:srgb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E2678BB-B56C-4713-A2A2-A0E438A21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r="7187" b="19473"/>
          <a:stretch/>
        </p:blipFill>
        <p:spPr>
          <a:xfrm>
            <a:off x="0" y="5518755"/>
            <a:ext cx="12192000" cy="13392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D62FD3-F3DE-4915-9A9B-24E6CECB43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07" y="6236871"/>
            <a:ext cx="5583247" cy="5671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0C55E9C-00B0-45D6-AEB6-895465D2183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5904686"/>
            <a:ext cx="1357313" cy="1421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DDDE340-11E3-4E71-A8E9-0009FA90343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0017"/>
            <a:ext cx="1162050" cy="1545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154F506-702C-4FA1-B787-AA4B9C50DB3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6" y="6382247"/>
            <a:ext cx="1320800" cy="1377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70628-DACC-4000-9917-8318718BDEF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153" y="4851400"/>
            <a:ext cx="2181344" cy="174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16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9371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080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/>
              <a:pPr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751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654721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481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6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5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38.xml"/><Relationship Id="rId4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260" y="5217882"/>
            <a:ext cx="1821302" cy="8530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873" y="6130735"/>
            <a:ext cx="5901127" cy="744929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887" y="583715"/>
            <a:ext cx="1352715" cy="39447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sp>
        <p:nvSpPr>
          <p:cNvPr id="30" name="Rounded Rectangle 31">
            <a:extLst>
              <a:ext uri="{FF2B5EF4-FFF2-40B4-BE49-F238E27FC236}">
                <a16:creationId xmlns:a16="http://schemas.microsoft.com/office/drawing/2014/main" id="{70CEA399-BAA9-4BF2-867B-DC3134885B76}"/>
              </a:ext>
            </a:extLst>
          </p:cNvPr>
          <p:cNvSpPr/>
          <p:nvPr/>
        </p:nvSpPr>
        <p:spPr>
          <a:xfrm>
            <a:off x="4006434" y="6122"/>
            <a:ext cx="4758093" cy="125299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C00000"/>
                </a:solidFill>
              </a:rPr>
              <a:t>Chủ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đề</a:t>
            </a:r>
            <a:r>
              <a:rPr lang="en-US" sz="4000" dirty="0">
                <a:solidFill>
                  <a:srgbClr val="C00000"/>
                </a:solidFill>
              </a:rPr>
              <a:t> 2: </a:t>
            </a:r>
            <a:r>
              <a:rPr lang="en-US" sz="4000" dirty="0" err="1">
                <a:solidFill>
                  <a:srgbClr val="C00000"/>
                </a:solidFill>
              </a:rPr>
              <a:t>Em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là</a:t>
            </a:r>
            <a:r>
              <a:rPr lang="en-US" sz="4000" dirty="0">
                <a:solidFill>
                  <a:srgbClr val="C00000"/>
                </a:solidFill>
              </a:rPr>
              <a:t> ai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4BC7DD-8935-4C6C-867F-6BB89337C5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4146" y="1659877"/>
            <a:ext cx="7058025" cy="512445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9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1f7217a017c2d9a8a7bcbd9844c16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040794" y="6667"/>
            <a:ext cx="8342800" cy="4698497"/>
          </a:xfrm>
          <a:prstGeom prst="rect">
            <a:avLst/>
          </a:prstGeom>
        </p:spPr>
      </p:pic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3" name="文本框 11"/>
          <p:cNvSpPr txBox="1"/>
          <p:nvPr/>
        </p:nvSpPr>
        <p:spPr>
          <a:xfrm>
            <a:off x="2869751" y="1318610"/>
            <a:ext cx="6684885" cy="132343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en-US" altLang="zh-CN" sz="4000" dirty="0">
                <a:solidFill>
                  <a:prstClr val="white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2. </a:t>
            </a:r>
            <a:r>
              <a:rPr lang="en-US" altLang="zh-CN" sz="4000" dirty="0" err="1">
                <a:solidFill>
                  <a:prstClr val="white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Ứng</a:t>
            </a:r>
            <a:r>
              <a:rPr lang="en-US" altLang="zh-CN" sz="4000" dirty="0">
                <a:solidFill>
                  <a:prstClr val="white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4000" dirty="0" err="1">
                <a:solidFill>
                  <a:prstClr val="white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xử</a:t>
            </a:r>
            <a:r>
              <a:rPr lang="en-US" altLang="zh-CN" sz="4000" dirty="0">
                <a:solidFill>
                  <a:prstClr val="white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4000" dirty="0" err="1">
                <a:solidFill>
                  <a:prstClr val="white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thân</a:t>
            </a:r>
            <a:r>
              <a:rPr lang="en-US" altLang="zh-CN" sz="4000" dirty="0">
                <a:solidFill>
                  <a:prstClr val="white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4000" dirty="0" err="1">
                <a:solidFill>
                  <a:prstClr val="white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thiện</a:t>
            </a:r>
            <a:r>
              <a:rPr lang="en-US" altLang="zh-CN" sz="4000" dirty="0">
                <a:solidFill>
                  <a:prstClr val="white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4000" dirty="0" err="1">
                <a:solidFill>
                  <a:prstClr val="white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với</a:t>
            </a:r>
            <a:r>
              <a:rPr lang="en-US" altLang="zh-CN" sz="4000" dirty="0">
                <a:solidFill>
                  <a:prstClr val="white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4000" dirty="0" err="1">
                <a:solidFill>
                  <a:prstClr val="white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bạn</a:t>
            </a:r>
            <a:r>
              <a:rPr lang="en-US" altLang="zh-CN" sz="4000" dirty="0">
                <a:solidFill>
                  <a:prstClr val="white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4000" dirty="0" err="1">
                <a:solidFill>
                  <a:prstClr val="white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bè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95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B5EA492-C956-41BD-8198-C9351C11F06A}"/>
              </a:ext>
            </a:extLst>
          </p:cNvPr>
          <p:cNvSpPr/>
          <p:nvPr/>
        </p:nvSpPr>
        <p:spPr>
          <a:xfrm>
            <a:off x="381740" y="254724"/>
            <a:ext cx="11810260" cy="107721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10CF3C-425B-4776-901A-D07942D65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304" y="1331942"/>
            <a:ext cx="4470600" cy="27867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0FADCA-D590-46C3-89ED-68650F801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098" y="1606622"/>
            <a:ext cx="3546627" cy="18223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F406CC-E39C-4160-BB84-41D142220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785" y="4118656"/>
            <a:ext cx="3783413" cy="25658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40C3AC-9A94-4A99-945C-67A9875D73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870" y="4869777"/>
            <a:ext cx="3900048" cy="151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42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248E2B-DA6D-47F4-8901-D53151445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63" y="703502"/>
            <a:ext cx="7151426" cy="42020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F7DB13-A0D8-4FD7-9605-3735E68A1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20427"/>
            <a:ext cx="4699247" cy="118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7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435" y="3608757"/>
            <a:ext cx="4608512" cy="345736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119669" y="-52446"/>
            <a:ext cx="6336704" cy="2644156"/>
            <a:chOff x="2339752" y="-39334"/>
            <a:chExt cx="4752528" cy="1983117"/>
          </a:xfrm>
        </p:grpSpPr>
        <p:sp>
          <p:nvSpPr>
            <p:cNvPr id="7" name="任意多边形 6"/>
            <p:cNvSpPr/>
            <p:nvPr/>
          </p:nvSpPr>
          <p:spPr>
            <a:xfrm>
              <a:off x="3513909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339752" y="1229164"/>
              <a:ext cx="4752528" cy="714619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Thảo</a:t>
              </a:r>
              <a:r>
                <a:rPr kumimoji="0" lang="en-US" altLang="zh-CN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luận</a:t>
              </a:r>
              <a:r>
                <a:rPr kumimoji="0" lang="en-US" altLang="zh-CN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nhóm</a:t>
              </a:r>
              <a:r>
                <a:rPr kumimoji="0" lang="en-US" altLang="zh-CN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.黑体-日本语" panose="02000500000000000000" pitchFamily="2" charset="-122"/>
                  <a:cs typeface="Arial" panose="020B0604020202020204" pitchFamily="34" charset="0"/>
                  <a:sym typeface="+mn-lt"/>
                </a:rPr>
                <a:t> 4</a:t>
              </a:r>
              <a:endParaRPr kumimoji="0" lang="zh-CN" alt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.黑体-日本语" panose="02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419872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5783349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B7D5573-9F55-4502-B8F9-A2860691104E}"/>
              </a:ext>
            </a:extLst>
          </p:cNvPr>
          <p:cNvSpPr txBox="1"/>
          <p:nvPr/>
        </p:nvSpPr>
        <p:spPr>
          <a:xfrm>
            <a:off x="2459736" y="2892557"/>
            <a:ext cx="8284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4F14447-F453-40C7-93C5-5F82DC1EE967}"/>
              </a:ext>
            </a:extLst>
          </p:cNvPr>
          <p:cNvSpPr/>
          <p:nvPr/>
        </p:nvSpPr>
        <p:spPr>
          <a:xfrm>
            <a:off x="3119669" y="4032504"/>
            <a:ext cx="9072331" cy="2359418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康方圆体W7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123423-D102-4581-A555-4D309B7C96EA}"/>
              </a:ext>
            </a:extLst>
          </p:cNvPr>
          <p:cNvSpPr txBox="1"/>
          <p:nvPr/>
        </p:nvSpPr>
        <p:spPr>
          <a:xfrm>
            <a:off x="3119668" y="4197096"/>
            <a:ext cx="8874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xảy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831500-0192-432B-8FCA-533A45A48EA8}"/>
              </a:ext>
            </a:extLst>
          </p:cNvPr>
          <p:cNvSpPr txBox="1"/>
          <p:nvPr/>
        </p:nvSpPr>
        <p:spPr>
          <a:xfrm>
            <a:off x="3166101" y="4767656"/>
            <a:ext cx="9273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2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bạn trong tình huống đó đã ứng xử như thế nào?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559C99-4DCE-4445-89F5-13B44DE7E8F0}"/>
              </a:ext>
            </a:extLst>
          </p:cNvPr>
          <p:cNvSpPr txBox="1"/>
          <p:nvPr/>
        </p:nvSpPr>
        <p:spPr>
          <a:xfrm>
            <a:off x="3212533" y="5337437"/>
            <a:ext cx="92735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2800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 em là bạn trong tình huống thì em sẽ làm gì? Vì sao?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7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1" grpId="0" animBg="1"/>
          <p:bldP spid="12" grpId="0"/>
          <p:bldP spid="13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7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1" grpId="0" animBg="1"/>
          <p:bldP spid="12" grpId="0"/>
          <p:bldP spid="13" grpId="0"/>
          <p:bldP spid="14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67534" y="-430626"/>
            <a:ext cx="9576892" cy="7178832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 rot="21417894">
            <a:off x="2386826" y="3415525"/>
            <a:ext cx="690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 err="1">
                <a:solidFill>
                  <a:srgbClr val="6AB3E7"/>
                </a:solidFill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Đóng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6AB3E7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6AB3E7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vai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6AB3E7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6AB3E7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thể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6AB3E7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6AB3E7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hiện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6AB3E7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6AB3E7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trước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6AB3E7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6AB3E7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lớp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6AB3E7"/>
              </a:solidFill>
              <a:effectLst/>
              <a:uLnTx/>
              <a:uFillTx/>
              <a:latin typeface="Arial" panose="020B0604020202020204" pitchFamily="34" charset="0"/>
              <a:ea typeface="汉仪小麦体简" panose="00020600040101010101" pitchFamily="18" charset="-122"/>
              <a:cs typeface="黑体-繁" panose="02000500000000000000" pitchFamily="2" charset="-122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13" name="陈羿淳 - 你说的小故事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13400" y="-9561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2406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892" y="4379974"/>
            <a:ext cx="2963349" cy="2623837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873513" y="62144"/>
            <a:ext cx="8800080" cy="2508998"/>
            <a:chOff x="2349252" y="-39334"/>
            <a:chExt cx="6143907" cy="1618265"/>
          </a:xfrm>
        </p:grpSpPr>
        <p:sp>
          <p:nvSpPr>
            <p:cNvPr id="7" name="任意多边形 6"/>
            <p:cNvSpPr/>
            <p:nvPr/>
          </p:nvSpPr>
          <p:spPr>
            <a:xfrm>
              <a:off x="3962397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康方圆体W7"/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349252" y="1184051"/>
              <a:ext cx="6143907" cy="394880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just">
                <a:spcBef>
                  <a:spcPts val="700"/>
                </a:spcBef>
                <a:spcAft>
                  <a:spcPts val="700"/>
                </a:spcAft>
              </a:pPr>
              <a:r>
                <a:rPr lang="vi-VN" sz="3600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 đã từng gặp tình huống đó chưa?</a:t>
              </a:r>
            </a:p>
          </p:txBody>
        </p:sp>
        <p:sp>
          <p:nvSpPr>
            <p:cNvPr id="5" name="椭圆 4"/>
            <p:cNvSpPr/>
            <p:nvPr/>
          </p:nvSpPr>
          <p:spPr>
            <a:xfrm>
              <a:off x="3868360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方圆体W7"/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231837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康方圆体W7"/>
                <a:cs typeface="+mn-ea"/>
                <a:sym typeface="+mn-lt"/>
              </a:endParaRPr>
            </a:p>
          </p:txBody>
        </p:sp>
      </p:grpSp>
      <p:sp>
        <p:nvSpPr>
          <p:cNvPr id="14" name="矩形 3">
            <a:extLst>
              <a:ext uri="{FF2B5EF4-FFF2-40B4-BE49-F238E27FC236}">
                <a16:creationId xmlns:a16="http://schemas.microsoft.com/office/drawing/2014/main" id="{7480E721-2C8C-4DC6-8C1B-2F9DB4A9F006}"/>
              </a:ext>
            </a:extLst>
          </p:cNvPr>
          <p:cNvSpPr/>
          <p:nvPr/>
        </p:nvSpPr>
        <p:spPr>
          <a:xfrm>
            <a:off x="1802492" y="2795102"/>
            <a:ext cx="8800080" cy="102038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Bef>
                <a:spcPts val="700"/>
              </a:spcBef>
              <a:spcAft>
                <a:spcPts val="700"/>
              </a:spcAft>
            </a:pPr>
            <a:r>
              <a:rPr lang="en-US" sz="32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2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32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32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32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2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2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32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2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tham</a:t>
            </a:r>
            <a:r>
              <a:rPr lang="en-US" sz="32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32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đóng</a:t>
            </a:r>
            <a:r>
              <a:rPr lang="en-US" sz="32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vai</a:t>
            </a:r>
            <a:r>
              <a:rPr lang="en-US" sz="32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32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en-US" sz="32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2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>
            <a:extLst>
              <a:ext uri="{FF2B5EF4-FFF2-40B4-BE49-F238E27FC236}">
                <a16:creationId xmlns:a16="http://schemas.microsoft.com/office/drawing/2014/main" id="{4882BC73-21F2-49B4-AD3B-E7B022BD27B3}"/>
              </a:ext>
            </a:extLst>
          </p:cNvPr>
          <p:cNvSpPr/>
          <p:nvPr/>
        </p:nvSpPr>
        <p:spPr bwMode="auto">
          <a:xfrm>
            <a:off x="540172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72E149-A651-4AA5-8C83-00343D0FD393}"/>
              </a:ext>
            </a:extLst>
          </p:cNvPr>
          <p:cNvSpPr txBox="1"/>
          <p:nvPr/>
        </p:nvSpPr>
        <p:spPr>
          <a:xfrm>
            <a:off x="892432" y="2287908"/>
            <a:ext cx="37710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hể hiện hành động thân thiện, vui vẻ với bạn bè, mọi người xung quanh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等腰三角形 14">
            <a:extLst>
              <a:ext uri="{FF2B5EF4-FFF2-40B4-BE49-F238E27FC236}">
                <a16:creationId xmlns:a16="http://schemas.microsoft.com/office/drawing/2014/main" id="{0A755C37-F45C-4B94-BA7F-F585BE164BE6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BCDE89-17AD-44BA-BEE7-57E371FCFDE4}"/>
              </a:ext>
            </a:extLst>
          </p:cNvPr>
          <p:cNvSpPr txBox="1"/>
          <p:nvPr/>
        </p:nvSpPr>
        <p:spPr>
          <a:xfrm>
            <a:off x="5289749" y="1230716"/>
            <a:ext cx="6588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7E39"/>
                </a:solidFill>
                <a:latin typeface="Calibri"/>
                <a:cs typeface="Arial" panose="020B0604020202020204" pitchFamily="34" charset="0"/>
              </a:rPr>
              <a:t>M</a:t>
            </a:r>
            <a:r>
              <a:rPr lang="vi-VN" sz="3200" dirty="0">
                <a:solidFill>
                  <a:srgbClr val="007E39"/>
                </a:solidFill>
                <a:latin typeface="Calibri"/>
                <a:cs typeface="Arial" panose="020B0604020202020204" pitchFamily="34" charset="0"/>
              </a:rPr>
              <a:t>ang lại những cảm xúc tích cực cho bản thân em và mọi ngườ</a:t>
            </a:r>
            <a:r>
              <a:rPr lang="en-US" sz="3200" dirty="0" err="1">
                <a:solidFill>
                  <a:srgbClr val="007E39"/>
                </a:solidFill>
                <a:latin typeface="Calibri"/>
                <a:cs typeface="Arial" panose="020B0604020202020204" pitchFamily="34" charset="0"/>
              </a:rPr>
              <a:t>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A4023A-032E-48E2-9D82-4E1E4CB3C2B0}"/>
              </a:ext>
            </a:extLst>
          </p:cNvPr>
          <p:cNvSpPr txBox="1"/>
          <p:nvPr/>
        </p:nvSpPr>
        <p:spPr>
          <a:xfrm>
            <a:off x="5484066" y="3565181"/>
            <a:ext cx="6499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7E39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7E39"/>
                </a:solidFill>
                <a:latin typeface="Calibri"/>
                <a:cs typeface="Arial" panose="020B0604020202020204" pitchFamily="34" charset="0"/>
              </a:rPr>
              <a:t>E</a:t>
            </a:r>
            <a:r>
              <a:rPr lang="vi-VN" sz="3200" dirty="0">
                <a:solidFill>
                  <a:srgbClr val="007E39"/>
                </a:solidFill>
                <a:latin typeface="Calibri"/>
                <a:cs typeface="Arial" panose="020B0604020202020204" pitchFamily="34" charset="0"/>
              </a:rPr>
              <a:t>m sẽ được nhiều người yêu quý</a:t>
            </a:r>
            <a:r>
              <a:rPr lang="en-US" sz="3200" dirty="0">
                <a:solidFill>
                  <a:srgbClr val="007E39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Calibri"/>
                <a:cs typeface="Arial" panose="020B0604020202020204" pitchFamily="34" charset="0"/>
              </a:rPr>
              <a:t>hơn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等腰三角形 14">
            <a:extLst>
              <a:ext uri="{FF2B5EF4-FFF2-40B4-BE49-F238E27FC236}">
                <a16:creationId xmlns:a16="http://schemas.microsoft.com/office/drawing/2014/main" id="{290DE022-B86F-4A11-B6EC-C75819D78112}"/>
              </a:ext>
            </a:extLst>
          </p:cNvPr>
          <p:cNvSpPr/>
          <p:nvPr/>
        </p:nvSpPr>
        <p:spPr>
          <a:xfrm rot="6220156" flipH="1">
            <a:off x="5014397" y="3761835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37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919BA4-E9C7-49BA-A911-913F2B69B23C}"/>
              </a:ext>
            </a:extLst>
          </p:cNvPr>
          <p:cNvSpPr txBox="1"/>
          <p:nvPr/>
        </p:nvSpPr>
        <p:spPr>
          <a:xfrm>
            <a:off x="3181350" y="1120676"/>
            <a:ext cx="68389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chơi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chước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xúc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799716-C7CF-44DB-9FBF-694E689100AA}"/>
              </a:ext>
            </a:extLst>
          </p:cNvPr>
          <p:cNvSpPr txBox="1"/>
          <p:nvPr/>
        </p:nvSpPr>
        <p:spPr>
          <a:xfrm>
            <a:off x="3314700" y="3829050"/>
            <a:ext cx="6543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ảnh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27763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A2DFC3-45FE-4417-931B-B90EB31F4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750" y="142043"/>
            <a:ext cx="6022964" cy="5335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33DFE6B-DC5C-4F0F-B734-11A4C3D1DD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r="715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6A1BE35-9D62-434D-AAE2-5E57C40B9B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41" y="4226362"/>
            <a:ext cx="3480085" cy="24576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B40848-12C0-4601-B556-37B900709B55}"/>
              </a:ext>
            </a:extLst>
          </p:cNvPr>
          <p:cNvSpPr txBox="1"/>
          <p:nvPr/>
        </p:nvSpPr>
        <p:spPr>
          <a:xfrm>
            <a:off x="3572523" y="2297812"/>
            <a:ext cx="60945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Củng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cố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,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dặn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dò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19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15973"/>
            <a:ext cx="7992532" cy="60081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5"/>
          <a:stretch/>
        </p:blipFill>
        <p:spPr>
          <a:xfrm flipH="1">
            <a:off x="6942667" y="4819102"/>
            <a:ext cx="5249333" cy="20219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318" y="4364568"/>
            <a:ext cx="3537583" cy="1931633"/>
          </a:xfrm>
          <a:prstGeom prst="rect">
            <a:avLst/>
          </a:prstGeom>
        </p:spPr>
      </p:pic>
      <p:sp>
        <p:nvSpPr>
          <p:cNvPr id="8" name="L 形 7"/>
          <p:cNvSpPr/>
          <p:nvPr/>
        </p:nvSpPr>
        <p:spPr>
          <a:xfrm flipV="1">
            <a:off x="4450139" y="282929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等线"/>
              <a:ea typeface="微软雅黑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068434" y="923772"/>
            <a:ext cx="63514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altLang="zh-CN" sz="4800" b="1" dirty="0" err="1">
                <a:solidFill>
                  <a:srgbClr val="E95417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Bài</a:t>
            </a:r>
            <a:r>
              <a:rPr lang="en-US" altLang="zh-CN" sz="4800" b="1" dirty="0">
                <a:solidFill>
                  <a:srgbClr val="E95417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5:</a:t>
            </a:r>
          </a:p>
          <a:p>
            <a:pPr algn="ctr" defTabSz="914377"/>
            <a:r>
              <a:rPr lang="en-US" altLang="zh-CN" sz="4800" b="1" dirty="0">
                <a:solidFill>
                  <a:srgbClr val="E95417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E95417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Em</a:t>
            </a:r>
            <a:r>
              <a:rPr lang="en-US" altLang="zh-CN" sz="4800" b="1" dirty="0">
                <a:solidFill>
                  <a:srgbClr val="E95417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E95417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vui</a:t>
            </a:r>
            <a:r>
              <a:rPr lang="en-US" altLang="zh-CN" sz="4800" b="1" dirty="0">
                <a:solidFill>
                  <a:srgbClr val="E95417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E95417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vẻ</a:t>
            </a:r>
            <a:r>
              <a:rPr lang="en-US" altLang="zh-CN" sz="4800" b="1" dirty="0">
                <a:solidFill>
                  <a:srgbClr val="E95417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E95417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thân</a:t>
            </a:r>
            <a:r>
              <a:rPr lang="en-US" altLang="zh-CN" sz="4800" b="1" dirty="0">
                <a:solidFill>
                  <a:srgbClr val="E95417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E95417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thiện</a:t>
            </a:r>
            <a:endParaRPr lang="zh-CN" altLang="en-US" sz="4800" b="1" dirty="0">
              <a:solidFill>
                <a:srgbClr val="E95417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6" name="L 形 15"/>
          <p:cNvSpPr/>
          <p:nvPr/>
        </p:nvSpPr>
        <p:spPr>
          <a:xfrm flipH="1">
            <a:off x="10988053" y="2760959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等线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96837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/>
          <p:cNvSpPr/>
          <p:nvPr/>
        </p:nvSpPr>
        <p:spPr>
          <a:xfrm rot="5400000" flipV="1">
            <a:off x="6303138" y="-3116072"/>
            <a:ext cx="782353" cy="9515764"/>
          </a:xfrm>
          <a:prstGeom prst="roundRect">
            <a:avLst>
              <a:gd name="adj" fmla="val 50000"/>
            </a:avLst>
          </a:prstGeom>
          <a:solidFill>
            <a:srgbClr val="629359"/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sp>
        <p:nvSpPr>
          <p:cNvPr id="72" name="TextBox 25"/>
          <p:cNvSpPr txBox="1"/>
          <p:nvPr/>
        </p:nvSpPr>
        <p:spPr>
          <a:xfrm flipH="1">
            <a:off x="1858008" y="1336040"/>
            <a:ext cx="937224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2800" noProof="1">
                <a:solidFill>
                  <a:prstClr val="white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微软雅黑" panose="020B0503020204020204" charset="-122"/>
              </a:rPr>
              <a:t>Nhận diện hình ảnh thân thiện, vui vẻ của bản thân.</a:t>
            </a:r>
            <a:endParaRPr kumimoji="0" lang="en-US" altLang="zh-CN" sz="2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Arial" panose="020B0604020202020204" pitchFamily="34" charset="0"/>
              <a:sym typeface="微软雅黑" panose="020B0503020204020204" charset="-122"/>
            </a:endParaRPr>
          </a:p>
        </p:txBody>
      </p:sp>
      <p:sp>
        <p:nvSpPr>
          <p:cNvPr id="36" name="圆角矩形 35"/>
          <p:cNvSpPr/>
          <p:nvPr/>
        </p:nvSpPr>
        <p:spPr>
          <a:xfrm rot="5400000" flipV="1">
            <a:off x="6382632" y="-1600408"/>
            <a:ext cx="954107" cy="10063825"/>
          </a:xfrm>
          <a:prstGeom prst="roundRect">
            <a:avLst>
              <a:gd name="adj" fmla="val 50000"/>
            </a:avLst>
          </a:prstGeom>
          <a:solidFill>
            <a:srgbClr val="629359"/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sp>
        <p:nvSpPr>
          <p:cNvPr id="73" name="TextBox 25"/>
          <p:cNvSpPr txBox="1"/>
          <p:nvPr/>
        </p:nvSpPr>
        <p:spPr>
          <a:xfrm flipH="1">
            <a:off x="1719114" y="3024964"/>
            <a:ext cx="10063826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vi-VN" altLang="zh-CN" sz="2800" noProof="1">
                <a:solidFill>
                  <a:prstClr val="white"/>
                </a:solidFill>
                <a:ea typeface="inpin heiti" charset="-122"/>
                <a:cs typeface="Arial" panose="020B0604020202020204" pitchFamily="34" charset="0"/>
                <a:sym typeface="微软雅黑" panose="020B0503020204020204" charset="-122"/>
              </a:rPr>
              <a:t>Phát huy cảm xúc tích cực, thân thiện, vui vẻ với mọi người xung quanh</a:t>
            </a:r>
            <a:endParaRPr kumimoji="0" lang="en-US" altLang="zh-CN" sz="2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Arial" panose="020B0604020202020204" pitchFamily="34" charset="0"/>
              <a:sym typeface="微软雅黑" panose="020B0503020204020204" charset="-122"/>
            </a:endParaRPr>
          </a:p>
        </p:txBody>
      </p:sp>
      <p:sp>
        <p:nvSpPr>
          <p:cNvPr id="37" name="圆角矩形 36"/>
          <p:cNvSpPr/>
          <p:nvPr/>
        </p:nvSpPr>
        <p:spPr>
          <a:xfrm rot="5400000" flipV="1">
            <a:off x="6405982" y="267766"/>
            <a:ext cx="1267227" cy="10004540"/>
          </a:xfrm>
          <a:prstGeom prst="roundRect">
            <a:avLst>
              <a:gd name="adj" fmla="val 50000"/>
            </a:avLst>
          </a:prstGeom>
          <a:solidFill>
            <a:srgbClr val="629359"/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sp>
        <p:nvSpPr>
          <p:cNvPr id="75" name="TextBox 25"/>
          <p:cNvSpPr txBox="1"/>
          <p:nvPr/>
        </p:nvSpPr>
        <p:spPr>
          <a:xfrm flipH="1">
            <a:off x="1936433" y="4808518"/>
            <a:ext cx="8645750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vi-VN" altLang="zh-CN" sz="2800" noProof="1">
                <a:solidFill>
                  <a:prstClr val="white"/>
                </a:solidFill>
                <a:ea typeface="inpin heiti" charset="-122"/>
                <a:cs typeface="Arial" panose="020B0604020202020204" pitchFamily="34" charset="0"/>
                <a:sym typeface="微软雅黑" panose="020B0503020204020204" charset="-122"/>
              </a:rPr>
              <a:t>-Nhận diện được những việc làm thể hiện tình bạn và nói lời giao tiếp phù hợp với bạn. </a:t>
            </a:r>
            <a:endParaRPr kumimoji="0" lang="en-US" altLang="zh-CN" sz="2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Arial" panose="020B0604020202020204" pitchFamily="34" charset="0"/>
              <a:sym typeface="微软雅黑" panose="020B0503020204020204" charset="-122"/>
            </a:endParaRPr>
          </a:p>
        </p:txBody>
      </p:sp>
      <p:sp>
        <p:nvSpPr>
          <p:cNvPr id="93" name="TextBox 25"/>
          <p:cNvSpPr txBox="1"/>
          <p:nvPr/>
        </p:nvSpPr>
        <p:spPr>
          <a:xfrm flipH="1">
            <a:off x="4272323" y="602882"/>
            <a:ext cx="3956050" cy="5835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微软雅黑" panose="020B0503020204020204" charset="-122"/>
              </a:rPr>
              <a:t>Mục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微软雅黑" panose="020B0503020204020204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微软雅黑" panose="020B0503020204020204" charset="-122"/>
              </a:rPr>
              <a:t>tiêu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微软雅黑" panose="020B0503020204020204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微软雅黑" panose="020B0503020204020204" charset="-122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微软雅黑" panose="020B0503020204020204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微软雅黑" panose="020B0503020204020204" charset="-122"/>
              </a:rPr>
              <a:t>học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Arial" panose="020B0604020202020204" pitchFamily="34" charset="0"/>
              <a:sym typeface="微软雅黑" panose="020B0503020204020204" charset="-122"/>
            </a:endParaRPr>
          </a:p>
        </p:txBody>
      </p:sp>
      <p:pic>
        <p:nvPicPr>
          <p:cNvPr id="3" name="图片 2" descr="觅元素584a986cb28d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6680" y="1095375"/>
            <a:ext cx="2520315" cy="5420995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350" y="4486910"/>
            <a:ext cx="3070860" cy="2171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2" grpId="0"/>
      <p:bldP spid="36" grpId="0" animBg="1"/>
      <p:bldP spid="73" grpId="0"/>
      <p:bldP spid="37" grpId="0" animBg="1"/>
      <p:bldP spid="75" grpId="0"/>
      <p:bldP spid="93" grpId="0" bldLvl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5098994" y="2955521"/>
            <a:ext cx="29521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300" normalizeH="0" baseline="0" noProof="0" dirty="0" err="1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Khởi</a:t>
            </a:r>
            <a:r>
              <a:rPr kumimoji="0" lang="en-US" altLang="zh-CN" sz="54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altLang="zh-CN" sz="5400" b="1" i="0" u="none" strike="noStrike" kern="1200" cap="none" spc="300" normalizeH="0" baseline="0" noProof="0" dirty="0" err="1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động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1f7217a017c2d9a8a7bcbd9844c16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040794" y="6667"/>
            <a:ext cx="8342800" cy="4698497"/>
          </a:xfrm>
          <a:prstGeom prst="rect">
            <a:avLst/>
          </a:prstGeom>
        </p:spPr>
      </p:pic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3" name="文本框 11"/>
          <p:cNvSpPr txBox="1"/>
          <p:nvPr/>
        </p:nvSpPr>
        <p:spPr>
          <a:xfrm>
            <a:off x="2869751" y="1318610"/>
            <a:ext cx="6684885" cy="132343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1.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Trò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chơi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: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Cùng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vẽ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khuôn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mặt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+mn-ea"/>
              </a:rPr>
              <a:t>cười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2654922-B509-4EFB-9100-0453E079FBEA}"/>
              </a:ext>
            </a:extLst>
          </p:cNvPr>
          <p:cNvGrpSpPr/>
          <p:nvPr/>
        </p:nvGrpSpPr>
        <p:grpSpPr>
          <a:xfrm>
            <a:off x="1585609" y="-186431"/>
            <a:ext cx="9435829" cy="6908244"/>
            <a:chOff x="1175657" y="2190296"/>
            <a:chExt cx="4412343" cy="2828475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4AEDCA78-B878-49CA-BD44-C977939E4B6A}"/>
                </a:ext>
              </a:extLst>
            </p:cNvPr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B5AD474-A2E1-431C-80A9-04C34E6C7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342" y="2190296"/>
              <a:ext cx="3258230" cy="1237800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41C9C6AA-F6CC-4883-904C-515B09D264E8}"/>
              </a:ext>
            </a:extLst>
          </p:cNvPr>
          <p:cNvSpPr txBox="1"/>
          <p:nvPr/>
        </p:nvSpPr>
        <p:spPr>
          <a:xfrm>
            <a:off x="1479077" y="2659559"/>
            <a:ext cx="963038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百变马丁" panose="02010601030101010101" pitchFamily="2" charset="-122"/>
                <a:cs typeface="+mn-cs"/>
              </a:rPr>
              <a:t>Luật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百变马丁" panose="02010601030101010101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百变马丁" panose="02010601030101010101" pitchFamily="2" charset="-122"/>
                <a:cs typeface="+mn-cs"/>
              </a:rPr>
              <a:t>chơi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百变马丁" panose="02010601030101010101" pitchFamily="2" charset="-122"/>
              <a:cs typeface="+mn-cs"/>
            </a:endParaRPr>
          </a:p>
        </p:txBody>
      </p:sp>
      <p:sp>
        <p:nvSpPr>
          <p:cNvPr id="7" name="文本框 10">
            <a:extLst>
              <a:ext uri="{FF2B5EF4-FFF2-40B4-BE49-F238E27FC236}">
                <a16:creationId xmlns:a16="http://schemas.microsoft.com/office/drawing/2014/main" id="{D9639890-13E7-4171-9836-47F47B59D43F}"/>
              </a:ext>
            </a:extLst>
          </p:cNvPr>
          <p:cNvSpPr txBox="1"/>
          <p:nvPr/>
        </p:nvSpPr>
        <p:spPr>
          <a:xfrm>
            <a:off x="1775534" y="3530302"/>
            <a:ext cx="8890844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342900" lvl="0" indent="-342900" algn="just" defTabSz="457200">
              <a:buFont typeface="Arial" panose="020B0604020202020204" pitchFamily="34" charset="0"/>
              <a:buChar char="•"/>
              <a:defRPr/>
            </a:pPr>
            <a:r>
              <a:rPr lang="vi-VN" altLang="zh-CN" sz="2000" b="1" dirty="0">
                <a:solidFill>
                  <a:srgbClr val="0064D2"/>
                </a:solidFill>
                <a:ea typeface="百变马丁" panose="02010601030101010101" pitchFamily="2" charset="-122"/>
              </a:rPr>
              <a:t>Mỗi đội sẽ đứng thành các hàng dọc.</a:t>
            </a:r>
          </a:p>
          <a:p>
            <a:pPr marL="342900" lvl="0" indent="-342900" algn="just" defTabSz="457200">
              <a:buFont typeface="Arial" panose="020B0604020202020204" pitchFamily="34" charset="0"/>
              <a:buChar char="•"/>
              <a:defRPr/>
            </a:pPr>
            <a:r>
              <a:rPr lang="vi-VN" altLang="zh-CN" sz="2000" b="1" dirty="0">
                <a:solidFill>
                  <a:srgbClr val="0064D2"/>
                </a:solidFill>
                <a:ea typeface="百变马丁" panose="02010601030101010101" pitchFamily="2" charset="-122"/>
              </a:rPr>
              <a:t>GV bấm đồng hồ đếm ngược trong 5 phút.</a:t>
            </a:r>
          </a:p>
          <a:p>
            <a:pPr marL="342900" lvl="0" indent="-342900" algn="just" defTabSz="457200">
              <a:buFont typeface="Arial" panose="020B0604020202020204" pitchFamily="34" charset="0"/>
              <a:buChar char="•"/>
              <a:defRPr/>
            </a:pPr>
            <a:r>
              <a:rPr lang="vi-VN" altLang="zh-CN" sz="2000" b="1" dirty="0">
                <a:solidFill>
                  <a:srgbClr val="0064D2"/>
                </a:solidFill>
                <a:ea typeface="百变马丁" panose="02010601030101010101" pitchFamily="2" charset="-122"/>
              </a:rPr>
              <a:t>Lần lượt từng HS lên cầm bút và chỉ được vẽ một nét bút (không được nhấc bút lên) trên giá vẽ (hoặc giấy A0).</a:t>
            </a:r>
          </a:p>
          <a:p>
            <a:pPr marL="342900" lvl="0" indent="-342900" algn="just" defTabSz="457200">
              <a:buFont typeface="Arial" panose="020B0604020202020204" pitchFamily="34" charset="0"/>
              <a:buChar char="•"/>
              <a:defRPr/>
            </a:pPr>
            <a:r>
              <a:rPr lang="vi-VN" altLang="zh-CN" sz="2000" b="1" dirty="0">
                <a:solidFill>
                  <a:srgbClr val="0064D2"/>
                </a:solidFill>
                <a:ea typeface="百变马丁" panose="02010601030101010101" pitchFamily="2" charset="-122"/>
              </a:rPr>
              <a:t>Sau khi vẽ xong, HS chạy về hàng và chạm tay để bạn tiếp theo lên rồi đứng xuống cuối hàng. Tiếp tục như vậy cho đến khi hết 5 phút.</a:t>
            </a:r>
          </a:p>
          <a:p>
            <a:pPr marL="342900" lvl="0" indent="-342900" algn="just" defTabSz="457200">
              <a:buFont typeface="Arial" panose="020B0604020202020204" pitchFamily="34" charset="0"/>
              <a:buChar char="•"/>
              <a:defRPr/>
            </a:pPr>
            <a:r>
              <a:rPr lang="vi-VN" altLang="zh-CN" sz="2000" b="1" dirty="0">
                <a:solidFill>
                  <a:srgbClr val="0064D2"/>
                </a:solidFill>
                <a:ea typeface="百变马丁" panose="02010601030101010101" pitchFamily="2" charset="-122"/>
              </a:rPr>
              <a:t>Đội nào hoàn thành và thể hiện bức vẽ ấn tượng nhất sẽ là đội thắng cuộc.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64D2"/>
              </a:solidFill>
              <a:effectLst/>
              <a:uLnTx/>
              <a:uFillTx/>
              <a:latin typeface="Arial"/>
              <a:ea typeface="百变马丁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2685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A70964-4C5C-4FB7-80AE-E005047F7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2464" y="1527468"/>
            <a:ext cx="10095802" cy="4837822"/>
          </a:xfrm>
          <a:prstGeom prst="rect">
            <a:avLst/>
          </a:prstGeom>
        </p:spPr>
      </p:pic>
      <p:pic>
        <p:nvPicPr>
          <p:cNvPr id="4" name="Đồng hồ đếm ngược 5 phút có âm thanh">
            <a:hlinkClick r:id="" action="ppaction://media"/>
            <a:extLst>
              <a:ext uri="{FF2B5EF4-FFF2-40B4-BE49-F238E27FC236}">
                <a16:creationId xmlns:a16="http://schemas.microsoft.com/office/drawing/2014/main" id="{AF2E237F-CBAA-4B90-A5FB-7FAB4CB609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785" y="204186"/>
            <a:ext cx="1960978" cy="110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0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363" y="823851"/>
            <a:ext cx="10500004" cy="5334587"/>
          </a:xfrm>
          <a:prstGeom prst="rect">
            <a:avLst/>
          </a:prstGeom>
        </p:spPr>
      </p:pic>
      <p:sp>
        <p:nvSpPr>
          <p:cNvPr id="9" name="PA_矩形 8"/>
          <p:cNvSpPr/>
          <p:nvPr>
            <p:custDataLst>
              <p:tags r:id="rId2"/>
            </p:custDataLst>
          </p:nvPr>
        </p:nvSpPr>
        <p:spPr>
          <a:xfrm>
            <a:off x="2147686" y="2328374"/>
            <a:ext cx="8956708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defTabSz="1218565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vi-VN" altLang="zh-CN" sz="2400" b="1" dirty="0">
                <a:solidFill>
                  <a:srgbClr val="FF0000"/>
                </a:solidFill>
                <a:ea typeface="隶书" panose="02010509060101010101" pitchFamily="49" charset="-122"/>
                <a:cs typeface="宋体" panose="02010600030101010101" pitchFamily="2" charset="-122"/>
              </a:rPr>
              <a:t> Em cảm thấy thế nào khi tham gia trò chơi này?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隶书" panose="020105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10" name="PA_矩形 8">
            <a:extLst>
              <a:ext uri="{FF2B5EF4-FFF2-40B4-BE49-F238E27FC236}">
                <a16:creationId xmlns:a16="http://schemas.microsoft.com/office/drawing/2014/main" id="{989F8267-B054-4B2E-97D9-795CD30A52A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27929" y="2989463"/>
            <a:ext cx="8956708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defTabSz="1218565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vi-VN" altLang="zh-CN" sz="2400" b="1" dirty="0">
                <a:solidFill>
                  <a:srgbClr val="FF0000"/>
                </a:solidFill>
                <a:ea typeface="隶书" panose="02010509060101010101" pitchFamily="49" charset="-122"/>
                <a:cs typeface="宋体" panose="02010600030101010101" pitchFamily="2" charset="-122"/>
              </a:rPr>
              <a:t>Em có thường xuyên thể hiện khuôn mặt vui vẻ với các bạn hay không?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隶书" panose="020105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11" name="PA_矩形 8">
            <a:extLst>
              <a:ext uri="{FF2B5EF4-FFF2-40B4-BE49-F238E27FC236}">
                <a16:creationId xmlns:a16="http://schemas.microsoft.com/office/drawing/2014/main" id="{B6B89C82-09A9-40AF-8543-882A7545557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027929" y="4273099"/>
            <a:ext cx="8956708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defTabSz="1218565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vi-VN" altLang="zh-CN" sz="2400" b="1" dirty="0">
                <a:solidFill>
                  <a:srgbClr val="FF0000"/>
                </a:solidFill>
                <a:ea typeface="隶书" panose="02010509060101010101" pitchFamily="49" charset="-122"/>
                <a:cs typeface="宋体" panose="02010600030101010101" pitchFamily="2" charset="-122"/>
              </a:rPr>
              <a:t>Việc thể hiện cảm xúc vui vẻ sẽ mang lại lợi ích gì?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隶书" panose="02010509060101010101" pitchFamily="49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>
            <a:extLst>
              <a:ext uri="{FF2B5EF4-FFF2-40B4-BE49-F238E27FC236}">
                <a16:creationId xmlns:a16="http://schemas.microsoft.com/office/drawing/2014/main" id="{4882BC73-21F2-49B4-AD3B-E7B022BD27B3}"/>
              </a:ext>
            </a:extLst>
          </p:cNvPr>
          <p:cNvSpPr/>
          <p:nvPr/>
        </p:nvSpPr>
        <p:spPr bwMode="auto">
          <a:xfrm>
            <a:off x="540172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72E149-A651-4AA5-8C83-00343D0FD393}"/>
              </a:ext>
            </a:extLst>
          </p:cNvPr>
          <p:cNvSpPr txBox="1"/>
          <p:nvPr/>
        </p:nvSpPr>
        <p:spPr>
          <a:xfrm>
            <a:off x="985035" y="2752121"/>
            <a:ext cx="35150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iểu hiện của cảm xúc như: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等腰三角形 14">
            <a:extLst>
              <a:ext uri="{FF2B5EF4-FFF2-40B4-BE49-F238E27FC236}">
                <a16:creationId xmlns:a16="http://schemas.microsoft.com/office/drawing/2014/main" id="{0A755C37-F45C-4B94-BA7F-F585BE164BE6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BCDE89-17AD-44BA-BEE7-57E371FCFDE4}"/>
              </a:ext>
            </a:extLst>
          </p:cNvPr>
          <p:cNvSpPr txBox="1"/>
          <p:nvPr/>
        </p:nvSpPr>
        <p:spPr>
          <a:xfrm>
            <a:off x="5289749" y="1230716"/>
            <a:ext cx="6588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7E39"/>
                </a:solidFill>
                <a:cs typeface="Arial" panose="020B0604020202020204" pitchFamily="34" charset="0"/>
              </a:rPr>
              <a:t>M</a:t>
            </a:r>
            <a:r>
              <a:rPr lang="vi-VN" sz="3200" dirty="0">
                <a:solidFill>
                  <a:srgbClr val="007E39"/>
                </a:solidFill>
                <a:cs typeface="Arial" panose="020B0604020202020204" pitchFamily="34" charset="0"/>
              </a:rPr>
              <a:t>ỉm cười, tay chân vung lên hứng khởi, hát nghêu ngao, làm thơ,...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A4023A-032E-48E2-9D82-4E1E4CB3C2B0}"/>
              </a:ext>
            </a:extLst>
          </p:cNvPr>
          <p:cNvSpPr txBox="1"/>
          <p:nvPr/>
        </p:nvSpPr>
        <p:spPr>
          <a:xfrm>
            <a:off x="5484066" y="3565181"/>
            <a:ext cx="64994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007E39"/>
                </a:solidFill>
                <a:cs typeface="Arial" panose="020B0604020202020204" pitchFamily="34" charset="0"/>
              </a:rPr>
              <a:t>T</a:t>
            </a:r>
            <a:r>
              <a:rPr lang="vi-VN" sz="3200" dirty="0">
                <a:solidFill>
                  <a:srgbClr val="007E39"/>
                </a:solidFill>
                <a:cs typeface="Arial" panose="020B0604020202020204" pitchFamily="34" charset="0"/>
              </a:rPr>
              <a:t>hể hiện cảm xúc vui vẻ, mang lại sự vui tươi, thoải mái cho bản thân và mọi người xung quanh.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等腰三角形 14">
            <a:extLst>
              <a:ext uri="{FF2B5EF4-FFF2-40B4-BE49-F238E27FC236}">
                <a16:creationId xmlns:a16="http://schemas.microsoft.com/office/drawing/2014/main" id="{290DE022-B86F-4A11-B6EC-C75819D78112}"/>
              </a:ext>
            </a:extLst>
          </p:cNvPr>
          <p:cNvSpPr/>
          <p:nvPr/>
        </p:nvSpPr>
        <p:spPr>
          <a:xfrm rot="6220156" flipH="1">
            <a:off x="5014397" y="3761835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67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1lqtxkrw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502</Words>
  <Application>Microsoft Office PowerPoint</Application>
  <PresentationFormat>Widescreen</PresentationFormat>
  <Paragraphs>52</Paragraphs>
  <Slides>19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等线</vt:lpstr>
      <vt:lpstr>等线 Light</vt:lpstr>
      <vt:lpstr>inpin heiti</vt:lpstr>
      <vt:lpstr>华康方圆体W7</vt:lpstr>
      <vt:lpstr>字魂59号-创粗黑</vt:lpstr>
      <vt:lpstr>Arial</vt:lpstr>
      <vt:lpstr>Arial Black</vt:lpstr>
      <vt:lpstr>Calibri</vt:lpstr>
      <vt:lpstr>Calibri Light</vt:lpstr>
      <vt:lpstr>Office 主题​​</vt:lpstr>
      <vt:lpstr>Office 主题</vt:lpstr>
      <vt:lpstr>2_Office Theme</vt:lpstr>
      <vt:lpstr>包图主题2</vt:lpstr>
      <vt:lpstr>1_Office 主题​​</vt:lpstr>
      <vt:lpstr>3_Office Theme</vt:lpstr>
      <vt:lpstr>更多模版请关注:尚佳素材公社shop64427429.taobao.com</vt:lpstr>
      <vt:lpstr>4_Office Theme</vt:lpstr>
      <vt:lpstr>1_Office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4</cp:revision>
  <dcterms:created xsi:type="dcterms:W3CDTF">2021-09-05T01:17:18Z</dcterms:created>
  <dcterms:modified xsi:type="dcterms:W3CDTF">2021-09-05T03:38:03Z</dcterms:modified>
</cp:coreProperties>
</file>