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06" r:id="rId2"/>
    <p:sldId id="407" r:id="rId3"/>
    <p:sldId id="408" r:id="rId4"/>
    <p:sldId id="409" r:id="rId5"/>
    <p:sldId id="410" r:id="rId6"/>
    <p:sldId id="411" r:id="rId7"/>
    <p:sldId id="412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3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99"/>
    <a:srgbClr val="66FF33"/>
    <a:srgbClr val="4DDA00"/>
    <a:srgbClr val="99FF33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pPr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gif"/><Relationship Id="rId18" Type="http://schemas.openxmlformats.org/officeDocument/2006/relationships/image" Target="../media/image16.png"/><Relationship Id="rId26" Type="http://schemas.openxmlformats.org/officeDocument/2006/relationships/image" Target="../media/image20.gif"/><Relationship Id="rId3" Type="http://schemas.openxmlformats.org/officeDocument/2006/relationships/audio" Target="../media/audio2.wav"/><Relationship Id="rId21" Type="http://schemas.openxmlformats.org/officeDocument/2006/relationships/slide" Target="slide6.xml"/><Relationship Id="rId7" Type="http://schemas.openxmlformats.org/officeDocument/2006/relationships/image" Target="../media/image4.png"/><Relationship Id="rId12" Type="http://schemas.openxmlformats.org/officeDocument/2006/relationships/image" Target="../media/image12.gif"/><Relationship Id="rId17" Type="http://schemas.openxmlformats.org/officeDocument/2006/relationships/slide" Target="slide4.xml"/><Relationship Id="rId25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openxmlformats.org/officeDocument/2006/relationships/image" Target="../media/image2.jpeg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7.png"/><Relationship Id="rId19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4.gif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xmlns="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xmlns="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xmlns="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745C25-495F-441D-9B6B-85071DBFEE70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EA6EF9-D33E-4741-8FE9-E1DB85DBF257}"/>
              </a:ext>
            </a:extLst>
          </p:cNvPr>
          <p:cNvSpPr txBox="1"/>
          <p:nvPr/>
        </p:nvSpPr>
        <p:spPr>
          <a:xfrm>
            <a:off x="1384460" y="2531564"/>
            <a:ext cx="9918224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THÔNG GIÁNG SINH</a:t>
            </a:r>
          </a:p>
        </p:txBody>
      </p:sp>
    </p:spTree>
    <p:extLst>
      <p:ext uri="{BB962C8B-B14F-4D97-AF65-F5344CB8AC3E}">
        <p14:creationId xmlns:p14="http://schemas.microsoft.com/office/powerpoint/2010/main" xmlns="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5791200" cy="9144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Khái niệm bản đồ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05600" y="1524000"/>
            <a:ext cx="5207000" cy="51054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120279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6000" y="6777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7034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1118384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404381" y="1264920"/>
            <a:ext cx="4509477" cy="2362200"/>
          </a:xfrm>
          <a:prstGeom prst="rect">
            <a:avLst/>
          </a:prstGeom>
        </p:spPr>
      </p:pic>
      <p:pic>
        <p:nvPicPr>
          <p:cNvPr id="12" name="Picture 9" descr="untitl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572" y="3584329"/>
            <a:ext cx="3446910" cy="294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5994400" y="2644726"/>
            <a:ext cx="5892800" cy="4060874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84516" y="1922584"/>
            <a:ext cx="8365588" cy="54002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vi-VN" sz="2200" b="1" i="1" dirty="0" smtClean="0">
                <a:solidFill>
                  <a:srgbClr val="2807CF"/>
                </a:solidFill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en-US" altLang="vi-VN" sz="2200" b="1" i="1" dirty="0">
                <a:solidFill>
                  <a:srgbClr val="2807CF"/>
                </a:solidFill>
                <a:latin typeface="Times New Roman" pitchFamily="18" charset="0"/>
                <a:cs typeface="Times New Roman" pitchFamily="18" charset="0"/>
              </a:rPr>
              <a:t>địa cầu và bản đồ thế giới có những điểm gì giống và khác nhau?</a:t>
            </a:r>
          </a:p>
        </p:txBody>
      </p:sp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5791200" cy="9144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Khái niệm bản đồ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8529" y="2820148"/>
          <a:ext cx="11582400" cy="3192718"/>
        </p:xfrm>
        <a:graphic>
          <a:graphicData uri="http://schemas.openxmlformats.org/drawingml/2006/table">
            <a:tbl>
              <a:tblPr/>
              <a:tblGrid>
                <a:gridCol w="5791200"/>
                <a:gridCol w="5791200"/>
              </a:tblGrid>
              <a:tr h="592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 địa cầu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E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 đồ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E6F4"/>
                    </a:solidFill>
                  </a:tcPr>
                </a:tc>
              </a:tr>
              <a:tr h="25983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dạng: 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cầu của</a:t>
                      </a: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toàn bộ T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rái đất.</a:t>
                      </a:r>
                      <a:endParaRPr kumimoji="0" lang="en-US" alt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Kinh, vĩ tuyến: v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ẽ dưới dạng hình tròn và hình bán nguyệt.</a:t>
                      </a:r>
                      <a:endParaRPr kumimoji="0" lang="en-US" alt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oàn bộ hoặc một phần của </a:t>
                      </a: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 Đất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trên mặt phẳng</a:t>
                      </a: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giấy.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Kinh, vĩ tuyến: v</a:t>
                      </a:r>
                      <a:r>
                        <a:rPr kumimoji="0" lang="vi-VN" altLang="vi-V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ẽ như những đường thẳng.</a:t>
                      </a:r>
                      <a:endParaRPr kumimoji="0" lang="en-US" alt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7181" name="Rectangle 4"/>
          <p:cNvSpPr>
            <a:spLocks noChangeArrowheads="1"/>
          </p:cNvSpPr>
          <p:nvPr/>
        </p:nvSpPr>
        <p:spPr bwMode="auto">
          <a:xfrm>
            <a:off x="251576" y="1839690"/>
            <a:ext cx="11684000" cy="6001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altLang="vi-V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 nhau:</a:t>
            </a:r>
            <a:r>
              <a:rPr lang="vi-VN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mô phỏng thu nhỏ một phần hay toàn bộ </a:t>
            </a:r>
            <a:r>
              <a:rPr lang="en-US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rái </a:t>
            </a:r>
            <a:r>
              <a:rPr lang="vi-VN" altLang="vi-VN" sz="2200" dirty="0" smtClean="0"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vi-VN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một tỉ lệ nhất định</a:t>
            </a:r>
            <a:r>
              <a:rPr lang="en-US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4463" y="2354349"/>
            <a:ext cx="1887055" cy="430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 nhau: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20279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227392" y="1117602"/>
            <a:ext cx="5791200" cy="9144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Khái niệm bản đồ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RandWorldOPT%5B1%5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532" y="1871003"/>
            <a:ext cx="8345267" cy="490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1785" y="2023404"/>
            <a:ext cx="2222083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 bản đồ là gì?</a:t>
            </a:r>
            <a:endParaRPr lang="en-US" altLang="vi-VN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106211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81841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5791200" cy="914400"/>
          </a:xfrm>
        </p:spPr>
        <p:txBody>
          <a:bodyPr/>
          <a:lstStyle/>
          <a:p>
            <a:pPr algn="l" eaLnBrk="1" hangingPunct="1"/>
            <a:r>
              <a:rPr lang="en-US" altLang="vi-VN" sz="24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Khái niệm bản đồ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3"/>
          <p:cNvSpPr>
            <a:spLocks noGrp="1" noChangeArrowheads="1"/>
          </p:cNvSpPr>
          <p:nvPr>
            <p:ph type="title"/>
          </p:nvPr>
        </p:nvSpPr>
        <p:spPr>
          <a:xfrm>
            <a:off x="406400" y="1066800"/>
            <a:ext cx="5801784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1. Khái niệm bản đồ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06400" y="1828800"/>
            <a:ext cx="11379200" cy="5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Bản đồ là hình vẽ thu nhỏ một phần hay toàn bộ bề mặt Trái Đất lên </a:t>
            </a:r>
            <a:r>
              <a:rPr lang="pt-BR" sz="2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 phẳng giấy.</a:t>
            </a:r>
            <a:endParaRPr kumimoji="0" lang="pt-B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16058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9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95909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185" y="1924929"/>
            <a:ext cx="8965809" cy="579120"/>
          </a:xfrm>
          <a:solidFill>
            <a:srgbClr val="FFFFFF"/>
          </a:solidFill>
          <a:ln>
            <a:solidFill>
              <a:srgbClr val="000099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altLang="vi-VN" sz="2400" b="1" i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Bản đồ có vai trò nh</a:t>
            </a:r>
            <a:r>
              <a:rPr lang="vi-VN" altLang="vi-VN" sz="2400" b="1" i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400" b="1" i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thế nào trong học tập và đời sống?</a:t>
            </a:r>
            <a:r>
              <a:rPr lang="en-US" alt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i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Cho ví dụ.</a:t>
            </a:r>
          </a:p>
        </p:txBody>
      </p:sp>
      <p:sp>
        <p:nvSpPr>
          <p:cNvPr id="5" name="AutoShape 3"/>
          <p:cNvSpPr txBox="1">
            <a:spLocks noChangeArrowheads="1"/>
          </p:cNvSpPr>
          <p:nvPr/>
        </p:nvSpPr>
        <p:spPr bwMode="auto">
          <a:xfrm>
            <a:off x="0" y="1066800"/>
            <a:ext cx="497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 Khái niệm bản đồ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16058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91" y="1756117"/>
            <a:ext cx="11277600" cy="83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- Bản 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 có vai trò quan trọng trong học tập và 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i sống.</a:t>
            </a:r>
            <a:endParaRPr lang="en-US" altLang="vi-VN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13600" y="2743200"/>
            <a:ext cx="4572000" cy="35052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AutoShape 3"/>
          <p:cNvSpPr txBox="1">
            <a:spLocks noChangeArrowheads="1"/>
          </p:cNvSpPr>
          <p:nvPr/>
        </p:nvSpPr>
        <p:spPr bwMode="auto">
          <a:xfrm>
            <a:off x="154748" y="1109004"/>
            <a:ext cx="4470400" cy="9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 Khái niệm bản đồ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14651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8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03200" y="1293056"/>
            <a:ext cx="11582400" cy="685800"/>
          </a:xfrm>
        </p:spPr>
        <p:txBody>
          <a:bodyPr>
            <a:noAutofit/>
          </a:bodyPr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Một số lưới kinh, vĩ tuyến của bản đồ thế giới</a:t>
            </a:r>
            <a:r>
              <a:rPr lang="en-US" altLang="vi-VN" sz="2400" u="sng" dirty="0" smtClean="0">
                <a:solidFill>
                  <a:srgbClr val="000099"/>
                </a:solidFill>
                <a:effectLst/>
              </a:rPr>
              <a:t/>
            </a:r>
            <a:br>
              <a:rPr lang="en-US" altLang="vi-VN" sz="2400" u="sng" dirty="0" smtClean="0">
                <a:solidFill>
                  <a:srgbClr val="000099"/>
                </a:solidFill>
                <a:effectLst/>
              </a:rPr>
            </a:br>
            <a:endParaRPr lang="en-US" altLang="vi-VN" sz="2400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1132451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6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6299200" y="6477000"/>
            <a:ext cx="589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55682" name="Text Box 2"/>
          <p:cNvSpPr txBox="1">
            <a:spLocks noChangeArrowheads="1"/>
          </p:cNvSpPr>
          <p:nvPr/>
        </p:nvSpPr>
        <p:spPr bwMode="auto">
          <a:xfrm>
            <a:off x="304800" y="762001"/>
            <a:ext cx="11582400" cy="769441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indent="450850" algn="just"/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cầu:</a:t>
            </a:r>
            <a:r>
              <a:rPr 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Dựa vào mục 2 và H.1 SGK: </a:t>
            </a:r>
            <a:r>
              <a:rPr lang="en-US" sz="2200" b="1" i="1" dirty="0" smtClean="0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Mô tả đặc điểm hình dạng lưới kinh, vĩ tuyến của bản đồ thế giới trong hình 1.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508000" y="1676401"/>
            <a:ext cx="3962400" cy="430887"/>
          </a:xfrm>
          <a:prstGeom prst="rect">
            <a:avLst/>
          </a:prstGeom>
          <a:solidFill>
            <a:srgbClr val="FFCC66">
              <a:alpha val="81175"/>
            </a:srgbClr>
          </a:solidFill>
          <a:ln w="38100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1,3: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Hình 1.a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684" name="Text Box 4"/>
          <p:cNvSpPr txBox="1">
            <a:spLocks noChangeArrowheads="1"/>
          </p:cNvSpPr>
          <p:nvPr/>
        </p:nvSpPr>
        <p:spPr bwMode="auto">
          <a:xfrm>
            <a:off x="7620000" y="1676401"/>
            <a:ext cx="3962400" cy="430887"/>
          </a:xfrm>
          <a:prstGeom prst="rect">
            <a:avLst/>
          </a:prstGeom>
          <a:solidFill>
            <a:srgbClr val="CCFFCC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2,4: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Hình 1.b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685" name="WordArt 5"/>
          <p:cNvSpPr>
            <a:spLocks noChangeArrowheads="1" noChangeShapeType="1" noTextEdit="1"/>
          </p:cNvSpPr>
          <p:nvPr/>
        </p:nvSpPr>
        <p:spPr bwMode="auto">
          <a:xfrm>
            <a:off x="2641600" y="152400"/>
            <a:ext cx="6756400" cy="533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LUẬN </a:t>
            </a:r>
            <a:r>
              <a:rPr lang="en-US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NHÓM: 5 phút</a:t>
            </a:r>
            <a:endParaRPr lang="en-US" sz="32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DECF4-5EFE-4F56-894C-3DC478AFA8E8}"/>
              </a:ext>
            </a:extLst>
          </p:cNvPr>
          <p:cNvSpPr txBox="1"/>
          <p:nvPr/>
        </p:nvSpPr>
        <p:spPr>
          <a:xfrm>
            <a:off x="2194561" y="6388694"/>
            <a:ext cx="8145194" cy="43088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1. Một số l</a:t>
            </a:r>
            <a:r>
              <a:rPr lang="vi-VN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ới kinh, vĩ tuyến của bản đồ thế giới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0883B2E-6D2F-4D39-AFD2-07EDAF8A1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4" t="39380" r="21075" b="23853"/>
          <a:stretch/>
        </p:blipFill>
        <p:spPr>
          <a:xfrm>
            <a:off x="984730" y="2298492"/>
            <a:ext cx="10251613" cy="403842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5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55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2" grpId="0" animBg="1"/>
      <p:bldP spid="455683" grpId="0" animBg="1"/>
      <p:bldP spid="455684" grpId="0" animBg="1"/>
      <p:bldP spid="45568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03200" y="1307121"/>
            <a:ext cx="11582400" cy="685800"/>
          </a:xfrm>
        </p:spPr>
        <p:txBody>
          <a:bodyPr>
            <a:noAutofit/>
          </a:bodyPr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Một số lưới kinh, vĩ tuyến của bản đồ thế giới</a:t>
            </a:r>
            <a:r>
              <a:rPr lang="en-US" altLang="vi-VN" sz="2400" u="sng" dirty="0" smtClean="0">
                <a:solidFill>
                  <a:srgbClr val="000099"/>
                </a:solidFill>
                <a:effectLst/>
              </a:rPr>
              <a:t/>
            </a:r>
            <a:br>
              <a:rPr lang="en-US" altLang="vi-VN" sz="2400" u="sng" dirty="0" smtClean="0">
                <a:solidFill>
                  <a:srgbClr val="000099"/>
                </a:solidFill>
                <a:effectLst/>
              </a:rPr>
            </a:br>
            <a:endParaRPr lang="en-US" altLang="vi-VN" sz="2400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114651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6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6777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892800" y="2209800"/>
          <a:ext cx="5994400" cy="2981178"/>
        </p:xfrm>
        <a:graphic>
          <a:graphicData uri="http://schemas.openxmlformats.org/drawingml/2006/table">
            <a:tbl>
              <a:tblPr/>
              <a:tblGrid>
                <a:gridCol w="5994400"/>
              </a:tblGrid>
              <a:tr h="298117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Hình 1.a: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Lưới kinh, vĩ tuyến của phép chiếu </a:t>
                      </a:r>
                      <a:r>
                        <a:rPr lang="fr-FR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hình nón.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Kinh tuyến: </a:t>
                      </a:r>
                      <a:r>
                        <a:rPr lang="fr-FR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fr-FR" sz="22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fr-FR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cong </a:t>
                      </a: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chụm lại tại cực.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Vĩ tuyến : vòng tròn đồng tâm ở cực.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907315" y="2215884"/>
          <a:ext cx="5892800" cy="2834640"/>
        </p:xfrm>
        <a:graphic>
          <a:graphicData uri="http://schemas.openxmlformats.org/drawingml/2006/table">
            <a:tbl>
              <a:tblPr/>
              <a:tblGrid>
                <a:gridCol w="5892800"/>
              </a:tblGrid>
              <a:tr h="28346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Hình 1.b: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fr-FR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Lưới </a:t>
                      </a: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kinh, vĩ tuyến của phép chiếu hình </a:t>
                      </a:r>
                      <a:r>
                        <a:rPr lang="fr-FR" sz="2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trụ.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2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Kinh tuyến và vĩ tuyến: đường thẳng song song và vuông góc với nhau.</a:t>
                      </a:r>
                      <a:endParaRPr lang="en-US" sz="2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412FD4-295B-4049-A3D9-BDB72BB22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24" t="39380" r="49855" b="23853"/>
          <a:stretch/>
        </p:blipFill>
        <p:spPr>
          <a:xfrm>
            <a:off x="407964" y="2151479"/>
            <a:ext cx="4768920" cy="415788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E53FD48-BB7A-4854-877E-2F9D5CFE3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62" t="44194" r="22371" b="23853"/>
          <a:stretch/>
        </p:blipFill>
        <p:spPr>
          <a:xfrm>
            <a:off x="203196" y="2155031"/>
            <a:ext cx="5472333" cy="402707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xmlns="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xmlns="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xmlns="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6F188E7-4BFF-4A73-9E77-D30648ADE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1964" y="975683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xmlns="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xmlns="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xmlns="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xmlns="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2" name="Group 35">
            <a:extLst>
              <a:ext uri="{FF2B5EF4-FFF2-40B4-BE49-F238E27FC236}">
                <a16:creationId xmlns:a16="http://schemas.microsoft.com/office/drawing/2014/main" xmlns="" id="{6C60DB00-E242-4C54-8AF6-D623D5109ABF}"/>
              </a:ext>
            </a:extLst>
          </p:cNvPr>
          <p:cNvGrpSpPr/>
          <p:nvPr/>
        </p:nvGrpSpPr>
        <p:grpSpPr>
          <a:xfrm>
            <a:off x="5475107" y="4414592"/>
            <a:ext cx="3946382" cy="2049477"/>
            <a:chOff x="1418457" y="5632749"/>
            <a:chExt cx="3946382" cy="204947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xmlns="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xmlns="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GAME ĐƯỢC CHIA SẺ MIỄN PHÍ BỚ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xmlns="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25"/>
            <a:extLst>
              <a:ext uri="{FF2B5EF4-FFF2-40B4-BE49-F238E27FC236}">
                <a16:creationId xmlns:a16="http://schemas.microsoft.com/office/drawing/2014/main" xmlns="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744" y="17078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03200" y="1250853"/>
            <a:ext cx="11582400" cy="685800"/>
          </a:xfrm>
        </p:spPr>
        <p:txBody>
          <a:bodyPr>
            <a:noAutofit/>
          </a:bodyPr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2. Một số lưới kinh, vĩ tuyến của bản đồ thế giới</a:t>
            </a:r>
            <a:r>
              <a:rPr lang="en-US" altLang="vi-VN" sz="2400" u="sng" dirty="0" smtClean="0">
                <a:solidFill>
                  <a:srgbClr val="000099"/>
                </a:solidFill>
                <a:effectLst/>
              </a:rPr>
              <a:t/>
            </a:r>
            <a:br>
              <a:rPr lang="en-US" altLang="vi-VN" sz="2400" u="sng" dirty="0" smtClean="0">
                <a:solidFill>
                  <a:srgbClr val="000099"/>
                </a:solidFill>
                <a:effectLst/>
              </a:rPr>
            </a:br>
            <a:endParaRPr lang="en-US" altLang="vi-VN" sz="2400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120279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6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08000" y="2286000"/>
            <a:ext cx="6202289" cy="76200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 Muốn vẽ được bản đồ, người ta phải làm thế nào?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04801" y="1784253"/>
            <a:ext cx="11385451" cy="1295400"/>
          </a:xfrm>
          <a:prstGeom prst="rect">
            <a:avLst/>
          </a:prstGeom>
        </p:spPr>
        <p:txBody>
          <a:bodyPr/>
          <a:lstStyle/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kumimoji="0" lang="en-US" alt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altLang="vi-VN" sz="22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Muốn vẽ </a:t>
            </a:r>
            <a:r>
              <a:rPr lang="vi-VN" altLang="vi-VN" sz="22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2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bản </a:t>
            </a:r>
            <a:r>
              <a:rPr lang="vi-VN" altLang="vi-VN" sz="22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2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ta phải chuyển </a:t>
            </a:r>
            <a:r>
              <a:rPr kumimoji="0" lang="en-US" alt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bề mặt cong của Trái Đất lên mặt phẳng thông qua các phép chiếu.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20394" y="2702169"/>
            <a:ext cx="10968567" cy="5615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 algn="just">
              <a:lnSpc>
                <a:spcPct val="15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vi-VN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Các phép chiếu sẽ cho ra các lưới kinh tuyến, vĩ tuyến có hình dạng khác nhau.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711200" y="1524001"/>
            <a:ext cx="5384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vi-VN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 flipH="1">
            <a:off x="7962900" y="2627313"/>
            <a:ext cx="3056467" cy="1981200"/>
          </a:xfrm>
          <a:prstGeom prst="line">
            <a:avLst/>
          </a:prstGeom>
          <a:noFill/>
          <a:ln w="9360" cap="sq">
            <a:solidFill>
              <a:srgbClr val="6600CC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769600" y="3333750"/>
            <a:ext cx="1422400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ÔNG</a:t>
            </a:r>
            <a:endParaRPr lang="vi-VN" altLang="vi-VN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058400" y="2176463"/>
            <a:ext cx="2133600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ÔNG </a:t>
            </a: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ẮC</a:t>
            </a:r>
            <a:endParaRPr lang="vi-VN" altLang="vi-VN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940800" y="1673225"/>
            <a:ext cx="1219200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ẮC</a:t>
            </a:r>
            <a:endParaRPr lang="vi-VN" altLang="vi-VN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940800" y="5181600"/>
            <a:ext cx="1422400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vi-VN" sz="1800" b="1" dirty="0">
                <a:solidFill>
                  <a:srgbClr val="FF0000"/>
                </a:solidFill>
                <a:latin typeface="Times New Roman" pitchFamily="18" charset="0"/>
              </a:rPr>
              <a:t>AM</a:t>
            </a:r>
            <a:endParaRPr lang="vi-VN" altLang="vi-V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908800" y="2160588"/>
            <a:ext cx="2133600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vi-VN" sz="1800" b="1" dirty="0">
                <a:solidFill>
                  <a:srgbClr val="FF0000"/>
                </a:solidFill>
                <a:latin typeface="Times New Roman" pitchFamily="18" charset="0"/>
              </a:rPr>
              <a:t>ÂY </a:t>
            </a:r>
            <a:r>
              <a:rPr lang="vi-VN" altLang="vi-VN" sz="1800" b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vi-VN" sz="1800" b="1" dirty="0">
                <a:solidFill>
                  <a:srgbClr val="FF0000"/>
                </a:solidFill>
                <a:latin typeface="Times New Roman" pitchFamily="18" charset="0"/>
              </a:rPr>
              <a:t>ẮC</a:t>
            </a:r>
            <a:endParaRPr lang="vi-VN" altLang="vi-V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913034" y="3352800"/>
            <a:ext cx="1113367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ÂY</a:t>
            </a:r>
            <a:endParaRPr lang="vi-VN" altLang="vi-VN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010400" y="4572000"/>
            <a:ext cx="2032000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ÂY </a:t>
            </a:r>
            <a:r>
              <a:rPr lang="vi-VN" altLang="vi-VN" sz="1800" b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vi-VN" sz="1800" b="1">
                <a:solidFill>
                  <a:srgbClr val="FF0000"/>
                </a:solidFill>
                <a:latin typeface="Times New Roman" pitchFamily="18" charset="0"/>
              </a:rPr>
              <a:t>AM</a:t>
            </a:r>
            <a:endParaRPr lang="vi-VN" altLang="vi-VN" sz="1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7569200" y="3671889"/>
            <a:ext cx="3759200" cy="1587"/>
          </a:xfrm>
          <a:prstGeom prst="line">
            <a:avLst/>
          </a:prstGeom>
          <a:noFill/>
          <a:ln w="9360" cap="sq">
            <a:solidFill>
              <a:srgbClr val="6600CC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7967133" y="2627313"/>
            <a:ext cx="3048000" cy="2209800"/>
          </a:xfrm>
          <a:prstGeom prst="line">
            <a:avLst/>
          </a:prstGeom>
          <a:noFill/>
          <a:ln w="9360" cap="sq">
            <a:solidFill>
              <a:srgbClr val="6600CC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9408585" y="2160588"/>
            <a:ext cx="2116" cy="2971800"/>
          </a:xfrm>
          <a:prstGeom prst="line">
            <a:avLst/>
          </a:prstGeom>
          <a:noFill/>
          <a:ln w="9360" cap="sq">
            <a:solidFill>
              <a:srgbClr val="6600CC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0058400" y="4800600"/>
            <a:ext cx="2235200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vi-VN" sz="1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vi-VN" sz="1800" b="1" dirty="0">
                <a:solidFill>
                  <a:srgbClr val="FF0000"/>
                </a:solidFill>
                <a:latin typeface="Times New Roman" pitchFamily="18" charset="0"/>
              </a:rPr>
              <a:t>ÔNG </a:t>
            </a:r>
            <a:r>
              <a:rPr lang="vi-VN" altLang="vi-VN" sz="1800" b="1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vi-VN" sz="1800" b="1" dirty="0">
                <a:solidFill>
                  <a:srgbClr val="FF0000"/>
                </a:solidFill>
                <a:latin typeface="Times New Roman" pitchFamily="18" charset="0"/>
              </a:rPr>
              <a:t>AM</a:t>
            </a:r>
            <a:endParaRPr lang="vi-VN" altLang="vi-VN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6400" y="2209800"/>
            <a:ext cx="6197600" cy="155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altLang="vi-V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 </a:t>
            </a:r>
            <a:r>
              <a:rPr lang="vi-VN" altLang="vi-V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 có kinh tuyến, vĩ tuyến: </a:t>
            </a:r>
            <a:r>
              <a:rPr lang="vi-VN" altLang="vi-V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 </a:t>
            </a:r>
            <a:r>
              <a:rPr lang="vi-VN" altLang="vi-V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 các đường kinh tuyến, vĩ </a:t>
            </a:r>
            <a:r>
              <a:rPr lang="vi-VN" altLang="vi-V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vi-VN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 xác 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nh ph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ng h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altLang="vi-VN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3556" y="2161736"/>
            <a:ext cx="8862646" cy="600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 xác định phương hướng</a:t>
            </a: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bản đồ, chúng ta phải dựa vào </a:t>
            </a: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vi-VN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i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0166" y="3982331"/>
            <a:ext cx="8342142" cy="600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?Nêu quy ước xác định phương hướng dựa vào kinh tuyến, vĩ tuyến?</a:t>
            </a:r>
            <a:endParaRPr lang="vi-VN" altLang="vi-VN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3200" y="1447801"/>
            <a:ext cx="5689600" cy="685800"/>
          </a:xfrm>
        </p:spPr>
        <p:txBody>
          <a:bodyPr/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Ph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1"/>
            <a:ext cx="12192000" cy="1371601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24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6146" grpId="0" animBg="1"/>
      <p:bldP spid="6147" grpId="0"/>
      <p:bldP spid="6148" grpId="0"/>
      <p:bldP spid="6149" grpId="0"/>
      <p:bldP spid="6150" grpId="0"/>
      <p:bldP spid="6151" grpId="0"/>
      <p:bldP spid="6152" grpId="0"/>
      <p:bldP spid="6153" grpId="0"/>
      <p:bldP spid="6154" grpId="0" animBg="1"/>
      <p:bldP spid="6155" grpId="0" animBg="1"/>
      <p:bldP spid="6156" grpId="0" animBg="1"/>
      <p:bldP spid="6157" grpId="0"/>
      <p:bldP spid="2" grpId="0"/>
      <p:bldP spid="19" grpId="0" animBg="1"/>
      <p:bldP spid="19" grpId="1" animBg="1"/>
      <p:bldP spid="20" grpId="0" animBg="1"/>
      <p:bldP spid="20" grpId="1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0" y="3124199"/>
            <a:ext cx="11785600" cy="457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400800" y="228600"/>
            <a:ext cx="11176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0363200" y="2590800"/>
            <a:ext cx="14224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Đông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06400" y="2590800"/>
            <a:ext cx="11176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Tây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502400" y="6172200"/>
            <a:ext cx="14224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299201" y="209550"/>
            <a:ext cx="60959" cy="6648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5138" y="2502878"/>
            <a:ext cx="11480800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tabLst>
                <a:tab pos="4972050" algn="l"/>
              </a:tabLst>
            </a:pP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Vĩ tuyến: đầu bên phải chỉ hướng đông, </a:t>
            </a:r>
            <a:r>
              <a:rPr lang="vi-VN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</a:t>
            </a: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ầu bên trái chỉ hướng tây.</a:t>
            </a:r>
            <a:endParaRPr lang="en-US" sz="2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1998785"/>
            <a:ext cx="11480800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tabLst>
                <a:tab pos="4972050" algn="l"/>
              </a:tabLst>
            </a:pPr>
            <a:r>
              <a:rPr lang="en-US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Muốn</a:t>
            </a: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xác định phương hướng trên bản đồ, ta dựa vào các đường kinh tuyến, vĩ tuyến:</a:t>
            </a:r>
            <a:endParaRPr lang="en-US" sz="2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5138" y="2916703"/>
            <a:ext cx="11480800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tabLst>
                <a:tab pos="4972050" algn="l"/>
              </a:tabLst>
            </a:pP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Kinh tuyến: đầu trên chỉ hướng bắc, đầu dưới chỉ hướng nam.</a:t>
            </a:r>
            <a:endParaRPr lang="en-US" sz="2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447801"/>
            <a:ext cx="5689600" cy="685800"/>
          </a:xfrm>
        </p:spPr>
        <p:txBody>
          <a:bodyPr/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Ph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104100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0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04800" y="228601"/>
            <a:ext cx="8290560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 đồ 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 ta xác định 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hướng nh</a:t>
            </a:r>
            <a:r>
              <a:rPr lang="vi-VN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altLang="vi-VN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0" y="4114796"/>
            <a:ext cx="11988800" cy="4571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299200" y="1295400"/>
            <a:ext cx="11176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Bắc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0363200" y="3505200"/>
            <a:ext cx="14224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Đông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06400" y="3505200"/>
            <a:ext cx="11176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Tây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400800" y="6172200"/>
            <a:ext cx="1422400" cy="45720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Nam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6197601" y="1295400"/>
            <a:ext cx="60959" cy="556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11200" y="1371600"/>
            <a:ext cx="1219200" cy="649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032000" y="1219200"/>
            <a:ext cx="11176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chemeClr val="tx1"/>
                </a:solidFill>
                <a:latin typeface="Times New Roman" pitchFamily="18" charset="0"/>
              </a:rPr>
              <a:t>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4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1970650"/>
            <a:ext cx="11480800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  <a:tabLst>
                <a:tab pos="4972050" algn="l"/>
              </a:tabLst>
            </a:pPr>
            <a:r>
              <a:rPr lang="en-US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Muốn</a:t>
            </a: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xác định phương hướng trên bản đồ, ta dựa vào các đường kinh tuyến, vĩ tuyến.</a:t>
            </a:r>
            <a:endParaRPr lang="en-US" sz="2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335259"/>
            <a:ext cx="5689600" cy="685800"/>
          </a:xfrm>
        </p:spPr>
        <p:txBody>
          <a:bodyPr/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Ph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116058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0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0732" y="2325859"/>
            <a:ext cx="11277600" cy="10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Những bản đồ không có hệ thống kinh, vĩ tuyến: dựa vào mũi tên chỉ hướng Bắc trên bản đồ để xác định hướng bắc, sau đó tìm các hướng còn lại.</a:t>
            </a:r>
            <a:endParaRPr lang="vi-VN" altLang="vi-VN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1883" y="1524000"/>
            <a:ext cx="6930117" cy="5334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6136" y="2709203"/>
            <a:ext cx="4572000" cy="369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*</a:t>
            </a:r>
            <a:r>
              <a:rPr lang="en-US" sz="2200" b="1" i="1" u="sng" dirty="0" smtClean="0">
                <a:solidFill>
                  <a:srgbClr val="FF0000"/>
                </a:solidFill>
                <a:latin typeface="Times New Roman"/>
                <a:ea typeface="Cambria"/>
              </a:rPr>
              <a:t>Bài tập nhỏ: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Dựa vào thông tin trong bài và quan sát hình bên, em hãy xác định vị trí trên hình vẽ của:</a:t>
            </a:r>
            <a:endParaRPr lang="en-US" sz="22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+ Thư viện;</a:t>
            </a:r>
            <a:endParaRPr lang="en-US" sz="22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+ Siêu thị;</a:t>
            </a:r>
            <a:endParaRPr lang="en-US" sz="22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+ Trường học;</a:t>
            </a:r>
            <a:endParaRPr lang="en-US" sz="22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+ Công viên;</a:t>
            </a:r>
            <a:endParaRPr lang="en-US" sz="22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200" b="1" i="1" dirty="0" smtClean="0">
                <a:solidFill>
                  <a:srgbClr val="000099"/>
                </a:solidFill>
                <a:latin typeface="Times New Roman"/>
                <a:ea typeface="Cambria"/>
              </a:rPr>
              <a:t>+ Nhà bạn Lâm.</a:t>
            </a:r>
            <a:endParaRPr lang="en-US" sz="2200" b="1" dirty="0">
              <a:solidFill>
                <a:srgbClr val="000099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"/>
            <a:ext cx="12192000" cy="1371601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3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300" b="1" dirty="0" smtClean="0">
                <a:latin typeface="Times New Roman" pitchFamily="18" charset="0"/>
              </a:rPr>
              <a:t>ƯỚ</a:t>
            </a:r>
            <a:r>
              <a:rPr lang="en-US" sz="23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300" b="1" dirty="0" smtClean="0">
                <a:latin typeface="Times New Roman" pitchFamily="18" charset="0"/>
              </a:rPr>
              <a:t>PH</a:t>
            </a:r>
            <a:r>
              <a:rPr lang="vi-VN" sz="2300" b="1" dirty="0" smtClean="0">
                <a:latin typeface="Times New Roman" pitchFamily="18" charset="0"/>
              </a:rPr>
              <a:t>ƯƠ</a:t>
            </a:r>
            <a:r>
              <a:rPr lang="en-US" sz="2300" b="1" dirty="0" smtClean="0">
                <a:latin typeface="Times New Roman" pitchFamily="18" charset="0"/>
              </a:rPr>
              <a:t>NG H</a:t>
            </a:r>
            <a:r>
              <a:rPr lang="vi-VN" sz="2300" b="1" dirty="0" smtClean="0">
                <a:latin typeface="Times New Roman" pitchFamily="18" charset="0"/>
              </a:rPr>
              <a:t>ƯỚNG</a:t>
            </a:r>
            <a:r>
              <a:rPr lang="en-US" sz="2300" b="1" dirty="0" smtClean="0">
                <a:latin typeface="Times New Roman" pitchFamily="18" charset="0"/>
              </a:rPr>
              <a:t> TRÊN BẢN ĐỒ</a:t>
            </a:r>
            <a:endParaRPr lang="en-US" sz="2300" b="1" dirty="0"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6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3200" y="1335259"/>
            <a:ext cx="5689600" cy="685800"/>
          </a:xfrm>
        </p:spPr>
        <p:txBody>
          <a:bodyPr/>
          <a:lstStyle/>
          <a:p>
            <a:pPr algn="l"/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3. Ph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h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ng trên bản </a:t>
            </a:r>
            <a:r>
              <a:rPr lang="vi-VN" altLang="vi-VN" sz="24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400" b="1" u="sng" dirty="0" smtClean="0">
              <a:solidFill>
                <a:srgbClr val="000099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73600" y="1447800"/>
            <a:ext cx="3048000" cy="609600"/>
          </a:xfrm>
          <a:solidFill>
            <a:schemeClr val="accent2"/>
          </a:solidFill>
          <a:ln>
            <a:solidFill>
              <a:srgbClr val="000099"/>
            </a:solidFill>
          </a:ln>
        </p:spPr>
        <p:txBody>
          <a:bodyPr/>
          <a:lstStyle/>
          <a:p>
            <a:pPr algn="ctr"/>
            <a:r>
              <a:rPr lang="en-US" altLang="vi-VN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" y="2133601"/>
            <a:ext cx="109728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2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 tập 1. 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GV chiếu hình lên và HS trả lời nhanh các câu hỏi:</a:t>
            </a:r>
            <a:endParaRPr lang="en-US" sz="2200" b="1" i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1371601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3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300" b="1" dirty="0" smtClean="0">
                <a:latin typeface="Times New Roman" pitchFamily="18" charset="0"/>
              </a:rPr>
              <a:t>ƯỚ</a:t>
            </a:r>
            <a:r>
              <a:rPr lang="en-US" sz="23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300" b="1" dirty="0" smtClean="0">
                <a:latin typeface="Times New Roman" pitchFamily="18" charset="0"/>
              </a:rPr>
              <a:t>PH</a:t>
            </a:r>
            <a:r>
              <a:rPr lang="vi-VN" sz="2300" b="1" dirty="0" smtClean="0">
                <a:latin typeface="Times New Roman" pitchFamily="18" charset="0"/>
              </a:rPr>
              <a:t>ƯƠ</a:t>
            </a:r>
            <a:r>
              <a:rPr lang="en-US" sz="2300" b="1" dirty="0" smtClean="0">
                <a:latin typeface="Times New Roman" pitchFamily="18" charset="0"/>
              </a:rPr>
              <a:t>NG H</a:t>
            </a:r>
            <a:r>
              <a:rPr lang="vi-VN" sz="2300" b="1" dirty="0" smtClean="0">
                <a:latin typeface="Times New Roman" pitchFamily="18" charset="0"/>
              </a:rPr>
              <a:t>ƯỚNG</a:t>
            </a:r>
            <a:r>
              <a:rPr lang="en-US" sz="2300" b="1" dirty="0" smtClean="0">
                <a:latin typeface="Times New Roman" pitchFamily="18" charset="0"/>
              </a:rPr>
              <a:t> TRÊN BẢN ĐỒ</a:t>
            </a:r>
            <a:endParaRPr lang="en-US" sz="2300" b="1" dirty="0"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9" name="Picture 8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178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39618" y="304800"/>
            <a:ext cx="6452382" cy="6019800"/>
          </a:xfrm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04800" y="942535"/>
            <a:ext cx="5533292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2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Nhà </a:t>
            </a: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ăn nằm ở phía nào của đường số 1</a:t>
            </a:r>
            <a:r>
              <a:rPr lang="en-US" altLang="vi-VN" sz="22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Đường nào chạy theo hướng  đông-tây 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3. Công viên nằm ở phía nào của hồ?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4. Cắm trại ở phía nào của hồ? 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5. Nhà của ai ở phía đông của đường số 1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6. Phía nào của hồ có một lá cờ trên đó?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7. Xe đi theo hướng nào?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vi-VN" sz="22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8. Đường nào chạy theo hướng  bắc - nam?</a:t>
            </a:r>
            <a:endParaRPr lang="en-US" altLang="vi-VN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1524001"/>
            <a:ext cx="1097280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2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 tập 2. 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Lựa chọn các ô bên phải sao cho đúng với ô bên trái:</a:t>
            </a:r>
            <a:endParaRPr lang="en-US" sz="2200" b="1" i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"/>
            <a:ext cx="12192000" cy="1371601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2. BẢN ĐỒ. MỘT SỐ L</a:t>
            </a:r>
            <a:r>
              <a:rPr lang="vi-VN" sz="2500" b="1" dirty="0" smtClean="0">
                <a:latin typeface="Times New Roman" pitchFamily="18" charset="0"/>
              </a:rPr>
              <a:t>ƯỚ</a:t>
            </a:r>
            <a:r>
              <a:rPr lang="en-US" sz="2500" b="1" dirty="0" smtClean="0">
                <a:latin typeface="Times New Roman" pitchFamily="18" charset="0"/>
              </a:rPr>
              <a:t>I KINH, VĨ TUYẾN.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PH</a:t>
            </a:r>
            <a:r>
              <a:rPr lang="vi-VN" sz="2500" b="1" dirty="0" smtClean="0">
                <a:latin typeface="Times New Roman" pitchFamily="18" charset="0"/>
              </a:rPr>
              <a:t>ƯƠ</a:t>
            </a:r>
            <a:r>
              <a:rPr lang="en-US" sz="2500" b="1" dirty="0" smtClean="0">
                <a:latin typeface="Times New Roman" pitchFamily="18" charset="0"/>
              </a:rPr>
              <a:t>NG H</a:t>
            </a:r>
            <a:r>
              <a:rPr lang="vi-VN" sz="2500" b="1" dirty="0" smtClean="0">
                <a:latin typeface="Times New Roman" pitchFamily="18" charset="0"/>
              </a:rPr>
              <a:t>ƯỚNG</a:t>
            </a:r>
            <a:r>
              <a:rPr lang="en-US" sz="2500" b="1" dirty="0" smtClean="0">
                <a:latin typeface="Times New Roman" pitchFamily="18" charset="0"/>
              </a:rPr>
              <a:t> TRÊN BẢN ĐỒ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2870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7" name="Picture 6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0" y="138113"/>
            <a:ext cx="914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922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0325100" cy="2324100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1: Quả </a:t>
            </a:r>
            <a:r>
              <a:rPr lang="vi-VN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là mô hình thu nhỏ của</a:t>
            </a:r>
            <a:endParaRPr 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3BF616-F4F1-4516-BEC7-4C48567750D1}"/>
              </a:ext>
            </a:extLst>
          </p:cNvPr>
          <p:cNvSpPr/>
          <p:nvPr/>
        </p:nvSpPr>
        <p:spPr>
          <a:xfrm>
            <a:off x="393700" y="3188787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Trái Đất</a:t>
            </a:r>
            <a:endParaRPr 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48BA3E-1DBF-41B6-9E54-8B8074FCEF2D}"/>
              </a:ext>
            </a:extLst>
          </p:cNvPr>
          <p:cNvSpPr/>
          <p:nvPr/>
        </p:nvSpPr>
        <p:spPr>
          <a:xfrm>
            <a:off x="5020372" y="3188787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Kinh tuyến</a:t>
            </a:r>
            <a:endParaRPr 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CE19D8-8BA3-416E-BA25-E339EE1E6A78}"/>
              </a:ext>
            </a:extLst>
          </p:cNvPr>
          <p:cNvSpPr/>
          <p:nvPr/>
        </p:nvSpPr>
        <p:spPr>
          <a:xfrm>
            <a:off x="393700" y="5024644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Vĩ tuyến</a:t>
            </a:r>
            <a:endParaRPr 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856A7F-E155-432D-B547-B0DF8AD52EEA}"/>
              </a:ext>
            </a:extLst>
          </p:cNvPr>
          <p:cNvSpPr/>
          <p:nvPr/>
        </p:nvSpPr>
        <p:spPr>
          <a:xfrm>
            <a:off x="5020372" y="5024644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Tọa </a:t>
            </a:r>
            <a:r>
              <a:rPr lang="vi-VN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</a:t>
            </a:r>
            <a:r>
              <a:rPr lang="en-US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lí</a:t>
            </a:r>
            <a:endParaRPr lang="en-US" sz="4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000" y="533400"/>
            <a:ext cx="2438400" cy="539378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Bản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447800"/>
            <a:ext cx="2540000" cy="1555041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 kinh, vĩ tuyến của phép chiếu hình  trụ giả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733800"/>
            <a:ext cx="2540000" cy="539378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 cầu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3810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Vĩ tuyến là nh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ữn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tròn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tâm ở cực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19600"/>
            <a:ext cx="2641600" cy="1615827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 kinh, vĩ tuyến của phép chiếu hình trụ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đứng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14478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b. Mô hình thu nhỏ của Trái Đất.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4400" y="22098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c. ở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các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t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ịa lí thể hiện bằng kí hiệu.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4400" y="32766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d. Kinh tuyến là những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cong, tụ lại ở cực.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2800" y="41148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e. Kinh tuyến, vĩ tuyến là những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thẳng song song và vuông góc. 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54400" y="5562600"/>
            <a:ext cx="8534400" cy="539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g. Hình ảnh thu nhỏ một bộ phận hay toàn bộ bề mặt Trái Đất. 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8000" y="533400"/>
            <a:ext cx="2438400" cy="538994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Bản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447800"/>
            <a:ext cx="2540000" cy="1555041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 kinh, vĩ tuyến của phép chiếu hình  trụ giả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657600"/>
            <a:ext cx="2540000" cy="538994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 cầu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3810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Vĩ tuyến là nh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ữn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tròn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tâm ở cực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19600"/>
            <a:ext cx="2641600" cy="1615827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i kinh, vĩ tuyến của phép chiếu hình trụ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đứng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14478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b. Mô hình thu nhỏ của Trái Đất.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4400" y="22098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c. ở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các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t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ịa lí thể hiện bằng kí hiệu.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4400" y="32766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d. Kinh tuyến là những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cong, tụ lại ở cực.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4400" y="44196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e. Kinh tuyến, vĩ tuyến là những </a:t>
            </a:r>
            <a:r>
              <a:rPr lang="vi-VN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thẳng song song và vuông góc. 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54400" y="5562601"/>
            <a:ext cx="8534400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g. Hình ảnh thu nhỏ một bộ phận hay toàn bộ bề mặt Trái Đất. </a:t>
            </a:r>
            <a:endParaRPr lang="en-US" sz="2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152356" y="1574409"/>
            <a:ext cx="6428935" cy="630942"/>
          </a:xfrm>
          <a:prstGeom prst="rect">
            <a:avLst/>
          </a:prstGeom>
          <a:solidFill>
            <a:srgbClr val="99FF3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0099"/>
                </a:solidFill>
                <a:latin typeface="+mj-lt"/>
              </a:rPr>
              <a:t>HOẠT ĐỘNG VẬN DỤNG</a:t>
            </a:r>
            <a:endParaRPr lang="en-US" sz="3500" b="1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1282736"/>
            <a:chOff x="0" y="0"/>
            <a:chExt cx="5760" cy="629"/>
          </a:xfrm>
        </p:grpSpPr>
        <p:sp>
          <p:nvSpPr>
            <p:cNvPr id="1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TIẾT - BÀI 2. BẢN ĐỒ. MỘT SỐ L</a:t>
              </a:r>
              <a:r>
                <a:rPr lang="vi-VN" sz="2500" b="1" dirty="0" smtClean="0">
                  <a:latin typeface="Times New Roman" pitchFamily="18" charset="0"/>
                </a:rPr>
                <a:t>ƯỚ</a:t>
              </a:r>
              <a:r>
                <a:rPr lang="en-US" sz="2500" b="1" dirty="0" smtClean="0">
                  <a:latin typeface="Times New Roman" pitchFamily="18" charset="0"/>
                </a:rPr>
                <a:t>I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PH</a:t>
              </a:r>
              <a:r>
                <a:rPr lang="vi-VN" sz="2500" b="1" dirty="0" smtClean="0">
                  <a:latin typeface="Times New Roman" pitchFamily="18" charset="0"/>
                </a:rPr>
                <a:t>ƯƠ</a:t>
              </a:r>
              <a:r>
                <a:rPr lang="en-US" sz="2500" b="1" dirty="0" smtClean="0">
                  <a:latin typeface="Times New Roman" pitchFamily="18" charset="0"/>
                </a:rPr>
                <a:t>NG H</a:t>
              </a:r>
              <a:r>
                <a:rPr lang="vi-VN" sz="2500" b="1" dirty="0" smtClean="0">
                  <a:latin typeface="Times New Roman" pitchFamily="18" charset="0"/>
                </a:rPr>
                <a:t>ƯỚNG</a:t>
              </a:r>
              <a:r>
                <a:rPr lang="en-US" sz="2500" b="1" dirty="0" smtClean="0">
                  <a:latin typeface="Times New Roman" pitchFamily="18" charset="0"/>
                </a:rPr>
                <a:t> TRÊN BẢN ĐỒ</a:t>
              </a:r>
              <a:endParaRPr lang="en-US" sz="2500" b="1" dirty="0">
                <a:latin typeface="Times New Roman" pitchFamily="18" charset="0"/>
              </a:endParaRPr>
            </a:p>
          </p:txBody>
        </p: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0" y="508"/>
              <a:ext cx="5760" cy="121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endPara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pic>
          <p:nvPicPr>
            <p:cNvPr id="153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0" y="58"/>
              <a:ext cx="43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812800" y="152401"/>
            <a:ext cx="11074400" cy="600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vi-VN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 biển Đông tiếp giáp với phần đất liền của nước ta ở những hướng nào?</a:t>
            </a:r>
            <a:endParaRPr lang="en-US" altLang="vi-VN" sz="2200" b="1" i="1" dirty="0">
              <a:solidFill>
                <a:srgbClr val="0000FF"/>
              </a:solidFill>
            </a:endParaRPr>
          </a:p>
        </p:txBody>
      </p:sp>
      <p:cxnSp>
        <p:nvCxnSpPr>
          <p:cNvPr id="22532" name="Straight Connector 6"/>
          <p:cNvCxnSpPr>
            <a:cxnSpLocks noChangeShapeType="1"/>
          </p:cNvCxnSpPr>
          <p:nvPr/>
        </p:nvCxnSpPr>
        <p:spPr bwMode="auto">
          <a:xfrm rot="5400000">
            <a:off x="3441700" y="2679700"/>
            <a:ext cx="1447800" cy="8128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</p:cxn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3860800" y="2438400"/>
            <a:ext cx="71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vi-VN"/>
          </a:p>
        </p:txBody>
      </p:sp>
      <p:sp>
        <p:nvSpPr>
          <p:cNvPr id="9" name="Arc 8"/>
          <p:cNvSpPr/>
          <p:nvPr/>
        </p:nvSpPr>
        <p:spPr bwMode="auto">
          <a:xfrm>
            <a:off x="3860800" y="2362200"/>
            <a:ext cx="812800" cy="733663"/>
          </a:xfrm>
          <a:prstGeom prst="arc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12800" y="787791"/>
            <a:ext cx="11074400" cy="6070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812801" y="457200"/>
            <a:ext cx="10968567" cy="57912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- Sưu tầm một bản đồ và giới thiệu với các bạn về tấm bản đồ đó với các yêu cầu: </a:t>
            </a:r>
          </a:p>
          <a:p>
            <a:pPr algn="just"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+ Đó là bản đồ gì (tên bản đồ)? </a:t>
            </a:r>
          </a:p>
          <a:p>
            <a:pPr algn="just"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+ Bản đồ đó có hệ thống kinh, vĩ tuyến không? </a:t>
            </a:r>
          </a:p>
          <a:p>
            <a:pPr algn="just"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+ Nội dung bản đồ? </a:t>
            </a:r>
          </a:p>
          <a:p>
            <a:pPr algn="just">
              <a:lnSpc>
                <a:spcPct val="150000"/>
              </a:lnSpc>
              <a:buFont typeface="Times New Roman" pitchFamily="18" charset="0"/>
              <a:buNone/>
            </a:pPr>
            <a:r>
              <a:rPr lang="en-US" altLang="vi-VN" sz="2200" b="1" dirty="0" smtClean="0">
                <a:latin typeface="Times New Roman" pitchFamily="18" charset="0"/>
                <a:cs typeface="Times New Roman" pitchFamily="18" charset="0"/>
              </a:rPr>
              <a:t>+ Tấm bản đồ có ý nghĩa gì?</a:t>
            </a:r>
          </a:p>
          <a:p>
            <a:pPr algn="just">
              <a:lnSpc>
                <a:spcPct val="150000"/>
              </a:lnSpc>
            </a:pPr>
            <a:endParaRPr lang="en-US" altLang="vi-VN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vi-VN" sz="2200" b="1" dirty="0" smtClean="0">
                <a:solidFill>
                  <a:srgbClr val="FF0000"/>
                </a:solidFill>
                <a:effectLst/>
              </a:rPr>
              <a:t/>
            </a:r>
            <a:br>
              <a:rPr lang="en-US" altLang="vi-VN" sz="2200" b="1" dirty="0" smtClean="0">
                <a:solidFill>
                  <a:srgbClr val="FF0000"/>
                </a:solidFill>
                <a:effectLst/>
              </a:rPr>
            </a:br>
            <a:r>
              <a:rPr lang="en-US" altLang="vi-VN" sz="22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Tìm hiểu thêm về cách xác định phương hướng bằng "Gậy và Mặt trời"</a:t>
            </a:r>
            <a:r>
              <a:rPr lang="en-US" altLang="vi-VN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altLang="vi-VN" sz="220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image2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16002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71852BA-64BC-4A93-987D-E6AA6DCDAE2A}"/>
              </a:ext>
            </a:extLst>
          </p:cNvPr>
          <p:cNvSpPr/>
          <p:nvPr/>
        </p:nvSpPr>
        <p:spPr>
          <a:xfrm>
            <a:off x="4673601" y="304800"/>
            <a:ext cx="1669047" cy="553998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092D5503-6A68-42CA-99D0-099608EF9AE3}"/>
              </a:ext>
            </a:extLst>
          </p:cNvPr>
          <p:cNvSpPr/>
          <p:nvPr/>
        </p:nvSpPr>
        <p:spPr>
          <a:xfrm>
            <a:off x="2265838" y="1612056"/>
            <a:ext cx="6470222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 và làm bài tập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EDB3F47F-35EB-42C9-84CF-6F0073265371}"/>
              </a:ext>
            </a:extLst>
          </p:cNvPr>
          <p:cNvSpPr/>
          <p:nvPr/>
        </p:nvSpPr>
        <p:spPr>
          <a:xfrm>
            <a:off x="2381342" y="3221569"/>
            <a:ext cx="63517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bản đồ du lịch Việt Nam để lên kế hoạch cho một chuyến đi du lịch 3 ngày</a:t>
            </a:r>
            <a:endParaRPr lang="en-US" sz="22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="" xmlns:a16="http://schemas.microsoft.com/office/drawing/2014/main" id="{04583AF2-8326-436E-8DA3-71F792431511}"/>
              </a:ext>
            </a:extLst>
          </p:cNvPr>
          <p:cNvSpPr/>
          <p:nvPr/>
        </p:nvSpPr>
        <p:spPr>
          <a:xfrm>
            <a:off x="2515585" y="4800600"/>
            <a:ext cx="6234305" cy="11430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bài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5: Lược đồ trí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nhớ.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7AEACDF-D747-4C3A-9A72-EB4E7B2AEA5A}"/>
              </a:ext>
            </a:extLst>
          </p:cNvPr>
          <p:cNvSpPr/>
          <p:nvPr/>
        </p:nvSpPr>
        <p:spPr>
          <a:xfrm>
            <a:off x="1885071" y="3221500"/>
            <a:ext cx="1153551" cy="1109132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4AE6F80-0560-4D65-9D9C-B045793B8BDC}"/>
              </a:ext>
            </a:extLst>
          </p:cNvPr>
          <p:cNvSpPr/>
          <p:nvPr/>
        </p:nvSpPr>
        <p:spPr>
          <a:xfrm>
            <a:off x="1842869" y="4783009"/>
            <a:ext cx="1159076" cy="118169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D944677-6880-4F53-B849-C62007EDEE04}"/>
              </a:ext>
            </a:extLst>
          </p:cNvPr>
          <p:cNvSpPr/>
          <p:nvPr/>
        </p:nvSpPr>
        <p:spPr>
          <a:xfrm>
            <a:off x="1730326" y="1589650"/>
            <a:ext cx="1130938" cy="11857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1436350" cy="1866899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2: Kinh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vĩ của một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gọi là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3BF616-F4F1-4516-BEC7-4C48567750D1}"/>
              </a:ext>
            </a:extLst>
          </p:cNvPr>
          <p:cNvSpPr/>
          <p:nvPr/>
        </p:nvSpPr>
        <p:spPr>
          <a:xfrm>
            <a:off x="422720" y="5005720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Tọa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lí một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48BA3E-1DBF-41B6-9E54-8B8074FCEF2D}"/>
              </a:ext>
            </a:extLst>
          </p:cNvPr>
          <p:cNvSpPr/>
          <p:nvPr/>
        </p:nvSpPr>
        <p:spPr>
          <a:xfrm>
            <a:off x="5020372" y="3188787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Bản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CE19D8-8BA3-416E-BA25-E339EE1E6A78}"/>
              </a:ext>
            </a:extLst>
          </p:cNvPr>
          <p:cNvSpPr/>
          <p:nvPr/>
        </p:nvSpPr>
        <p:spPr>
          <a:xfrm>
            <a:off x="422720" y="3129938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Quả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856A7F-E155-432D-B547-B0DF8AD52EEA}"/>
              </a:ext>
            </a:extLst>
          </p:cNvPr>
          <p:cNvSpPr/>
          <p:nvPr/>
        </p:nvSpPr>
        <p:spPr>
          <a:xfrm>
            <a:off x="5020372" y="5024644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Sách giáo khoa.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7941" y="574429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112" y="386601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1455400" cy="2324100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Hàng ngày mặt trời mọc ở h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nào?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3BF616-F4F1-4516-BEC7-4C48567750D1}"/>
              </a:ext>
            </a:extLst>
          </p:cNvPr>
          <p:cNvSpPr/>
          <p:nvPr/>
        </p:nvSpPr>
        <p:spPr>
          <a:xfrm>
            <a:off x="393700" y="3188787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Đông.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48BA3E-1DBF-41B6-9E54-8B8074FCEF2D}"/>
              </a:ext>
            </a:extLst>
          </p:cNvPr>
          <p:cNvSpPr/>
          <p:nvPr/>
        </p:nvSpPr>
        <p:spPr>
          <a:xfrm>
            <a:off x="5020372" y="3188787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Tây.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CE19D8-8BA3-416E-BA25-E339EE1E6A78}"/>
              </a:ext>
            </a:extLst>
          </p:cNvPr>
          <p:cNvSpPr/>
          <p:nvPr/>
        </p:nvSpPr>
        <p:spPr>
          <a:xfrm>
            <a:off x="393700" y="5024644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Nam.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856A7F-E155-432D-B547-B0DF8AD52EEA}"/>
              </a:ext>
            </a:extLst>
          </p:cNvPr>
          <p:cNvSpPr/>
          <p:nvPr/>
        </p:nvSpPr>
        <p:spPr>
          <a:xfrm>
            <a:off x="5020372" y="5024644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Bắc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0325100" cy="2324100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Vĩ tuyến lớn nhất trên Trái Đất là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3BF616-F4F1-4516-BEC7-4C48567750D1}"/>
              </a:ext>
            </a:extLst>
          </p:cNvPr>
          <p:cNvSpPr/>
          <p:nvPr/>
        </p:nvSpPr>
        <p:spPr>
          <a:xfrm>
            <a:off x="5690803" y="3188787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Xích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48BA3E-1DBF-41B6-9E54-8B8074FCEF2D}"/>
              </a:ext>
            </a:extLst>
          </p:cNvPr>
          <p:cNvSpPr/>
          <p:nvPr/>
        </p:nvSpPr>
        <p:spPr>
          <a:xfrm>
            <a:off x="393700" y="3169863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Vĩ tuyến Bắc.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CE19D8-8BA3-416E-BA25-E339EE1E6A78}"/>
              </a:ext>
            </a:extLst>
          </p:cNvPr>
          <p:cNvSpPr/>
          <p:nvPr/>
        </p:nvSpPr>
        <p:spPr>
          <a:xfrm>
            <a:off x="5690803" y="5024644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Chí tuyến.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856A7F-E155-432D-B547-B0DF8AD52EEA}"/>
              </a:ext>
            </a:extLst>
          </p:cNvPr>
          <p:cNvSpPr/>
          <p:nvPr/>
        </p:nvSpPr>
        <p:spPr>
          <a:xfrm>
            <a:off x="393700" y="5005720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Vĩ tuyến Nam.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6024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387" y="567830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8451" y="388475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0195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1379200" cy="2324100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Hàng ngày Mặt Trời lặn ở h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nào?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3BF616-F4F1-4516-BEC7-4C48567750D1}"/>
              </a:ext>
            </a:extLst>
          </p:cNvPr>
          <p:cNvSpPr/>
          <p:nvPr/>
        </p:nvSpPr>
        <p:spPr>
          <a:xfrm>
            <a:off x="393700" y="3188787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Tây.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48BA3E-1DBF-41B6-9E54-8B8074FCEF2D}"/>
              </a:ext>
            </a:extLst>
          </p:cNvPr>
          <p:cNvSpPr/>
          <p:nvPr/>
        </p:nvSpPr>
        <p:spPr>
          <a:xfrm>
            <a:off x="5020372" y="3188787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Đông.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CE19D8-8BA3-416E-BA25-E339EE1E6A78}"/>
              </a:ext>
            </a:extLst>
          </p:cNvPr>
          <p:cNvSpPr/>
          <p:nvPr/>
        </p:nvSpPr>
        <p:spPr>
          <a:xfrm>
            <a:off x="393700" y="5024644"/>
            <a:ext cx="4368800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Bắc.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856A7F-E155-432D-B547-B0DF8AD52EEA}"/>
              </a:ext>
            </a:extLst>
          </p:cNvPr>
          <p:cNvSpPr/>
          <p:nvPr/>
        </p:nvSpPr>
        <p:spPr>
          <a:xfrm>
            <a:off x="5020372" y="5024644"/>
            <a:ext cx="4844897" cy="154747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Nam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9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S\Desktop\Ảnh\hinh-anh-cac-loai-hinh-du-lich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4" y="0"/>
            <a:ext cx="121637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"/>
            <a:ext cx="12192000" cy="2492990"/>
          </a:xfrm>
          <a:prstGeom prst="rect">
            <a:avLst/>
          </a:prstGeom>
          <a:solidFill>
            <a:srgbClr val="CCFF33"/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 - BÀI 2</a:t>
            </a: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altLang="vi-VN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 ĐỒ. </a:t>
            </a:r>
            <a:endParaRPr lang="en-US" altLang="vi-VN" sz="40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vi-VN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 </a:t>
            </a:r>
            <a:r>
              <a:rPr lang="en-US" altLang="vi-VN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 LƯỚI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 HƯỚNG </a:t>
            </a:r>
            <a:r>
              <a:rPr lang="en-US" altLang="vi-VN" sz="3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 BẢN ĐỒ</a:t>
            </a:r>
            <a:endParaRPr lang="en-US" altLang="vi-VN" sz="36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/>
        </p:blipFill>
        <p:spPr>
          <a:xfrm>
            <a:off x="4032737" y="2512252"/>
            <a:ext cx="5653113" cy="4191000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1913</Words>
  <PresentationFormat>Custom</PresentationFormat>
  <Paragraphs>203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1. Khái niệm bản đồ</vt:lpstr>
      <vt:lpstr> 1. Khái niệm bản đồ</vt:lpstr>
      <vt:lpstr> 1. Khái niệm bản đồ</vt:lpstr>
      <vt:lpstr> 1. Khái niệm bản đồ</vt:lpstr>
      <vt:lpstr>1. Khái niệm bản đồ</vt:lpstr>
      <vt:lpstr>Bản đồ có vai trò như thế nào trong học tập và đời sống? Cho ví dụ.</vt:lpstr>
      <vt:lpstr>Slide 16</vt:lpstr>
      <vt:lpstr> 2. Một số lưới kinh, vĩ tuyến của bản đồ thế giới </vt:lpstr>
      <vt:lpstr>Slide 18</vt:lpstr>
      <vt:lpstr> 2. Một số lưới kinh, vĩ tuyến của bản đồ thế giới </vt:lpstr>
      <vt:lpstr> 2. Một số lưới kinh, vĩ tuyến của bản đồ thế giới </vt:lpstr>
      <vt:lpstr>3. Phương hướng trên bản đồ</vt:lpstr>
      <vt:lpstr>Slide 22</vt:lpstr>
      <vt:lpstr>3. Phương hướng trên bản đồ</vt:lpstr>
      <vt:lpstr>Slide 24</vt:lpstr>
      <vt:lpstr>3. Phương hướng trên bản đồ</vt:lpstr>
      <vt:lpstr>3. Phương hướng trên bản đồ</vt:lpstr>
      <vt:lpstr>Luyện tập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 Tìm hiểu thêm về cách xác định phương hướng bằng "Gậy và Mặt trời" 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2021-06-28T12:43:46Z</dcterms:created>
  <dcterms:modified xsi:type="dcterms:W3CDTF">2022-04-19T16:08:46Z</dcterms:modified>
</cp:coreProperties>
</file>