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276" r:id="rId3"/>
    <p:sldId id="278" r:id="rId4"/>
    <p:sldId id="279" r:id="rId5"/>
    <p:sldId id="313" r:id="rId6"/>
    <p:sldId id="314" r:id="rId7"/>
    <p:sldId id="301" r:id="rId8"/>
    <p:sldId id="315" r:id="rId9"/>
    <p:sldId id="280" r:id="rId10"/>
    <p:sldId id="287" r:id="rId11"/>
    <p:sldId id="317" r:id="rId12"/>
    <p:sldId id="320" r:id="rId13"/>
    <p:sldId id="319" r:id="rId14"/>
    <p:sldId id="321" r:id="rId15"/>
    <p:sldId id="323" r:id="rId16"/>
    <p:sldId id="325" r:id="rId17"/>
    <p:sldId id="329" r:id="rId18"/>
    <p:sldId id="324" r:id="rId19"/>
    <p:sldId id="275" r:id="rId20"/>
    <p:sldId id="260" r:id="rId21"/>
    <p:sldId id="330" r:id="rId22"/>
    <p:sldId id="292" r:id="rId23"/>
    <p:sldId id="332" r:id="rId24"/>
    <p:sldId id="328" r:id="rId25"/>
    <p:sldId id="293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05788C"/>
    <a:srgbClr val="048DA4"/>
    <a:srgbClr val="05A0B8"/>
    <a:srgbClr val="006673"/>
    <a:srgbClr val="A3DBE1"/>
    <a:srgbClr val="E26714"/>
    <a:srgbClr val="EE8640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94127" autoAdjust="0"/>
  </p:normalViewPr>
  <p:slideViewPr>
    <p:cSldViewPr snapToGrid="0" showGuides="1">
      <p:cViewPr varScale="1">
        <p:scale>
          <a:sx n="59" d="100"/>
          <a:sy n="59" d="100"/>
        </p:scale>
        <p:origin x="9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9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0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2496" y="1002108"/>
            <a:ext cx="9912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26532"/>
                </a:solidFill>
                <a:effectLst/>
                <a:ea typeface="Times New Roman" panose="02020603050405020304" pitchFamily="18" charset="0"/>
              </a:rPr>
              <a:t>Connect all the words with the stress pattern -.- to cross the river (p.53). Then listen and check your answers. Practise saying these words in pairs.</a:t>
            </a:r>
            <a:endParaRPr lang="en-US" sz="2400" dirty="0">
              <a:solidFill>
                <a:srgbClr val="F2653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8F005-41E7-4D21-865E-A49F08F36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6450" y="2217284"/>
            <a:ext cx="8039100" cy="3990975"/>
          </a:xfrm>
          <a:prstGeom prst="rect">
            <a:avLst/>
          </a:prstGeom>
        </p:spPr>
      </p:pic>
      <p:pic>
        <p:nvPicPr>
          <p:cNvPr id="4" name="037">
            <a:hlinkClick r:id="" action="ppaction://media"/>
            <a:extLst>
              <a:ext uri="{FF2B5EF4-FFF2-40B4-BE49-F238E27FC236}">
                <a16:creationId xmlns:a16="http://schemas.microsoft.com/office/drawing/2014/main" id="{32BB52B9-7721-4447-8B22-94EC96C43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2256" y="232858"/>
            <a:ext cx="643339" cy="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93197" y="154127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5" y="240196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500381" y="178395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599E20-277F-4A9B-8E18-56684BFE8F87}"/>
              </a:ext>
            </a:extLst>
          </p:cNvPr>
          <p:cNvSpPr/>
          <p:nvPr/>
        </p:nvSpPr>
        <p:spPr>
          <a:xfrm>
            <a:off x="4837144" y="963582"/>
            <a:ext cx="69826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rgbClr val="0578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Guessing the years of inventions.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34DCA0-E644-4E26-90A1-DD9BD99774B9}"/>
              </a:ext>
            </a:extLst>
          </p:cNvPr>
          <p:cNvSpPr/>
          <p:nvPr/>
        </p:nvSpPr>
        <p:spPr>
          <a:xfrm>
            <a:off x="4837144" y="1874378"/>
            <a:ext cx="7013734" cy="1710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1: Listen and repeat. Pay attention to the stressed syllable in each word.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2: Connect all the words with the stress pattern -.- to cross the river. Then listen and check your answers. Practise saying these words in pairs.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C7F4C-C73D-4981-9E89-4DE5A6C863A8}"/>
              </a:ext>
            </a:extLst>
          </p:cNvPr>
          <p:cNvSpPr/>
          <p:nvPr/>
        </p:nvSpPr>
        <p:spPr>
          <a:xfrm>
            <a:off x="4837144" y="3796469"/>
            <a:ext cx="6982688" cy="102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Vocabulary: Community development</a:t>
            </a:r>
            <a:endParaRPr lang="en-VN" dirty="0">
              <a:solidFill>
                <a:srgbClr val="0578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Unscramble the underlined letters in these words. Use the pictures below and the glossary (page 127) to help you.</a:t>
            </a:r>
            <a:endParaRPr lang="en-US" sz="1800" dirty="0">
              <a:solidFill>
                <a:srgbClr val="05788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3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0CF2BF-8101-5A49-95C3-27CA4654E941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BD641-0B95-5445-931A-EB6D704260E1}"/>
              </a:ext>
            </a:extLst>
          </p:cNvPr>
          <p:cNvSpPr txBox="1"/>
          <p:nvPr/>
        </p:nvSpPr>
        <p:spPr>
          <a:xfrm>
            <a:off x="1658813" y="979093"/>
            <a:ext cx="10346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26532"/>
                </a:solidFill>
              </a:rPr>
              <a:t>Match the words with their meanings.</a:t>
            </a:r>
            <a:r>
              <a:rPr lang="en-VN" sz="4000" b="1" dirty="0">
                <a:solidFill>
                  <a:srgbClr val="F26532"/>
                </a:solidFill>
              </a:rPr>
              <a:t> </a:t>
            </a:r>
            <a:endParaRPr lang="en-US" sz="5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38;g10ccc671e94_0_59">
            <a:extLst>
              <a:ext uri="{FF2B5EF4-FFF2-40B4-BE49-F238E27FC236}">
                <a16:creationId xmlns:a16="http://schemas.microsoft.com/office/drawing/2014/main" id="{8705B24E-9277-8B48-BEF6-7E06EFE81A7C}"/>
              </a:ext>
            </a:extLst>
          </p:cNvPr>
          <p:cNvSpPr/>
          <p:nvPr/>
        </p:nvSpPr>
        <p:spPr>
          <a:xfrm>
            <a:off x="963322" y="1957856"/>
            <a:ext cx="209682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1.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Device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(n)</a:t>
            </a:r>
            <a:endParaRPr sz="2000" dirty="0"/>
          </a:p>
        </p:txBody>
      </p:sp>
      <p:sp>
        <p:nvSpPr>
          <p:cNvPr id="10" name="Google Shape;139;g10ccc671e94_0_59">
            <a:extLst>
              <a:ext uri="{FF2B5EF4-FFF2-40B4-BE49-F238E27FC236}">
                <a16:creationId xmlns:a16="http://schemas.microsoft.com/office/drawing/2014/main" id="{8AD70CBD-B5D0-314A-B9AC-FD0E93675B41}"/>
              </a:ext>
            </a:extLst>
          </p:cNvPr>
          <p:cNvSpPr/>
          <p:nvPr/>
        </p:nvSpPr>
        <p:spPr>
          <a:xfrm>
            <a:off x="4223657" y="1960378"/>
            <a:ext cx="7554686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the machines and electronic parts in a computer or other electronic system</a:t>
            </a:r>
            <a:endParaRPr sz="2000" dirty="0"/>
          </a:p>
        </p:txBody>
      </p:sp>
      <p:sp>
        <p:nvSpPr>
          <p:cNvPr id="11" name="Google Shape;140;g10ccc671e94_0_59">
            <a:extLst>
              <a:ext uri="{FF2B5EF4-FFF2-40B4-BE49-F238E27FC236}">
                <a16:creationId xmlns:a16="http://schemas.microsoft.com/office/drawing/2014/main" id="{2A2D65F1-36AE-5C43-B65E-8ED8B2C03D44}"/>
              </a:ext>
            </a:extLst>
          </p:cNvPr>
          <p:cNvSpPr/>
          <p:nvPr/>
        </p:nvSpPr>
        <p:spPr>
          <a:xfrm>
            <a:off x="4193848" y="2793850"/>
            <a:ext cx="7584494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a scientific test that is done in order to study what happens and to gain new knowledge</a:t>
            </a:r>
            <a:endParaRPr sz="2000" dirty="0"/>
          </a:p>
        </p:txBody>
      </p:sp>
      <p:sp>
        <p:nvSpPr>
          <p:cNvPr id="12" name="Google Shape;141;g10ccc671e94_0_59">
            <a:extLst>
              <a:ext uri="{FF2B5EF4-FFF2-40B4-BE49-F238E27FC236}">
                <a16:creationId xmlns:a16="http://schemas.microsoft.com/office/drawing/2014/main" id="{6B162ECA-C70C-944F-BE36-E0E4DD028122}"/>
              </a:ext>
            </a:extLst>
          </p:cNvPr>
          <p:cNvSpPr/>
          <p:nvPr/>
        </p:nvSpPr>
        <p:spPr>
          <a:xfrm>
            <a:off x="4193847" y="3558713"/>
            <a:ext cx="7584495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​the programs used by a computer for doing particular jobs</a:t>
            </a:r>
            <a:endParaRPr sz="2000" dirty="0"/>
          </a:p>
        </p:txBody>
      </p:sp>
      <p:sp>
        <p:nvSpPr>
          <p:cNvPr id="14" name="Google Shape;142;g10ccc671e94_0_59">
            <a:extLst>
              <a:ext uri="{FF2B5EF4-FFF2-40B4-BE49-F238E27FC236}">
                <a16:creationId xmlns:a16="http://schemas.microsoft.com/office/drawing/2014/main" id="{454C3B09-D15E-FE4D-A3D0-6C09D46D1194}"/>
              </a:ext>
            </a:extLst>
          </p:cNvPr>
          <p:cNvSpPr/>
          <p:nvPr/>
        </p:nvSpPr>
        <p:spPr>
          <a:xfrm>
            <a:off x="950221" y="2788586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2.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Laboratory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dk1"/>
                </a:solidFill>
              </a:rPr>
              <a:t>(n)</a:t>
            </a:r>
            <a:endParaRPr sz="2000" dirty="0"/>
          </a:p>
        </p:txBody>
      </p:sp>
      <p:sp>
        <p:nvSpPr>
          <p:cNvPr id="15" name="Google Shape;143;g10ccc671e94_0_59">
            <a:extLst>
              <a:ext uri="{FF2B5EF4-FFF2-40B4-BE49-F238E27FC236}">
                <a16:creationId xmlns:a16="http://schemas.microsoft.com/office/drawing/2014/main" id="{7169B775-48F4-1241-B11F-BF9E23D60D7F}"/>
              </a:ext>
            </a:extLst>
          </p:cNvPr>
          <p:cNvSpPr/>
          <p:nvPr/>
        </p:nvSpPr>
        <p:spPr>
          <a:xfrm>
            <a:off x="937120" y="3565863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3.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Experiment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(n)</a:t>
            </a:r>
            <a:endParaRPr sz="2000" dirty="0"/>
          </a:p>
        </p:txBody>
      </p:sp>
      <p:sp>
        <p:nvSpPr>
          <p:cNvPr id="16" name="Google Shape;144;g10ccc671e94_0_59">
            <a:extLst>
              <a:ext uri="{FF2B5EF4-FFF2-40B4-BE49-F238E27FC236}">
                <a16:creationId xmlns:a16="http://schemas.microsoft.com/office/drawing/2014/main" id="{CB44BA2E-1ED9-4E44-BC8F-D6A70484B917}"/>
              </a:ext>
            </a:extLst>
          </p:cNvPr>
          <p:cNvSpPr/>
          <p:nvPr/>
        </p:nvSpPr>
        <p:spPr>
          <a:xfrm>
            <a:off x="920508" y="4367507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4.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Equipment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(n)</a:t>
            </a:r>
            <a:endParaRPr sz="2000" dirty="0"/>
          </a:p>
        </p:txBody>
      </p:sp>
      <p:sp>
        <p:nvSpPr>
          <p:cNvPr id="17" name="Google Shape;145;g10ccc671e94_0_59">
            <a:extLst>
              <a:ext uri="{FF2B5EF4-FFF2-40B4-BE49-F238E27FC236}">
                <a16:creationId xmlns:a16="http://schemas.microsoft.com/office/drawing/2014/main" id="{D2B42813-3DCD-6F41-9063-75B9E3ECA836}"/>
              </a:ext>
            </a:extLst>
          </p:cNvPr>
          <p:cNvSpPr/>
          <p:nvPr/>
        </p:nvSpPr>
        <p:spPr>
          <a:xfrm>
            <a:off x="913863" y="5192235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5.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Software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</a:t>
            </a:r>
            <a:r>
              <a:rPr lang="en-US" sz="2000" dirty="0">
                <a:solidFill>
                  <a:schemeClr val="dk1"/>
                </a:solidFill>
              </a:rPr>
              <a:t>)</a:t>
            </a:r>
            <a:endParaRPr sz="2000" dirty="0"/>
          </a:p>
        </p:txBody>
      </p:sp>
      <p:sp>
        <p:nvSpPr>
          <p:cNvPr id="18" name="Google Shape;146;g10ccc671e94_0_59">
            <a:extLst>
              <a:ext uri="{FF2B5EF4-FFF2-40B4-BE49-F238E27FC236}">
                <a16:creationId xmlns:a16="http://schemas.microsoft.com/office/drawing/2014/main" id="{AB8C4D1A-8EB2-BD48-85B1-0DCEB6BB6248}"/>
              </a:ext>
            </a:extLst>
          </p:cNvPr>
          <p:cNvSpPr/>
          <p:nvPr/>
        </p:nvSpPr>
        <p:spPr>
          <a:xfrm>
            <a:off x="4175669" y="4367507"/>
            <a:ext cx="7584495" cy="50113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room or building used for scientific research, experiments, testing, etc.</a:t>
            </a:r>
            <a:endParaRPr sz="2000" dirty="0"/>
          </a:p>
        </p:txBody>
      </p:sp>
      <p:sp>
        <p:nvSpPr>
          <p:cNvPr id="19" name="Google Shape;147;g10ccc671e94_0_59">
            <a:extLst>
              <a:ext uri="{FF2B5EF4-FFF2-40B4-BE49-F238E27FC236}">
                <a16:creationId xmlns:a16="http://schemas.microsoft.com/office/drawing/2014/main" id="{7540EC7B-169E-B74A-98C8-F5DCCE747365}"/>
              </a:ext>
            </a:extLst>
          </p:cNvPr>
          <p:cNvSpPr/>
          <p:nvPr/>
        </p:nvSpPr>
        <p:spPr>
          <a:xfrm>
            <a:off x="4175669" y="5189603"/>
            <a:ext cx="7602673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e. the things that are needed for a particular purpose or activity</a:t>
            </a:r>
            <a:endParaRPr sz="2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503944-F4ED-E647-8D4A-EFF8947C2D87}"/>
              </a:ext>
            </a:extLst>
          </p:cNvPr>
          <p:cNvCxnSpPr>
            <a:cxnSpLocks/>
            <a:stCxn id="8" idx="3"/>
            <a:endCxn id="38" idx="1"/>
          </p:cNvCxnSpPr>
          <p:nvPr/>
        </p:nvCxnSpPr>
        <p:spPr>
          <a:xfrm>
            <a:off x="3060142" y="2211056"/>
            <a:ext cx="1163515" cy="4072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28E568-B205-8940-997F-0E78FF64021A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3046851" y="3041786"/>
            <a:ext cx="1128818" cy="1576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CD3D17-9FC7-5A4B-8E63-5ED196C53460}"/>
              </a:ext>
            </a:extLst>
          </p:cNvPr>
          <p:cNvCxnSpPr>
            <a:cxnSpLocks/>
            <a:stCxn id="15" idx="3"/>
            <a:endCxn id="11" idx="1"/>
          </p:cNvCxnSpPr>
          <p:nvPr/>
        </p:nvCxnSpPr>
        <p:spPr>
          <a:xfrm flipV="1">
            <a:off x="3033750" y="3047050"/>
            <a:ext cx="1160098" cy="772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EDA88B-77B7-4F40-ACFC-A7BACCF32067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>
            <a:off x="3017138" y="4620707"/>
            <a:ext cx="1158531" cy="822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282E93-BE83-C94E-9E91-D00E6F9CBBE0}"/>
              </a:ext>
            </a:extLst>
          </p:cNvPr>
          <p:cNvCxnSpPr>
            <a:cxnSpLocks/>
            <a:stCxn id="17" idx="3"/>
            <a:endCxn id="12" idx="1"/>
          </p:cNvCxnSpPr>
          <p:nvPr/>
        </p:nvCxnSpPr>
        <p:spPr>
          <a:xfrm flipV="1">
            <a:off x="3010493" y="3811913"/>
            <a:ext cx="1183354" cy="1633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145;g10ccc671e94_0_59">
            <a:extLst>
              <a:ext uri="{FF2B5EF4-FFF2-40B4-BE49-F238E27FC236}">
                <a16:creationId xmlns:a16="http://schemas.microsoft.com/office/drawing/2014/main" id="{ABD43897-8A84-48D1-B1AD-D45347A5463E}"/>
              </a:ext>
            </a:extLst>
          </p:cNvPr>
          <p:cNvSpPr/>
          <p:nvPr/>
        </p:nvSpPr>
        <p:spPr>
          <a:xfrm>
            <a:off x="913863" y="6030772"/>
            <a:ext cx="209663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6</a:t>
            </a:r>
            <a:r>
              <a:rPr lang="en-US" sz="2000" dirty="0">
                <a:solidFill>
                  <a:schemeClr val="dk1"/>
                </a:solidFill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Hard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</a:t>
            </a:r>
            <a:r>
              <a:rPr lang="en-US" sz="2000" dirty="0">
                <a:solidFill>
                  <a:schemeClr val="dk1"/>
                </a:solidFill>
              </a:rPr>
              <a:t>)</a:t>
            </a:r>
            <a:endParaRPr sz="2000" dirty="0"/>
          </a:p>
        </p:txBody>
      </p:sp>
      <p:sp>
        <p:nvSpPr>
          <p:cNvPr id="38" name="Google Shape;147;g10ccc671e94_0_59">
            <a:extLst>
              <a:ext uri="{FF2B5EF4-FFF2-40B4-BE49-F238E27FC236}">
                <a16:creationId xmlns:a16="http://schemas.microsoft.com/office/drawing/2014/main" id="{D9EFF312-3251-4197-8F2C-0282ED2A2141}"/>
              </a:ext>
            </a:extLst>
          </p:cNvPr>
          <p:cNvSpPr/>
          <p:nvPr/>
        </p:nvSpPr>
        <p:spPr>
          <a:xfrm>
            <a:off x="4223657" y="6030772"/>
            <a:ext cx="7536507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f. a piece of computer equipment, especially a small one such as a smartphone</a:t>
            </a:r>
            <a:endParaRPr sz="20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C1EDB3B-902D-435E-BB8A-0F45647F8217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998960" y="2213578"/>
            <a:ext cx="1224697" cy="422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0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3D3D6BC-96D9-B24B-AB17-D9F3BF830B6A}"/>
              </a:ext>
            </a:extLst>
          </p:cNvPr>
          <p:cNvSpPr/>
          <p:nvPr/>
        </p:nvSpPr>
        <p:spPr>
          <a:xfrm>
            <a:off x="584884" y="154127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2E14AFB-2C46-954B-A056-B1EF496B49F4}"/>
              </a:ext>
            </a:extLst>
          </p:cNvPr>
          <p:cNvSpPr/>
          <p:nvPr/>
        </p:nvSpPr>
        <p:spPr>
          <a:xfrm>
            <a:off x="2203282" y="240196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BF6024-2FB0-3541-AB07-B41481E89037}"/>
              </a:ext>
            </a:extLst>
          </p:cNvPr>
          <p:cNvSpPr/>
          <p:nvPr/>
        </p:nvSpPr>
        <p:spPr>
          <a:xfrm>
            <a:off x="549140" y="369257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7E174E2-EDCA-3E4A-AEA9-46BE89CC649E}"/>
              </a:ext>
            </a:extLst>
          </p:cNvPr>
          <p:cNvCxnSpPr/>
          <p:nvPr/>
        </p:nvCxnSpPr>
        <p:spPr>
          <a:xfrm>
            <a:off x="2492068" y="178395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3A19B7CB-7A58-554A-ADEA-312FA939DFB4}"/>
              </a:ext>
            </a:extLst>
          </p:cNvPr>
          <p:cNvCxnSpPr/>
          <p:nvPr/>
        </p:nvCxnSpPr>
        <p:spPr>
          <a:xfrm rot="10800000" flipV="1">
            <a:off x="1583520" y="270226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C325EB-68A5-4026-8767-EC449A6B7610}"/>
              </a:ext>
            </a:extLst>
          </p:cNvPr>
          <p:cNvSpPr/>
          <p:nvPr/>
        </p:nvSpPr>
        <p:spPr>
          <a:xfrm>
            <a:off x="4837144" y="963582"/>
            <a:ext cx="69826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rgbClr val="0578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Guessing the years of inventions.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1748CA-267F-44F8-90F9-FEF30E515956}"/>
              </a:ext>
            </a:extLst>
          </p:cNvPr>
          <p:cNvSpPr/>
          <p:nvPr/>
        </p:nvSpPr>
        <p:spPr>
          <a:xfrm>
            <a:off x="4837144" y="1874378"/>
            <a:ext cx="7013734" cy="1710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1: Listen and repeat. Pay attention to the stressed syllable in each word.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2: Connect all the words with the stress pattern -.- to cross the river. Then listen and check your answers. Practise saying these words in pairs.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EDABCE-539F-4BF4-8842-87293D8DC7E5}"/>
              </a:ext>
            </a:extLst>
          </p:cNvPr>
          <p:cNvSpPr/>
          <p:nvPr/>
        </p:nvSpPr>
        <p:spPr>
          <a:xfrm>
            <a:off x="4837144" y="3796469"/>
            <a:ext cx="6982688" cy="102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Vocabulary: Community development</a:t>
            </a:r>
            <a:endParaRPr lang="en-VN" dirty="0">
              <a:solidFill>
                <a:srgbClr val="0578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Unscramble the underlined letters in these words. Use the pictures below and the glossary (page 127) to help you.</a:t>
            </a:r>
            <a:endParaRPr lang="en-US" sz="1800" dirty="0">
              <a:solidFill>
                <a:srgbClr val="05788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0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2495" y="1145689"/>
            <a:ext cx="10609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265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Unscramble the underlined letters in these words. Use the pictures below and the glossary (page 127) to help you (p.54).</a:t>
            </a:r>
            <a:endParaRPr lang="en-US" sz="2400" dirty="0">
              <a:solidFill>
                <a:srgbClr val="F2653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82692" y="115509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69B23-A558-AA4B-AF7B-E42CE1E4AF8E}"/>
              </a:ext>
            </a:extLst>
          </p:cNvPr>
          <p:cNvSpPr/>
          <p:nvPr/>
        </p:nvSpPr>
        <p:spPr>
          <a:xfrm>
            <a:off x="1872355" y="2246177"/>
            <a:ext cx="31994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Experiment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2. Devices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3. Laboratory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4. hardware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5. Software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6. equipment</a:t>
            </a:r>
            <a:endParaRPr lang="en-VN" sz="2400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6CF4138-BD7E-4985-B9F9-152B29057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0" y="1657703"/>
            <a:ext cx="3619296" cy="5260606"/>
          </a:xfrm>
          <a:prstGeom prst="rect">
            <a:avLst/>
          </a:prstGeom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35328745-94E2-42C2-8349-ED4CC0F9A32F}"/>
              </a:ext>
            </a:extLst>
          </p:cNvPr>
          <p:cNvSpPr/>
          <p:nvPr/>
        </p:nvSpPr>
        <p:spPr>
          <a:xfrm>
            <a:off x="5138057" y="3308483"/>
            <a:ext cx="1524000" cy="2200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1. EX</a:t>
            </a:r>
            <a:r>
              <a:rPr lang="en-US" sz="1600" u="sng" dirty="0">
                <a:solidFill>
                  <a:schemeClr val="tx1"/>
                </a:solidFill>
              </a:rPr>
              <a:t>IREP</a:t>
            </a:r>
            <a:r>
              <a:rPr lang="en-US" sz="1600" dirty="0">
                <a:solidFill>
                  <a:schemeClr val="tx1"/>
                </a:solidFill>
              </a:rPr>
              <a:t>MENT</a:t>
            </a:r>
            <a:endParaRPr lang="en-VN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3ADA40F-C8AD-42C2-908A-7E99D384BF61}"/>
              </a:ext>
            </a:extLst>
          </p:cNvPr>
          <p:cNvSpPr/>
          <p:nvPr/>
        </p:nvSpPr>
        <p:spPr>
          <a:xfrm>
            <a:off x="6685560" y="3319369"/>
            <a:ext cx="1872822" cy="2200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2. DE</a:t>
            </a:r>
            <a:r>
              <a:rPr lang="en-US" sz="1600" u="sng" dirty="0">
                <a:solidFill>
                  <a:schemeClr val="tx1"/>
                </a:solidFill>
              </a:rPr>
              <a:t>CEVIS</a:t>
            </a:r>
            <a:endParaRPr lang="en-VN" sz="1600" u="sng" dirty="0">
              <a:solidFill>
                <a:schemeClr val="tx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DB7BB083-94AA-4C05-B14C-95D2F6FAEC57}"/>
              </a:ext>
            </a:extLst>
          </p:cNvPr>
          <p:cNvSpPr/>
          <p:nvPr/>
        </p:nvSpPr>
        <p:spPr>
          <a:xfrm>
            <a:off x="5265266" y="3308483"/>
            <a:ext cx="1523999" cy="2200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1. EX</a:t>
            </a:r>
            <a:r>
              <a:rPr lang="en-US" sz="1600" u="sng" dirty="0">
                <a:solidFill>
                  <a:schemeClr val="tx1"/>
                </a:solidFill>
              </a:rPr>
              <a:t>IREP</a:t>
            </a:r>
            <a:r>
              <a:rPr lang="en-US" sz="1600" dirty="0">
                <a:solidFill>
                  <a:schemeClr val="tx1"/>
                </a:solidFill>
              </a:rPr>
              <a:t>MENT</a:t>
            </a:r>
            <a:endParaRPr lang="en-VN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9FE73CCA-55A6-4D49-8B59-DC1D63335D8F}"/>
              </a:ext>
            </a:extLst>
          </p:cNvPr>
          <p:cNvSpPr/>
          <p:nvPr/>
        </p:nvSpPr>
        <p:spPr>
          <a:xfrm>
            <a:off x="5014425" y="4884758"/>
            <a:ext cx="1872822" cy="2200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3. L</a:t>
            </a:r>
            <a:r>
              <a:rPr lang="en-US" sz="1600" u="sng" dirty="0">
                <a:solidFill>
                  <a:schemeClr val="tx1"/>
                </a:solidFill>
              </a:rPr>
              <a:t>OBA</a:t>
            </a:r>
            <a:r>
              <a:rPr lang="en-US" sz="1600" dirty="0">
                <a:solidFill>
                  <a:schemeClr val="tx1"/>
                </a:solidFill>
              </a:rPr>
              <a:t>RATORY</a:t>
            </a:r>
            <a:endParaRPr lang="en-VN" sz="1600" u="sng" dirty="0">
              <a:solidFill>
                <a:schemeClr val="tx1"/>
              </a:solidFill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D6E678A3-F38C-41F6-9511-813870C9ABA7}"/>
              </a:ext>
            </a:extLst>
          </p:cNvPr>
          <p:cNvSpPr/>
          <p:nvPr/>
        </p:nvSpPr>
        <p:spPr>
          <a:xfrm>
            <a:off x="6666612" y="4898802"/>
            <a:ext cx="1872822" cy="2200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4. H</a:t>
            </a:r>
            <a:r>
              <a:rPr lang="en-US" sz="1600" u="sng" dirty="0">
                <a:solidFill>
                  <a:schemeClr val="tx1"/>
                </a:solidFill>
              </a:rPr>
              <a:t>DRA</a:t>
            </a:r>
            <a:r>
              <a:rPr lang="en-US" sz="1600" dirty="0">
                <a:solidFill>
                  <a:schemeClr val="tx1"/>
                </a:solidFill>
              </a:rPr>
              <a:t>WARE</a:t>
            </a:r>
            <a:endParaRPr lang="en-VN" sz="1600" u="sng" dirty="0">
              <a:solidFill>
                <a:schemeClr val="tx1"/>
              </a:solidFill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0069882E-438D-40CF-8904-03B1A41E5FBB}"/>
              </a:ext>
            </a:extLst>
          </p:cNvPr>
          <p:cNvSpPr/>
          <p:nvPr/>
        </p:nvSpPr>
        <p:spPr>
          <a:xfrm>
            <a:off x="4976320" y="6447478"/>
            <a:ext cx="1872822" cy="2200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5. S</a:t>
            </a:r>
            <a:r>
              <a:rPr lang="en-US" sz="1600" u="sng" dirty="0">
                <a:solidFill>
                  <a:schemeClr val="tx1"/>
                </a:solidFill>
              </a:rPr>
              <a:t>TOF</a:t>
            </a:r>
            <a:r>
              <a:rPr lang="en-US" sz="1600" dirty="0">
                <a:solidFill>
                  <a:schemeClr val="tx1"/>
                </a:solidFill>
              </a:rPr>
              <a:t>WARE</a:t>
            </a:r>
            <a:endParaRPr lang="en-VN" sz="1600" u="sng" dirty="0">
              <a:solidFill>
                <a:schemeClr val="tx1"/>
              </a:solidFill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4878DE91-49E4-4625-BC30-7301818649F8}"/>
              </a:ext>
            </a:extLst>
          </p:cNvPr>
          <p:cNvSpPr/>
          <p:nvPr/>
        </p:nvSpPr>
        <p:spPr>
          <a:xfrm>
            <a:off x="6710838" y="6433434"/>
            <a:ext cx="1872822" cy="2200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6. E</a:t>
            </a:r>
            <a:r>
              <a:rPr lang="en-US" sz="1600" u="sng" dirty="0">
                <a:solidFill>
                  <a:schemeClr val="tx1"/>
                </a:solidFill>
              </a:rPr>
              <a:t>PIQU</a:t>
            </a:r>
            <a:r>
              <a:rPr lang="en-US" sz="1600" dirty="0">
                <a:solidFill>
                  <a:schemeClr val="tx1"/>
                </a:solidFill>
              </a:rPr>
              <a:t>MENT</a:t>
            </a:r>
            <a:endParaRPr lang="en-VN" sz="16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93197" y="154127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5" y="240196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500381" y="178395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98CE8F-9236-4AF7-A815-19A0EBD67187}"/>
              </a:ext>
            </a:extLst>
          </p:cNvPr>
          <p:cNvSpPr/>
          <p:nvPr/>
        </p:nvSpPr>
        <p:spPr>
          <a:xfrm>
            <a:off x="4837144" y="963582"/>
            <a:ext cx="69826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rgbClr val="0578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Guessing the years of inventions.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82B729-0F93-464A-A30B-C2FB3DA23F20}"/>
              </a:ext>
            </a:extLst>
          </p:cNvPr>
          <p:cNvSpPr/>
          <p:nvPr/>
        </p:nvSpPr>
        <p:spPr>
          <a:xfrm>
            <a:off x="4837144" y="1783956"/>
            <a:ext cx="7013734" cy="1710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1: Listen and repeat. Pay attention to the stressed syllable in each word.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2: Connect all the words with the stress pattern -.- to cross the river. Then listen and check your answers. Practise saying these words in pairs.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7BD969-D945-4C76-9813-12DA162E31FF}"/>
              </a:ext>
            </a:extLst>
          </p:cNvPr>
          <p:cNvSpPr/>
          <p:nvPr/>
        </p:nvSpPr>
        <p:spPr>
          <a:xfrm>
            <a:off x="4825278" y="3635306"/>
            <a:ext cx="6982688" cy="102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Vocabulary: Community development</a:t>
            </a:r>
            <a:endParaRPr lang="en-VN" dirty="0">
              <a:solidFill>
                <a:srgbClr val="0578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Unscramble the underlined letters in these words. Use the pictures below and the glossary (page 127) to help you.</a:t>
            </a:r>
            <a:endParaRPr lang="en-US" sz="1800" dirty="0">
              <a:solidFill>
                <a:srgbClr val="05788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8888D-1682-4BE7-9144-0E01F22D0E8B}"/>
              </a:ext>
            </a:extLst>
          </p:cNvPr>
          <p:cNvSpPr/>
          <p:nvPr/>
        </p:nvSpPr>
        <p:spPr>
          <a:xfrm>
            <a:off x="4825278" y="4821736"/>
            <a:ext cx="6982688" cy="1311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Grammar:</a:t>
            </a:r>
            <a:endParaRPr lang="en-VN" b="1" dirty="0">
              <a:solidFill>
                <a:srgbClr val="0578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 perfect: Circle the correct answers.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Gerunds and to-infinitives</a:t>
            </a:r>
            <a:r>
              <a:rPr lang="en-US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Complete the sentences using the gerund or the to-infinitive of the verbs in brackets. Sometimes both forms are possible.</a:t>
            </a:r>
          </a:p>
        </p:txBody>
      </p:sp>
    </p:spTree>
    <p:extLst>
      <p:ext uri="{BB962C8B-B14F-4D97-AF65-F5344CB8AC3E}">
        <p14:creationId xmlns:p14="http://schemas.microsoft.com/office/powerpoint/2010/main" val="328067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1D8435-3194-084B-8606-03198CF14587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FD9C3-1636-0741-9D8E-6585FD186DF6}"/>
              </a:ext>
            </a:extLst>
          </p:cNvPr>
          <p:cNvSpPr txBox="1"/>
          <p:nvPr/>
        </p:nvSpPr>
        <p:spPr>
          <a:xfrm>
            <a:off x="1524338" y="1171849"/>
            <a:ext cx="1034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Tips: The present perfect</a:t>
            </a:r>
            <a:endParaRPr lang="en-US" sz="5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FDF10-8BE7-4BA3-8C60-7DABC3AD8516}"/>
              </a:ext>
            </a:extLst>
          </p:cNvPr>
          <p:cNvSpPr/>
          <p:nvPr/>
        </p:nvSpPr>
        <p:spPr>
          <a:xfrm>
            <a:off x="937120" y="1831824"/>
            <a:ext cx="1123880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vi-VN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+ have/ has + VPII  + …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vi-VN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+ haven’t/ hasn’t + VPII  + … .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vi-VN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Have/ has + S + VPII+ … ?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We use the present perfect to talk about: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- Something that happened in the past, but is still true or important now.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Example: I have lost my key. Now I can’t open the door.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- Something the started in the past, and is still happening now (often use with 	</a:t>
            </a:r>
            <a:r>
              <a:rPr lang="en-US" sz="2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 	</a:t>
            </a:r>
            <a:r>
              <a:rPr lang="en-US" sz="2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Example: They have lived here for a year.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- Something that was completed in the very recent past (often used with </a:t>
            </a:r>
            <a:r>
              <a:rPr lang="en-US" sz="2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just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 	</a:t>
            </a:r>
            <a:r>
              <a:rPr lang="en-US" sz="2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recently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Example: He has just finished his homework.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9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1D8435-3194-084B-8606-03198CF14587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FD9C3-1636-0741-9D8E-6585FD186DF6}"/>
              </a:ext>
            </a:extLst>
          </p:cNvPr>
          <p:cNvSpPr txBox="1"/>
          <p:nvPr/>
        </p:nvSpPr>
        <p:spPr>
          <a:xfrm>
            <a:off x="1524338" y="1171849"/>
            <a:ext cx="1034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Tips: Gerunds and to-infinitives</a:t>
            </a:r>
            <a:endParaRPr lang="en-US" sz="5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FDF10-8BE7-4BA3-8C60-7DABC3AD8516}"/>
              </a:ext>
            </a:extLst>
          </p:cNvPr>
          <p:cNvSpPr/>
          <p:nvPr/>
        </p:nvSpPr>
        <p:spPr>
          <a:xfrm>
            <a:off x="937120" y="1831824"/>
            <a:ext cx="112388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Gerunds (V + -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We use gerunds: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- after verbs such as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avoid, enjoy, finish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Example: I enjoy cooking.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- as subjects of sentences.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Example: Learning English is fun.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To-infinitives (to + Verbs):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We use to-infinitives: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- after verbs such as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want, decide, allow …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Example: My parents don’t allow me to use a smartphone.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- after adjectives to give opinions, starting with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 …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Example: It’s fun to learn English.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- as subjects of sentences.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Example: To learn English is fun.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Note: Some verbs such as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like, love, and hate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can be followed by either gerunds or to-infinitives.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Example: I like playing/ to play computer games.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23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CBB079F-ADA8-A64E-835A-092DB7F78CA8}"/>
              </a:ext>
            </a:extLst>
          </p:cNvPr>
          <p:cNvSpPr/>
          <p:nvPr/>
        </p:nvSpPr>
        <p:spPr>
          <a:xfrm>
            <a:off x="584884" y="154127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7E0C272-539C-8349-9BF9-EA82E85A7B68}"/>
              </a:ext>
            </a:extLst>
          </p:cNvPr>
          <p:cNvSpPr/>
          <p:nvPr/>
        </p:nvSpPr>
        <p:spPr>
          <a:xfrm>
            <a:off x="2203282" y="240196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8AC839C-5D38-844A-A154-3413A182FD41}"/>
              </a:ext>
            </a:extLst>
          </p:cNvPr>
          <p:cNvSpPr/>
          <p:nvPr/>
        </p:nvSpPr>
        <p:spPr>
          <a:xfrm>
            <a:off x="549140" y="369257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B0005780-413A-2443-9E2D-68291D8F7F37}"/>
              </a:ext>
            </a:extLst>
          </p:cNvPr>
          <p:cNvCxnSpPr/>
          <p:nvPr/>
        </p:nvCxnSpPr>
        <p:spPr>
          <a:xfrm>
            <a:off x="2492068" y="178395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CC649600-9105-CB4C-9143-6B721E34BE94}"/>
              </a:ext>
            </a:extLst>
          </p:cNvPr>
          <p:cNvCxnSpPr/>
          <p:nvPr/>
        </p:nvCxnSpPr>
        <p:spPr>
          <a:xfrm rot="10800000" flipV="1">
            <a:off x="1583520" y="270226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5A12C87-DB91-4353-9B1B-A7D3EF964B0A}"/>
              </a:ext>
            </a:extLst>
          </p:cNvPr>
          <p:cNvSpPr/>
          <p:nvPr/>
        </p:nvSpPr>
        <p:spPr>
          <a:xfrm>
            <a:off x="4837144" y="963582"/>
            <a:ext cx="6982688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rgbClr val="0578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Guessing the years of inventions.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24BF22-B53F-4EA0-8F94-A0E04C505E21}"/>
              </a:ext>
            </a:extLst>
          </p:cNvPr>
          <p:cNvSpPr/>
          <p:nvPr/>
        </p:nvSpPr>
        <p:spPr>
          <a:xfrm>
            <a:off x="4837144" y="1783956"/>
            <a:ext cx="7013734" cy="1710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1: Listen and repeat. Pay attention to the stressed syllable in each word.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2: Connect all the words with the stress pattern -.- to cross the river. Then listen and check your answers. Practise saying these words in pairs.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A62330-7711-47C9-ACB5-F196386EE4F9}"/>
              </a:ext>
            </a:extLst>
          </p:cNvPr>
          <p:cNvSpPr/>
          <p:nvPr/>
        </p:nvSpPr>
        <p:spPr>
          <a:xfrm>
            <a:off x="4825278" y="3635306"/>
            <a:ext cx="6982688" cy="102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Vocabulary: Community development</a:t>
            </a:r>
            <a:endParaRPr lang="en-VN" dirty="0">
              <a:solidFill>
                <a:srgbClr val="0578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Unscramble the underlined letters in these words. Use the pictures below and the glossary (page 127) to help you.</a:t>
            </a:r>
            <a:endParaRPr lang="en-US" sz="1800" dirty="0">
              <a:solidFill>
                <a:srgbClr val="05788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FA2C86-B9FF-45EE-9941-6002C4C73504}"/>
              </a:ext>
            </a:extLst>
          </p:cNvPr>
          <p:cNvSpPr/>
          <p:nvPr/>
        </p:nvSpPr>
        <p:spPr>
          <a:xfrm>
            <a:off x="4825278" y="4821736"/>
            <a:ext cx="6982688" cy="1311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Grammar:</a:t>
            </a:r>
            <a:endParaRPr lang="en-VN" b="1" dirty="0">
              <a:solidFill>
                <a:srgbClr val="0578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 perfect: Circle the correct answers.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Gerunds and to-infinitives</a:t>
            </a:r>
            <a:r>
              <a:rPr lang="en-US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Complete the sentences using the gerund or the to-infinitive of the verbs in brackets. Sometimes both forms are possible.</a:t>
            </a:r>
          </a:p>
        </p:txBody>
      </p:sp>
    </p:spTree>
    <p:extLst>
      <p:ext uri="{BB962C8B-B14F-4D97-AF65-F5344CB8AC3E}">
        <p14:creationId xmlns:p14="http://schemas.microsoft.com/office/powerpoint/2010/main" val="3213950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24439" y="1157023"/>
            <a:ext cx="10276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265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Circle the correct answers (page 54).</a:t>
            </a:r>
            <a:endParaRPr lang="en-US" sz="2400" dirty="0">
              <a:solidFill>
                <a:srgbClr val="F2653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2" name="Action Button: Return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C908DA6-EA0C-274C-A5E9-FAB02AD68331}"/>
              </a:ext>
            </a:extLst>
          </p:cNvPr>
          <p:cNvSpPr/>
          <p:nvPr/>
        </p:nvSpPr>
        <p:spPr>
          <a:xfrm>
            <a:off x="5781368" y="6351640"/>
            <a:ext cx="629265" cy="405086"/>
          </a:xfrm>
          <a:prstGeom prst="actionButtonReturn">
            <a:avLst/>
          </a:prstGeom>
          <a:solidFill>
            <a:srgbClr val="10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3F3F90-2A2A-DC47-A0BF-7E90A9E13D4A}"/>
              </a:ext>
            </a:extLst>
          </p:cNvPr>
          <p:cNvSpPr txBox="1"/>
          <p:nvPr/>
        </p:nvSpPr>
        <p:spPr>
          <a:xfrm>
            <a:off x="1624439" y="2173711"/>
            <a:ext cx="9402790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6900" lvl="0" indent="-457200">
              <a:buSzPts val="1400"/>
              <a:buAutoNum type="arabicPeriod"/>
            </a:pPr>
            <a:r>
              <a:rPr lang="en-US" sz="2400" dirty="0"/>
              <a:t>They just found/ have just found a suitable solution to the problem.</a:t>
            </a:r>
          </a:p>
          <a:p>
            <a:pPr marL="596900" lvl="0" indent="-457200">
              <a:buSzPts val="1400"/>
              <a:buAutoNum type="arabicPeriod"/>
            </a:pPr>
            <a:endParaRPr lang="en-US" sz="2400" dirty="0"/>
          </a:p>
          <a:p>
            <a:pPr marL="596900" lvl="0" indent="-457200">
              <a:buSzPts val="1400"/>
              <a:buAutoNum type="arabicPeriod"/>
            </a:pPr>
            <a:r>
              <a:rPr lang="en-US" sz="2400" dirty="0"/>
              <a:t>Since people invented/ have invented the first computer, they create/ have created many more interesting inventions.</a:t>
            </a:r>
          </a:p>
          <a:p>
            <a:pPr marL="596900" lvl="0" indent="-457200">
              <a:buSzPts val="1400"/>
              <a:buAutoNum type="arabicPeriod"/>
            </a:pPr>
            <a:endParaRPr lang="en-US" sz="2400" dirty="0"/>
          </a:p>
          <a:p>
            <a:pPr marL="596900" lvl="0" indent="-457200">
              <a:buSzPts val="1400"/>
              <a:buAutoNum type="arabicPeriod"/>
            </a:pPr>
            <a:r>
              <a:rPr lang="en-US" sz="2400" dirty="0"/>
              <a:t>The woman is very angry because her son lost/ has lost his smartphone.</a:t>
            </a:r>
            <a:endParaRPr lang="en-VN" sz="2400" dirty="0"/>
          </a:p>
          <a:p>
            <a:pPr>
              <a:lnSpc>
                <a:spcPct val="150000"/>
              </a:lnSpc>
            </a:pPr>
            <a:endParaRPr lang="en-VN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96F2AD-C116-4A9F-BC71-48E15717EB70}"/>
              </a:ext>
            </a:extLst>
          </p:cNvPr>
          <p:cNvCxnSpPr>
            <a:cxnSpLocks/>
          </p:cNvCxnSpPr>
          <p:nvPr/>
        </p:nvCxnSpPr>
        <p:spPr>
          <a:xfrm>
            <a:off x="4404347" y="2535254"/>
            <a:ext cx="18658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D92B85-2E67-495F-96F9-31FD52BBFB66}"/>
              </a:ext>
            </a:extLst>
          </p:cNvPr>
          <p:cNvCxnSpPr>
            <a:cxnSpLocks/>
          </p:cNvCxnSpPr>
          <p:nvPr/>
        </p:nvCxnSpPr>
        <p:spPr>
          <a:xfrm>
            <a:off x="3952568" y="3253711"/>
            <a:ext cx="105486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B3EF4A-DFEB-46FB-90D1-3B35DF41AAF4}"/>
              </a:ext>
            </a:extLst>
          </p:cNvPr>
          <p:cNvCxnSpPr>
            <a:cxnSpLocks/>
          </p:cNvCxnSpPr>
          <p:nvPr/>
        </p:nvCxnSpPr>
        <p:spPr>
          <a:xfrm>
            <a:off x="2329543" y="3634712"/>
            <a:ext cx="152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F0B2C7-8E04-4F80-9139-4F248A6027EC}"/>
              </a:ext>
            </a:extLst>
          </p:cNvPr>
          <p:cNvCxnSpPr>
            <a:cxnSpLocks/>
          </p:cNvCxnSpPr>
          <p:nvPr/>
        </p:nvCxnSpPr>
        <p:spPr>
          <a:xfrm>
            <a:off x="8207828" y="4364054"/>
            <a:ext cx="827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INVENTIONS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227760" y="2814094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D45EA9-7CEB-BB4B-8740-8B5B55F1982D}"/>
              </a:ext>
            </a:extLst>
          </p:cNvPr>
          <p:cNvSpPr txBox="1"/>
          <p:nvPr/>
        </p:nvSpPr>
        <p:spPr>
          <a:xfrm>
            <a:off x="904944" y="2445311"/>
            <a:ext cx="11287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6900" lvl="0" indent="-457200">
              <a:buSzPts val="1400"/>
              <a:buAutoNum type="arabicPeriod"/>
            </a:pPr>
            <a:r>
              <a:rPr lang="en-US" sz="2400" dirty="0"/>
              <a:t>Many children enjoy (use) _________________ modern devices nowadays.</a:t>
            </a:r>
          </a:p>
          <a:p>
            <a:pPr marL="596900" lvl="0" indent="-457200">
              <a:buSzPts val="1400"/>
              <a:buAutoNum type="arabicPeriod"/>
            </a:pPr>
            <a:endParaRPr lang="en-US" sz="2400" dirty="0"/>
          </a:p>
          <a:p>
            <a:pPr marL="596900" lvl="0" indent="-457200">
              <a:buSzPts val="1400"/>
              <a:buAutoNum type="arabicPeriod"/>
            </a:pPr>
            <a:r>
              <a:rPr lang="en-US" sz="2400" dirty="0"/>
              <a:t>I decided (study) _________________  computer science at university.</a:t>
            </a:r>
          </a:p>
          <a:p>
            <a:pPr marL="139700" lvl="0">
              <a:buSzPts val="1400"/>
            </a:pPr>
            <a:r>
              <a:rPr lang="en-US" sz="2400" dirty="0"/>
              <a:t>                                       </a:t>
            </a:r>
          </a:p>
          <a:p>
            <a:pPr marL="596900" lvl="0" indent="-457200">
              <a:buSzPts val="1400"/>
              <a:buAutoNum type="arabicPeriod"/>
            </a:pPr>
            <a:r>
              <a:rPr lang="en-US" sz="2400" dirty="0"/>
              <a:t>(Play) _________________ language games on a smartphones is fun.</a:t>
            </a:r>
          </a:p>
          <a:p>
            <a:pPr marL="596900" lvl="0" indent="-457200">
              <a:buSzPts val="1400"/>
              <a:buAutoNum type="arabicPeriod"/>
            </a:pPr>
            <a:endParaRPr lang="en-US" sz="2400" dirty="0"/>
          </a:p>
          <a:p>
            <a:pPr marL="596900" lvl="0" indent="-457200">
              <a:buSzPts val="1400"/>
              <a:buAutoNum type="arabicPeriod"/>
            </a:pPr>
            <a:r>
              <a:rPr lang="en-US" sz="2400" dirty="0"/>
              <a:t>It is very convenient (study) _________________  with a smartphone.</a:t>
            </a:r>
          </a:p>
          <a:p>
            <a:pPr marL="596900" lvl="0" indent="-457200">
              <a:buSzPts val="1400"/>
              <a:buAutoNum type="arabicPeriod"/>
            </a:pPr>
            <a:endParaRPr lang="en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E3D57-F031-C947-B72A-B84E56BD5F2D}"/>
              </a:ext>
            </a:extLst>
          </p:cNvPr>
          <p:cNvSpPr txBox="1"/>
          <p:nvPr/>
        </p:nvSpPr>
        <p:spPr>
          <a:xfrm>
            <a:off x="1613554" y="1029330"/>
            <a:ext cx="10276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265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 the sentences using the gerund or the to-infinitive of the verbs in brackets. Sometimes both forms are possible.</a:t>
            </a:r>
            <a:endParaRPr lang="en-US" sz="2400" dirty="0">
              <a:solidFill>
                <a:srgbClr val="F2653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AECAB0-4B63-45F6-AE71-215EF761C8A4}"/>
              </a:ext>
            </a:extLst>
          </p:cNvPr>
          <p:cNvSpPr/>
          <p:nvPr/>
        </p:nvSpPr>
        <p:spPr>
          <a:xfrm>
            <a:off x="3876872" y="3065421"/>
            <a:ext cx="2341710" cy="437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</a:rPr>
              <a:t>to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B9A59B-439D-4760-97FC-E3571B347602}"/>
              </a:ext>
            </a:extLst>
          </p:cNvPr>
          <p:cNvSpPr/>
          <p:nvPr/>
        </p:nvSpPr>
        <p:spPr>
          <a:xfrm>
            <a:off x="4925145" y="2310566"/>
            <a:ext cx="2341710" cy="437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</a:rPr>
              <a:t>using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8E94EC-72F3-4EAE-BACA-0B17E3F80F94}"/>
              </a:ext>
            </a:extLst>
          </p:cNvPr>
          <p:cNvSpPr/>
          <p:nvPr/>
        </p:nvSpPr>
        <p:spPr>
          <a:xfrm>
            <a:off x="2399659" y="3750190"/>
            <a:ext cx="2341710" cy="437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</a:rPr>
              <a:t>Playing/ to play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A085FC-8916-458C-9C0F-956B64F5FFD7}"/>
              </a:ext>
            </a:extLst>
          </p:cNvPr>
          <p:cNvSpPr/>
          <p:nvPr/>
        </p:nvSpPr>
        <p:spPr>
          <a:xfrm>
            <a:off x="5185121" y="4486780"/>
            <a:ext cx="2341710" cy="437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</a:rPr>
              <a:t>to study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93197" y="154127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5" y="240196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7453" y="369257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952292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Guessing the years of inventions.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90091" y="1533374"/>
            <a:ext cx="7013734" cy="1710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1: Listen and repeat. Pay attention to the stressed syllable in each word.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2: Connect all the words with the stress pattern -.- to cross the river. Then listen and check your answers. Practise saying these words in pairs.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59046" y="3530758"/>
            <a:ext cx="6982688" cy="102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Vocabulary: Community development</a:t>
            </a:r>
            <a:endParaRPr lang="en-VN" dirty="0">
              <a:solidFill>
                <a:srgbClr val="0578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Unscramble the underlined letters in these words. Use the pictures below and the glossary (page 127) to help you.</a:t>
            </a:r>
            <a:endParaRPr lang="en-US" sz="1800" dirty="0">
              <a:solidFill>
                <a:srgbClr val="05788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500381" y="178395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591833" y="270226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508186" y="4079367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095461" y="521587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905614" y="4660081"/>
            <a:ext cx="6982688" cy="1311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Grammar:</a:t>
            </a:r>
            <a:endParaRPr lang="en-VN" b="1" dirty="0">
              <a:solidFill>
                <a:srgbClr val="0578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 perfect: Circle the correct answers.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Gerunds and to-infinitives</a:t>
            </a:r>
            <a:r>
              <a:rPr lang="en-US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Complete the sentences using the gerund or the to-infinitive of the verbs in brackets. Sometimes both forms are possible.</a:t>
            </a:r>
          </a:p>
        </p:txBody>
      </p:sp>
    </p:spTree>
    <p:extLst>
      <p:ext uri="{BB962C8B-B14F-4D97-AF65-F5344CB8AC3E}">
        <p14:creationId xmlns:p14="http://schemas.microsoft.com/office/powerpoint/2010/main" val="3799826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6" y="137185"/>
            <a:ext cx="7198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Game: 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Running dictation</a:t>
            </a:r>
            <a:endParaRPr lang="en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7B8FA-0C66-3B40-929B-8FBF9BA7521D}"/>
              </a:ext>
            </a:extLst>
          </p:cNvPr>
          <p:cNvSpPr txBox="1"/>
          <p:nvPr/>
        </p:nvSpPr>
        <p:spPr>
          <a:xfrm>
            <a:off x="432846" y="1594897"/>
            <a:ext cx="761022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groups.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 the sentence strips on the walls.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emorize as much as they can.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back to their teams and dictate what you remember to the secretary.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repeat running and dictating until the whole group has correctly dictated the sentences.</a:t>
            </a:r>
            <a:endParaRPr lang="en-VN" sz="2400" dirty="0">
              <a:solidFill>
                <a:srgbClr val="048D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F0E71EF-A665-4BAB-B40E-D5E4B1084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10" y="1293833"/>
            <a:ext cx="4072618" cy="30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93197" y="154127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5" y="240196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7453" y="369257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952292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Guessing the years of inventions.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90091" y="1533374"/>
            <a:ext cx="7013734" cy="1710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1: Listen and repeat. Pay attention to the stressed syllable in each word.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2: Connect all the words with the stress pattern -.- to cross the river. Then listen and check your answers. Practise saying these words in pairs.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59046" y="3530758"/>
            <a:ext cx="6982688" cy="102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Vocabulary: Community development</a:t>
            </a:r>
            <a:endParaRPr lang="en-VN" dirty="0">
              <a:solidFill>
                <a:srgbClr val="0578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Unscramble the underlined letters in these words. Use the pictures below and the glossary (page 127) to help you.</a:t>
            </a:r>
            <a:endParaRPr lang="en-US" sz="1800" dirty="0">
              <a:solidFill>
                <a:srgbClr val="05788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500381" y="178395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591833" y="270226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508186" y="4079367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095461" y="521587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05614" y="6173038"/>
            <a:ext cx="6982688" cy="521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905614" y="4660081"/>
            <a:ext cx="6982688" cy="1311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Grammar:</a:t>
            </a:r>
            <a:endParaRPr lang="en-VN" b="1" dirty="0">
              <a:solidFill>
                <a:srgbClr val="0578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 perfect: Circle the correct answers.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Gerunds and to-infinitives</a:t>
            </a:r>
            <a:r>
              <a:rPr lang="en-US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Complete the sentences using the gerund or the to-infinitive of the verbs in brackets. Sometimes both forms are possible.</a:t>
            </a:r>
          </a:p>
        </p:txBody>
      </p:sp>
      <p:sp>
        <p:nvSpPr>
          <p:cNvPr id="33" name="Rounded Rectangle 30">
            <a:extLst>
              <a:ext uri="{FF2B5EF4-FFF2-40B4-BE49-F238E27FC236}">
                <a16:creationId xmlns:a16="http://schemas.microsoft.com/office/drawing/2014/main" id="{C344EBCA-B052-4D50-82E5-0974308437AB}"/>
              </a:ext>
            </a:extLst>
          </p:cNvPr>
          <p:cNvSpPr/>
          <p:nvPr/>
        </p:nvSpPr>
        <p:spPr>
          <a:xfrm>
            <a:off x="557453" y="60822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28">
            <a:extLst>
              <a:ext uri="{FF2B5EF4-FFF2-40B4-BE49-F238E27FC236}">
                <a16:creationId xmlns:a16="http://schemas.microsoft.com/office/drawing/2014/main" id="{3EB55D18-87A8-4693-B9BE-A8DDCD8C9F4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91833" y="5202674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717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33099" y="2123749"/>
            <a:ext cx="11004472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VN" sz="2800" dirty="0"/>
              <a:t>Use the lexical items related to the topic </a:t>
            </a:r>
            <a:r>
              <a:rPr lang="en-GB" sz="2800" i="1" dirty="0"/>
              <a:t>Inventions</a:t>
            </a:r>
            <a:r>
              <a:rPr lang="en-VN" sz="2800" dirty="0"/>
              <a:t>;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VN" sz="2800" dirty="0"/>
              <a:t>Pronounce correctly </a:t>
            </a:r>
            <a:r>
              <a:rPr lang="en-GB" sz="2800" dirty="0"/>
              <a:t>stress in three-syllable </a:t>
            </a:r>
            <a:r>
              <a:rPr lang="en-US" sz="2800" dirty="0"/>
              <a:t>nouns;</a:t>
            </a:r>
            <a:endParaRPr lang="en-VN" sz="2800" i="1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VN" sz="2800" dirty="0"/>
              <a:t>Understand the </a:t>
            </a:r>
            <a:r>
              <a:rPr lang="vi-VN" sz="28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 perfect, gerunds and to-infinitives</a:t>
            </a:r>
            <a:r>
              <a:rPr lang="en-V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3783509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192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/>
              <a:t>1. </a:t>
            </a:r>
            <a:r>
              <a:rPr lang="en-GB" sz="3200" dirty="0"/>
              <a:t>Prepare for the next lesson: </a:t>
            </a:r>
            <a:r>
              <a:rPr lang="en-GB" sz="3200"/>
              <a:t>Unit 5_</a:t>
            </a:r>
            <a:r>
              <a:rPr lang="en-GB" sz="3200" dirty="0"/>
              <a:t>Reading</a:t>
            </a:r>
            <a:endParaRPr lang="en-VN" sz="3200" dirty="0"/>
          </a:p>
          <a:p>
            <a:pPr lvl="0"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167671" y="2521059"/>
            <a:ext cx="91071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VN" sz="3200" dirty="0"/>
              <a:t>Use the lexical items related to the topic </a:t>
            </a:r>
            <a:r>
              <a:rPr lang="en-US" sz="3200" i="1" dirty="0"/>
              <a:t>Inventions;</a:t>
            </a:r>
            <a:endParaRPr lang="en-VN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VN" sz="3200" dirty="0"/>
              <a:t>Pronounce correctly </a:t>
            </a:r>
            <a:r>
              <a:rPr lang="en-GB" sz="3200" dirty="0"/>
              <a:t>stress in three-syllable nouns</a:t>
            </a:r>
            <a:r>
              <a:rPr lang="en-VN" sz="3200" i="1" dirty="0"/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VN" sz="3200" dirty="0"/>
              <a:t>Understand </a:t>
            </a:r>
            <a:r>
              <a:rPr lang="vi-VN" sz="32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32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 perfect, gerunds and to-infinitives</a:t>
            </a:r>
            <a:r>
              <a:rPr lang="en-VN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93197" y="154127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5" y="240196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7453" y="369257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952292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Guessing the years of inventions.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90091" y="1533374"/>
            <a:ext cx="7013734" cy="1710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1: Listen and repeat. Pay attention to the stressed syllable in each word.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2: Connect all the words with the stress pattern -.- to cross the river. Then listen and check your answers. Practise saying these words in pairs.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59046" y="3530758"/>
            <a:ext cx="6982688" cy="102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Vocabulary: Community development</a:t>
            </a:r>
            <a:endParaRPr lang="en-VN" dirty="0">
              <a:solidFill>
                <a:srgbClr val="0578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Unscramble the underlined letters in these words. Use the pictures below and the glossary (page 127) to help you.</a:t>
            </a:r>
            <a:endParaRPr lang="en-US" sz="1800" dirty="0">
              <a:solidFill>
                <a:srgbClr val="05788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500381" y="178395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591833" y="270226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508186" y="4079367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095461" y="521587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05614" y="6173038"/>
            <a:ext cx="6982688" cy="521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905614" y="4660081"/>
            <a:ext cx="6982688" cy="1311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Grammar:</a:t>
            </a:r>
            <a:endParaRPr lang="en-VN" b="1" dirty="0">
              <a:solidFill>
                <a:srgbClr val="0578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 perfect: Circle the correct answers.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Gerunds and to-infinitives</a:t>
            </a:r>
            <a:r>
              <a:rPr lang="en-US" dirty="0">
                <a:solidFill>
                  <a:srgbClr val="05788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Complete the sentences using the gerund or the to-infinitive of the verbs in brackets. Sometimes both forms are possible.</a:t>
            </a:r>
          </a:p>
        </p:txBody>
      </p:sp>
      <p:sp>
        <p:nvSpPr>
          <p:cNvPr id="33" name="Rounded Rectangle 30">
            <a:extLst>
              <a:ext uri="{FF2B5EF4-FFF2-40B4-BE49-F238E27FC236}">
                <a16:creationId xmlns:a16="http://schemas.microsoft.com/office/drawing/2014/main" id="{C344EBCA-B052-4D50-82E5-0974308437AB}"/>
              </a:ext>
            </a:extLst>
          </p:cNvPr>
          <p:cNvSpPr/>
          <p:nvPr/>
        </p:nvSpPr>
        <p:spPr>
          <a:xfrm>
            <a:off x="557453" y="60822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28">
            <a:extLst>
              <a:ext uri="{FF2B5EF4-FFF2-40B4-BE49-F238E27FC236}">
                <a16:creationId xmlns:a16="http://schemas.microsoft.com/office/drawing/2014/main" id="{3EB55D18-87A8-4693-B9BE-A8DDCD8C9F4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91833" y="5202674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72469" y="100828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02784" y="1003983"/>
            <a:ext cx="535687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578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Guessing the years of inventions.</a:t>
            </a:r>
            <a:endParaRPr lang="en-US" sz="24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ECAD6B-F6DA-F547-8976-709D0F0A4424}"/>
              </a:ext>
            </a:extLst>
          </p:cNvPr>
          <p:cNvSpPr/>
          <p:nvPr/>
        </p:nvSpPr>
        <p:spPr>
          <a:xfrm>
            <a:off x="2656236" y="2788645"/>
            <a:ext cx="50935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6673"/>
                </a:solidFill>
              </a:rPr>
              <a:t>+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 Internet (1969)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+ Light bulb (1906)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+ Telephone (1876)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+ Refrigerator (1850)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+ Paper (100)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3550CC-7FFA-9F40-8122-44F758EEF1BD}"/>
              </a:ext>
            </a:extLst>
          </p:cNvPr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C7D76C6-F16A-40D1-8AC1-5AAD68400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31" y="2033720"/>
            <a:ext cx="3987143" cy="39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26349" y="168323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66770" y="255805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710116" y="195024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889046-C9AB-8C41-9DDE-4E0C756C75D1}"/>
              </a:ext>
            </a:extLst>
          </p:cNvPr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456CDA-411B-47B4-9792-A850741FE18C}"/>
              </a:ext>
            </a:extLst>
          </p:cNvPr>
          <p:cNvSpPr/>
          <p:nvPr/>
        </p:nvSpPr>
        <p:spPr>
          <a:xfrm>
            <a:off x="4888491" y="1743261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Guessing the years of inventions.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C88559-FF31-45DC-BFD3-3C5A8D38B939}"/>
              </a:ext>
            </a:extLst>
          </p:cNvPr>
          <p:cNvSpPr/>
          <p:nvPr/>
        </p:nvSpPr>
        <p:spPr>
          <a:xfrm>
            <a:off x="4888491" y="2558057"/>
            <a:ext cx="7013734" cy="1710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1: Listen and repeat. Pay attention to the stressed syllable in each word.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2: Connect all the words with the stress pattern -.- to cross the river. Then listen and check your answers. Practise saying these words in pairs.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8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89FCF-A60F-AA40-8057-60087F39131A}"/>
              </a:ext>
            </a:extLst>
          </p:cNvPr>
          <p:cNvSpPr/>
          <p:nvPr/>
        </p:nvSpPr>
        <p:spPr>
          <a:xfrm>
            <a:off x="794657" y="1410449"/>
            <a:ext cx="1092074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5788C"/>
                </a:solidFill>
              </a:rPr>
              <a:t>Tips: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Most three syllable nouns are stressed on the first syllable. </a:t>
            </a:r>
          </a:p>
          <a:p>
            <a:pPr lvl="0"/>
            <a:r>
              <a:rPr lang="en-US" sz="2400" dirty="0"/>
              <a:t>	Examples:	’Century</a:t>
            </a:r>
          </a:p>
          <a:p>
            <a:pPr lvl="0"/>
            <a:r>
              <a:rPr lang="en-US" sz="2400" dirty="0"/>
              <a:t>			’Holiday</a:t>
            </a:r>
          </a:p>
          <a:p>
            <a:pPr lvl="0"/>
            <a:r>
              <a:rPr lang="en-US" sz="2400" dirty="0"/>
              <a:t>			’Energy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Nouns ending in “-</a:t>
            </a:r>
            <a:r>
              <a:rPr lang="en-US" sz="2400" dirty="0" err="1"/>
              <a:t>tion</a:t>
            </a:r>
            <a:r>
              <a:rPr lang="en-US" sz="2400" dirty="0"/>
              <a:t>”, “-</a:t>
            </a:r>
            <a:r>
              <a:rPr lang="en-US" sz="2400" dirty="0" err="1"/>
              <a:t>sion</a:t>
            </a:r>
            <a:r>
              <a:rPr lang="en-US" sz="2400" dirty="0"/>
              <a:t>”  or “-al” among other suffixes, generally have the stress on the syllable before these terminations.</a:t>
            </a:r>
          </a:p>
          <a:p>
            <a:pPr lvl="0"/>
            <a:r>
              <a:rPr lang="en-US" sz="2400" dirty="0"/>
              <a:t>	 Examples: 	</a:t>
            </a:r>
            <a:r>
              <a:rPr lang="en-US" sz="2400" dirty="0" err="1"/>
              <a:t>Con’sumption</a:t>
            </a:r>
            <a:endParaRPr lang="en-US" sz="2400" dirty="0"/>
          </a:p>
          <a:p>
            <a:pPr lvl="0"/>
            <a:r>
              <a:rPr lang="en-US" sz="2400" dirty="0"/>
              <a:t>			</a:t>
            </a:r>
            <a:r>
              <a:rPr lang="en-US" sz="2400" dirty="0" err="1"/>
              <a:t>De’nial</a:t>
            </a:r>
            <a:endParaRPr lang="en-US" sz="2400" dirty="0"/>
          </a:p>
          <a:p>
            <a:pPr lvl="0"/>
            <a:r>
              <a:rPr lang="en-US" sz="2400" dirty="0"/>
              <a:t>			</a:t>
            </a:r>
            <a:r>
              <a:rPr lang="en-US" sz="2400" dirty="0" err="1"/>
              <a:t>in’vention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21976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364904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456356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DAB50A-81AD-B549-A0DA-C02A04B466A1}"/>
              </a:ext>
            </a:extLst>
          </p:cNvPr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F2BA9C-DEAC-CF41-BD42-DFB93D984087}"/>
              </a:ext>
            </a:extLst>
          </p:cNvPr>
          <p:cNvSpPr/>
          <p:nvPr/>
        </p:nvSpPr>
        <p:spPr>
          <a:xfrm>
            <a:off x="5117090" y="1541214"/>
            <a:ext cx="6344820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rgbClr val="0578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Guessing the years of inventions.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034976-F329-464E-ACAB-EDB7118497B8}"/>
              </a:ext>
            </a:extLst>
          </p:cNvPr>
          <p:cNvSpPr/>
          <p:nvPr/>
        </p:nvSpPr>
        <p:spPr>
          <a:xfrm>
            <a:off x="5117090" y="2526181"/>
            <a:ext cx="7013734" cy="1710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578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1: Listen and repeat. Pay attention to the stressed syllable in each word.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5788C"/>
                </a:solidFill>
                <a:effectLst/>
                <a:ea typeface="Times New Roman" panose="02020603050405020304" pitchFamily="18" charset="0"/>
              </a:rPr>
              <a:t>Activity 2: Connect all the words with the stress pattern -.- to cross the river. Then listen and check your answers. Practise saying these words in pairs.</a:t>
            </a:r>
            <a:endParaRPr lang="en-US" dirty="0">
              <a:solidFill>
                <a:srgbClr val="05788C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7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1129606"/>
            <a:ext cx="10346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65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Listen and repeat. Pay attention to the stressed syllable in each word.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1D821-010D-FA4E-9874-D8A81E31CCEC}"/>
              </a:ext>
            </a:extLst>
          </p:cNvPr>
          <p:cNvSpPr/>
          <p:nvPr/>
        </p:nvSpPr>
        <p:spPr>
          <a:xfrm>
            <a:off x="1153773" y="1710453"/>
            <a:ext cx="1001853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>
              <a:lnSpc>
                <a:spcPct val="150000"/>
              </a:lnSpc>
              <a:buClr>
                <a:schemeClr val="dk1"/>
              </a:buClr>
              <a:buSzPts val="1600"/>
            </a:pPr>
            <a:endParaRPr lang="en-US" dirty="0"/>
          </a:p>
          <a:p>
            <a:pPr marL="127000">
              <a:buClr>
                <a:schemeClr val="dk1"/>
              </a:buClr>
              <a:buSzPts val="1600"/>
            </a:pPr>
            <a:endParaRPr lang="en-US" dirty="0"/>
          </a:p>
          <a:p>
            <a:pPr marL="127000">
              <a:buClr>
                <a:schemeClr val="dk1"/>
              </a:buClr>
              <a:buSzPts val="1600"/>
            </a:pPr>
            <a:endParaRPr lang="en-US" dirty="0"/>
          </a:p>
          <a:p>
            <a:pPr marL="127000">
              <a:buClr>
                <a:schemeClr val="dk1"/>
              </a:buClr>
              <a:buSzPts val="1600"/>
            </a:pPr>
            <a:endParaRPr lang="en-US" dirty="0"/>
          </a:p>
          <a:p>
            <a:pPr marL="127000">
              <a:buClr>
                <a:schemeClr val="dk1"/>
              </a:buClr>
              <a:buSzPts val="1600"/>
            </a:pPr>
            <a:endParaRPr lang="en-US" dirty="0"/>
          </a:p>
          <a:p>
            <a:pPr marL="127000">
              <a:buClr>
                <a:schemeClr val="dk1"/>
              </a:buClr>
              <a:buSzPts val="1600"/>
            </a:pPr>
            <a:endParaRPr lang="en-US" dirty="0"/>
          </a:p>
          <a:p>
            <a:pPr marL="457200" indent="-330200">
              <a:buClr>
                <a:schemeClr val="dk1"/>
              </a:buClr>
              <a:buSzPts val="1600"/>
              <a:buFontTx/>
              <a:buAutoNum type="arabicPeriod"/>
            </a:pPr>
            <a:endParaRPr lang="en-US" dirty="0"/>
          </a:p>
          <a:p>
            <a:pPr marL="457200" lvl="0" indent="-330200">
              <a:buClr>
                <a:schemeClr val="dk1"/>
              </a:buClr>
              <a:buSzPts val="1600"/>
              <a:buAutoNum type="arabicPeriod"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998483-B281-4A1C-9A08-FD6484EF4543}"/>
              </a:ext>
            </a:extLst>
          </p:cNvPr>
          <p:cNvSpPr/>
          <p:nvPr/>
        </p:nvSpPr>
        <p:spPr>
          <a:xfrm>
            <a:off x="1013388" y="2094922"/>
            <a:ext cx="1085718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</a:rPr>
              <a:t>In</a:t>
            </a:r>
            <a:r>
              <a:rPr lang="en-US" sz="2800" b="1" dirty="0">
                <a:latin typeface="Times New Roman" panose="02020603050405020304" pitchFamily="18" charset="0"/>
              </a:rPr>
              <a:t>ven</a:t>
            </a:r>
            <a:r>
              <a:rPr lang="en-US" sz="2800" dirty="0">
                <a:latin typeface="Times New Roman" panose="02020603050405020304" pitchFamily="18" charset="0"/>
              </a:rPr>
              <a:t>tion		com</a:t>
            </a:r>
            <a:r>
              <a:rPr lang="en-US" sz="2800" b="1" dirty="0">
                <a:latin typeface="Times New Roman" panose="02020603050405020304" pitchFamily="18" charset="0"/>
              </a:rPr>
              <a:t>pu</a:t>
            </a:r>
            <a:r>
              <a:rPr lang="en-US" sz="2800" dirty="0">
                <a:latin typeface="Times New Roman" panose="02020603050405020304" pitchFamily="18" charset="0"/>
              </a:rPr>
              <a:t>ter		</a:t>
            </a:r>
            <a:r>
              <a:rPr lang="en-US" sz="2800" b="1" dirty="0">
                <a:latin typeface="Times New Roman" panose="02020603050405020304" pitchFamily="18" charset="0"/>
              </a:rPr>
              <a:t>ho</a:t>
            </a:r>
            <a:r>
              <a:rPr lang="en-US" sz="2800" dirty="0">
                <a:latin typeface="Times New Roman" panose="02020603050405020304" pitchFamily="18" charset="0"/>
              </a:rPr>
              <a:t>liday		</a:t>
            </a:r>
            <a:r>
              <a:rPr lang="en-US" sz="2800" b="1" dirty="0">
                <a:latin typeface="Times New Roman" panose="02020603050405020304" pitchFamily="18" charset="0"/>
              </a:rPr>
              <a:t>cen</a:t>
            </a:r>
            <a:r>
              <a:rPr lang="en-US" sz="2800" dirty="0">
                <a:latin typeface="Times New Roman" panose="02020603050405020304" pitchFamily="18" charset="0"/>
              </a:rPr>
              <a:t>tury</a:t>
            </a:r>
          </a:p>
        </p:txBody>
      </p:sp>
      <p:pic>
        <p:nvPicPr>
          <p:cNvPr id="3" name="036">
            <a:hlinkClick r:id="" action="ppaction://media"/>
            <a:extLst>
              <a:ext uri="{FF2B5EF4-FFF2-40B4-BE49-F238E27FC236}">
                <a16:creationId xmlns:a16="http://schemas.microsoft.com/office/drawing/2014/main" id="{E6E35FC3-5B6C-4496-89C7-6E0047132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34170" y="128160"/>
            <a:ext cx="590396" cy="5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2809</TotalTime>
  <Words>1907</Words>
  <PresentationFormat>Widescreen</PresentationFormat>
  <Paragraphs>296</Paragraphs>
  <Slides>26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2022-01-18T04:23:13Z</dcterms:modified>
</cp:coreProperties>
</file>