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58" r:id="rId4"/>
    <p:sldId id="261" r:id="rId5"/>
    <p:sldId id="263" r:id="rId6"/>
    <p:sldId id="262" r:id="rId7"/>
    <p:sldId id="267" r:id="rId8"/>
    <p:sldId id="268" r:id="rId9"/>
    <p:sldId id="269" r:id="rId10"/>
    <p:sldId id="274" r:id="rId11"/>
    <p:sldId id="272" r:id="rId12"/>
    <p:sldId id="273" r:id="rId13"/>
    <p:sldId id="257" r:id="rId14"/>
    <p:sldId id="276" r:id="rId15"/>
    <p:sldId id="259" r:id="rId16"/>
    <p:sldId id="277" r:id="rId17"/>
    <p:sldId id="278" r:id="rId18"/>
    <p:sldId id="279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F4E5B-3DD7-4C4B-B629-A25A459EDBB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E3867A-B7D5-489A-B759-B53C8A774AD9}">
      <dgm:prSet phldrT="[Text]"/>
      <dgm:spPr/>
      <dgm:t>
        <a:bodyPr/>
        <a:lstStyle/>
        <a:p>
          <a:r>
            <a:rPr lang="en-US" dirty="0"/>
            <a:t>VB GT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quy</a:t>
          </a:r>
          <a:r>
            <a:rPr lang="en-US" dirty="0"/>
            <a:t> </a:t>
          </a:r>
          <a:r>
            <a:rPr lang="en-US" dirty="0" err="1"/>
            <a:t>tắc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luật</a:t>
          </a:r>
          <a:r>
            <a:rPr lang="en-US" dirty="0"/>
            <a:t> </a:t>
          </a:r>
          <a:r>
            <a:rPr lang="en-US" dirty="0" err="1"/>
            <a:t>lệ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trò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hay </a:t>
          </a:r>
          <a:r>
            <a:rPr lang="en-US" dirty="0" err="1"/>
            <a:t>hoạt</a:t>
          </a:r>
          <a:r>
            <a:rPr lang="en-US" dirty="0"/>
            <a:t> </a:t>
          </a:r>
          <a:r>
            <a:rPr lang="en-US" dirty="0" err="1"/>
            <a:t>động</a:t>
          </a:r>
          <a:r>
            <a:rPr lang="en-US" dirty="0"/>
            <a:t> </a:t>
          </a:r>
        </a:p>
      </dgm:t>
    </dgm:pt>
    <dgm:pt modelId="{7F471698-E108-4683-9799-A26F5E60BD24}" type="parTrans" cxnId="{5B1FBF64-22DB-44F8-8600-D46AE86D88A8}">
      <dgm:prSet/>
      <dgm:spPr/>
      <dgm:t>
        <a:bodyPr/>
        <a:lstStyle/>
        <a:p>
          <a:endParaRPr lang="en-US"/>
        </a:p>
      </dgm:t>
    </dgm:pt>
    <dgm:pt modelId="{0DFEB4E0-5AD9-4F76-A205-BBB738A5C382}" type="sibTrans" cxnId="{5B1FBF64-22DB-44F8-8600-D46AE86D88A8}">
      <dgm:prSet/>
      <dgm:spPr/>
      <dgm:t>
        <a:bodyPr/>
        <a:lstStyle/>
        <a:p>
          <a:endParaRPr lang="en-US"/>
        </a:p>
      </dgm:t>
    </dgm:pt>
    <dgm:pt modelId="{B5EACE6F-CDAB-4804-90AF-A5236CF41956}">
      <dgm:prSet phldrT="[Text]"/>
      <dgm:spPr/>
      <dgm:t>
        <a:bodyPr/>
        <a:lstStyle/>
        <a:p>
          <a:r>
            <a:rPr lang="en-US" dirty="0" err="1"/>
            <a:t>Bố</a:t>
          </a:r>
          <a:r>
            <a:rPr lang="en-US" dirty="0"/>
            <a:t> </a:t>
          </a:r>
          <a:r>
            <a:rPr lang="en-US" dirty="0" err="1"/>
            <a:t>cục</a:t>
          </a:r>
          <a:r>
            <a:rPr lang="en-US" dirty="0"/>
            <a:t>? </a:t>
          </a:r>
        </a:p>
      </dgm:t>
    </dgm:pt>
    <dgm:pt modelId="{6427ADCB-8793-4DC2-82B8-46BD56D188E9}" type="parTrans" cxnId="{3FB72DB6-17CC-4324-85C1-F26372E2D984}">
      <dgm:prSet/>
      <dgm:spPr/>
      <dgm:t>
        <a:bodyPr/>
        <a:lstStyle/>
        <a:p>
          <a:endParaRPr lang="en-US"/>
        </a:p>
      </dgm:t>
    </dgm:pt>
    <dgm:pt modelId="{A525B0B1-C8A7-4369-B23C-E7DA9ED75840}" type="sibTrans" cxnId="{3FB72DB6-17CC-4324-85C1-F26372E2D984}">
      <dgm:prSet/>
      <dgm:spPr/>
      <dgm:t>
        <a:bodyPr/>
        <a:lstStyle/>
        <a:p>
          <a:endParaRPr lang="en-US"/>
        </a:p>
      </dgm:t>
    </dgm:pt>
    <dgm:pt modelId="{30365EFF-9F02-44CF-9869-17C864D9E6AA}">
      <dgm:prSet phldrT="[Text]"/>
      <dgm:spPr/>
      <dgm:t>
        <a:bodyPr/>
        <a:lstStyle/>
        <a:p>
          <a:r>
            <a:rPr lang="en-US" dirty="0" err="1"/>
            <a:t>Ngôn</a:t>
          </a:r>
          <a:r>
            <a:rPr lang="en-US" dirty="0"/>
            <a:t> </a:t>
          </a:r>
          <a:r>
            <a:rPr lang="en-US" dirty="0" err="1"/>
            <a:t>ngữ</a:t>
          </a:r>
          <a:r>
            <a:rPr lang="en-US" dirty="0"/>
            <a:t>?</a:t>
          </a:r>
        </a:p>
      </dgm:t>
    </dgm:pt>
    <dgm:pt modelId="{93C8CD77-86EB-4CA7-B433-069F8132B973}" type="parTrans" cxnId="{7D0AD5FD-3E15-487F-AB68-9477136A71E9}">
      <dgm:prSet/>
      <dgm:spPr/>
      <dgm:t>
        <a:bodyPr/>
        <a:lstStyle/>
        <a:p>
          <a:endParaRPr lang="en-US"/>
        </a:p>
      </dgm:t>
    </dgm:pt>
    <dgm:pt modelId="{0E007C79-1265-400C-AC9E-69D13C4A3F79}" type="sibTrans" cxnId="{7D0AD5FD-3E15-487F-AB68-9477136A71E9}">
      <dgm:prSet/>
      <dgm:spPr/>
      <dgm:t>
        <a:bodyPr/>
        <a:lstStyle/>
        <a:p>
          <a:endParaRPr lang="en-US"/>
        </a:p>
      </dgm:t>
    </dgm:pt>
    <dgm:pt modelId="{1DA69AB5-BC33-4D0C-BC1A-6344C99C93A5}">
      <dgm:prSet phldrT="[Text]"/>
      <dgm:spPr/>
      <dgm:t>
        <a:bodyPr/>
        <a:lstStyle/>
        <a:p>
          <a:r>
            <a:rPr lang="en-US" dirty="0"/>
            <a:t>Quan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?</a:t>
          </a:r>
        </a:p>
      </dgm:t>
    </dgm:pt>
    <dgm:pt modelId="{3ABEF325-DF25-4B85-ADBE-1CCB4E258A62}" type="parTrans" cxnId="{505CBE12-40EB-4286-B4BD-8F45B775E93A}">
      <dgm:prSet/>
      <dgm:spPr/>
      <dgm:t>
        <a:bodyPr/>
        <a:lstStyle/>
        <a:p>
          <a:endParaRPr lang="en-US"/>
        </a:p>
      </dgm:t>
    </dgm:pt>
    <dgm:pt modelId="{F30AC15C-EBC1-40B3-B0F7-1AF215B21FC3}" type="sibTrans" cxnId="{505CBE12-40EB-4286-B4BD-8F45B775E93A}">
      <dgm:prSet/>
      <dgm:spPr/>
      <dgm:t>
        <a:bodyPr/>
        <a:lstStyle/>
        <a:p>
          <a:endParaRPr lang="en-US"/>
        </a:p>
      </dgm:t>
    </dgm:pt>
    <dgm:pt modelId="{DB17A5B3-F1E4-4D5D-992E-DEEBECC46F49}">
      <dgm:prSet phldrT="[Text]"/>
      <dgm:spPr/>
      <dgm:t>
        <a:bodyPr/>
        <a:lstStyle/>
        <a:p>
          <a:r>
            <a:rPr lang="en-US" dirty="0" err="1"/>
            <a:t>Phương</a:t>
          </a:r>
          <a:r>
            <a:rPr lang="en-US" dirty="0"/>
            <a:t> </a:t>
          </a:r>
          <a:r>
            <a:rPr lang="en-US" dirty="0" err="1"/>
            <a:t>tiện</a:t>
          </a:r>
          <a:r>
            <a:rPr lang="en-US" dirty="0"/>
            <a:t> phi </a:t>
          </a:r>
          <a:r>
            <a:rPr lang="en-US" dirty="0" err="1"/>
            <a:t>ngôn</a:t>
          </a:r>
          <a:r>
            <a:rPr lang="en-US" dirty="0"/>
            <a:t> </a:t>
          </a:r>
          <a:r>
            <a:rPr lang="en-US" dirty="0" err="1"/>
            <a:t>ngữ</a:t>
          </a:r>
          <a:r>
            <a:rPr lang="en-US" dirty="0"/>
            <a:t>? </a:t>
          </a:r>
        </a:p>
      </dgm:t>
    </dgm:pt>
    <dgm:pt modelId="{5A0E4932-17CF-4D64-B62E-9EC3FFEE86E2}" type="parTrans" cxnId="{5FE4208E-C96A-43D0-90ED-0EABD59E0C0E}">
      <dgm:prSet/>
      <dgm:spPr/>
      <dgm:t>
        <a:bodyPr/>
        <a:lstStyle/>
        <a:p>
          <a:endParaRPr lang="en-US"/>
        </a:p>
      </dgm:t>
    </dgm:pt>
    <dgm:pt modelId="{B813C563-A7E6-4A63-A4BB-AE2173D02C08}" type="sibTrans" cxnId="{5FE4208E-C96A-43D0-90ED-0EABD59E0C0E}">
      <dgm:prSet/>
      <dgm:spPr/>
      <dgm:t>
        <a:bodyPr/>
        <a:lstStyle/>
        <a:p>
          <a:endParaRPr lang="en-US"/>
        </a:p>
      </dgm:t>
    </dgm:pt>
    <dgm:pt modelId="{5118053C-E892-45E3-8F2D-34E179AFBB36}" type="pres">
      <dgm:prSet presAssocID="{B85F4E5B-3DD7-4C4B-B629-A25A459EDB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B2CEAA-5BF0-4CA3-90A7-A7DF9082BF92}" type="pres">
      <dgm:prSet presAssocID="{B85F4E5B-3DD7-4C4B-B629-A25A459EDBBA}" presName="radial" presStyleCnt="0">
        <dgm:presLayoutVars>
          <dgm:animLvl val="ctr"/>
        </dgm:presLayoutVars>
      </dgm:prSet>
      <dgm:spPr/>
    </dgm:pt>
    <dgm:pt modelId="{209CA39E-5680-4A37-AC95-A06B8A1F56AB}" type="pres">
      <dgm:prSet presAssocID="{B9E3867A-B7D5-489A-B759-B53C8A774AD9}" presName="centerShape" presStyleLbl="vennNode1" presStyleIdx="0" presStyleCnt="5" custLinFactNeighborX="880" custLinFactNeighborY="-1741"/>
      <dgm:spPr/>
      <dgm:t>
        <a:bodyPr/>
        <a:lstStyle/>
        <a:p>
          <a:endParaRPr lang="en-US"/>
        </a:p>
      </dgm:t>
    </dgm:pt>
    <dgm:pt modelId="{4035F9A8-650D-4FBF-ABF9-B11D10C51B4B}" type="pres">
      <dgm:prSet presAssocID="{B5EACE6F-CDAB-4804-90AF-A5236CF41956}" presName="node" presStyleLbl="vennNode1" presStyleIdx="1" presStyleCnt="5" custRadScaleRad="100023" custRadScaleInc="-1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16EAA-89DE-4630-A491-C126F67670E8}" type="pres">
      <dgm:prSet presAssocID="{30365EFF-9F02-44CF-9869-17C864D9E6A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08639-2BB7-4392-8DF8-5FBF469B5624}" type="pres">
      <dgm:prSet presAssocID="{1DA69AB5-BC33-4D0C-BC1A-6344C99C93A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3322A-EDBD-4638-986A-3E63D27C3B3D}" type="pres">
      <dgm:prSet presAssocID="{DB17A5B3-F1E4-4D5D-992E-DEEBECC46F4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FBF64-22DB-44F8-8600-D46AE86D88A8}" srcId="{B85F4E5B-3DD7-4C4B-B629-A25A459EDBBA}" destId="{B9E3867A-B7D5-489A-B759-B53C8A774AD9}" srcOrd="0" destOrd="0" parTransId="{7F471698-E108-4683-9799-A26F5E60BD24}" sibTransId="{0DFEB4E0-5AD9-4F76-A205-BBB738A5C382}"/>
    <dgm:cxn modelId="{541B3079-D949-4904-BA43-F427FCA9EE23}" type="presOf" srcId="{B85F4E5B-3DD7-4C4B-B629-A25A459EDBBA}" destId="{5118053C-E892-45E3-8F2D-34E179AFBB36}" srcOrd="0" destOrd="0" presId="urn:microsoft.com/office/officeart/2005/8/layout/radial3"/>
    <dgm:cxn modelId="{71EA081B-3A6D-4A21-9332-11668D938EB6}" type="presOf" srcId="{B9E3867A-B7D5-489A-B759-B53C8A774AD9}" destId="{209CA39E-5680-4A37-AC95-A06B8A1F56AB}" srcOrd="0" destOrd="0" presId="urn:microsoft.com/office/officeart/2005/8/layout/radial3"/>
    <dgm:cxn modelId="{373C0ECE-DB7F-4144-970B-7C75FEADAC78}" type="presOf" srcId="{30365EFF-9F02-44CF-9869-17C864D9E6AA}" destId="{77016EAA-89DE-4630-A491-C126F67670E8}" srcOrd="0" destOrd="0" presId="urn:microsoft.com/office/officeart/2005/8/layout/radial3"/>
    <dgm:cxn modelId="{505CBE12-40EB-4286-B4BD-8F45B775E93A}" srcId="{B9E3867A-B7D5-489A-B759-B53C8A774AD9}" destId="{1DA69AB5-BC33-4D0C-BC1A-6344C99C93A5}" srcOrd="2" destOrd="0" parTransId="{3ABEF325-DF25-4B85-ADBE-1CCB4E258A62}" sibTransId="{F30AC15C-EBC1-40B3-B0F7-1AF215B21FC3}"/>
    <dgm:cxn modelId="{5FE4208E-C96A-43D0-90ED-0EABD59E0C0E}" srcId="{B9E3867A-B7D5-489A-B759-B53C8A774AD9}" destId="{DB17A5B3-F1E4-4D5D-992E-DEEBECC46F49}" srcOrd="3" destOrd="0" parTransId="{5A0E4932-17CF-4D64-B62E-9EC3FFEE86E2}" sibTransId="{B813C563-A7E6-4A63-A4BB-AE2173D02C08}"/>
    <dgm:cxn modelId="{3FB72DB6-17CC-4324-85C1-F26372E2D984}" srcId="{B9E3867A-B7D5-489A-B759-B53C8A774AD9}" destId="{B5EACE6F-CDAB-4804-90AF-A5236CF41956}" srcOrd="0" destOrd="0" parTransId="{6427ADCB-8793-4DC2-82B8-46BD56D188E9}" sibTransId="{A525B0B1-C8A7-4369-B23C-E7DA9ED75840}"/>
    <dgm:cxn modelId="{DFBF285E-EB82-4441-B350-4849C30AA706}" type="presOf" srcId="{DB17A5B3-F1E4-4D5D-992E-DEEBECC46F49}" destId="{3B93322A-EDBD-4638-986A-3E63D27C3B3D}" srcOrd="0" destOrd="0" presId="urn:microsoft.com/office/officeart/2005/8/layout/radial3"/>
    <dgm:cxn modelId="{7D0AD5FD-3E15-487F-AB68-9477136A71E9}" srcId="{B9E3867A-B7D5-489A-B759-B53C8A774AD9}" destId="{30365EFF-9F02-44CF-9869-17C864D9E6AA}" srcOrd="1" destOrd="0" parTransId="{93C8CD77-86EB-4CA7-B433-069F8132B973}" sibTransId="{0E007C79-1265-400C-AC9E-69D13C4A3F79}"/>
    <dgm:cxn modelId="{928EC85E-BACD-4F80-8039-C7F448560830}" type="presOf" srcId="{B5EACE6F-CDAB-4804-90AF-A5236CF41956}" destId="{4035F9A8-650D-4FBF-ABF9-B11D10C51B4B}" srcOrd="0" destOrd="0" presId="urn:microsoft.com/office/officeart/2005/8/layout/radial3"/>
    <dgm:cxn modelId="{DA81E911-BDF3-426C-A2D1-1CDC1CF00468}" type="presOf" srcId="{1DA69AB5-BC33-4D0C-BC1A-6344C99C93A5}" destId="{32D08639-2BB7-4392-8DF8-5FBF469B5624}" srcOrd="0" destOrd="0" presId="urn:microsoft.com/office/officeart/2005/8/layout/radial3"/>
    <dgm:cxn modelId="{7A62167E-2649-403A-A466-A21DF33EDF3E}" type="presParOf" srcId="{5118053C-E892-45E3-8F2D-34E179AFBB36}" destId="{39B2CEAA-5BF0-4CA3-90A7-A7DF9082BF92}" srcOrd="0" destOrd="0" presId="urn:microsoft.com/office/officeart/2005/8/layout/radial3"/>
    <dgm:cxn modelId="{66B7940E-799F-4CE5-BF06-E1F9ABB69F29}" type="presParOf" srcId="{39B2CEAA-5BF0-4CA3-90A7-A7DF9082BF92}" destId="{209CA39E-5680-4A37-AC95-A06B8A1F56AB}" srcOrd="0" destOrd="0" presId="urn:microsoft.com/office/officeart/2005/8/layout/radial3"/>
    <dgm:cxn modelId="{9B4DBF6C-1E1A-41B2-9E24-887549F6EB6C}" type="presParOf" srcId="{39B2CEAA-5BF0-4CA3-90A7-A7DF9082BF92}" destId="{4035F9A8-650D-4FBF-ABF9-B11D10C51B4B}" srcOrd="1" destOrd="0" presId="urn:microsoft.com/office/officeart/2005/8/layout/radial3"/>
    <dgm:cxn modelId="{9EDEC136-800D-427A-B0A8-39568A9B88BD}" type="presParOf" srcId="{39B2CEAA-5BF0-4CA3-90A7-A7DF9082BF92}" destId="{77016EAA-89DE-4630-A491-C126F67670E8}" srcOrd="2" destOrd="0" presId="urn:microsoft.com/office/officeart/2005/8/layout/radial3"/>
    <dgm:cxn modelId="{3FDA444D-2132-490F-A984-112CF3B7D801}" type="presParOf" srcId="{39B2CEAA-5BF0-4CA3-90A7-A7DF9082BF92}" destId="{32D08639-2BB7-4392-8DF8-5FBF469B5624}" srcOrd="3" destOrd="0" presId="urn:microsoft.com/office/officeart/2005/8/layout/radial3"/>
    <dgm:cxn modelId="{1A8DA50E-C0C7-40B3-9EC2-0767DB897AF2}" type="presParOf" srcId="{39B2CEAA-5BF0-4CA3-90A7-A7DF9082BF92}" destId="{3B93322A-EDBD-4638-986A-3E63D27C3B3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CA39E-5680-4A37-AC95-A06B8A1F56AB}">
      <dsp:nvSpPr>
        <dsp:cNvPr id="0" name=""/>
        <dsp:cNvSpPr/>
      </dsp:nvSpPr>
      <dsp:spPr>
        <a:xfrm>
          <a:off x="3720904" y="875544"/>
          <a:ext cx="2311774" cy="23117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VB GT </a:t>
          </a:r>
          <a:r>
            <a:rPr lang="en-US" sz="2200" kern="1200" dirty="0" err="1"/>
            <a:t>về</a:t>
          </a:r>
          <a:r>
            <a:rPr lang="en-US" sz="2200" kern="1200" dirty="0"/>
            <a:t> </a:t>
          </a:r>
          <a:r>
            <a:rPr lang="en-US" sz="2200" kern="1200" dirty="0" err="1"/>
            <a:t>quy</a:t>
          </a:r>
          <a:r>
            <a:rPr lang="en-US" sz="2200" kern="1200" dirty="0"/>
            <a:t> </a:t>
          </a:r>
          <a:r>
            <a:rPr lang="en-US" sz="2200" kern="1200" dirty="0" err="1"/>
            <a:t>tắc</a:t>
          </a:r>
          <a:r>
            <a:rPr lang="en-US" sz="2200" kern="1200" dirty="0"/>
            <a:t> </a:t>
          </a:r>
          <a:r>
            <a:rPr lang="en-US" sz="2200" kern="1200" dirty="0" err="1"/>
            <a:t>hoặc</a:t>
          </a:r>
          <a:r>
            <a:rPr lang="en-US" sz="2200" kern="1200" dirty="0"/>
            <a:t> </a:t>
          </a:r>
          <a:r>
            <a:rPr lang="en-US" sz="2200" kern="1200" dirty="0" err="1"/>
            <a:t>luật</a:t>
          </a:r>
          <a:r>
            <a:rPr lang="en-US" sz="2200" kern="1200" dirty="0"/>
            <a:t> </a:t>
          </a:r>
          <a:r>
            <a:rPr lang="en-US" sz="2200" kern="1200" dirty="0" err="1"/>
            <a:t>lệ</a:t>
          </a:r>
          <a:r>
            <a:rPr lang="en-US" sz="2200" kern="1200" dirty="0"/>
            <a:t> </a:t>
          </a:r>
          <a:r>
            <a:rPr lang="en-US" sz="2200" kern="1200" dirty="0" err="1"/>
            <a:t>của</a:t>
          </a:r>
          <a:r>
            <a:rPr lang="en-US" sz="2200" kern="1200" dirty="0"/>
            <a:t> </a:t>
          </a:r>
          <a:r>
            <a:rPr lang="en-US" sz="2200" kern="1200" dirty="0" err="1"/>
            <a:t>trò</a:t>
          </a:r>
          <a:r>
            <a:rPr lang="en-US" sz="2200" kern="1200" dirty="0"/>
            <a:t> </a:t>
          </a:r>
          <a:r>
            <a:rPr lang="en-US" sz="2200" kern="1200" dirty="0" err="1"/>
            <a:t>chơi</a:t>
          </a:r>
          <a:r>
            <a:rPr lang="en-US" sz="2200" kern="1200" dirty="0"/>
            <a:t> hay </a:t>
          </a:r>
          <a:r>
            <a:rPr lang="en-US" sz="2200" kern="1200" dirty="0" err="1"/>
            <a:t>hoạt</a:t>
          </a:r>
          <a:r>
            <a:rPr lang="en-US" sz="2200" kern="1200" dirty="0"/>
            <a:t> </a:t>
          </a:r>
          <a:r>
            <a:rPr lang="en-US" sz="2200" kern="1200" dirty="0" err="1"/>
            <a:t>động</a:t>
          </a:r>
          <a:r>
            <a:rPr lang="en-US" sz="2200" kern="1200" dirty="0"/>
            <a:t> </a:t>
          </a:r>
        </a:p>
      </dsp:txBody>
      <dsp:txXfrm>
        <a:off x="4059455" y="1214095"/>
        <a:ext cx="1634672" cy="1634672"/>
      </dsp:txXfrm>
    </dsp:sp>
    <dsp:sp modelId="{4035F9A8-650D-4FBF-ABF9-B11D10C51B4B}">
      <dsp:nvSpPr>
        <dsp:cNvPr id="0" name=""/>
        <dsp:cNvSpPr/>
      </dsp:nvSpPr>
      <dsp:spPr>
        <a:xfrm>
          <a:off x="4239948" y="415"/>
          <a:ext cx="1155887" cy="11558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Bố</a:t>
          </a:r>
          <a:r>
            <a:rPr lang="en-US" sz="1400" kern="1200" dirty="0"/>
            <a:t> </a:t>
          </a:r>
          <a:r>
            <a:rPr lang="en-US" sz="1400" kern="1200" dirty="0" err="1"/>
            <a:t>cục</a:t>
          </a:r>
          <a:r>
            <a:rPr lang="en-US" sz="1400" kern="1200" dirty="0"/>
            <a:t>? </a:t>
          </a:r>
        </a:p>
      </dsp:txBody>
      <dsp:txXfrm>
        <a:off x="4409224" y="169691"/>
        <a:ext cx="817335" cy="817335"/>
      </dsp:txXfrm>
    </dsp:sp>
    <dsp:sp modelId="{77016EAA-89DE-4630-A491-C126F67670E8}">
      <dsp:nvSpPr>
        <dsp:cNvPr id="0" name=""/>
        <dsp:cNvSpPr/>
      </dsp:nvSpPr>
      <dsp:spPr>
        <a:xfrm>
          <a:off x="5777848" y="1505909"/>
          <a:ext cx="1155887" cy="11558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Ngôn</a:t>
          </a:r>
          <a:r>
            <a:rPr lang="en-US" sz="1400" kern="1200" dirty="0"/>
            <a:t> </a:t>
          </a:r>
          <a:r>
            <a:rPr lang="en-US" sz="1400" kern="1200" dirty="0" err="1"/>
            <a:t>ngữ</a:t>
          </a:r>
          <a:r>
            <a:rPr lang="en-US" sz="1400" kern="1200" dirty="0"/>
            <a:t>?</a:t>
          </a:r>
        </a:p>
      </dsp:txBody>
      <dsp:txXfrm>
        <a:off x="5947124" y="1675185"/>
        <a:ext cx="817335" cy="817335"/>
      </dsp:txXfrm>
    </dsp:sp>
    <dsp:sp modelId="{32D08639-2BB7-4392-8DF8-5FBF469B5624}">
      <dsp:nvSpPr>
        <dsp:cNvPr id="0" name=""/>
        <dsp:cNvSpPr/>
      </dsp:nvSpPr>
      <dsp:spPr>
        <a:xfrm>
          <a:off x="4272351" y="3011406"/>
          <a:ext cx="1155887" cy="11558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Quan </a:t>
          </a:r>
          <a:r>
            <a:rPr lang="en-US" sz="1400" kern="1200" dirty="0" err="1"/>
            <a:t>điểm</a:t>
          </a:r>
          <a:r>
            <a:rPr lang="en-US" sz="1400" kern="1200" dirty="0"/>
            <a:t> </a:t>
          </a:r>
          <a:r>
            <a:rPr lang="en-US" sz="1400" kern="1200" dirty="0" err="1"/>
            <a:t>đánh</a:t>
          </a:r>
          <a:r>
            <a:rPr lang="en-US" sz="1400" kern="1200" dirty="0"/>
            <a:t> </a:t>
          </a:r>
          <a:r>
            <a:rPr lang="en-US" sz="1400" kern="1200" dirty="0" err="1"/>
            <a:t>giá</a:t>
          </a:r>
          <a:r>
            <a:rPr lang="en-US" sz="1400" kern="1200" dirty="0"/>
            <a:t>?</a:t>
          </a:r>
        </a:p>
      </dsp:txBody>
      <dsp:txXfrm>
        <a:off x="4441627" y="3180682"/>
        <a:ext cx="817335" cy="817335"/>
      </dsp:txXfrm>
    </dsp:sp>
    <dsp:sp modelId="{3B93322A-EDBD-4638-986A-3E63D27C3B3D}">
      <dsp:nvSpPr>
        <dsp:cNvPr id="0" name=""/>
        <dsp:cNvSpPr/>
      </dsp:nvSpPr>
      <dsp:spPr>
        <a:xfrm>
          <a:off x="2766854" y="1505909"/>
          <a:ext cx="1155887" cy="11558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Phương</a:t>
          </a:r>
          <a:r>
            <a:rPr lang="en-US" sz="1400" kern="1200" dirty="0"/>
            <a:t> </a:t>
          </a:r>
          <a:r>
            <a:rPr lang="en-US" sz="1400" kern="1200" dirty="0" err="1"/>
            <a:t>tiện</a:t>
          </a:r>
          <a:r>
            <a:rPr lang="en-US" sz="1400" kern="1200" dirty="0"/>
            <a:t> phi </a:t>
          </a:r>
          <a:r>
            <a:rPr lang="en-US" sz="1400" kern="1200" dirty="0" err="1"/>
            <a:t>ngôn</a:t>
          </a:r>
          <a:r>
            <a:rPr lang="en-US" sz="1400" kern="1200" dirty="0"/>
            <a:t> </a:t>
          </a:r>
          <a:r>
            <a:rPr lang="en-US" sz="1400" kern="1200" dirty="0" err="1"/>
            <a:t>ngữ</a:t>
          </a:r>
          <a:r>
            <a:rPr lang="en-US" sz="1400" kern="1200" dirty="0"/>
            <a:t>? </a:t>
          </a:r>
        </a:p>
      </dsp:txBody>
      <dsp:txXfrm>
        <a:off x="2936130" y="1675185"/>
        <a:ext cx="817335" cy="81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85D3-D35A-468B-A6BA-4960DC86C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2A79-F73C-4737-BBA4-61045198A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E6124-130E-4B27-8249-2BCBA4A9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65886-1447-49C3-A92B-6BE2C062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AE9D2-A04D-432E-B2E2-E0C3C6D1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1803-BB43-43F7-B46C-EC5DBA2A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C821F-4C71-4897-B8A4-7931F57E3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39594-6299-4F13-B370-CC184907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FB8F7-5666-489A-AA22-567CF6A4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3679-B449-4364-882D-09A2455A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9620A-F4BB-44E7-84A0-69E1E48B1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92FF8-CCD6-4D74-9949-867E6094D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7B96B-51D5-4429-9A83-C2A64D2B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431F-30FE-482D-88B7-2EDAEE08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7E059-D4D4-42C8-BADC-C7300CE4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9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12192000" cy="703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650919" y="506081"/>
            <a:ext cx="288939" cy="28893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625699" y="950354"/>
            <a:ext cx="144469" cy="14446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76353" y="517342"/>
            <a:ext cx="397559" cy="39755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387440" y="803104"/>
            <a:ext cx="181827" cy="181827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2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6961-2A51-4F96-8C20-AAA4F2F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D97C4-7F8F-4BEB-9307-E277B934E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46761-D901-4AB9-98B1-11603723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CAFD-B91C-4D42-AC4F-45AA2171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35D90-B4C8-4EF6-9FD7-7D75910F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2DC7-9EFE-4B30-8902-56D5858A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3D145-34D7-4E47-B1A0-B2848614A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23136-F268-43AB-8C32-D9C92D5E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0A92-53C7-4D6E-AA32-85A44CCD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713A-FC24-44F5-B216-5F9A0C45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B802-3FF2-4AFA-ABC1-A3A60373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BAB4-88D7-4C0D-86DC-BCD619BE0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79B9-BF27-4247-A225-B8590C929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F2373-AF2A-4F4D-92C2-B63CCEE5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4C07F-296D-411F-B963-94E27A74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CC1A3-95CF-47DB-8E36-800087D3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8609-DB5D-41DE-9DFB-28A00A09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799D0-1BE9-42CC-AABE-95EDF1D24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9638C-575A-4B6D-A320-154244ED0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3D87B-6762-4414-B046-183B77E40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2CFFD-9FDC-4160-AFD0-C207ECD02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9B6CF-9E79-4295-8499-B15DA156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52AF4-A1B9-4A67-B51C-CFFA0E28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0C2EC-C69D-4F79-8558-192CED1D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7518-FDA3-4403-A937-501570DB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3C2BF-03AE-4C4F-B1D9-C969F50F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DA691-959E-47EF-85C2-5FC93C16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27DF6-5D20-40B5-9405-26CA4239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88A86-79D6-4B26-B178-7ED3F7BB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11131-E287-42FB-B02E-24F8F646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04A97-6BA7-48DD-B180-8A183A4D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9A92-55E5-4DD4-9747-B0B49BA8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4EBFB-27FC-42C5-8E9E-A7736866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9498B-B869-45BC-B35B-6896E073C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59BEB-4D0B-4291-B3FE-2A425DEA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6861E-7BAD-4862-A3C3-C98A08A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637B7-4181-40AA-B66F-2AB12A96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BB33-8B0F-4FC1-9029-CCE68E20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B056C-CD39-4C61-B234-737454E59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0B4C8-EAE3-419D-9EC8-4C9EBD59D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76BC7-9A84-4095-B78C-1A4A4811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C09C0-F022-476C-ABCE-43891B4B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5BF11-FCAB-4566-B2FC-8645FB9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23F91-BF62-45C9-8841-5570B9AF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33B6C-2B1A-44C9-B2D3-171B11642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69B3-7B65-4D8D-87EE-A76DA0A08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1078-95F1-480B-A894-4F427BB81BF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54F11-E96B-45ED-BCD6-A946E05A3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06CA3-A4FF-4116-B68C-ECB30D292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B32B-7506-4DE0-A58E-9A534E1FD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97A719F-C9E9-D65F-C13E-00F835C21AFF}"/>
              </a:ext>
            </a:extLst>
          </p:cNvPr>
          <p:cNvSpPr txBox="1"/>
          <p:nvPr/>
        </p:nvSpPr>
        <p:spPr>
          <a:xfrm>
            <a:off x="3233394" y="1695197"/>
            <a:ext cx="131704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 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2E43E6-310A-447C-C195-CD458E65FC12}"/>
              </a:ext>
            </a:extLst>
          </p:cNvPr>
          <p:cNvSpPr txBox="1"/>
          <p:nvPr/>
        </p:nvSpPr>
        <p:spPr>
          <a:xfrm>
            <a:off x="3084682" y="3739164"/>
            <a:ext cx="14898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Tri thức Ngữ văn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E0C979-0C49-E40F-1E01-6E974834E7DD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4670466" y="1579075"/>
            <a:ext cx="522676" cy="4533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0ACDE2-AF20-8EAA-6FB9-2283FB344A9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626143" y="2042813"/>
            <a:ext cx="566999" cy="7164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1FAD2E-4A7B-E8EB-314E-D214815BDFBA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4574581" y="3820441"/>
            <a:ext cx="620848" cy="33422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243AB8-F434-BE1D-1EF9-8469C705E0EE}"/>
              </a:ext>
            </a:extLst>
          </p:cNvPr>
          <p:cNvCxnSpPr>
            <a:cxnSpLocks/>
            <a:stCxn id="31" idx="3"/>
            <a:endCxn id="47" idx="1"/>
          </p:cNvCxnSpPr>
          <p:nvPr/>
        </p:nvCxnSpPr>
        <p:spPr>
          <a:xfrm>
            <a:off x="4574581" y="4154663"/>
            <a:ext cx="653643" cy="17903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8D0709-86CD-8319-9DAD-D6C6737A7C34}"/>
              </a:ext>
            </a:extLst>
          </p:cNvPr>
          <p:cNvSpPr txBox="1"/>
          <p:nvPr/>
        </p:nvSpPr>
        <p:spPr>
          <a:xfrm>
            <a:off x="5230511" y="3716988"/>
            <a:ext cx="5828916" cy="17312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triển khai ý tưởng và thông tin trong văn bản thông tin:</a:t>
            </a:r>
          </a:p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4B5EEC-D94E-3C55-D310-9B62BB82E98E}"/>
              </a:ext>
            </a:extLst>
          </p:cNvPr>
          <p:cNvSpPr txBox="1"/>
          <p:nvPr/>
        </p:nvSpPr>
        <p:spPr>
          <a:xfrm>
            <a:off x="5228224" y="5529482"/>
            <a:ext cx="5768112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giới thiệu một quy tắc hoặc luật lệ trong trò chơi hay hoạt động: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810529-C191-4E61-CA4C-A82AC1A22839}"/>
              </a:ext>
            </a:extLst>
          </p:cNvPr>
          <p:cNvSpPr txBox="1"/>
          <p:nvPr/>
        </p:nvSpPr>
        <p:spPr>
          <a:xfrm>
            <a:off x="5193142" y="1379020"/>
            <a:ext cx="5863998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Chủ đề: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AEBE2E-5213-76C7-C020-A5B9A469F921}"/>
              </a:ext>
            </a:extLst>
          </p:cNvPr>
          <p:cNvSpPr txBox="1"/>
          <p:nvPr/>
        </p:nvSpPr>
        <p:spPr>
          <a:xfrm>
            <a:off x="5193142" y="2097514"/>
            <a:ext cx="5863998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Ngữ liệu: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7950" y="2476262"/>
            <a:ext cx="1395663" cy="1206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 học và tri thức Ngữ văn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>
            <a:cxnSpLocks/>
            <a:stCxn id="58" idx="3"/>
            <a:endCxn id="30" idx="1"/>
          </p:cNvCxnSpPr>
          <p:nvPr/>
        </p:nvCxnSpPr>
        <p:spPr>
          <a:xfrm flipV="1">
            <a:off x="1973613" y="2295362"/>
            <a:ext cx="1259781" cy="78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3"/>
          </p:cNvCxnSpPr>
          <p:nvPr/>
        </p:nvCxnSpPr>
        <p:spPr>
          <a:xfrm>
            <a:off x="1973613" y="3079279"/>
            <a:ext cx="1032453" cy="102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6816" y="115743"/>
            <a:ext cx="315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533761" y="115743"/>
            <a:ext cx="809891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TẬP: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9 “HOÀ ĐIỆU VỚI TỰ NHIÊN”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Tiết 115: Giới thiệu bài học và tri thức Ngữ văn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4" grpId="0" animBg="1"/>
      <p:bldP spid="47" grpId="0" animBg="1"/>
      <p:bldP spid="49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4600AE-F76E-4D9B-A3E2-718D670C7793}"/>
              </a:ext>
            </a:extLst>
          </p:cNvPr>
          <p:cNvSpPr txBox="1"/>
          <p:nvPr/>
        </p:nvSpPr>
        <p:spPr>
          <a:xfrm>
            <a:off x="2936866" y="886688"/>
            <a:ext cx="7170821" cy="14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2: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KHÁM PHÁ VĂN BẢN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Lô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đ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4EA13-68FF-4FC8-92EC-5E7DCE37A353}"/>
              </a:ext>
            </a:extLst>
          </p:cNvPr>
          <p:cNvSpPr txBox="1"/>
          <p:nvPr/>
        </p:nvSpPr>
        <p:spPr>
          <a:xfrm>
            <a:off x="3175469" y="240357"/>
            <a:ext cx="83627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 + 121: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6D3967B-C0EC-4122-A836-27C7A6E22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816284"/>
              </p:ext>
            </p:extLst>
          </p:nvPr>
        </p:nvGraphicFramePr>
        <p:xfrm>
          <a:off x="1486450" y="2449935"/>
          <a:ext cx="9700591" cy="416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F63FD1-AE81-40D4-988C-7A97CEFA270A}"/>
              </a:ext>
            </a:extLst>
          </p:cNvPr>
          <p:cNvSpPr txBox="1"/>
          <p:nvPr/>
        </p:nvSpPr>
        <p:spPr>
          <a:xfrm>
            <a:off x="653789" y="240358"/>
            <a:ext cx="262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:…………</a:t>
            </a:r>
          </a:p>
        </p:txBody>
      </p:sp>
    </p:spTree>
    <p:extLst>
      <p:ext uri="{BB962C8B-B14F-4D97-AF65-F5344CB8AC3E}">
        <p14:creationId xmlns:p14="http://schemas.microsoft.com/office/powerpoint/2010/main" val="110626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8B01-31B6-468A-891C-3DD0EF9EE661}"/>
              </a:ext>
            </a:extLst>
          </p:cNvPr>
          <p:cNvSpPr txBox="1"/>
          <p:nvPr/>
        </p:nvSpPr>
        <p:spPr>
          <a:xfrm>
            <a:off x="653789" y="240358"/>
            <a:ext cx="262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28CF1-1CBC-46A9-AC76-6965B629A4D6}"/>
              </a:ext>
            </a:extLst>
          </p:cNvPr>
          <p:cNvSpPr txBox="1"/>
          <p:nvPr/>
        </p:nvSpPr>
        <p:spPr>
          <a:xfrm>
            <a:off x="3281486" y="8389"/>
            <a:ext cx="78503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TẬP: BÀI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FD99FB9E-935C-4FDC-BDCC-C62AD6F64F92}"/>
              </a:ext>
            </a:extLst>
          </p:cNvPr>
          <p:cNvSpPr/>
          <p:nvPr/>
        </p:nvSpPr>
        <p:spPr>
          <a:xfrm>
            <a:off x="653789" y="2600739"/>
            <a:ext cx="1842052" cy="1656522"/>
          </a:xfrm>
          <a:prstGeom prst="rightArrow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BD377705-496E-489B-BF5D-6135203593D7}"/>
              </a:ext>
            </a:extLst>
          </p:cNvPr>
          <p:cNvSpPr/>
          <p:nvPr/>
        </p:nvSpPr>
        <p:spPr>
          <a:xfrm>
            <a:off x="2769704" y="1898373"/>
            <a:ext cx="3021496" cy="3405809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8E82AF6C-565D-4F03-9F84-9BC54162D1D3}"/>
              </a:ext>
            </a:extLst>
          </p:cNvPr>
          <p:cNvSpPr/>
          <p:nvPr/>
        </p:nvSpPr>
        <p:spPr>
          <a:xfrm>
            <a:off x="5695908" y="1898373"/>
            <a:ext cx="3021496" cy="3405809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F760CB31-B14B-46A3-96D9-DCE325EDD85E}"/>
              </a:ext>
            </a:extLst>
          </p:cNvPr>
          <p:cNvSpPr/>
          <p:nvPr/>
        </p:nvSpPr>
        <p:spPr>
          <a:xfrm>
            <a:off x="8717404" y="1898373"/>
            <a:ext cx="3021495" cy="3405809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D1FFA-F040-4473-B951-AC1CCE14FF3E}"/>
              </a:ext>
            </a:extLst>
          </p:cNvPr>
          <p:cNvSpPr txBox="1"/>
          <p:nvPr/>
        </p:nvSpPr>
        <p:spPr>
          <a:xfrm>
            <a:off x="3412605" y="1898373"/>
            <a:ext cx="262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FC753-5C76-48B3-9F26-5A98B43FEABC}"/>
              </a:ext>
            </a:extLst>
          </p:cNvPr>
          <p:cNvSpPr txBox="1"/>
          <p:nvPr/>
        </p:nvSpPr>
        <p:spPr>
          <a:xfrm>
            <a:off x="6096000" y="1898373"/>
            <a:ext cx="262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em muốn biết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57397-4E17-483E-A870-9F67DDF203C9}"/>
              </a:ext>
            </a:extLst>
          </p:cNvPr>
          <p:cNvSpPr txBox="1"/>
          <p:nvPr/>
        </p:nvSpPr>
        <p:spPr>
          <a:xfrm>
            <a:off x="9128221" y="1898373"/>
            <a:ext cx="302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em học đ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931E6C-2C64-49CE-9967-683F7957F75A}"/>
              </a:ext>
            </a:extLst>
          </p:cNvPr>
          <p:cNvSpPr txBox="1"/>
          <p:nvPr/>
        </p:nvSpPr>
        <p:spPr>
          <a:xfrm>
            <a:off x="4186590" y="1563757"/>
            <a:ext cx="64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721A1-086B-4A50-BC6D-9D8FF9EA2D6E}"/>
              </a:ext>
            </a:extLst>
          </p:cNvPr>
          <p:cNvSpPr txBox="1"/>
          <p:nvPr/>
        </p:nvSpPr>
        <p:spPr>
          <a:xfrm>
            <a:off x="7049349" y="1525584"/>
            <a:ext cx="30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1A4A7-D21F-462A-86CD-F817045EB9F6}"/>
              </a:ext>
            </a:extLst>
          </p:cNvPr>
          <p:cNvSpPr txBox="1"/>
          <p:nvPr/>
        </p:nvSpPr>
        <p:spPr>
          <a:xfrm>
            <a:off x="10125739" y="1593428"/>
            <a:ext cx="49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D6B8A8-7EA0-4AB6-A64B-9BC4C411EACC}"/>
              </a:ext>
            </a:extLst>
          </p:cNvPr>
          <p:cNvSpPr txBox="1"/>
          <p:nvPr/>
        </p:nvSpPr>
        <p:spPr>
          <a:xfrm>
            <a:off x="2389825" y="652901"/>
            <a:ext cx="8437202" cy="106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1:  HÌNH THÀNH KIẾN THỨC MỚI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0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728F9-9766-426A-BB95-44C700C795C7}"/>
              </a:ext>
            </a:extLst>
          </p:cNvPr>
          <p:cNvSpPr txBox="1"/>
          <p:nvPr/>
        </p:nvSpPr>
        <p:spPr>
          <a:xfrm>
            <a:off x="653789" y="240358"/>
            <a:ext cx="262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:…………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761B1-36E2-4CA8-A9BD-CBFC89186981}"/>
              </a:ext>
            </a:extLst>
          </p:cNvPr>
          <p:cNvSpPr txBox="1"/>
          <p:nvPr/>
        </p:nvSpPr>
        <p:spPr>
          <a:xfrm>
            <a:off x="3281486" y="8389"/>
            <a:ext cx="78503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TẬP: BÀI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42EF2-B9C0-47A3-9BF3-787E8294BC2A}"/>
              </a:ext>
            </a:extLst>
          </p:cNvPr>
          <p:cNvSpPr/>
          <p:nvPr/>
        </p:nvSpPr>
        <p:spPr>
          <a:xfrm>
            <a:off x="2862470" y="886689"/>
            <a:ext cx="6515016" cy="106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2:  LUYỆN TẬP, VẬN DỤNG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C9F9DB-7F6E-41E4-B5DA-72D28D754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55957"/>
              </p:ext>
            </p:extLst>
          </p:nvPr>
        </p:nvGraphicFramePr>
        <p:xfrm>
          <a:off x="1967636" y="2182731"/>
          <a:ext cx="8236537" cy="416506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00739">
                  <a:extLst>
                    <a:ext uri="{9D8B030D-6E8A-4147-A177-3AD203B41FA5}">
                      <a16:colId xmlns:a16="http://schemas.microsoft.com/office/drawing/2014/main" val="3675706398"/>
                    </a:ext>
                  </a:extLst>
                </a:gridCol>
                <a:gridCol w="3167899">
                  <a:extLst>
                    <a:ext uri="{9D8B030D-6E8A-4147-A177-3AD203B41FA5}">
                      <a16:colId xmlns:a16="http://schemas.microsoft.com/office/drawing/2014/main" val="2292724425"/>
                    </a:ext>
                  </a:extLst>
                </a:gridCol>
                <a:gridCol w="3167899">
                  <a:extLst>
                    <a:ext uri="{9D8B030D-6E8A-4147-A177-3AD203B41FA5}">
                      <a16:colId xmlns:a16="http://schemas.microsoft.com/office/drawing/2014/main" val="3686140294"/>
                    </a:ext>
                  </a:extLst>
                </a:gridCol>
              </a:tblGrid>
              <a:tr h="12283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Yếu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Việt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Nghĩa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tố</a:t>
                      </a:r>
                      <a:r>
                        <a:rPr lang="en-US" dirty="0"/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Nghĩa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từ</a:t>
                      </a:r>
                      <a:r>
                        <a:rPr lang="en-US" dirty="0"/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965525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Đồng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nhất</a:t>
                      </a:r>
                      <a:r>
                        <a:rPr lang="en-US" dirty="0"/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96681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Định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kì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10259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Linh </a:t>
                      </a:r>
                      <a:r>
                        <a:rPr lang="en-US" dirty="0" err="1"/>
                        <a:t>nghiệm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79823"/>
                  </a:ext>
                </a:extLst>
              </a:tr>
              <a:tr h="73417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giả</a:t>
                      </a:r>
                      <a:r>
                        <a:rPr lang="en-US" dirty="0"/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83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47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851" y="911113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1-  TÌM HIỂU CHUNG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74" y="1298344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7A719F-C9E9-D65F-C13E-00F835C21AFF}"/>
              </a:ext>
            </a:extLst>
          </p:cNvPr>
          <p:cNvSpPr txBox="1"/>
          <p:nvPr/>
        </p:nvSpPr>
        <p:spPr>
          <a:xfrm>
            <a:off x="1995055" y="3302793"/>
            <a:ext cx="291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SG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2E43E6-310A-447C-C195-CD458E65FC12}"/>
              </a:ext>
            </a:extLst>
          </p:cNvPr>
          <p:cNvSpPr txBox="1"/>
          <p:nvPr/>
        </p:nvSpPr>
        <p:spPr>
          <a:xfrm>
            <a:off x="1959880" y="5228358"/>
            <a:ext cx="280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E0C979-0C49-E40F-1E01-6E974834E7DD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4018538" y="2235018"/>
            <a:ext cx="1176891" cy="4927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0ACDE2-AF20-8EAA-6FB9-2283FB344A9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018538" y="2727784"/>
            <a:ext cx="1172987" cy="1177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E3BF37-ED91-9DBC-6C78-F13AACA090DD}"/>
              </a:ext>
            </a:extLst>
          </p:cNvPr>
          <p:cNvCxnSpPr>
            <a:cxnSpLocks/>
          </p:cNvCxnSpPr>
          <p:nvPr/>
        </p:nvCxnSpPr>
        <p:spPr>
          <a:xfrm>
            <a:off x="4018538" y="2727784"/>
            <a:ext cx="1176891" cy="3514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1FAD2E-4A7B-E8EB-314E-D214815BDFBA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543425" y="3888081"/>
            <a:ext cx="788142" cy="152300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7AAEBEA-98FE-9BD1-661C-98EAC5CED77B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4543425" y="4566952"/>
            <a:ext cx="773556" cy="8376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243AB8-F434-BE1D-1EF9-8469C705E0EE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543425" y="5096584"/>
            <a:ext cx="747888" cy="3185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CB4A25D-373C-21C2-FF3D-43B0C197E16B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555752" y="5411083"/>
            <a:ext cx="731659" cy="90662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8D0709-86CD-8319-9DAD-D6C6737A7C34}"/>
              </a:ext>
            </a:extLst>
          </p:cNvPr>
          <p:cNvSpPr txBox="1"/>
          <p:nvPr/>
        </p:nvSpPr>
        <p:spPr>
          <a:xfrm>
            <a:off x="5331567" y="3657248"/>
            <a:ext cx="582891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59904D-DCD1-508E-4979-519E45611757}"/>
              </a:ext>
            </a:extLst>
          </p:cNvPr>
          <p:cNvSpPr txBox="1"/>
          <p:nvPr/>
        </p:nvSpPr>
        <p:spPr>
          <a:xfrm>
            <a:off x="5316981" y="4336119"/>
            <a:ext cx="574244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CC4C72-D43A-12A7-01A8-28E06391F341}"/>
              </a:ext>
            </a:extLst>
          </p:cNvPr>
          <p:cNvSpPr txBox="1"/>
          <p:nvPr/>
        </p:nvSpPr>
        <p:spPr>
          <a:xfrm>
            <a:off x="5291313" y="4865751"/>
            <a:ext cx="576811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4B5EEC-D94E-3C55-D310-9B62BB82E98E}"/>
              </a:ext>
            </a:extLst>
          </p:cNvPr>
          <p:cNvSpPr txBox="1"/>
          <p:nvPr/>
        </p:nvSpPr>
        <p:spPr>
          <a:xfrm>
            <a:off x="5287411" y="6086879"/>
            <a:ext cx="5768112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4DA14C-C1DA-7A6C-366E-BE3016CF7ACB}"/>
              </a:ext>
            </a:extLst>
          </p:cNvPr>
          <p:cNvSpPr txBox="1"/>
          <p:nvPr/>
        </p:nvSpPr>
        <p:spPr>
          <a:xfrm>
            <a:off x="5316981" y="5453998"/>
            <a:ext cx="576811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810529-C191-4E61-CA4C-A82AC1A22839}"/>
              </a:ext>
            </a:extLst>
          </p:cNvPr>
          <p:cNvSpPr txBox="1"/>
          <p:nvPr/>
        </p:nvSpPr>
        <p:spPr>
          <a:xfrm>
            <a:off x="5195429" y="2004185"/>
            <a:ext cx="58639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AEBE2E-5213-76C7-C020-A5B9A469F921}"/>
              </a:ext>
            </a:extLst>
          </p:cNvPr>
          <p:cNvSpPr txBox="1"/>
          <p:nvPr/>
        </p:nvSpPr>
        <p:spPr>
          <a:xfrm>
            <a:off x="5191525" y="2508724"/>
            <a:ext cx="58639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0AA5A-9EB9-D66D-3B6C-EC9447E3A188}"/>
              </a:ext>
            </a:extLst>
          </p:cNvPr>
          <p:cNvSpPr txBox="1"/>
          <p:nvPr/>
        </p:nvSpPr>
        <p:spPr>
          <a:xfrm>
            <a:off x="5195429" y="2990774"/>
            <a:ext cx="58639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P/c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5513" y="2849422"/>
            <a:ext cx="1007641" cy="1206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CHUNG</a:t>
            </a:r>
          </a:p>
        </p:txBody>
      </p:sp>
      <p:cxnSp>
        <p:nvCxnSpPr>
          <p:cNvPr id="62" name="Straight Arrow Connector 61"/>
          <p:cNvCxnSpPr>
            <a:cxnSpLocks/>
            <a:stCxn id="58" idx="3"/>
          </p:cNvCxnSpPr>
          <p:nvPr/>
        </p:nvCxnSpPr>
        <p:spPr>
          <a:xfrm flipV="1">
            <a:off x="1473154" y="2727784"/>
            <a:ext cx="922117" cy="724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  <a:stCxn id="58" idx="3"/>
            <a:endCxn id="6" idx="1"/>
          </p:cNvCxnSpPr>
          <p:nvPr/>
        </p:nvCxnSpPr>
        <p:spPr>
          <a:xfrm>
            <a:off x="1473154" y="3452439"/>
            <a:ext cx="729601" cy="120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  <a:endCxn id="48" idx="1"/>
          </p:cNvCxnSpPr>
          <p:nvPr/>
        </p:nvCxnSpPr>
        <p:spPr>
          <a:xfrm>
            <a:off x="4543425" y="5411083"/>
            <a:ext cx="773556" cy="27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18538" y="96077"/>
            <a:ext cx="71708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ĐỌC VĂN BẢN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TIN VỀ HOA ANH ĐÀO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28" y="2183941"/>
            <a:ext cx="1714647" cy="11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55" y="3986367"/>
            <a:ext cx="2261024" cy="13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/>
      <p:bldP spid="31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 animBg="1"/>
      <p:bldP spid="106" grpId="0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tiết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ĐỌC VĂN BẢN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TIN VỀ HOA ANH ĐÀO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2 -  KHÁM PHÁ VĂN BẢN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532939" y="1533098"/>
            <a:ext cx="116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A69EE1-9D44-F01E-A66D-E45F3EDFC3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2509" y="1932503"/>
          <a:ext cx="11421688" cy="394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549">
                  <a:extLst>
                    <a:ext uri="{9D8B030D-6E8A-4147-A177-3AD203B41FA5}">
                      <a16:colId xmlns:a16="http://schemas.microsoft.com/office/drawing/2014/main" val="3853397152"/>
                    </a:ext>
                  </a:extLst>
                </a:gridCol>
                <a:gridCol w="7340139">
                  <a:extLst>
                    <a:ext uri="{9D8B030D-6E8A-4147-A177-3AD203B41FA5}">
                      <a16:colId xmlns:a16="http://schemas.microsoft.com/office/drawing/2014/main" val="2526373392"/>
                    </a:ext>
                  </a:extLst>
                </a:gridCol>
              </a:tblGrid>
              <a:tr h="657820">
                <a:tc>
                  <a:txBody>
                    <a:bodyPr/>
                    <a:lstStyle/>
                    <a:p>
                      <a:r>
                        <a:rPr lang="vi-VN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 1 (trang 89 sgk Ngữ văn lớp 7 Tập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582759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vi-VN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 2 (trang 89 sgk Ngữ văn lớp 7 Tập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112404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vi-VN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 3 (trang 89 sgk Ngữ văn lớp 7 Tập 2): 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9606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vi-VN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 4 (trang 89 sgk Ngữ văn lớp 7 Tập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8732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vi-VN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 5 (trang 90 sgk Ngữ văn lớp 7 Tập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65962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 (</a:t>
                      </a: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 </a:t>
                      </a: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sgk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lớp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</a:t>
                      </a: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0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93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tiết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ĐỌC VĂN BẢN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TIN VỀ HOA ANH ĐÀO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3 -  KHÁM PHÁ VĂN BẢN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266469" y="1602699"/>
            <a:ext cx="116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E5F04F-C06A-F0E8-7571-849C828FE3AE}"/>
              </a:ext>
            </a:extLst>
          </p:cNvPr>
          <p:cNvSpPr/>
          <p:nvPr/>
        </p:nvSpPr>
        <p:spPr>
          <a:xfrm>
            <a:off x="532939" y="3151910"/>
            <a:ext cx="1795549" cy="19119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SG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C1F08E-37E8-53F8-C9F7-058D5C002D4E}"/>
              </a:ext>
            </a:extLst>
          </p:cNvPr>
          <p:cNvSpPr/>
          <p:nvPr/>
        </p:nvSpPr>
        <p:spPr>
          <a:xfrm>
            <a:off x="3444960" y="2240984"/>
            <a:ext cx="1953491" cy="1188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A6C0A-C782-4327-EAED-A5414FCD7554}"/>
              </a:ext>
            </a:extLst>
          </p:cNvPr>
          <p:cNvSpPr/>
          <p:nvPr/>
        </p:nvSpPr>
        <p:spPr>
          <a:xfrm>
            <a:off x="3444960" y="3832167"/>
            <a:ext cx="1953491" cy="1188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F6EFC4-CB84-7528-C2DF-0F35360ED225}"/>
              </a:ext>
            </a:extLst>
          </p:cNvPr>
          <p:cNvSpPr/>
          <p:nvPr/>
        </p:nvSpPr>
        <p:spPr>
          <a:xfrm>
            <a:off x="3444960" y="5423350"/>
            <a:ext cx="1953491" cy="10883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E5CFB9-53CF-13CF-D813-87276F944B49}"/>
              </a:ext>
            </a:extLst>
          </p:cNvPr>
          <p:cNvSpPr/>
          <p:nvPr/>
        </p:nvSpPr>
        <p:spPr>
          <a:xfrm>
            <a:off x="6608614" y="1791432"/>
            <a:ext cx="5403273" cy="6234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3A6226-3D0F-9F40-B417-3882FBD30FA2}"/>
              </a:ext>
            </a:extLst>
          </p:cNvPr>
          <p:cNvSpPr/>
          <p:nvPr/>
        </p:nvSpPr>
        <p:spPr>
          <a:xfrm>
            <a:off x="6608615" y="2650022"/>
            <a:ext cx="5403273" cy="703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E90985-B7D5-97DA-B16C-F65EA3F0EA87}"/>
              </a:ext>
            </a:extLst>
          </p:cNvPr>
          <p:cNvSpPr/>
          <p:nvPr/>
        </p:nvSpPr>
        <p:spPr>
          <a:xfrm>
            <a:off x="6608616" y="3688783"/>
            <a:ext cx="5403273" cy="5985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64BF23-476C-86BA-D0BF-7552650AE564}"/>
              </a:ext>
            </a:extLst>
          </p:cNvPr>
          <p:cNvSpPr/>
          <p:nvPr/>
        </p:nvSpPr>
        <p:spPr>
          <a:xfrm>
            <a:off x="6608617" y="4465320"/>
            <a:ext cx="5403273" cy="5985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EA1B36-DA4A-A8BE-A0BB-5F7745B17B56}"/>
              </a:ext>
            </a:extLst>
          </p:cNvPr>
          <p:cNvSpPr/>
          <p:nvPr/>
        </p:nvSpPr>
        <p:spPr>
          <a:xfrm>
            <a:off x="6608618" y="5225934"/>
            <a:ext cx="5403273" cy="5985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2B15F9-871E-117A-E782-C805E969906A}"/>
              </a:ext>
            </a:extLst>
          </p:cNvPr>
          <p:cNvSpPr/>
          <p:nvPr/>
        </p:nvSpPr>
        <p:spPr>
          <a:xfrm>
            <a:off x="6608618" y="6092614"/>
            <a:ext cx="5403273" cy="5985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BCD49B-2A1E-BB15-1A9C-2617809E1AFF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2328488" y="2834992"/>
            <a:ext cx="1116472" cy="127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B53D00-12A3-AB49-FC48-704278A4E599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2328488" y="4107874"/>
            <a:ext cx="1116472" cy="31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D65066-AB68-F1BA-98EF-EDC05AF0760C}"/>
              </a:ext>
            </a:extLst>
          </p:cNvPr>
          <p:cNvCxnSpPr>
            <a:cxnSpLocks/>
          </p:cNvCxnSpPr>
          <p:nvPr/>
        </p:nvCxnSpPr>
        <p:spPr>
          <a:xfrm>
            <a:off x="2328488" y="4127580"/>
            <a:ext cx="1116472" cy="1859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6F039C-5622-C6C1-A321-67DEAF356467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5398451" y="2834992"/>
            <a:ext cx="1210164" cy="166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129F14-FC91-4C53-E322-FDFDC196596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398451" y="2143773"/>
            <a:ext cx="1210163" cy="691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DD1A0-1EFF-E9D3-8EC9-42C4EBEECF1E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5398451" y="5967527"/>
            <a:ext cx="1210167" cy="424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F16087-C4F4-AF4A-54D4-BF287B9F91E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98451" y="5525192"/>
            <a:ext cx="1210163" cy="442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CBE529-79E9-7D2D-A8A0-58522A9E6EB3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5398451" y="4426175"/>
            <a:ext cx="1210166" cy="33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FF7C51-36B8-7558-EAA9-A7801160E00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382286" y="3988042"/>
            <a:ext cx="1226330" cy="46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8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8617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DẪN: VIẾT BÀI VĂN THUYẾT MINH VỀ QUY TẮC HOẶC LUẬT LỆ TRONG TRÒ CHƠI HAY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266469" y="1602699"/>
            <a:ext cx="116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E5F04F-C06A-F0E8-7571-849C828FE3AE}"/>
              </a:ext>
            </a:extLst>
          </p:cNvPr>
          <p:cNvSpPr/>
          <p:nvPr/>
        </p:nvSpPr>
        <p:spPr>
          <a:xfrm>
            <a:off x="532939" y="3151910"/>
            <a:ext cx="1795549" cy="191192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erif"/>
                <a:ea typeface="+mn-ea"/>
                <a:cs typeface="+mn-cs"/>
              </a:rPr>
              <a:t>Yêu cầu đối với bài văn thuyết minh về quy tắc hoặc luật lệ trong trò chơi hay hoạt động: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C1F08E-37E8-53F8-C9F7-058D5C002D4E}"/>
              </a:ext>
            </a:extLst>
          </p:cNvPr>
          <p:cNvSpPr/>
          <p:nvPr/>
        </p:nvSpPr>
        <p:spPr>
          <a:xfrm>
            <a:off x="3444960" y="2240984"/>
            <a:ext cx="1953491" cy="118801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A6C0A-C782-4327-EAED-A5414FCD7554}"/>
              </a:ext>
            </a:extLst>
          </p:cNvPr>
          <p:cNvSpPr/>
          <p:nvPr/>
        </p:nvSpPr>
        <p:spPr>
          <a:xfrm>
            <a:off x="3444960" y="3832167"/>
            <a:ext cx="1953491" cy="118801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F6EFC4-CB84-7528-C2DF-0F35360ED225}"/>
              </a:ext>
            </a:extLst>
          </p:cNvPr>
          <p:cNvSpPr/>
          <p:nvPr/>
        </p:nvSpPr>
        <p:spPr>
          <a:xfrm>
            <a:off x="3444960" y="5423350"/>
            <a:ext cx="1953491" cy="1088353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erif"/>
                <a:ea typeface="+mn-ea"/>
                <a:cs typeface="+mn-cs"/>
              </a:rPr>
              <a:t>v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erif"/>
                <a:ea typeface="+mn-ea"/>
                <a:cs typeface="+mn-cs"/>
              </a:rPr>
              <a:t>ai trò, tác dụng của trò chơi hay hoạt động đối với con người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erif"/>
                <a:ea typeface="+mn-ea"/>
                <a:cs typeface="+mn-cs"/>
              </a:rPr>
              <a:t> 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E5CFB9-53CF-13CF-D813-87276F944B49}"/>
              </a:ext>
            </a:extLst>
          </p:cNvPr>
          <p:cNvSpPr/>
          <p:nvPr/>
        </p:nvSpPr>
        <p:spPr>
          <a:xfrm>
            <a:off x="6522257" y="2457075"/>
            <a:ext cx="5403273" cy="623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E90985-B7D5-97DA-B16C-F65EA3F0EA87}"/>
              </a:ext>
            </a:extLst>
          </p:cNvPr>
          <p:cNvSpPr/>
          <p:nvPr/>
        </p:nvSpPr>
        <p:spPr>
          <a:xfrm>
            <a:off x="6608616" y="3688783"/>
            <a:ext cx="5403273" cy="598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64BF23-476C-86BA-D0BF-7552650AE564}"/>
              </a:ext>
            </a:extLst>
          </p:cNvPr>
          <p:cNvSpPr/>
          <p:nvPr/>
        </p:nvSpPr>
        <p:spPr>
          <a:xfrm>
            <a:off x="6608617" y="4465320"/>
            <a:ext cx="5403273" cy="598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EA1B36-DA4A-A8BE-A0BB-5F7745B17B56}"/>
              </a:ext>
            </a:extLst>
          </p:cNvPr>
          <p:cNvSpPr/>
          <p:nvPr/>
        </p:nvSpPr>
        <p:spPr>
          <a:xfrm>
            <a:off x="6608619" y="5225935"/>
            <a:ext cx="5316912" cy="4295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2B15F9-871E-117A-E782-C805E969906A}"/>
              </a:ext>
            </a:extLst>
          </p:cNvPr>
          <p:cNvSpPr/>
          <p:nvPr/>
        </p:nvSpPr>
        <p:spPr>
          <a:xfrm>
            <a:off x="6581172" y="5835892"/>
            <a:ext cx="5403273" cy="4365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BCD49B-2A1E-BB15-1A9C-2617809E1AFF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2328488" y="2834992"/>
            <a:ext cx="1116472" cy="127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B53D00-12A3-AB49-FC48-704278A4E599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2328488" y="4107874"/>
            <a:ext cx="1116472" cy="31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D65066-AB68-F1BA-98EF-EDC05AF0760C}"/>
              </a:ext>
            </a:extLst>
          </p:cNvPr>
          <p:cNvCxnSpPr>
            <a:cxnSpLocks/>
          </p:cNvCxnSpPr>
          <p:nvPr/>
        </p:nvCxnSpPr>
        <p:spPr>
          <a:xfrm>
            <a:off x="2328488" y="4127580"/>
            <a:ext cx="1116472" cy="1859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129F14-FC91-4C53-E322-FDFDC1965967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398451" y="2834992"/>
            <a:ext cx="1116472" cy="23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DD1A0-1EFF-E9D3-8EC9-42C4EBEECF1E}"/>
              </a:ext>
            </a:extLst>
          </p:cNvPr>
          <p:cNvCxnSpPr>
            <a:cxnSpLocks/>
          </p:cNvCxnSpPr>
          <p:nvPr/>
        </p:nvCxnSpPr>
        <p:spPr>
          <a:xfrm>
            <a:off x="5431574" y="6013110"/>
            <a:ext cx="1149598" cy="21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F16087-C4F4-AF4A-54D4-BF287B9F91E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98451" y="5525192"/>
            <a:ext cx="1210163" cy="442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CBE529-79E9-7D2D-A8A0-58522A9E6EB3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5398451" y="4426175"/>
            <a:ext cx="1210166" cy="33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FF7C51-36B8-7558-EAA9-A7801160E00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382286" y="3988042"/>
            <a:ext cx="1226330" cy="46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3DD1A0-1EFF-E9D3-8EC9-42C4EBEECF1E}"/>
              </a:ext>
            </a:extLst>
          </p:cNvPr>
          <p:cNvCxnSpPr>
            <a:cxnSpLocks/>
          </p:cNvCxnSpPr>
          <p:nvPr/>
        </p:nvCxnSpPr>
        <p:spPr>
          <a:xfrm>
            <a:off x="5431574" y="6097796"/>
            <a:ext cx="1198953" cy="530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4" y="6402662"/>
            <a:ext cx="541371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8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0800" y="2895600"/>
            <a:ext cx="3962400" cy="3962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0460" y="2259106"/>
          <a:ext cx="7940340" cy="431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98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68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798" y="311973"/>
            <a:ext cx="306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7144" y="161365"/>
            <a:ext cx="5776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VIẾT BÀI VĂN THUYẾT MINH VỀ QUY TẮC HOẶC LUẬT LỆ TRONG TRÒ CHƠI HAY HOẠT ĐỘNG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4" y="1108912"/>
            <a:ext cx="6623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642" y="1509022"/>
            <a:ext cx="764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4205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</a:t>
            </a:r>
            <a:r>
              <a:rPr lang="en-US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506071" y="813200"/>
            <a:ext cx="5351775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580913" y="1075765"/>
            <a:ext cx="11611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A69EE1-9D44-F01E-A66D-E45F3EDFC3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2506" y="1497418"/>
          <a:ext cx="11421691" cy="469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550">
                  <a:extLst>
                    <a:ext uri="{9D8B030D-6E8A-4147-A177-3AD203B41FA5}">
                      <a16:colId xmlns:a16="http://schemas.microsoft.com/office/drawing/2014/main" val="3853397152"/>
                    </a:ext>
                  </a:extLst>
                </a:gridCol>
                <a:gridCol w="7340141">
                  <a:extLst>
                    <a:ext uri="{9D8B030D-6E8A-4147-A177-3AD203B41FA5}">
                      <a16:colId xmlns:a16="http://schemas.microsoft.com/office/drawing/2014/main" val="2526373392"/>
                    </a:ext>
                  </a:extLst>
                </a:gridCol>
              </a:tblGrid>
              <a:tr h="659618">
                <a:tc>
                  <a:txBody>
                    <a:bodyPr/>
                    <a:lstStyle/>
                    <a:p>
                      <a:r>
                        <a:rPr lang="en-SG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SG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SG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582759"/>
                  </a:ext>
                </a:extLst>
              </a:tr>
              <a:tr h="659618">
                <a:tc>
                  <a:txBody>
                    <a:bodyPr/>
                    <a:lstStyle/>
                    <a:p>
                      <a:r>
                        <a:rPr lang="en-SG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112404"/>
                  </a:ext>
                </a:extLst>
              </a:tr>
              <a:tr h="825209">
                <a:tc>
                  <a:txBody>
                    <a:bodyPr/>
                    <a:lstStyle/>
                    <a:p>
                      <a:r>
                        <a:rPr lang="vi-VN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SG" sz="1600" b="0" i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0" i="0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SG" sz="1600" b="0" i="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9606"/>
                  </a:ext>
                </a:extLst>
              </a:tr>
              <a:tr h="825209">
                <a:tc>
                  <a:txBody>
                    <a:bodyPr/>
                    <a:lstStyle/>
                    <a:p>
                      <a:r>
                        <a:rPr lang="en-SG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8732"/>
                  </a:ext>
                </a:extLst>
              </a:tr>
              <a:tr h="659618">
                <a:tc>
                  <a:txBody>
                    <a:bodyPr/>
                    <a:lstStyle/>
                    <a:p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SG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65962"/>
                  </a:ext>
                </a:extLst>
              </a:tr>
              <a:tr h="1069715">
                <a:tc>
                  <a:txBody>
                    <a:bodyPr/>
                    <a:lstStyle/>
                    <a:p>
                      <a:r>
                        <a:rPr lang="en-SG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SG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0334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1734" y="6196405"/>
          <a:ext cx="1143246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158">
                  <a:extLst>
                    <a:ext uri="{9D8B030D-6E8A-4147-A177-3AD203B41FA5}">
                      <a16:colId xmlns:a16="http://schemas.microsoft.com/office/drawing/2014/main" val="3787057661"/>
                    </a:ext>
                  </a:extLst>
                </a:gridCol>
                <a:gridCol w="7363305">
                  <a:extLst>
                    <a:ext uri="{9D8B030D-6E8A-4147-A177-3AD203B41FA5}">
                      <a16:colId xmlns:a16="http://schemas.microsoft.com/office/drawing/2014/main" val="3549732846"/>
                    </a:ext>
                  </a:extLst>
                </a:gridCol>
              </a:tblGrid>
              <a:tr h="677731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186031"/>
                  </a:ext>
                </a:extLst>
              </a:tr>
              <a:tr h="59496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tin?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84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538654" y="124382"/>
            <a:ext cx="7170821" cy="8617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TRẢ BÀI: VIẾT BÀI VĂN THUYẾT MINH VỀ QUY TẮC HOẶC LUẬT LỆ TRONG TRÒ CHƠI HAY HOẠT ĐỘNG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266469" y="1602699"/>
            <a:ext cx="116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E5F04F-C06A-F0E8-7571-849C828FE3AE}"/>
              </a:ext>
            </a:extLst>
          </p:cNvPr>
          <p:cNvSpPr/>
          <p:nvPr/>
        </p:nvSpPr>
        <p:spPr>
          <a:xfrm>
            <a:off x="532939" y="3151910"/>
            <a:ext cx="1795549" cy="191192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Yêu</a:t>
            </a: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SG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cầu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C1F08E-37E8-53F8-C9F7-058D5C002D4E}"/>
              </a:ext>
            </a:extLst>
          </p:cNvPr>
          <p:cNvSpPr/>
          <p:nvPr/>
        </p:nvSpPr>
        <p:spPr>
          <a:xfrm>
            <a:off x="3444960" y="2240984"/>
            <a:ext cx="1953491" cy="1188016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Yêu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cầu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đối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với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văn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thuyết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minh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A6C0A-C782-4327-EAED-A5414FCD7554}"/>
              </a:ext>
            </a:extLst>
          </p:cNvPr>
          <p:cNvSpPr/>
          <p:nvPr/>
        </p:nvSpPr>
        <p:spPr>
          <a:xfrm>
            <a:off x="3538654" y="3951890"/>
            <a:ext cx="1859796" cy="222299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Yêu cầu đối với bài văn thuyết minh về quy tắc hoặc luật lệ trong trò chơi hay hoạt động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E5CFB9-53CF-13CF-D813-87276F944B49}"/>
              </a:ext>
            </a:extLst>
          </p:cNvPr>
          <p:cNvSpPr/>
          <p:nvPr/>
        </p:nvSpPr>
        <p:spPr>
          <a:xfrm>
            <a:off x="6608614" y="2240984"/>
            <a:ext cx="5403273" cy="5879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3A6226-3D0F-9F40-B417-3882FBD30FA2}"/>
              </a:ext>
            </a:extLst>
          </p:cNvPr>
          <p:cNvSpPr/>
          <p:nvPr/>
        </p:nvSpPr>
        <p:spPr>
          <a:xfrm>
            <a:off x="6608615" y="3063966"/>
            <a:ext cx="5403273" cy="6010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64BF23-476C-86BA-D0BF-7552650AE564}"/>
              </a:ext>
            </a:extLst>
          </p:cNvPr>
          <p:cNvSpPr/>
          <p:nvPr/>
        </p:nvSpPr>
        <p:spPr>
          <a:xfrm>
            <a:off x="6727785" y="4210642"/>
            <a:ext cx="5284105" cy="6990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EA1B36-DA4A-A8BE-A0BB-5F7745B17B56}"/>
              </a:ext>
            </a:extLst>
          </p:cNvPr>
          <p:cNvSpPr/>
          <p:nvPr/>
        </p:nvSpPr>
        <p:spPr>
          <a:xfrm>
            <a:off x="6727785" y="5217061"/>
            <a:ext cx="5378699" cy="623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2B15F9-871E-117A-E782-C805E969906A}"/>
              </a:ext>
            </a:extLst>
          </p:cNvPr>
          <p:cNvSpPr/>
          <p:nvPr/>
        </p:nvSpPr>
        <p:spPr>
          <a:xfrm>
            <a:off x="6727785" y="5994472"/>
            <a:ext cx="5284106" cy="6378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BCD49B-2A1E-BB15-1A9C-2617809E1AFF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2328488" y="2834992"/>
            <a:ext cx="1116472" cy="127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B53D00-12A3-AB49-FC48-704278A4E599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8488" y="4107874"/>
            <a:ext cx="1222903" cy="637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6F039C-5622-C6C1-A321-67DEAF35646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398450" y="2865572"/>
            <a:ext cx="1210165" cy="49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129F14-FC91-4C53-E322-FDFDC1965967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 flipV="1">
            <a:off x="5398451" y="2534960"/>
            <a:ext cx="1210163" cy="300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DD1A0-1EFF-E9D3-8EC9-42C4EBEECF1E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5398450" y="5063386"/>
            <a:ext cx="1329335" cy="1250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F16087-C4F4-AF4A-54D4-BF287B9F91E3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5398450" y="5063386"/>
            <a:ext cx="1329335" cy="465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CBE529-79E9-7D2D-A8A0-58522A9E6EB3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5398450" y="4676184"/>
            <a:ext cx="1329335" cy="38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851" y="911113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1-  TÌM HIỂU CHUNG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774" y="1298344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Phrit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 tiên tháng Một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7A719F-C9E9-D65F-C13E-00F835C21AFF}"/>
              </a:ext>
            </a:extLst>
          </p:cNvPr>
          <p:cNvSpPr txBox="1"/>
          <p:nvPr/>
        </p:nvSpPr>
        <p:spPr>
          <a:xfrm>
            <a:off x="1995055" y="3302793"/>
            <a:ext cx="291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b="1" dirty="0" err="1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Thô-mát</a:t>
            </a:r>
            <a:r>
              <a:rPr lang="en-SG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en-SG" b="1" dirty="0" err="1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Phrít-man</a:t>
            </a:r>
            <a:r>
              <a:rPr lang="en-SG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(Thomas Friedman)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2E43E6-310A-447C-C195-CD458E65FC12}"/>
              </a:ext>
            </a:extLst>
          </p:cNvPr>
          <p:cNvSpPr txBox="1"/>
          <p:nvPr/>
        </p:nvSpPr>
        <p:spPr>
          <a:xfrm>
            <a:off x="1959880" y="5228358"/>
            <a:ext cx="280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 tiên tháng Một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E0C979-0C49-E40F-1E01-6E974834E7DD}"/>
              </a:ext>
            </a:extLst>
          </p:cNvPr>
          <p:cNvCxnSpPr>
            <a:cxnSpLocks/>
            <a:stCxn id="7" idx="3"/>
            <a:endCxn id="49" idx="1"/>
          </p:cNvCxnSpPr>
          <p:nvPr/>
        </p:nvCxnSpPr>
        <p:spPr>
          <a:xfrm flipV="1">
            <a:off x="4018538" y="2235018"/>
            <a:ext cx="1176891" cy="49276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0ACDE2-AF20-8EAA-6FB9-2283FB344A97}"/>
              </a:ext>
            </a:extLst>
          </p:cNvPr>
          <p:cNvCxnSpPr>
            <a:cxnSpLocks/>
            <a:stCxn id="7" idx="3"/>
            <a:endCxn id="50" idx="1"/>
          </p:cNvCxnSpPr>
          <p:nvPr/>
        </p:nvCxnSpPr>
        <p:spPr>
          <a:xfrm>
            <a:off x="4018538" y="2727784"/>
            <a:ext cx="1172987" cy="1177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E3BF37-ED91-9DBC-6C78-F13AACA090D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018538" y="2727784"/>
            <a:ext cx="1176891" cy="3514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1FAD2E-4A7B-E8EB-314E-D214815BDFBA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543425" y="3888081"/>
            <a:ext cx="788142" cy="152300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7AAEBEA-98FE-9BD1-661C-98EAC5CED77B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4543425" y="4566952"/>
            <a:ext cx="773556" cy="8376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243AB8-F434-BE1D-1EF9-8469C705E0EE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543425" y="5096584"/>
            <a:ext cx="747888" cy="3185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CB4A25D-373C-21C2-FF3D-43B0C197E16B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555752" y="5411083"/>
            <a:ext cx="731659" cy="90662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8D0709-86CD-8319-9DAD-D6C6737A7C34}"/>
              </a:ext>
            </a:extLst>
          </p:cNvPr>
          <p:cNvSpPr txBox="1"/>
          <p:nvPr/>
        </p:nvSpPr>
        <p:spPr>
          <a:xfrm>
            <a:off x="5331567" y="3657248"/>
            <a:ext cx="582891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59904D-DCD1-508E-4979-519E45611757}"/>
              </a:ext>
            </a:extLst>
          </p:cNvPr>
          <p:cNvSpPr txBox="1"/>
          <p:nvPr/>
        </p:nvSpPr>
        <p:spPr>
          <a:xfrm>
            <a:off x="5316981" y="4336119"/>
            <a:ext cx="574244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CC4C72-D43A-12A7-01A8-28E06391F341}"/>
              </a:ext>
            </a:extLst>
          </p:cNvPr>
          <p:cNvSpPr txBox="1"/>
          <p:nvPr/>
        </p:nvSpPr>
        <p:spPr>
          <a:xfrm>
            <a:off x="5291313" y="4865751"/>
            <a:ext cx="576811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4B5EEC-D94E-3C55-D310-9B62BB82E98E}"/>
              </a:ext>
            </a:extLst>
          </p:cNvPr>
          <p:cNvSpPr txBox="1"/>
          <p:nvPr/>
        </p:nvSpPr>
        <p:spPr>
          <a:xfrm>
            <a:off x="5287411" y="6086879"/>
            <a:ext cx="5768112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4DA14C-C1DA-7A6C-366E-BE3016CF7ACB}"/>
              </a:ext>
            </a:extLst>
          </p:cNvPr>
          <p:cNvSpPr txBox="1"/>
          <p:nvPr/>
        </p:nvSpPr>
        <p:spPr>
          <a:xfrm>
            <a:off x="5316981" y="5453998"/>
            <a:ext cx="576811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810529-C191-4E61-CA4C-A82AC1A22839}"/>
              </a:ext>
            </a:extLst>
          </p:cNvPr>
          <p:cNvSpPr txBox="1"/>
          <p:nvPr/>
        </p:nvSpPr>
        <p:spPr>
          <a:xfrm>
            <a:off x="5195429" y="2004185"/>
            <a:ext cx="58639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AEBE2E-5213-76C7-C020-A5B9A469F921}"/>
              </a:ext>
            </a:extLst>
          </p:cNvPr>
          <p:cNvSpPr txBox="1"/>
          <p:nvPr/>
        </p:nvSpPr>
        <p:spPr>
          <a:xfrm>
            <a:off x="5191525" y="2508724"/>
            <a:ext cx="58639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80AA5A-9EB9-D66D-3B6C-EC9447E3A188}"/>
              </a:ext>
            </a:extLst>
          </p:cNvPr>
          <p:cNvSpPr txBox="1"/>
          <p:nvPr/>
        </p:nvSpPr>
        <p:spPr>
          <a:xfrm>
            <a:off x="5195429" y="2990774"/>
            <a:ext cx="58639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P/c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5513" y="2849422"/>
            <a:ext cx="1007641" cy="1206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</a:p>
        </p:txBody>
      </p:sp>
      <p:cxnSp>
        <p:nvCxnSpPr>
          <p:cNvPr id="62" name="Straight Arrow Connector 61"/>
          <p:cNvCxnSpPr>
            <a:cxnSpLocks/>
            <a:stCxn id="58" idx="3"/>
          </p:cNvCxnSpPr>
          <p:nvPr/>
        </p:nvCxnSpPr>
        <p:spPr>
          <a:xfrm flipV="1">
            <a:off x="1473154" y="2727784"/>
            <a:ext cx="922117" cy="724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1498822" y="3566160"/>
            <a:ext cx="922117" cy="166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  <a:endCxn id="48" idx="1"/>
          </p:cNvCxnSpPr>
          <p:nvPr/>
        </p:nvCxnSpPr>
        <p:spPr>
          <a:xfrm>
            <a:off x="4543425" y="5411083"/>
            <a:ext cx="773556" cy="27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18538" y="96077"/>
            <a:ext cx="7170821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TẬP: BÀI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116, 117,118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 ĐỌC VĂN BẢN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 tiên tháng Một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7B631-F796-31EF-6545-49C28B178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39" y="2139087"/>
            <a:ext cx="1597599" cy="117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7DF351-95DE-3261-3D49-009C8772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795" y="3998897"/>
            <a:ext cx="1635394" cy="12344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173737-C1E9-DFD1-D9EF-EDF1A8928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568" y="2102376"/>
            <a:ext cx="1581066" cy="12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/>
      <p:bldP spid="31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 animBg="1"/>
      <p:bldP spid="106" grpId="0"/>
      <p:bldP spid="1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9233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NÓI VÀ NGHE: GIẢI THÍCH QUY TẮC HOẶC LUẬT LỆ TRONG TRÒ CHƠI HAY HOẠT ĐỘNG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4 -  KHÁM PHÁ VĂN BẢN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266469" y="1602699"/>
            <a:ext cx="116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C1F08E-37E8-53F8-C9F7-058D5C002D4E}"/>
              </a:ext>
            </a:extLst>
          </p:cNvPr>
          <p:cNvSpPr/>
          <p:nvPr/>
        </p:nvSpPr>
        <p:spPr>
          <a:xfrm>
            <a:off x="266468" y="2163655"/>
            <a:ext cx="2813063" cy="1188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A6C0A-C782-4327-EAED-A5414FCD7554}"/>
              </a:ext>
            </a:extLst>
          </p:cNvPr>
          <p:cNvSpPr/>
          <p:nvPr/>
        </p:nvSpPr>
        <p:spPr>
          <a:xfrm>
            <a:off x="230927" y="3703223"/>
            <a:ext cx="2813063" cy="1188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F6EFC4-CB84-7528-C2DF-0F35360ED225}"/>
              </a:ext>
            </a:extLst>
          </p:cNvPr>
          <p:cNvSpPr/>
          <p:nvPr/>
        </p:nvSpPr>
        <p:spPr>
          <a:xfrm>
            <a:off x="266468" y="5423350"/>
            <a:ext cx="2813063" cy="10883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E5CFB9-53CF-13CF-D813-87276F944B49}"/>
              </a:ext>
            </a:extLst>
          </p:cNvPr>
          <p:cNvSpPr/>
          <p:nvPr/>
        </p:nvSpPr>
        <p:spPr>
          <a:xfrm>
            <a:off x="3573518" y="1998621"/>
            <a:ext cx="1828799" cy="474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Chuẩn bị nội dung nói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3A6226-3D0F-9F40-B417-3882FBD30FA2}"/>
              </a:ext>
            </a:extLst>
          </p:cNvPr>
          <p:cNvSpPr/>
          <p:nvPr/>
        </p:nvSpPr>
        <p:spPr>
          <a:xfrm>
            <a:off x="3573518" y="2635500"/>
            <a:ext cx="1828796" cy="4662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Tập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luyện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E90985-B7D5-97DA-B16C-F65EA3F0EA87}"/>
              </a:ext>
            </a:extLst>
          </p:cNvPr>
          <p:cNvSpPr/>
          <p:nvPr/>
        </p:nvSpPr>
        <p:spPr>
          <a:xfrm>
            <a:off x="3573517" y="3392297"/>
            <a:ext cx="1828799" cy="4662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Mở đầu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64BF23-476C-86BA-D0BF-7552650AE564}"/>
              </a:ext>
            </a:extLst>
          </p:cNvPr>
          <p:cNvSpPr/>
          <p:nvPr/>
        </p:nvSpPr>
        <p:spPr>
          <a:xfrm>
            <a:off x="3573516" y="4027909"/>
            <a:ext cx="1775031" cy="4644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EA1B36-DA4A-A8BE-A0BB-5F7745B17B56}"/>
              </a:ext>
            </a:extLst>
          </p:cNvPr>
          <p:cNvSpPr/>
          <p:nvPr/>
        </p:nvSpPr>
        <p:spPr>
          <a:xfrm>
            <a:off x="3573516" y="4661794"/>
            <a:ext cx="1775032" cy="5270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3573514" y="5723518"/>
          <a:ext cx="6505906" cy="94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953">
                  <a:extLst>
                    <a:ext uri="{9D8B030D-6E8A-4147-A177-3AD203B41FA5}">
                      <a16:colId xmlns:a16="http://schemas.microsoft.com/office/drawing/2014/main" val="4016741062"/>
                    </a:ext>
                  </a:extLst>
                </a:gridCol>
                <a:gridCol w="3252953">
                  <a:extLst>
                    <a:ext uri="{9D8B030D-6E8A-4147-A177-3AD203B41FA5}">
                      <a16:colId xmlns:a16="http://schemas.microsoft.com/office/drawing/2014/main" val="2874859061"/>
                    </a:ext>
                  </a:extLst>
                </a:gridCol>
              </a:tblGrid>
              <a:tr h="39897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Người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nói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Người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nghe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19170"/>
                  </a:ext>
                </a:extLst>
              </a:tr>
              <a:tr h="546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37142"/>
                  </a:ext>
                </a:extLst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5402314" y="2310585"/>
            <a:ext cx="840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481142" y="2935951"/>
            <a:ext cx="840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</p:cNvCxnSpPr>
          <p:nvPr/>
        </p:nvCxnSpPr>
        <p:spPr>
          <a:xfrm>
            <a:off x="5402316" y="3625401"/>
            <a:ext cx="919657" cy="14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48547" y="4323316"/>
            <a:ext cx="840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348547" y="5046520"/>
            <a:ext cx="840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321973" y="1787588"/>
            <a:ext cx="3757447" cy="635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21973" y="2653759"/>
            <a:ext cx="3757447" cy="6239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277499" y="4954959"/>
            <a:ext cx="3757447" cy="6028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21973" y="4171949"/>
            <a:ext cx="3757447" cy="62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321973" y="3359014"/>
            <a:ext cx="3757447" cy="647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003909" y="3528439"/>
            <a:ext cx="601139" cy="780802"/>
          </a:xfrm>
          <a:custGeom>
            <a:avLst/>
            <a:gdLst>
              <a:gd name="connsiteX0" fmla="*/ 0 w 601139"/>
              <a:gd name="connsiteY0" fmla="*/ 780802 h 780802"/>
              <a:gd name="connsiteX1" fmla="*/ 557049 w 601139"/>
              <a:gd name="connsiteY1" fmla="*/ 45078 h 780802"/>
              <a:gd name="connsiteX2" fmla="*/ 567559 w 601139"/>
              <a:gd name="connsiteY2" fmla="*/ 76609 h 78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139" h="780802">
                <a:moveTo>
                  <a:pt x="0" y="780802"/>
                </a:moveTo>
                <a:cubicBezTo>
                  <a:pt x="231228" y="471622"/>
                  <a:pt x="462456" y="162443"/>
                  <a:pt x="557049" y="45078"/>
                </a:cubicBezTo>
                <a:cubicBezTo>
                  <a:pt x="651642" y="-72287"/>
                  <a:pt x="564056" y="76609"/>
                  <a:pt x="567559" y="766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037490" y="4309241"/>
            <a:ext cx="567558" cy="683173"/>
          </a:xfrm>
          <a:custGeom>
            <a:avLst/>
            <a:gdLst>
              <a:gd name="connsiteX0" fmla="*/ 0 w 567558"/>
              <a:gd name="connsiteY0" fmla="*/ 0 h 683173"/>
              <a:gd name="connsiteX1" fmla="*/ 567558 w 567558"/>
              <a:gd name="connsiteY1" fmla="*/ 683173 h 68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7558" h="683173">
                <a:moveTo>
                  <a:pt x="0" y="0"/>
                </a:moveTo>
                <a:cubicBezTo>
                  <a:pt x="189186" y="227724"/>
                  <a:pt x="479972" y="572814"/>
                  <a:pt x="567558" y="6831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058510" y="4277710"/>
            <a:ext cx="546538" cy="42042"/>
          </a:xfrm>
          <a:custGeom>
            <a:avLst/>
            <a:gdLst>
              <a:gd name="connsiteX0" fmla="*/ 0 w 546538"/>
              <a:gd name="connsiteY0" fmla="*/ 42042 h 42042"/>
              <a:gd name="connsiteX1" fmla="*/ 546538 w 546538"/>
              <a:gd name="connsiteY1" fmla="*/ 0 h 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6538" h="42042">
                <a:moveTo>
                  <a:pt x="0" y="42042"/>
                </a:moveTo>
                <a:lnTo>
                  <a:pt x="54653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100552" y="6096000"/>
            <a:ext cx="451945" cy="10510"/>
          </a:xfrm>
          <a:custGeom>
            <a:avLst/>
            <a:gdLst>
              <a:gd name="connsiteX0" fmla="*/ 0 w 451945"/>
              <a:gd name="connsiteY0" fmla="*/ 0 h 10510"/>
              <a:gd name="connsiteX1" fmla="*/ 451945 w 451945"/>
              <a:gd name="connsiteY1" fmla="*/ 10510 h 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945" h="10510">
                <a:moveTo>
                  <a:pt x="0" y="0"/>
                </a:moveTo>
                <a:lnTo>
                  <a:pt x="451945" y="105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1358312" y="3330833"/>
            <a:ext cx="484632" cy="451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55" y="4947821"/>
            <a:ext cx="518205" cy="47552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74762D-8A20-435C-9799-5691A759A62C}"/>
              </a:ext>
            </a:extLst>
          </p:cNvPr>
          <p:cNvCxnSpPr>
            <a:stCxn id="3" idx="3"/>
          </p:cNvCxnSpPr>
          <p:nvPr/>
        </p:nvCxnSpPr>
        <p:spPr>
          <a:xfrm flipV="1">
            <a:off x="3079531" y="2310585"/>
            <a:ext cx="472966" cy="44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097E6-1006-439F-9307-76C35664AE38}"/>
              </a:ext>
            </a:extLst>
          </p:cNvPr>
          <p:cNvCxnSpPr>
            <a:stCxn id="3" idx="3"/>
            <a:endCxn id="12" idx="1"/>
          </p:cNvCxnSpPr>
          <p:nvPr/>
        </p:nvCxnSpPr>
        <p:spPr>
          <a:xfrm>
            <a:off x="3079531" y="2757663"/>
            <a:ext cx="493987" cy="110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9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</a:t>
            </a:r>
          </a:p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8002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116, 117,118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ĐỌC VĂN BẢN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 tiên tháng Một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2 -  KHÁM PHÁ VĂN BẢN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532939" y="1533098"/>
            <a:ext cx="116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A69EE1-9D44-F01E-A66D-E45F3EDFC3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2939" y="1932503"/>
          <a:ext cx="11221258" cy="476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279">
                  <a:extLst>
                    <a:ext uri="{9D8B030D-6E8A-4147-A177-3AD203B41FA5}">
                      <a16:colId xmlns:a16="http://schemas.microsoft.com/office/drawing/2014/main" val="3853397152"/>
                    </a:ext>
                  </a:extLst>
                </a:gridCol>
                <a:gridCol w="6059979">
                  <a:extLst>
                    <a:ext uri="{9D8B030D-6E8A-4147-A177-3AD203B41FA5}">
                      <a16:colId xmlns:a16="http://schemas.microsoft.com/office/drawing/2014/main" val="2526373392"/>
                    </a:ext>
                  </a:extLst>
                </a:gridCol>
              </a:tblGrid>
              <a:tr h="65782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582759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vi-VN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Theo dõi: 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cách gọi tên khác nhau đối với hiện tượng biến đổi khí hậu trên Trái Đất.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112404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vi-VN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Chú ý: 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được nhắc ở đây chứa đựng lời giải thích về nhan đề của văn bản.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9606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Theo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8732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vi-VN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Suy luận: 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 sao có thể cho rằng người ta đã nhầm lẫn khi dùng thuật ngữ “sự nóng lên của Trái Đất”?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65962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Theo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SG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03347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vi-VN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Liên hệ: </a:t>
                      </a:r>
                      <a:r>
                        <a:rPr lang="vi-VN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 thời tiết cực đoan đang diễn ra thế nào trong thời điểm hiện nay? 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6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4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8002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116, 117,118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ĐỌC VĂN BẢN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 tiên tháng Một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3 -  KHÁM PHÁ VĂN BẢN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532939" y="1533098"/>
            <a:ext cx="116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A69EE1-9D44-F01E-A66D-E45F3EDFC3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2509" y="1932503"/>
          <a:ext cx="11421688" cy="460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549">
                  <a:extLst>
                    <a:ext uri="{9D8B030D-6E8A-4147-A177-3AD203B41FA5}">
                      <a16:colId xmlns:a16="http://schemas.microsoft.com/office/drawing/2014/main" val="3853397152"/>
                    </a:ext>
                  </a:extLst>
                </a:gridCol>
                <a:gridCol w="7340139">
                  <a:extLst>
                    <a:ext uri="{9D8B030D-6E8A-4147-A177-3AD203B41FA5}">
                      <a16:colId xmlns:a16="http://schemas.microsoft.com/office/drawing/2014/main" val="2526373392"/>
                    </a:ext>
                  </a:extLst>
                </a:gridCol>
              </a:tblGrid>
              <a:tr h="65782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(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582759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112404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419606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(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8732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(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65962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(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03347"/>
                  </a:ext>
                </a:extLst>
              </a:tr>
              <a:tr h="657820">
                <a:tc>
                  <a:txBody>
                    <a:bodyPr/>
                    <a:lstStyle/>
                    <a:p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(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SG" sz="16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SG" sz="16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2): </a:t>
                      </a:r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6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96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8002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116, 117,118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ĐỌC VĂN BẢN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 tiên tháng Một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KHÁM PHÁ VĂN BẢN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266469" y="1602699"/>
            <a:ext cx="116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E5F04F-C06A-F0E8-7571-849C828FE3AE}"/>
              </a:ext>
            </a:extLst>
          </p:cNvPr>
          <p:cNvSpPr/>
          <p:nvPr/>
        </p:nvSpPr>
        <p:spPr>
          <a:xfrm>
            <a:off x="532939" y="3151910"/>
            <a:ext cx="1795549" cy="19119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 tiên tháng Một</a:t>
            </a:r>
            <a:endParaRPr lang="en-S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C1F08E-37E8-53F8-C9F7-058D5C002D4E}"/>
              </a:ext>
            </a:extLst>
          </p:cNvPr>
          <p:cNvSpPr/>
          <p:nvPr/>
        </p:nvSpPr>
        <p:spPr>
          <a:xfrm>
            <a:off x="3444960" y="2240984"/>
            <a:ext cx="1953491" cy="1188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A6C0A-C782-4327-EAED-A5414FCD7554}"/>
              </a:ext>
            </a:extLst>
          </p:cNvPr>
          <p:cNvSpPr/>
          <p:nvPr/>
        </p:nvSpPr>
        <p:spPr>
          <a:xfrm>
            <a:off x="3444960" y="3832167"/>
            <a:ext cx="1953491" cy="1188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F6EFC4-CB84-7528-C2DF-0F35360ED225}"/>
              </a:ext>
            </a:extLst>
          </p:cNvPr>
          <p:cNvSpPr/>
          <p:nvPr/>
        </p:nvSpPr>
        <p:spPr>
          <a:xfrm>
            <a:off x="3444960" y="5423350"/>
            <a:ext cx="1953491" cy="10883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E5CFB9-53CF-13CF-D813-87276F944B49}"/>
              </a:ext>
            </a:extLst>
          </p:cNvPr>
          <p:cNvSpPr/>
          <p:nvPr/>
        </p:nvSpPr>
        <p:spPr>
          <a:xfrm>
            <a:off x="6608614" y="1791432"/>
            <a:ext cx="5403273" cy="6234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3A6226-3D0F-9F40-B417-3882FBD30FA2}"/>
              </a:ext>
            </a:extLst>
          </p:cNvPr>
          <p:cNvSpPr/>
          <p:nvPr/>
        </p:nvSpPr>
        <p:spPr>
          <a:xfrm>
            <a:off x="6608615" y="2650022"/>
            <a:ext cx="5403273" cy="703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E90985-B7D5-97DA-B16C-F65EA3F0EA87}"/>
              </a:ext>
            </a:extLst>
          </p:cNvPr>
          <p:cNvSpPr/>
          <p:nvPr/>
        </p:nvSpPr>
        <p:spPr>
          <a:xfrm>
            <a:off x="6608616" y="3688783"/>
            <a:ext cx="5403273" cy="5985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64BF23-476C-86BA-D0BF-7552650AE564}"/>
              </a:ext>
            </a:extLst>
          </p:cNvPr>
          <p:cNvSpPr/>
          <p:nvPr/>
        </p:nvSpPr>
        <p:spPr>
          <a:xfrm>
            <a:off x="6608617" y="4465320"/>
            <a:ext cx="5403273" cy="5985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EA1B36-DA4A-A8BE-A0BB-5F7745B17B56}"/>
              </a:ext>
            </a:extLst>
          </p:cNvPr>
          <p:cNvSpPr/>
          <p:nvPr/>
        </p:nvSpPr>
        <p:spPr>
          <a:xfrm>
            <a:off x="6608618" y="5225934"/>
            <a:ext cx="5403273" cy="5985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2B15F9-871E-117A-E782-C805E969906A}"/>
              </a:ext>
            </a:extLst>
          </p:cNvPr>
          <p:cNvSpPr/>
          <p:nvPr/>
        </p:nvSpPr>
        <p:spPr>
          <a:xfrm>
            <a:off x="6608618" y="6092614"/>
            <a:ext cx="5403273" cy="5985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BCD49B-2A1E-BB15-1A9C-2617809E1AFF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2328488" y="2834992"/>
            <a:ext cx="1116472" cy="127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B53D00-12A3-AB49-FC48-704278A4E599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2328488" y="4107874"/>
            <a:ext cx="1116472" cy="31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D65066-AB68-F1BA-98EF-EDC05AF0760C}"/>
              </a:ext>
            </a:extLst>
          </p:cNvPr>
          <p:cNvCxnSpPr>
            <a:cxnSpLocks/>
          </p:cNvCxnSpPr>
          <p:nvPr/>
        </p:nvCxnSpPr>
        <p:spPr>
          <a:xfrm>
            <a:off x="2328488" y="4127580"/>
            <a:ext cx="1116472" cy="1859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6F039C-5622-C6C1-A321-67DEAF356467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5398451" y="2834992"/>
            <a:ext cx="1210164" cy="166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129F14-FC91-4C53-E322-FDFDC196596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398451" y="2143773"/>
            <a:ext cx="1210163" cy="691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3DD1A0-1EFF-E9D3-8EC9-42C4EBEECF1E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5398451" y="5967527"/>
            <a:ext cx="1210167" cy="424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F16087-C4F4-AF4A-54D4-BF287B9F91E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98451" y="5525192"/>
            <a:ext cx="1210163" cy="442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CBE529-79E9-7D2D-A8A0-58522A9E6EB3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5398451" y="4426175"/>
            <a:ext cx="1210166" cy="33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FF7C51-36B8-7558-EAA9-A7801160E00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382286" y="3988042"/>
            <a:ext cx="1226330" cy="46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15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C36D1-B2DD-0975-16EB-5A8CAC011551}"/>
              </a:ext>
            </a:extLst>
          </p:cNvPr>
          <p:cNvSpPr txBox="1"/>
          <p:nvPr/>
        </p:nvSpPr>
        <p:spPr>
          <a:xfrm>
            <a:off x="321734" y="320757"/>
            <a:ext cx="30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1B9BC-927A-010B-BF05-B4C2304B5068}"/>
              </a:ext>
            </a:extLst>
          </p:cNvPr>
          <p:cNvSpPr txBox="1"/>
          <p:nvPr/>
        </p:nvSpPr>
        <p:spPr>
          <a:xfrm>
            <a:off x="3444960" y="166869"/>
            <a:ext cx="7170821" cy="8002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9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116, 117,118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ĐỌC VĂN BẢN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 tiên tháng Một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B9E96-BCF4-8C0E-2436-DC7ABE3E4DF2}"/>
              </a:ext>
            </a:extLst>
          </p:cNvPr>
          <p:cNvSpPr txBox="1"/>
          <p:nvPr/>
        </p:nvSpPr>
        <p:spPr>
          <a:xfrm>
            <a:off x="1329601" y="1177635"/>
            <a:ext cx="55282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5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7C41D-3895-4432-E92F-CF54B53EF3E8}"/>
              </a:ext>
            </a:extLst>
          </p:cNvPr>
          <p:cNvSpPr txBox="1"/>
          <p:nvPr/>
        </p:nvSpPr>
        <p:spPr>
          <a:xfrm>
            <a:off x="532939" y="1533098"/>
            <a:ext cx="1119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Lập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bảng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theo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mẫu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sau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để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đánh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giá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tác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dụng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việc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viện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dẫn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thông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tin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và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sử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dụng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tài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liệu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tham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khảo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trong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Thủy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tiên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tháng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000" b="0" i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000" b="0" i="0" dirty="0">
                <a:effectLst/>
                <a:latin typeface="Times New Roman" panose="02020603050405020304" pitchFamily="18" charset="0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830A3F-550C-ACA5-F08D-D85AD7C2EF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022" y="2240983"/>
          <a:ext cx="10108275" cy="3956998"/>
        </p:xfrm>
        <a:graphic>
          <a:graphicData uri="http://schemas.openxmlformats.org/drawingml/2006/table">
            <a:tbl>
              <a:tblPr/>
              <a:tblGrid>
                <a:gridCol w="764771">
                  <a:extLst>
                    <a:ext uri="{9D8B030D-6E8A-4147-A177-3AD203B41FA5}">
                      <a16:colId xmlns:a16="http://schemas.microsoft.com/office/drawing/2014/main" val="1859085573"/>
                    </a:ext>
                  </a:extLst>
                </a:gridCol>
                <a:gridCol w="4729942">
                  <a:extLst>
                    <a:ext uri="{9D8B030D-6E8A-4147-A177-3AD203B41FA5}">
                      <a16:colId xmlns:a16="http://schemas.microsoft.com/office/drawing/2014/main" val="3882497762"/>
                    </a:ext>
                  </a:extLst>
                </a:gridCol>
                <a:gridCol w="4613562">
                  <a:extLst>
                    <a:ext uri="{9D8B030D-6E8A-4147-A177-3AD203B41FA5}">
                      <a16:colId xmlns:a16="http://schemas.microsoft.com/office/drawing/2014/main" val="1882529584"/>
                    </a:ext>
                  </a:extLst>
                </a:gridCol>
              </a:tblGrid>
              <a:tr h="548921">
                <a:tc>
                  <a:txBody>
                    <a:bodyPr/>
                    <a:lstStyle/>
                    <a:p>
                      <a:pPr algn="ctr"/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được viện dẫn và tài liệu tham khảo đã sử dụng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 của việc viện dẫn thông tin và sử dụng tài liệu tham khảo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466939"/>
                  </a:ext>
                </a:extLst>
              </a:tr>
              <a:tr h="1002911">
                <a:tc>
                  <a:txBody>
                    <a:bodyPr/>
                    <a:lstStyle/>
                    <a:p>
                      <a:pPr algn="ctr"/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về thuật ngữ "sự nóng lên của Trái Đất" đã khiến người ta nhầm lẫn.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4205"/>
                  </a:ext>
                </a:extLst>
              </a:tr>
              <a:tr h="1381236">
                <a:tc>
                  <a:txBody>
                    <a:bodyPr/>
                    <a:lstStyle/>
                    <a:p>
                      <a:pPr algn="ctr"/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về các hiện tượng thời tiết dữ dội trong năm mà trước kia chưa từng xảy ra.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64661"/>
                  </a:ext>
                </a:extLst>
              </a:tr>
              <a:tr h="1002911">
                <a:tc>
                  <a:txBody>
                    <a:bodyPr/>
                    <a:lstStyle/>
                    <a:p>
                      <a:pPr algn="ctr"/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nói mô tả chính xác tình trạng bất thường của Trái Đất mà người Ai-o-oa hẳn là cảm thấy.</a:t>
                      </a: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3" marR="15491" marT="9682" marB="1161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20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87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037" y="886689"/>
            <a:ext cx="7170821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THÀNH KIẾN TH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 MỚI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3789" y="240358"/>
            <a:ext cx="262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:…………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281486" y="168635"/>
            <a:ext cx="71708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119: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FFC899-931D-40FB-8EE3-4A34036D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9" y="2061702"/>
            <a:ext cx="9059644" cy="44850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44AC67-6EF8-437D-B4B4-9ADEDF854001}"/>
              </a:ext>
            </a:extLst>
          </p:cNvPr>
          <p:cNvSpPr txBox="1"/>
          <p:nvPr/>
        </p:nvSpPr>
        <p:spPr>
          <a:xfrm>
            <a:off x="1961322" y="5679094"/>
            <a:ext cx="200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94A029-FC12-4A8A-A723-19135889DBF0}"/>
              </a:ext>
            </a:extLst>
          </p:cNvPr>
          <p:cNvSpPr txBox="1"/>
          <p:nvPr/>
        </p:nvSpPr>
        <p:spPr>
          <a:xfrm>
            <a:off x="1961322" y="4724031"/>
            <a:ext cx="154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A071B5-52A0-4A31-8D9B-073AFE5CF95C}"/>
              </a:ext>
            </a:extLst>
          </p:cNvPr>
          <p:cNvSpPr txBox="1"/>
          <p:nvPr/>
        </p:nvSpPr>
        <p:spPr>
          <a:xfrm>
            <a:off x="6694473" y="4538114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44FDA6-4DC5-4E8E-957E-7B6B3E25AA43}"/>
              </a:ext>
            </a:extLst>
          </p:cNvPr>
          <p:cNvSpPr txBox="1"/>
          <p:nvPr/>
        </p:nvSpPr>
        <p:spPr>
          <a:xfrm>
            <a:off x="6694473" y="5082556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FAA5AB-9A71-47E3-8A34-3CB5850DC651}"/>
              </a:ext>
            </a:extLst>
          </p:cNvPr>
          <p:cNvSpPr txBox="1"/>
          <p:nvPr/>
        </p:nvSpPr>
        <p:spPr>
          <a:xfrm>
            <a:off x="1961322" y="5214685"/>
            <a:ext cx="136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E18200-CB0E-42EE-BDF6-0A6CD54DDF67}"/>
              </a:ext>
            </a:extLst>
          </p:cNvPr>
          <p:cNvSpPr txBox="1"/>
          <p:nvPr/>
        </p:nvSpPr>
        <p:spPr>
          <a:xfrm>
            <a:off x="6696743" y="5632869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2D1698-8CE5-4F82-9AD8-0C9966E108D2}"/>
              </a:ext>
            </a:extLst>
          </p:cNvPr>
          <p:cNvSpPr txBox="1"/>
          <p:nvPr/>
        </p:nvSpPr>
        <p:spPr>
          <a:xfrm flipH="1">
            <a:off x="4242788" y="5136872"/>
            <a:ext cx="8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DCD4AD-81C4-4D22-B7DB-10AB2663EA9E}"/>
              </a:ext>
            </a:extLst>
          </p:cNvPr>
          <p:cNvSpPr txBox="1"/>
          <p:nvPr/>
        </p:nvSpPr>
        <p:spPr>
          <a:xfrm>
            <a:off x="4242788" y="4646746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198E72-FB6E-4B14-8758-4C3CFFBAA726}"/>
              </a:ext>
            </a:extLst>
          </p:cNvPr>
          <p:cNvSpPr txBox="1"/>
          <p:nvPr/>
        </p:nvSpPr>
        <p:spPr>
          <a:xfrm>
            <a:off x="4139941" y="5685829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750CE-E2CE-4177-9567-F171BB7A5691}"/>
              </a:ext>
            </a:extLst>
          </p:cNvPr>
          <p:cNvSpPr txBox="1"/>
          <p:nvPr/>
        </p:nvSpPr>
        <p:spPr>
          <a:xfrm>
            <a:off x="1651597" y="4030161"/>
            <a:ext cx="231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9EFB2-810A-4A68-A99F-135E28D0FFD1}"/>
              </a:ext>
            </a:extLst>
          </p:cNvPr>
          <p:cNvSpPr txBox="1"/>
          <p:nvPr/>
        </p:nvSpPr>
        <p:spPr>
          <a:xfrm>
            <a:off x="4128323" y="3987657"/>
            <a:ext cx="256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36938-11FE-4E69-89F4-7BFC2464341E}"/>
              </a:ext>
            </a:extLst>
          </p:cNvPr>
          <p:cNvSpPr txBox="1"/>
          <p:nvPr/>
        </p:nvSpPr>
        <p:spPr>
          <a:xfrm>
            <a:off x="6359344" y="4039838"/>
            <a:ext cx="21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1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EFC7D-47AC-49AC-986E-04D37D2DD6ED}"/>
              </a:ext>
            </a:extLst>
          </p:cNvPr>
          <p:cNvSpPr txBox="1"/>
          <p:nvPr/>
        </p:nvSpPr>
        <p:spPr>
          <a:xfrm>
            <a:off x="2141621" y="810489"/>
            <a:ext cx="8494295" cy="11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2: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LUYỆN TẬP, 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tgrong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AC2D2-67BC-47E5-9C34-38CA3A4E32B2}"/>
              </a:ext>
            </a:extLst>
          </p:cNvPr>
          <p:cNvSpPr txBox="1"/>
          <p:nvPr/>
        </p:nvSpPr>
        <p:spPr>
          <a:xfrm>
            <a:off x="3281486" y="128878"/>
            <a:ext cx="71708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119: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676BA-B472-4667-A30E-C3BA549A6728}"/>
              </a:ext>
            </a:extLst>
          </p:cNvPr>
          <p:cNvSpPr txBox="1"/>
          <p:nvPr/>
        </p:nvSpPr>
        <p:spPr>
          <a:xfrm>
            <a:off x="653789" y="240358"/>
            <a:ext cx="262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:…………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8A6892-89D6-4CFC-85AA-68B56D02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13559"/>
              </p:ext>
            </p:extLst>
          </p:nvPr>
        </p:nvGraphicFramePr>
        <p:xfrm>
          <a:off x="2141621" y="2120347"/>
          <a:ext cx="8494294" cy="392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426">
                  <a:extLst>
                    <a:ext uri="{9D8B030D-6E8A-4147-A177-3AD203B41FA5}">
                      <a16:colId xmlns:a16="http://schemas.microsoft.com/office/drawing/2014/main" val="860027571"/>
                    </a:ext>
                  </a:extLst>
                </a:gridCol>
                <a:gridCol w="3706967">
                  <a:extLst>
                    <a:ext uri="{9D8B030D-6E8A-4147-A177-3AD203B41FA5}">
                      <a16:colId xmlns:a16="http://schemas.microsoft.com/office/drawing/2014/main" val="2133276298"/>
                    </a:ext>
                  </a:extLst>
                </a:gridCol>
                <a:gridCol w="3972901">
                  <a:extLst>
                    <a:ext uri="{9D8B030D-6E8A-4147-A177-3AD203B41FA5}">
                      <a16:colId xmlns:a16="http://schemas.microsoft.com/office/drawing/2014/main" val="1612875712"/>
                    </a:ext>
                  </a:extLst>
                </a:gridCol>
              </a:tblGrid>
              <a:tr h="130905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c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89844633"/>
                  </a:ext>
                </a:extLst>
              </a:tr>
              <a:tr h="130905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76775453"/>
                  </a:ext>
                </a:extLst>
              </a:tr>
              <a:tr h="130905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685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3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AD6FB-D931-469B-A205-413491510ADB}"/>
              </a:ext>
            </a:extLst>
          </p:cNvPr>
          <p:cNvSpPr txBox="1"/>
          <p:nvPr/>
        </p:nvSpPr>
        <p:spPr>
          <a:xfrm>
            <a:off x="3175469" y="240357"/>
            <a:ext cx="83627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TẬP: BÀI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 + 121: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49806-3E91-4C46-ACD7-C294C35E13B3}"/>
              </a:ext>
            </a:extLst>
          </p:cNvPr>
          <p:cNvSpPr txBox="1"/>
          <p:nvPr/>
        </p:nvSpPr>
        <p:spPr>
          <a:xfrm>
            <a:off x="653789" y="240358"/>
            <a:ext cx="262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:…………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3F264C-7B00-4968-91C7-4ECB78C6D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14019"/>
              </p:ext>
            </p:extLst>
          </p:nvPr>
        </p:nvGraphicFramePr>
        <p:xfrm>
          <a:off x="2177773" y="2651640"/>
          <a:ext cx="8689009" cy="39968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91141">
                  <a:extLst>
                    <a:ext uri="{9D8B030D-6E8A-4147-A177-3AD203B41FA5}">
                      <a16:colId xmlns:a16="http://schemas.microsoft.com/office/drawing/2014/main" val="4109628778"/>
                    </a:ext>
                  </a:extLst>
                </a:gridCol>
                <a:gridCol w="2153364">
                  <a:extLst>
                    <a:ext uri="{9D8B030D-6E8A-4147-A177-3AD203B41FA5}">
                      <a16:colId xmlns:a16="http://schemas.microsoft.com/office/drawing/2014/main" val="2275956679"/>
                    </a:ext>
                  </a:extLst>
                </a:gridCol>
                <a:gridCol w="2172252">
                  <a:extLst>
                    <a:ext uri="{9D8B030D-6E8A-4147-A177-3AD203B41FA5}">
                      <a16:colId xmlns:a16="http://schemas.microsoft.com/office/drawing/2014/main" val="4077245948"/>
                    </a:ext>
                  </a:extLst>
                </a:gridCol>
                <a:gridCol w="2172252">
                  <a:extLst>
                    <a:ext uri="{9D8B030D-6E8A-4147-A177-3AD203B41FA5}">
                      <a16:colId xmlns:a16="http://schemas.microsoft.com/office/drawing/2014/main" val="3285771254"/>
                    </a:ext>
                  </a:extLst>
                </a:gridCol>
              </a:tblGrid>
              <a:tr h="106937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28427"/>
                  </a:ext>
                </a:extLst>
              </a:tr>
              <a:tr h="29274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621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3332671-A55D-4623-B98D-D7A2030F2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1033669"/>
            <a:ext cx="2459788" cy="1470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77667-1232-4180-A50A-5BB9CDDC3ADD}"/>
              </a:ext>
            </a:extLst>
          </p:cNvPr>
          <p:cNvSpPr txBox="1"/>
          <p:nvPr/>
        </p:nvSpPr>
        <p:spPr>
          <a:xfrm>
            <a:off x="2936866" y="886688"/>
            <a:ext cx="7170821" cy="11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KHÁM PHÁ VĂN BẢN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PHT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ời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Lô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126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2019</Words>
  <PresentationFormat>Widescreen</PresentationFormat>
  <Paragraphs>260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Unicode MS</vt:lpstr>
      <vt:lpstr>Bahnschrift Condensed</vt:lpstr>
      <vt:lpstr>Calibri</vt:lpstr>
      <vt:lpstr>Calibri Light</vt:lpstr>
      <vt:lpstr>Noto Serif</vt:lpstr>
      <vt:lpstr>Open Sans</vt:lpstr>
      <vt:lpstr>OpenSans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2022-09-02T01:44:38Z</dcterms:created>
  <dcterms:modified xsi:type="dcterms:W3CDTF">2022-09-18T16:33:36Z</dcterms:modified>
</cp:coreProperties>
</file>