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66FF33"/>
    <a:srgbClr val="4DDA00"/>
    <a:srgbClr val="99FF33"/>
    <a:srgbClr val="99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22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E09DD-C35A-41C5-A30C-EE45BB442F5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B0310ED-7F99-45B1-9E27-A2D9A57D5E03}">
      <dgm:prSet phldrT="[Text]" custT="1"/>
      <dgm:spPr>
        <a:solidFill>
          <a:srgbClr val="92D050"/>
        </a:solidFill>
      </dgm:spPr>
      <dgm:t>
        <a:bodyPr/>
        <a:lstStyle/>
        <a:p>
          <a:r>
            <a:rPr lang="en-US" sz="2400" b="1" dirty="0" err="1" smtClean="0">
              <a:latin typeface="Times New Roman" panose="02020603050405020304" pitchFamily="18" charset="0"/>
              <a:cs typeface="Times New Roman" panose="02020603050405020304" pitchFamily="18" charset="0"/>
            </a:rPr>
            <a:t>Tỉ</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lớn</a:t>
          </a:r>
          <a:endParaRPr lang="en-US" sz="2400" b="1" dirty="0">
            <a:latin typeface="Times New Roman" panose="02020603050405020304" pitchFamily="18" charset="0"/>
            <a:cs typeface="Times New Roman" panose="02020603050405020304" pitchFamily="18" charset="0"/>
          </a:endParaRPr>
        </a:p>
      </dgm:t>
    </dgm:pt>
    <dgm:pt modelId="{AAE828EA-228E-480D-8C92-7C3DB7DECD15}" type="parTrans" cxnId="{07D3CC94-1B36-42F6-9897-3AA214209630}">
      <dgm:prSet/>
      <dgm:spPr/>
      <dgm:t>
        <a:bodyPr/>
        <a:lstStyle/>
        <a:p>
          <a:endParaRPr lang="en-US" sz="2600">
            <a:latin typeface="Times New Roman" panose="02020603050405020304" pitchFamily="18" charset="0"/>
            <a:cs typeface="Times New Roman" panose="02020603050405020304" pitchFamily="18" charset="0"/>
          </a:endParaRPr>
        </a:p>
      </dgm:t>
    </dgm:pt>
    <dgm:pt modelId="{9754680A-A32F-4EE6-975B-7E418BA3AD9B}" type="sibTrans" cxnId="{07D3CC94-1B36-42F6-9897-3AA214209630}">
      <dgm:prSet/>
      <dgm:spPr/>
      <dgm:t>
        <a:bodyPr/>
        <a:lstStyle/>
        <a:p>
          <a:endParaRPr lang="en-US" sz="2600">
            <a:latin typeface="Times New Roman" panose="02020603050405020304" pitchFamily="18" charset="0"/>
            <a:cs typeface="Times New Roman" panose="02020603050405020304" pitchFamily="18" charset="0"/>
          </a:endParaRPr>
        </a:p>
      </dgm:t>
    </dgm:pt>
    <dgm:pt modelId="{3B271CB2-AC8A-4AA3-BEEB-73C87BD434BE}">
      <dgm:prSet phldrT="[Text]" custT="1"/>
      <dgm:spPr/>
      <dgm:t>
        <a:bodyPr/>
        <a:lstStyle/>
        <a:p>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1 : 200 000</a:t>
          </a:r>
          <a:endParaRPr lang="en-US" sz="2400" b="1" dirty="0">
            <a:latin typeface="Times New Roman" panose="02020603050405020304" pitchFamily="18" charset="0"/>
            <a:cs typeface="Times New Roman" panose="02020603050405020304" pitchFamily="18" charset="0"/>
          </a:endParaRPr>
        </a:p>
      </dgm:t>
    </dgm:pt>
    <dgm:pt modelId="{76577147-2E8F-4AEF-B52F-BF1ED02DB28D}" type="parTrans" cxnId="{8901C7F1-8797-451D-AE62-1EE11E3CA69D}">
      <dgm:prSet/>
      <dgm:spPr/>
      <dgm:t>
        <a:bodyPr/>
        <a:lstStyle/>
        <a:p>
          <a:endParaRPr lang="en-US" sz="2600">
            <a:latin typeface="Times New Roman" panose="02020603050405020304" pitchFamily="18" charset="0"/>
            <a:cs typeface="Times New Roman" panose="02020603050405020304" pitchFamily="18" charset="0"/>
          </a:endParaRPr>
        </a:p>
      </dgm:t>
    </dgm:pt>
    <dgm:pt modelId="{BA56E4EF-662E-4FB9-9592-1AB1B0EBC9C1}" type="sibTrans" cxnId="{8901C7F1-8797-451D-AE62-1EE11E3CA69D}">
      <dgm:prSet/>
      <dgm:spPr/>
      <dgm:t>
        <a:bodyPr/>
        <a:lstStyle/>
        <a:p>
          <a:endParaRPr lang="en-US" sz="2600">
            <a:latin typeface="Times New Roman" panose="02020603050405020304" pitchFamily="18" charset="0"/>
            <a:cs typeface="Times New Roman" panose="02020603050405020304" pitchFamily="18" charset="0"/>
          </a:endParaRPr>
        </a:p>
      </dgm:t>
    </dgm:pt>
    <dgm:pt modelId="{D62D8B53-2D77-4CE9-9CC0-3E74AA869C2C}">
      <dgm:prSet phldrT="[Text]" custT="1"/>
      <dgm:spPr>
        <a:solidFill>
          <a:srgbClr val="002060"/>
        </a:solidFill>
      </dgm:spPr>
      <dgm:t>
        <a:bodyPr/>
        <a:lstStyle/>
        <a:p>
          <a:r>
            <a:rPr lang="en-US" sz="2400" b="1" dirty="0" err="1" smtClean="0">
              <a:latin typeface="Times New Roman" panose="02020603050405020304" pitchFamily="18" charset="0"/>
              <a:cs typeface="Times New Roman" panose="02020603050405020304" pitchFamily="18" charset="0"/>
            </a:rPr>
            <a:t>Tỉ</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lệ</a:t>
          </a:r>
          <a:r>
            <a:rPr lang="en-US" sz="2400" b="1" dirty="0" smtClean="0">
              <a:latin typeface="Times New Roman" panose="02020603050405020304" pitchFamily="18" charset="0"/>
              <a:cs typeface="Times New Roman" panose="02020603050405020304" pitchFamily="18" charset="0"/>
            </a:rPr>
            <a:t> TB</a:t>
          </a:r>
          <a:endParaRPr lang="en-US" sz="2400" b="1" dirty="0">
            <a:latin typeface="Times New Roman" panose="02020603050405020304" pitchFamily="18" charset="0"/>
            <a:cs typeface="Times New Roman" panose="02020603050405020304" pitchFamily="18" charset="0"/>
          </a:endParaRPr>
        </a:p>
      </dgm:t>
    </dgm:pt>
    <dgm:pt modelId="{48B3CD85-A3E6-4952-8D5D-0F95F46BD746}" type="parTrans" cxnId="{1D192071-F8AB-4C77-A89F-0826DE404D6B}">
      <dgm:prSet/>
      <dgm:spPr/>
      <dgm:t>
        <a:bodyPr/>
        <a:lstStyle/>
        <a:p>
          <a:endParaRPr lang="en-US" sz="2600">
            <a:latin typeface="Times New Roman" panose="02020603050405020304" pitchFamily="18" charset="0"/>
            <a:cs typeface="Times New Roman" panose="02020603050405020304" pitchFamily="18" charset="0"/>
          </a:endParaRPr>
        </a:p>
      </dgm:t>
    </dgm:pt>
    <dgm:pt modelId="{5A353D45-8860-414E-9BA8-E352EDE70666}" type="sibTrans" cxnId="{1D192071-F8AB-4C77-A89F-0826DE404D6B}">
      <dgm:prSet/>
      <dgm:spPr/>
      <dgm:t>
        <a:bodyPr/>
        <a:lstStyle/>
        <a:p>
          <a:endParaRPr lang="en-US" sz="2600">
            <a:latin typeface="Times New Roman" panose="02020603050405020304" pitchFamily="18" charset="0"/>
            <a:cs typeface="Times New Roman" panose="02020603050405020304" pitchFamily="18" charset="0"/>
          </a:endParaRPr>
        </a:p>
      </dgm:t>
    </dgm:pt>
    <dgm:pt modelId="{8B3DB272-05AD-4711-8D1F-285C39F34EE7}">
      <dgm:prSet phldrT="[Text]" custT="1"/>
      <dgm:spPr/>
      <dgm:t>
        <a:bodyPr/>
        <a:lstStyle/>
        <a:p>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1 : 200 000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1 : 1 000 000</a:t>
          </a:r>
          <a:endParaRPr lang="en-US" sz="2400" b="1" dirty="0">
            <a:latin typeface="Times New Roman" panose="02020603050405020304" pitchFamily="18" charset="0"/>
            <a:cs typeface="Times New Roman" panose="02020603050405020304" pitchFamily="18" charset="0"/>
          </a:endParaRPr>
        </a:p>
      </dgm:t>
    </dgm:pt>
    <dgm:pt modelId="{1DDA142B-AACC-42EC-B74E-8523F105B2EF}" type="parTrans" cxnId="{4EB3E345-60BF-439A-8A58-020D1458DD1A}">
      <dgm:prSet/>
      <dgm:spPr/>
      <dgm:t>
        <a:bodyPr/>
        <a:lstStyle/>
        <a:p>
          <a:endParaRPr lang="en-US" sz="2600">
            <a:latin typeface="Times New Roman" panose="02020603050405020304" pitchFamily="18" charset="0"/>
            <a:cs typeface="Times New Roman" panose="02020603050405020304" pitchFamily="18" charset="0"/>
          </a:endParaRPr>
        </a:p>
      </dgm:t>
    </dgm:pt>
    <dgm:pt modelId="{D7BD3912-6A90-4627-A7F8-DB57D95B8FE6}" type="sibTrans" cxnId="{4EB3E345-60BF-439A-8A58-020D1458DD1A}">
      <dgm:prSet/>
      <dgm:spPr/>
      <dgm:t>
        <a:bodyPr/>
        <a:lstStyle/>
        <a:p>
          <a:endParaRPr lang="en-US" sz="2600">
            <a:latin typeface="Times New Roman" panose="02020603050405020304" pitchFamily="18" charset="0"/>
            <a:cs typeface="Times New Roman" panose="02020603050405020304" pitchFamily="18" charset="0"/>
          </a:endParaRPr>
        </a:p>
      </dgm:t>
    </dgm:pt>
    <dgm:pt modelId="{65180555-248A-45A5-8CC5-C642884E0631}">
      <dgm:prSet phldrT="[Text]" custT="1"/>
      <dgm:spPr>
        <a:solidFill>
          <a:srgbClr val="C00000"/>
        </a:solidFill>
      </dgm:spPr>
      <dgm:t>
        <a:bodyPr/>
        <a:lstStyle/>
        <a:p>
          <a:r>
            <a:rPr lang="en-US" sz="2400" b="1" dirty="0" err="1" smtClean="0">
              <a:latin typeface="Times New Roman" panose="02020603050405020304" pitchFamily="18" charset="0"/>
              <a:cs typeface="Times New Roman" panose="02020603050405020304" pitchFamily="18" charset="0"/>
            </a:rPr>
            <a:t>Tỉ</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nhỏ</a:t>
          </a:r>
          <a:endParaRPr lang="en-US" sz="2400" b="1" dirty="0">
            <a:latin typeface="Times New Roman" panose="02020603050405020304" pitchFamily="18" charset="0"/>
            <a:cs typeface="Times New Roman" panose="02020603050405020304" pitchFamily="18" charset="0"/>
          </a:endParaRPr>
        </a:p>
      </dgm:t>
    </dgm:pt>
    <dgm:pt modelId="{1E13BB0A-79D4-4FC0-A2D3-3996137F5B41}" type="parTrans" cxnId="{3D3D351F-6127-4783-AA23-FE24CDC062A2}">
      <dgm:prSet/>
      <dgm:spPr/>
      <dgm:t>
        <a:bodyPr/>
        <a:lstStyle/>
        <a:p>
          <a:endParaRPr lang="en-US" sz="2600">
            <a:latin typeface="Times New Roman" panose="02020603050405020304" pitchFamily="18" charset="0"/>
            <a:cs typeface="Times New Roman" panose="02020603050405020304" pitchFamily="18" charset="0"/>
          </a:endParaRPr>
        </a:p>
      </dgm:t>
    </dgm:pt>
    <dgm:pt modelId="{DD5B4D40-173C-4008-9283-A64CF9726568}" type="sibTrans" cxnId="{3D3D351F-6127-4783-AA23-FE24CDC062A2}">
      <dgm:prSet/>
      <dgm:spPr/>
      <dgm:t>
        <a:bodyPr/>
        <a:lstStyle/>
        <a:p>
          <a:endParaRPr lang="en-US" sz="2600">
            <a:latin typeface="Times New Roman" panose="02020603050405020304" pitchFamily="18" charset="0"/>
            <a:cs typeface="Times New Roman" panose="02020603050405020304" pitchFamily="18" charset="0"/>
          </a:endParaRPr>
        </a:p>
      </dgm:t>
    </dgm:pt>
    <dgm:pt modelId="{F9AC29AA-CE52-4A00-8EB1-63FC0AD0105E}">
      <dgm:prSet phldrT="[Text]" custT="1"/>
      <dgm:spPr/>
      <dgm:t>
        <a:bodyPr/>
        <a:lstStyle/>
        <a:p>
          <a:r>
            <a:rPr lang="en-US" sz="2400" b="1" dirty="0" err="1" smtClean="0">
              <a:latin typeface="Times New Roman" panose="02020603050405020304" pitchFamily="18" charset="0"/>
              <a:cs typeface="Times New Roman" panose="02020603050405020304" pitchFamily="18" charset="0"/>
            </a:rPr>
            <a:t>Dưới</a:t>
          </a:r>
          <a:r>
            <a:rPr lang="en-US" sz="2400" b="1" dirty="0" smtClean="0">
              <a:latin typeface="Times New Roman" panose="02020603050405020304" pitchFamily="18" charset="0"/>
              <a:cs typeface="Times New Roman" panose="02020603050405020304" pitchFamily="18" charset="0"/>
            </a:rPr>
            <a:t> 1 : 1 000 000</a:t>
          </a:r>
          <a:endParaRPr lang="en-US" sz="2400" b="1" dirty="0">
            <a:latin typeface="Times New Roman" panose="02020603050405020304" pitchFamily="18" charset="0"/>
            <a:cs typeface="Times New Roman" panose="02020603050405020304" pitchFamily="18" charset="0"/>
          </a:endParaRPr>
        </a:p>
      </dgm:t>
    </dgm:pt>
    <dgm:pt modelId="{7668B622-DC10-4871-A241-EAA52A4564F0}" type="parTrans" cxnId="{E420642E-CD1A-431E-8CCE-5A2F796B0636}">
      <dgm:prSet/>
      <dgm:spPr/>
      <dgm:t>
        <a:bodyPr/>
        <a:lstStyle/>
        <a:p>
          <a:endParaRPr lang="en-US" sz="2600">
            <a:latin typeface="Times New Roman" panose="02020603050405020304" pitchFamily="18" charset="0"/>
            <a:cs typeface="Times New Roman" panose="02020603050405020304" pitchFamily="18" charset="0"/>
          </a:endParaRPr>
        </a:p>
      </dgm:t>
    </dgm:pt>
    <dgm:pt modelId="{377FA3C3-F14F-42A2-9227-39C962387F59}" type="sibTrans" cxnId="{E420642E-CD1A-431E-8CCE-5A2F796B0636}">
      <dgm:prSet/>
      <dgm:spPr/>
      <dgm:t>
        <a:bodyPr/>
        <a:lstStyle/>
        <a:p>
          <a:endParaRPr lang="en-US" sz="2600">
            <a:latin typeface="Times New Roman" panose="02020603050405020304" pitchFamily="18" charset="0"/>
            <a:cs typeface="Times New Roman" panose="02020603050405020304" pitchFamily="18" charset="0"/>
          </a:endParaRPr>
        </a:p>
      </dgm:t>
    </dgm:pt>
    <dgm:pt modelId="{655CA04A-20E6-4AFB-9CF0-2F0FB2827A05}" type="pres">
      <dgm:prSet presAssocID="{87FE09DD-C35A-41C5-A30C-EE45BB442F5C}" presName="rootnode" presStyleCnt="0">
        <dgm:presLayoutVars>
          <dgm:chMax/>
          <dgm:chPref/>
          <dgm:dir/>
          <dgm:animLvl val="lvl"/>
        </dgm:presLayoutVars>
      </dgm:prSet>
      <dgm:spPr/>
      <dgm:t>
        <a:bodyPr/>
        <a:lstStyle/>
        <a:p>
          <a:endParaRPr lang="en-US"/>
        </a:p>
      </dgm:t>
    </dgm:pt>
    <dgm:pt modelId="{DB3A6C9E-5F71-4CF9-B997-4753185EB26F}" type="pres">
      <dgm:prSet presAssocID="{0B0310ED-7F99-45B1-9E27-A2D9A57D5E03}" presName="composite" presStyleCnt="0"/>
      <dgm:spPr/>
    </dgm:pt>
    <dgm:pt modelId="{202A5705-9388-48B8-9932-FAFF6150DA51}" type="pres">
      <dgm:prSet presAssocID="{0B0310ED-7F99-45B1-9E27-A2D9A57D5E03}" presName="bentUpArrow1" presStyleLbl="alignImgPlace1" presStyleIdx="0" presStyleCnt="2" custLinFactNeighborY="0"/>
      <dgm:spPr>
        <a:solidFill>
          <a:srgbClr val="7030A0"/>
        </a:solidFill>
      </dgm:spPr>
    </dgm:pt>
    <dgm:pt modelId="{96A7B694-8F11-43B6-A23C-0196B0D04255}" type="pres">
      <dgm:prSet presAssocID="{0B0310ED-7F99-45B1-9E27-A2D9A57D5E03}" presName="ParentText" presStyleLbl="node1" presStyleIdx="0" presStyleCnt="3" custLinFactNeighborX="-22900" custLinFactNeighborY="1390">
        <dgm:presLayoutVars>
          <dgm:chMax val="1"/>
          <dgm:chPref val="1"/>
          <dgm:bulletEnabled val="1"/>
        </dgm:presLayoutVars>
      </dgm:prSet>
      <dgm:spPr/>
      <dgm:t>
        <a:bodyPr/>
        <a:lstStyle/>
        <a:p>
          <a:endParaRPr lang="en-US"/>
        </a:p>
      </dgm:t>
    </dgm:pt>
    <dgm:pt modelId="{FC7A202D-AB26-44A6-B4EE-5A1AC2E5F0AF}" type="pres">
      <dgm:prSet presAssocID="{0B0310ED-7F99-45B1-9E27-A2D9A57D5E03}" presName="ChildText" presStyleLbl="revTx" presStyleIdx="0" presStyleCnt="3" custScaleX="357161" custLinFactNeighborX="95506" custLinFactNeighborY="4047">
        <dgm:presLayoutVars>
          <dgm:chMax val="0"/>
          <dgm:chPref val="0"/>
          <dgm:bulletEnabled val="1"/>
        </dgm:presLayoutVars>
      </dgm:prSet>
      <dgm:spPr/>
      <dgm:t>
        <a:bodyPr/>
        <a:lstStyle/>
        <a:p>
          <a:endParaRPr lang="en-US"/>
        </a:p>
      </dgm:t>
    </dgm:pt>
    <dgm:pt modelId="{5CBE1770-52CA-4A37-B8D0-4B78550BAAF7}" type="pres">
      <dgm:prSet presAssocID="{9754680A-A32F-4EE6-975B-7E418BA3AD9B}" presName="sibTrans" presStyleCnt="0"/>
      <dgm:spPr/>
    </dgm:pt>
    <dgm:pt modelId="{82BC97CA-16A5-4ED2-9F17-05BEFD7BA3C3}" type="pres">
      <dgm:prSet presAssocID="{D62D8B53-2D77-4CE9-9CC0-3E74AA869C2C}" presName="composite" presStyleCnt="0"/>
      <dgm:spPr/>
    </dgm:pt>
    <dgm:pt modelId="{610B10D4-BF49-405E-8DC0-0A9C06E798FF}" type="pres">
      <dgm:prSet presAssocID="{D62D8B53-2D77-4CE9-9CC0-3E74AA869C2C}" presName="bentUpArrow1" presStyleLbl="alignImgPlace1" presStyleIdx="1" presStyleCnt="2" custLinFactNeighborX="-38355" custLinFactNeighborY="-6425"/>
      <dgm:spPr>
        <a:solidFill>
          <a:srgbClr val="7030A0"/>
        </a:solidFill>
      </dgm:spPr>
    </dgm:pt>
    <dgm:pt modelId="{0F89B585-1062-4D57-8C0C-569040FC5EB0}" type="pres">
      <dgm:prSet presAssocID="{D62D8B53-2D77-4CE9-9CC0-3E74AA869C2C}" presName="ParentText" presStyleLbl="node1" presStyleIdx="1" presStyleCnt="3" custLinFactNeighborX="-51144" custLinFactNeighborY="-2181">
        <dgm:presLayoutVars>
          <dgm:chMax val="1"/>
          <dgm:chPref val="1"/>
          <dgm:bulletEnabled val="1"/>
        </dgm:presLayoutVars>
      </dgm:prSet>
      <dgm:spPr/>
      <dgm:t>
        <a:bodyPr/>
        <a:lstStyle/>
        <a:p>
          <a:endParaRPr lang="en-US"/>
        </a:p>
      </dgm:t>
    </dgm:pt>
    <dgm:pt modelId="{8030FC70-654B-4327-9EE7-B33454BEA5A0}" type="pres">
      <dgm:prSet presAssocID="{D62D8B53-2D77-4CE9-9CC0-3E74AA869C2C}" presName="ChildText" presStyleLbl="revTx" presStyleIdx="1" presStyleCnt="3" custScaleX="369771" custLinFactNeighborX="65958" custLinFactNeighborY="-4048">
        <dgm:presLayoutVars>
          <dgm:chMax val="0"/>
          <dgm:chPref val="0"/>
          <dgm:bulletEnabled val="1"/>
        </dgm:presLayoutVars>
      </dgm:prSet>
      <dgm:spPr/>
      <dgm:t>
        <a:bodyPr/>
        <a:lstStyle/>
        <a:p>
          <a:endParaRPr lang="en-US"/>
        </a:p>
      </dgm:t>
    </dgm:pt>
    <dgm:pt modelId="{7BB64461-914A-4DEC-BEAC-8BF340A07C90}" type="pres">
      <dgm:prSet presAssocID="{5A353D45-8860-414E-9BA8-E352EDE70666}" presName="sibTrans" presStyleCnt="0"/>
      <dgm:spPr/>
    </dgm:pt>
    <dgm:pt modelId="{42F3ECA3-F836-4D54-AA80-8CFDAD4BC8E9}" type="pres">
      <dgm:prSet presAssocID="{65180555-248A-45A5-8CC5-C642884E0631}" presName="composite" presStyleCnt="0"/>
      <dgm:spPr/>
    </dgm:pt>
    <dgm:pt modelId="{6C2EC11B-0DC2-4E79-BF21-ADAD02EB940B}" type="pres">
      <dgm:prSet presAssocID="{65180555-248A-45A5-8CC5-C642884E0631}" presName="ParentText" presStyleLbl="node1" presStyleIdx="2" presStyleCnt="3" custLinFactNeighborX="-68751" custLinFactNeighborY="1882">
        <dgm:presLayoutVars>
          <dgm:chMax val="1"/>
          <dgm:chPref val="1"/>
          <dgm:bulletEnabled val="1"/>
        </dgm:presLayoutVars>
      </dgm:prSet>
      <dgm:spPr/>
      <dgm:t>
        <a:bodyPr/>
        <a:lstStyle/>
        <a:p>
          <a:endParaRPr lang="en-US"/>
        </a:p>
      </dgm:t>
    </dgm:pt>
    <dgm:pt modelId="{85233526-CBAD-4E17-BC6F-7FBA47B64D04}" type="pres">
      <dgm:prSet presAssocID="{65180555-248A-45A5-8CC5-C642884E0631}" presName="FinalChildText" presStyleLbl="revTx" presStyleIdx="2" presStyleCnt="3" custScaleX="349126" custLinFactNeighborX="20721" custLinFactNeighborY="14253">
        <dgm:presLayoutVars>
          <dgm:chMax val="0"/>
          <dgm:chPref val="0"/>
          <dgm:bulletEnabled val="1"/>
        </dgm:presLayoutVars>
      </dgm:prSet>
      <dgm:spPr/>
      <dgm:t>
        <a:bodyPr/>
        <a:lstStyle/>
        <a:p>
          <a:endParaRPr lang="en-US"/>
        </a:p>
      </dgm:t>
    </dgm:pt>
  </dgm:ptLst>
  <dgm:cxnLst>
    <dgm:cxn modelId="{4EB3E345-60BF-439A-8A58-020D1458DD1A}" srcId="{D62D8B53-2D77-4CE9-9CC0-3E74AA869C2C}" destId="{8B3DB272-05AD-4711-8D1F-285C39F34EE7}" srcOrd="0" destOrd="0" parTransId="{1DDA142B-AACC-42EC-B74E-8523F105B2EF}" sibTransId="{D7BD3912-6A90-4627-A7F8-DB57D95B8FE6}"/>
    <dgm:cxn modelId="{E7DCE7AB-A9D2-4A47-8544-6305CABADC81}" type="presOf" srcId="{87FE09DD-C35A-41C5-A30C-EE45BB442F5C}" destId="{655CA04A-20E6-4AFB-9CF0-2F0FB2827A05}" srcOrd="0" destOrd="0" presId="urn:microsoft.com/office/officeart/2005/8/layout/StepDownProcess"/>
    <dgm:cxn modelId="{3D3D351F-6127-4783-AA23-FE24CDC062A2}" srcId="{87FE09DD-C35A-41C5-A30C-EE45BB442F5C}" destId="{65180555-248A-45A5-8CC5-C642884E0631}" srcOrd="2" destOrd="0" parTransId="{1E13BB0A-79D4-4FC0-A2D3-3996137F5B41}" sibTransId="{DD5B4D40-173C-4008-9283-A64CF9726568}"/>
    <dgm:cxn modelId="{8901C7F1-8797-451D-AE62-1EE11E3CA69D}" srcId="{0B0310ED-7F99-45B1-9E27-A2D9A57D5E03}" destId="{3B271CB2-AC8A-4AA3-BEEB-73C87BD434BE}" srcOrd="0" destOrd="0" parTransId="{76577147-2E8F-4AEF-B52F-BF1ED02DB28D}" sibTransId="{BA56E4EF-662E-4FB9-9592-1AB1B0EBC9C1}"/>
    <dgm:cxn modelId="{5E360D73-E8F0-41D6-BD0E-F55FBD4D8B22}" type="presOf" srcId="{8B3DB272-05AD-4711-8D1F-285C39F34EE7}" destId="{8030FC70-654B-4327-9EE7-B33454BEA5A0}" srcOrd="0" destOrd="0" presId="urn:microsoft.com/office/officeart/2005/8/layout/StepDownProcess"/>
    <dgm:cxn modelId="{50AE8D38-0FDE-4973-BD26-1311725BE4DF}" type="presOf" srcId="{0B0310ED-7F99-45B1-9E27-A2D9A57D5E03}" destId="{96A7B694-8F11-43B6-A23C-0196B0D04255}" srcOrd="0" destOrd="0" presId="urn:microsoft.com/office/officeart/2005/8/layout/StepDownProcess"/>
    <dgm:cxn modelId="{EDE6142B-5A59-4419-9D1E-42680F2AFD40}" type="presOf" srcId="{65180555-248A-45A5-8CC5-C642884E0631}" destId="{6C2EC11B-0DC2-4E79-BF21-ADAD02EB940B}" srcOrd="0" destOrd="0" presId="urn:microsoft.com/office/officeart/2005/8/layout/StepDownProcess"/>
    <dgm:cxn modelId="{7472498B-9665-4E87-93F2-AA4567E3B705}" type="presOf" srcId="{D62D8B53-2D77-4CE9-9CC0-3E74AA869C2C}" destId="{0F89B585-1062-4D57-8C0C-569040FC5EB0}" srcOrd="0" destOrd="0" presId="urn:microsoft.com/office/officeart/2005/8/layout/StepDownProcess"/>
    <dgm:cxn modelId="{E420642E-CD1A-431E-8CCE-5A2F796B0636}" srcId="{65180555-248A-45A5-8CC5-C642884E0631}" destId="{F9AC29AA-CE52-4A00-8EB1-63FC0AD0105E}" srcOrd="0" destOrd="0" parTransId="{7668B622-DC10-4871-A241-EAA52A4564F0}" sibTransId="{377FA3C3-F14F-42A2-9227-39C962387F59}"/>
    <dgm:cxn modelId="{5C8D4126-A1C4-4C9B-BE21-880E57A43107}" type="presOf" srcId="{F9AC29AA-CE52-4A00-8EB1-63FC0AD0105E}" destId="{85233526-CBAD-4E17-BC6F-7FBA47B64D04}" srcOrd="0" destOrd="0" presId="urn:microsoft.com/office/officeart/2005/8/layout/StepDownProcess"/>
    <dgm:cxn modelId="{07D3CC94-1B36-42F6-9897-3AA214209630}" srcId="{87FE09DD-C35A-41C5-A30C-EE45BB442F5C}" destId="{0B0310ED-7F99-45B1-9E27-A2D9A57D5E03}" srcOrd="0" destOrd="0" parTransId="{AAE828EA-228E-480D-8C92-7C3DB7DECD15}" sibTransId="{9754680A-A32F-4EE6-975B-7E418BA3AD9B}"/>
    <dgm:cxn modelId="{1D192071-F8AB-4C77-A89F-0826DE404D6B}" srcId="{87FE09DD-C35A-41C5-A30C-EE45BB442F5C}" destId="{D62D8B53-2D77-4CE9-9CC0-3E74AA869C2C}" srcOrd="1" destOrd="0" parTransId="{48B3CD85-A3E6-4952-8D5D-0F95F46BD746}" sibTransId="{5A353D45-8860-414E-9BA8-E352EDE70666}"/>
    <dgm:cxn modelId="{249A5C4D-4C89-48FF-B8D9-9F756724C29F}" type="presOf" srcId="{3B271CB2-AC8A-4AA3-BEEB-73C87BD434BE}" destId="{FC7A202D-AB26-44A6-B4EE-5A1AC2E5F0AF}" srcOrd="0" destOrd="0" presId="urn:microsoft.com/office/officeart/2005/8/layout/StepDownProcess"/>
    <dgm:cxn modelId="{94D3DF36-6553-45AC-AB97-DF6E200DA4E8}" type="presParOf" srcId="{655CA04A-20E6-4AFB-9CF0-2F0FB2827A05}" destId="{DB3A6C9E-5F71-4CF9-B997-4753185EB26F}" srcOrd="0" destOrd="0" presId="urn:microsoft.com/office/officeart/2005/8/layout/StepDownProcess"/>
    <dgm:cxn modelId="{DA22FFF7-E13C-41D3-88C8-380715F6271B}" type="presParOf" srcId="{DB3A6C9E-5F71-4CF9-B997-4753185EB26F}" destId="{202A5705-9388-48B8-9932-FAFF6150DA51}" srcOrd="0" destOrd="0" presId="urn:microsoft.com/office/officeart/2005/8/layout/StepDownProcess"/>
    <dgm:cxn modelId="{0CAA4804-0453-41DC-956E-83BCAB0BC9F7}" type="presParOf" srcId="{DB3A6C9E-5F71-4CF9-B997-4753185EB26F}" destId="{96A7B694-8F11-43B6-A23C-0196B0D04255}" srcOrd="1" destOrd="0" presId="urn:microsoft.com/office/officeart/2005/8/layout/StepDownProcess"/>
    <dgm:cxn modelId="{4241C28C-9984-4B0D-AE87-83C9F081BB28}" type="presParOf" srcId="{DB3A6C9E-5F71-4CF9-B997-4753185EB26F}" destId="{FC7A202D-AB26-44A6-B4EE-5A1AC2E5F0AF}" srcOrd="2" destOrd="0" presId="urn:microsoft.com/office/officeart/2005/8/layout/StepDownProcess"/>
    <dgm:cxn modelId="{FF16996A-48A6-42C2-8CCC-2489A7DD2E7A}" type="presParOf" srcId="{655CA04A-20E6-4AFB-9CF0-2F0FB2827A05}" destId="{5CBE1770-52CA-4A37-B8D0-4B78550BAAF7}" srcOrd="1" destOrd="0" presId="urn:microsoft.com/office/officeart/2005/8/layout/StepDownProcess"/>
    <dgm:cxn modelId="{58DE88D5-A36A-441D-BDC7-750ADE4A7E6E}" type="presParOf" srcId="{655CA04A-20E6-4AFB-9CF0-2F0FB2827A05}" destId="{82BC97CA-16A5-4ED2-9F17-05BEFD7BA3C3}" srcOrd="2" destOrd="0" presId="urn:microsoft.com/office/officeart/2005/8/layout/StepDownProcess"/>
    <dgm:cxn modelId="{386ACE1F-A31C-4246-8525-CB2415B1E481}" type="presParOf" srcId="{82BC97CA-16A5-4ED2-9F17-05BEFD7BA3C3}" destId="{610B10D4-BF49-405E-8DC0-0A9C06E798FF}" srcOrd="0" destOrd="0" presId="urn:microsoft.com/office/officeart/2005/8/layout/StepDownProcess"/>
    <dgm:cxn modelId="{8CCE550A-E651-45FD-BC27-0FCE42EFE12C}" type="presParOf" srcId="{82BC97CA-16A5-4ED2-9F17-05BEFD7BA3C3}" destId="{0F89B585-1062-4D57-8C0C-569040FC5EB0}" srcOrd="1" destOrd="0" presId="urn:microsoft.com/office/officeart/2005/8/layout/StepDownProcess"/>
    <dgm:cxn modelId="{01718330-043A-4B87-96E0-5315B7B982AD}" type="presParOf" srcId="{82BC97CA-16A5-4ED2-9F17-05BEFD7BA3C3}" destId="{8030FC70-654B-4327-9EE7-B33454BEA5A0}" srcOrd="2" destOrd="0" presId="urn:microsoft.com/office/officeart/2005/8/layout/StepDownProcess"/>
    <dgm:cxn modelId="{BCF9600A-B340-4F77-B057-6C082FE940B4}" type="presParOf" srcId="{655CA04A-20E6-4AFB-9CF0-2F0FB2827A05}" destId="{7BB64461-914A-4DEC-BEAC-8BF340A07C90}" srcOrd="3" destOrd="0" presId="urn:microsoft.com/office/officeart/2005/8/layout/StepDownProcess"/>
    <dgm:cxn modelId="{E50385FF-FCA4-4447-9B17-22C0C74B540D}" type="presParOf" srcId="{655CA04A-20E6-4AFB-9CF0-2F0FB2827A05}" destId="{42F3ECA3-F836-4D54-AA80-8CFDAD4BC8E9}" srcOrd="4" destOrd="0" presId="urn:microsoft.com/office/officeart/2005/8/layout/StepDownProcess"/>
    <dgm:cxn modelId="{1195246E-1752-4404-9615-6BD7ABBB8D7B}" type="presParOf" srcId="{42F3ECA3-F836-4D54-AA80-8CFDAD4BC8E9}" destId="{6C2EC11B-0DC2-4E79-BF21-ADAD02EB940B}" srcOrd="0" destOrd="0" presId="urn:microsoft.com/office/officeart/2005/8/layout/StepDownProcess"/>
    <dgm:cxn modelId="{EF280FEE-B68A-4109-9D1C-A15E3CED2046}" type="presParOf" srcId="{42F3ECA3-F836-4D54-AA80-8CFDAD4BC8E9}" destId="{85233526-CBAD-4E17-BC6F-7FBA47B64D04}" srcOrd="1" destOrd="0" presId="urn:microsoft.com/office/officeart/2005/8/layout/StepDownProcess"/>
  </dgm:cxnLst>
  <dgm:bg/>
  <dgm:whole/>
</dgm:dataModel>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16/09/2021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 xmlns:p14="http://schemas.microsoft.com/office/powerpoint/2010/main"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20</a:t>
            </a:fld>
            <a:endParaRPr lang="en-US"/>
          </a:p>
        </p:txBody>
      </p:sp>
    </p:spTree>
    <p:extLst>
      <p:ext uri="{BB962C8B-B14F-4D97-AF65-F5344CB8AC3E}">
        <p14:creationId xmlns:p14="http://schemas.microsoft.com/office/powerpoint/2010/main" xmlns=""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238720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pPr/>
              <a:t>16/09/2021</a:t>
            </a:fld>
            <a:endParaRPr lang="en-US"/>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16/09/2021</a:t>
            </a:fld>
            <a:endParaRPr lang="en-US"/>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2257" y="2331820"/>
            <a:ext cx="7592291" cy="455894"/>
          </a:xfrm>
          <a:prstGeom prst="rect">
            <a:avLst/>
          </a:prstGeom>
          <a:noFill/>
        </p:spPr>
        <p:txBody>
          <a:bodyPr wrap="square" rtlCol="0">
            <a:spAutoFit/>
          </a:bodyPr>
          <a:lstStyle/>
          <a:p>
            <a:pPr algn="ctr" defTabSz="514350">
              <a:lnSpc>
                <a:spcPct val="150000"/>
              </a:lnSpc>
            </a:pPr>
            <a:r>
              <a:rPr lang="en-US" sz="1575" dirty="0">
                <a:solidFill>
                  <a:prstClr val="black"/>
                </a:solidFill>
                <a:latin typeface="Times New Roman" pitchFamily="18" charset="0"/>
                <a:cs typeface="Times New Roman" pitchFamily="18" charset="0"/>
              </a:rPr>
              <a:t>     </a:t>
            </a:r>
          </a:p>
        </p:txBody>
      </p:sp>
      <p:sp>
        <p:nvSpPr>
          <p:cNvPr id="7" name="Rounded Rectangle 6"/>
          <p:cNvSpPr/>
          <p:nvPr/>
        </p:nvSpPr>
        <p:spPr>
          <a:xfrm>
            <a:off x="487680" y="281353"/>
            <a:ext cx="11366695" cy="3189332"/>
          </a:xfrm>
          <a:prstGeom prst="roundRect">
            <a:avLst/>
          </a:prstGeom>
          <a:solidFill>
            <a:srgbClr val="66E6F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200" b="1" dirty="0" smtClean="0">
              <a:solidFill>
                <a:srgbClr val="0000CC"/>
              </a:solidFill>
              <a:latin typeface="Times New Roman" pitchFamily="18" charset="0"/>
              <a:cs typeface="Times New Roman" pitchFamily="18" charset="0"/>
            </a:endParaRPr>
          </a:p>
          <a:p>
            <a:pPr algn="just">
              <a:lnSpc>
                <a:spcPct val="150000"/>
              </a:lnSpc>
            </a:pPr>
            <a:r>
              <a:rPr lang="en-US" sz="2200" b="1" dirty="0" smtClean="0">
                <a:solidFill>
                  <a:srgbClr val="0000CC"/>
                </a:solidFill>
                <a:latin typeface="Times New Roman" pitchFamily="18" charset="0"/>
                <a:cs typeface="Times New Roman" pitchFamily="18" charset="0"/>
              </a:rPr>
              <a:t>Bạn An sống tại TP. HCM, mùa hè này bạn An ra Hà Nội thăm ông bà. Bạn An băn khoăn với bạn Nam: </a:t>
            </a:r>
            <a:r>
              <a:rPr lang="en-US" sz="2200" b="1" i="1" dirty="0" smtClean="0">
                <a:solidFill>
                  <a:srgbClr val="0000CC"/>
                </a:solidFill>
                <a:latin typeface="Times New Roman" pitchFamily="18" charset="0"/>
                <a:cs typeface="Times New Roman" pitchFamily="18" charset="0"/>
              </a:rPr>
              <a:t>Không biết TP. HCM cách thủ đô Hà Nội bao nhiêu km nhỉ?</a:t>
            </a:r>
            <a:endParaRPr lang="en-US" sz="2200" b="1" dirty="0" smtClean="0">
              <a:solidFill>
                <a:srgbClr val="0000CC"/>
              </a:solidFill>
              <a:latin typeface="Times New Roman" pitchFamily="18" charset="0"/>
              <a:cs typeface="Times New Roman" pitchFamily="18" charset="0"/>
            </a:endParaRPr>
          </a:p>
          <a:p>
            <a:pPr algn="just">
              <a:lnSpc>
                <a:spcPct val="150000"/>
              </a:lnSpc>
            </a:pPr>
            <a:r>
              <a:rPr lang="en-US" sz="2200" b="1" dirty="0" smtClean="0">
                <a:solidFill>
                  <a:srgbClr val="0000CC"/>
                </a:solidFill>
                <a:latin typeface="Times New Roman" pitchFamily="18" charset="0"/>
                <a:cs typeface="Times New Roman" pitchFamily="18" charset="0"/>
              </a:rPr>
              <a:t>- Bạn Nam trả lời: </a:t>
            </a:r>
            <a:r>
              <a:rPr lang="en-US" sz="2200" b="1" i="1" dirty="0" smtClean="0">
                <a:solidFill>
                  <a:srgbClr val="0000CC"/>
                </a:solidFill>
                <a:latin typeface="Times New Roman" pitchFamily="18" charset="0"/>
                <a:cs typeface="Times New Roman" pitchFamily="18" charset="0"/>
              </a:rPr>
              <a:t>Bạn đưa bản đồ đây mình tính cho.</a:t>
            </a:r>
            <a:endParaRPr lang="en-US" sz="2200" b="1" dirty="0" smtClean="0">
              <a:solidFill>
                <a:srgbClr val="0000CC"/>
              </a:solidFill>
              <a:latin typeface="Times New Roman" pitchFamily="18" charset="0"/>
              <a:cs typeface="Times New Roman" pitchFamily="18" charset="0"/>
            </a:endParaRPr>
          </a:p>
          <a:p>
            <a:pPr algn="just">
              <a:lnSpc>
                <a:spcPct val="150000"/>
              </a:lnSpc>
            </a:pPr>
            <a:r>
              <a:rPr lang="en-US" sz="2200" b="1" dirty="0" smtClean="0">
                <a:solidFill>
                  <a:srgbClr val="0000CC"/>
                </a:solidFill>
                <a:latin typeface="Times New Roman" pitchFamily="18" charset="0"/>
                <a:cs typeface="Times New Roman" pitchFamily="18" charset="0"/>
              </a:rPr>
              <a:t>Một lúc sau bạn Nam tính được khoảng cách từ TP. HCM đến Hà Nội là </a:t>
            </a:r>
            <a:r>
              <a:rPr lang="en-US" sz="2200" b="1" dirty="0" smtClean="0">
                <a:solidFill>
                  <a:srgbClr val="FF0000"/>
                </a:solidFill>
                <a:latin typeface="Times New Roman" pitchFamily="18" charset="0"/>
                <a:cs typeface="Times New Roman" pitchFamily="18" charset="0"/>
              </a:rPr>
              <a:t>1800km</a:t>
            </a:r>
            <a:r>
              <a:rPr lang="en-US" sz="2200" b="1" dirty="0" smtClean="0">
                <a:solidFill>
                  <a:srgbClr val="0000CC"/>
                </a:solidFill>
                <a:latin typeface="Times New Roman" pitchFamily="18" charset="0"/>
                <a:cs typeface="Times New Roman" pitchFamily="18" charset="0"/>
              </a:rPr>
              <a:t>. </a:t>
            </a:r>
          </a:p>
          <a:p>
            <a:pPr algn="just">
              <a:lnSpc>
                <a:spcPct val="150000"/>
              </a:lnSpc>
            </a:pPr>
            <a:r>
              <a:rPr lang="en-US" sz="2200" b="1" dirty="0" smtClean="0">
                <a:solidFill>
                  <a:srgbClr val="0000CC"/>
                </a:solidFill>
                <a:latin typeface="Times New Roman" pitchFamily="18" charset="0"/>
                <a:cs typeface="Times New Roman" pitchFamily="18" charset="0"/>
              </a:rPr>
              <a:t>Bạn An trầm trồ: </a:t>
            </a:r>
            <a:r>
              <a:rPr lang="en-US" sz="2200" b="1" i="1" dirty="0" smtClean="0">
                <a:solidFill>
                  <a:srgbClr val="0000CC"/>
                </a:solidFill>
                <a:latin typeface="Times New Roman" pitchFamily="18" charset="0"/>
                <a:cs typeface="Times New Roman" pitchFamily="18" charset="0"/>
              </a:rPr>
              <a:t>Làm thế nào mà bạn tính được vậy?</a:t>
            </a:r>
            <a:endParaRPr lang="en-US" sz="2200" b="1" dirty="0" smtClean="0">
              <a:solidFill>
                <a:srgbClr val="0000CC"/>
              </a:solidFill>
              <a:latin typeface="Times New Roman" pitchFamily="18" charset="0"/>
              <a:cs typeface="Times New Roman" pitchFamily="18" charset="0"/>
            </a:endParaRPr>
          </a:p>
          <a:p>
            <a:pPr lvl="0" algn="just" fontAlgn="base">
              <a:lnSpc>
                <a:spcPct val="150000"/>
              </a:lnSpc>
              <a:spcBef>
                <a:spcPct val="0"/>
              </a:spcBef>
              <a:spcAft>
                <a:spcPct val="0"/>
              </a:spcAft>
            </a:pPr>
            <a:endParaRPr lang="en-US" sz="2200" b="1" dirty="0" smtClean="0">
              <a:solidFill>
                <a:srgbClr val="0000CC"/>
              </a:solidFill>
              <a:latin typeface="Times New Roman" pitchFamily="18" charset="0"/>
              <a:cs typeface="Times New Roman" pitchFamily="18" charset="0"/>
            </a:endParaRPr>
          </a:p>
        </p:txBody>
      </p:sp>
      <p:pic>
        <p:nvPicPr>
          <p:cNvPr id="5" name="Picture 2" descr="C:\Users\PTS\Desktop\Ảnh\pngtree-free-cartoon-character-question-mark-image_1321761-1621303187.jpg"/>
          <p:cNvPicPr>
            <a:picLocks noChangeAspect="1" noChangeArrowheads="1"/>
          </p:cNvPicPr>
          <p:nvPr/>
        </p:nvPicPr>
        <p:blipFill>
          <a:blip r:embed="rId2"/>
          <a:srcRect/>
          <a:stretch>
            <a:fillRect/>
          </a:stretch>
        </p:blipFill>
        <p:spPr bwMode="auto">
          <a:xfrm>
            <a:off x="905022" y="3576712"/>
            <a:ext cx="4117144" cy="3087858"/>
          </a:xfrm>
          <a:prstGeom prst="rect">
            <a:avLst/>
          </a:prstGeom>
          <a:noFill/>
          <a:ln>
            <a:solidFill>
              <a:srgbClr val="0000FF"/>
            </a:solidFill>
          </a:ln>
        </p:spPr>
      </p:pic>
      <p:pic>
        <p:nvPicPr>
          <p:cNvPr id="1028" name="Picture 4"/>
          <p:cNvPicPr>
            <a:picLocks noChangeAspect="1" noChangeArrowheads="1"/>
          </p:cNvPicPr>
          <p:nvPr/>
        </p:nvPicPr>
        <p:blipFill>
          <a:blip r:embed="rId3"/>
          <a:srcRect/>
          <a:stretch>
            <a:fillRect/>
          </a:stretch>
        </p:blipFill>
        <p:spPr bwMode="auto">
          <a:xfrm>
            <a:off x="6400799" y="3601329"/>
            <a:ext cx="4515119" cy="3032911"/>
          </a:xfrm>
          <a:prstGeom prst="rect">
            <a:avLst/>
          </a:prstGeom>
          <a:noFill/>
          <a:ln w="9525">
            <a:solidFill>
              <a:srgbClr val="0000FF"/>
            </a:solidFill>
            <a:miter lim="800000"/>
            <a:headEnd/>
            <a:tailEnd/>
          </a:ln>
          <a:effectLst/>
        </p:spPr>
      </p:pic>
    </p:spTree>
    <p:extLst>
      <p:ext uri="{BB962C8B-B14F-4D97-AF65-F5344CB8AC3E}">
        <p14:creationId xmlns:p14="http://schemas.microsoft.com/office/powerpoint/2010/main" xmlns="" val="3363618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ppt_x</p:attrName>
                                        </p:attrNameLst>
                                      </p:cBhvr>
                                      <p:tavLst>
                                        <p:tav tm="0">
                                          <p:val>
                                            <p:strVal val="#ppt_x-.2"/>
                                          </p:val>
                                        </p:tav>
                                        <p:tav tm="100000">
                                          <p:val>
                                            <p:strVal val="#ppt_x"/>
                                          </p:val>
                                        </p:tav>
                                      </p:tavLst>
                                    </p:anim>
                                    <p:anim calcmode="lin" valueType="num">
                                      <p:cBhvr>
                                        <p:cTn id="1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916120" y="3100006"/>
            <a:ext cx="2919504" cy="430887"/>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200" b="1" dirty="0">
                <a:solidFill>
                  <a:schemeClr val="bg1"/>
                </a:solidFill>
                <a:latin typeface="Times New Roman" panose="02020603050405020304" pitchFamily="18" charset="0"/>
                <a:cs typeface="Times New Roman" panose="02020603050405020304" pitchFamily="18" charset="0"/>
              </a:rPr>
              <a:t>1 : 100 000</a:t>
            </a:r>
          </a:p>
        </p:txBody>
      </p:sp>
      <p:sp>
        <p:nvSpPr>
          <p:cNvPr id="13315" name="Text Box 5"/>
          <p:cNvSpPr txBox="1">
            <a:spLocks noChangeArrowheads="1"/>
          </p:cNvSpPr>
          <p:nvPr/>
        </p:nvSpPr>
        <p:spPr bwMode="auto">
          <a:xfrm>
            <a:off x="2916120" y="3719301"/>
            <a:ext cx="2919504" cy="430887"/>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200" b="1" dirty="0">
                <a:solidFill>
                  <a:schemeClr val="bg1"/>
                </a:solidFill>
                <a:latin typeface="Times New Roman" panose="02020603050405020304" pitchFamily="18" charset="0"/>
                <a:cs typeface="Times New Roman" panose="02020603050405020304" pitchFamily="18" charset="0"/>
              </a:rPr>
              <a:t>1 : 200 000</a:t>
            </a:r>
          </a:p>
        </p:txBody>
      </p:sp>
      <p:sp>
        <p:nvSpPr>
          <p:cNvPr id="13316" name="Text Box 6"/>
          <p:cNvSpPr txBox="1">
            <a:spLocks noChangeArrowheads="1"/>
          </p:cNvSpPr>
          <p:nvPr/>
        </p:nvSpPr>
        <p:spPr bwMode="auto">
          <a:xfrm>
            <a:off x="2916120" y="4338596"/>
            <a:ext cx="2919504" cy="430887"/>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200" b="1" dirty="0">
                <a:solidFill>
                  <a:schemeClr val="bg1"/>
                </a:solidFill>
                <a:latin typeface="Times New Roman" panose="02020603050405020304" pitchFamily="18" charset="0"/>
                <a:cs typeface="Times New Roman" panose="02020603050405020304" pitchFamily="18" charset="0"/>
              </a:rPr>
              <a:t>1 :1 000 000</a:t>
            </a:r>
          </a:p>
        </p:txBody>
      </p:sp>
      <p:sp>
        <p:nvSpPr>
          <p:cNvPr id="13317" name="Text Box 8"/>
          <p:cNvSpPr txBox="1">
            <a:spLocks noChangeArrowheads="1"/>
          </p:cNvSpPr>
          <p:nvPr/>
        </p:nvSpPr>
        <p:spPr bwMode="auto">
          <a:xfrm>
            <a:off x="2916120" y="4923648"/>
            <a:ext cx="2919504" cy="430887"/>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200" b="1" dirty="0">
                <a:solidFill>
                  <a:schemeClr val="bg1"/>
                </a:solidFill>
                <a:latin typeface="Times New Roman" panose="02020603050405020304" pitchFamily="18" charset="0"/>
                <a:cs typeface="Times New Roman" panose="02020603050405020304" pitchFamily="18" charset="0"/>
              </a:rPr>
              <a:t>1 :15 000 000</a:t>
            </a:r>
          </a:p>
        </p:txBody>
      </p:sp>
      <p:sp>
        <p:nvSpPr>
          <p:cNvPr id="13318" name="Text Box 9"/>
          <p:cNvSpPr txBox="1">
            <a:spLocks noChangeArrowheads="1"/>
          </p:cNvSpPr>
          <p:nvPr/>
        </p:nvSpPr>
        <p:spPr bwMode="auto">
          <a:xfrm>
            <a:off x="349224" y="3867769"/>
            <a:ext cx="1757083" cy="430887"/>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200" b="1" dirty="0" err="1">
                <a:solidFill>
                  <a:schemeClr val="bg1"/>
                </a:solidFill>
                <a:latin typeface="Times New Roman" panose="02020603050405020304" pitchFamily="18" charset="0"/>
                <a:cs typeface="Times New Roman" panose="02020603050405020304" pitchFamily="18" charset="0"/>
              </a:rPr>
              <a:t>Tỉ</a:t>
            </a:r>
            <a:r>
              <a:rPr lang="en-US" altLang="vi-VN" sz="2200" b="1" dirty="0">
                <a:solidFill>
                  <a:schemeClr val="bg1"/>
                </a:solidFill>
                <a:latin typeface="Times New Roman" panose="02020603050405020304" pitchFamily="18" charset="0"/>
                <a:cs typeface="Times New Roman" panose="02020603050405020304" pitchFamily="18" charset="0"/>
              </a:rPr>
              <a:t> </a:t>
            </a:r>
            <a:r>
              <a:rPr lang="en-US" altLang="vi-VN" sz="2200" b="1" dirty="0" err="1">
                <a:solidFill>
                  <a:schemeClr val="bg1"/>
                </a:solidFill>
                <a:latin typeface="Times New Roman" panose="02020603050405020304" pitchFamily="18" charset="0"/>
                <a:cs typeface="Times New Roman" panose="02020603050405020304" pitchFamily="18" charset="0"/>
              </a:rPr>
              <a:t>lệ</a:t>
            </a:r>
            <a:r>
              <a:rPr lang="en-US" altLang="vi-VN" sz="2200" b="1" dirty="0">
                <a:solidFill>
                  <a:schemeClr val="bg1"/>
                </a:solidFill>
                <a:latin typeface="Times New Roman" panose="02020603050405020304" pitchFamily="18" charset="0"/>
                <a:cs typeface="Times New Roman" panose="02020603050405020304" pitchFamily="18" charset="0"/>
              </a:rPr>
              <a:t> </a:t>
            </a:r>
            <a:r>
              <a:rPr lang="en-US" altLang="vi-VN" sz="2200" b="1" dirty="0" err="1">
                <a:solidFill>
                  <a:schemeClr val="bg1"/>
                </a:solidFill>
                <a:latin typeface="Times New Roman" panose="02020603050405020304" pitchFamily="18" charset="0"/>
                <a:cs typeface="Times New Roman" panose="02020603050405020304" pitchFamily="18" charset="0"/>
              </a:rPr>
              <a:t>bản</a:t>
            </a:r>
            <a:r>
              <a:rPr lang="en-US" altLang="vi-VN" sz="2200" b="1" dirty="0">
                <a:solidFill>
                  <a:schemeClr val="bg1"/>
                </a:solidFill>
                <a:latin typeface="Times New Roman" panose="02020603050405020304" pitchFamily="18" charset="0"/>
                <a:cs typeface="Times New Roman" panose="02020603050405020304" pitchFamily="18" charset="0"/>
              </a:rPr>
              <a:t> </a:t>
            </a:r>
            <a:r>
              <a:rPr lang="en-US" altLang="vi-VN" sz="2200" b="1" dirty="0" err="1">
                <a:solidFill>
                  <a:schemeClr val="bg1"/>
                </a:solidFill>
                <a:latin typeface="Times New Roman" panose="02020603050405020304" pitchFamily="18" charset="0"/>
                <a:cs typeface="Times New Roman" panose="02020603050405020304" pitchFamily="18" charset="0"/>
              </a:rPr>
              <a:t>đồ</a:t>
            </a:r>
            <a:endParaRPr lang="en-US" altLang="vi-VN" sz="2200" b="1" dirty="0">
              <a:solidFill>
                <a:schemeClr val="bg1"/>
              </a:solidFill>
              <a:latin typeface="Times New Roman" panose="02020603050405020304" pitchFamily="18" charset="0"/>
              <a:cs typeface="Times New Roman" panose="02020603050405020304" pitchFamily="18" charset="0"/>
            </a:endParaRPr>
          </a:p>
        </p:txBody>
      </p:sp>
      <p:sp>
        <p:nvSpPr>
          <p:cNvPr id="13319" name="Line 10"/>
          <p:cNvSpPr>
            <a:spLocks noChangeShapeType="1"/>
          </p:cNvSpPr>
          <p:nvPr/>
        </p:nvSpPr>
        <p:spPr bwMode="auto">
          <a:xfrm flipV="1">
            <a:off x="2032000" y="3276600"/>
            <a:ext cx="812800" cy="914400"/>
          </a:xfrm>
          <a:prstGeom prst="line">
            <a:avLst/>
          </a:prstGeom>
          <a:ln w="28575">
            <a:solidFill>
              <a:srgbClr val="000099"/>
            </a:solidFill>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800">
              <a:latin typeface="Times New Roman" panose="02020603050405020304" pitchFamily="18" charset="0"/>
              <a:cs typeface="Times New Roman" panose="02020603050405020304" pitchFamily="18" charset="0"/>
            </a:endParaRPr>
          </a:p>
        </p:txBody>
      </p:sp>
      <p:sp>
        <p:nvSpPr>
          <p:cNvPr id="13320" name="Line 11"/>
          <p:cNvSpPr>
            <a:spLocks noChangeShapeType="1"/>
          </p:cNvSpPr>
          <p:nvPr/>
        </p:nvSpPr>
        <p:spPr bwMode="auto">
          <a:xfrm flipV="1">
            <a:off x="2064472" y="3929681"/>
            <a:ext cx="812800" cy="304800"/>
          </a:xfrm>
          <a:prstGeom prst="line">
            <a:avLst/>
          </a:prstGeom>
          <a:ln w="28575">
            <a:solidFill>
              <a:srgbClr val="000099"/>
            </a:solidFill>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800">
              <a:latin typeface="Times New Roman" panose="02020603050405020304" pitchFamily="18" charset="0"/>
              <a:cs typeface="Times New Roman" panose="02020603050405020304" pitchFamily="18" charset="0"/>
            </a:endParaRPr>
          </a:p>
        </p:txBody>
      </p:sp>
      <p:sp>
        <p:nvSpPr>
          <p:cNvPr id="13321" name="Line 12"/>
          <p:cNvSpPr>
            <a:spLocks noChangeShapeType="1"/>
          </p:cNvSpPr>
          <p:nvPr/>
        </p:nvSpPr>
        <p:spPr bwMode="auto">
          <a:xfrm>
            <a:off x="2103320" y="4260741"/>
            <a:ext cx="812800" cy="304800"/>
          </a:xfrm>
          <a:prstGeom prst="line">
            <a:avLst/>
          </a:prstGeom>
          <a:ln w="28575">
            <a:solidFill>
              <a:srgbClr val="000099"/>
            </a:solidFill>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800">
              <a:latin typeface="Times New Roman" panose="02020603050405020304" pitchFamily="18" charset="0"/>
              <a:cs typeface="Times New Roman" panose="02020603050405020304" pitchFamily="18" charset="0"/>
            </a:endParaRPr>
          </a:p>
        </p:txBody>
      </p:sp>
      <p:sp>
        <p:nvSpPr>
          <p:cNvPr id="13322" name="Line 13"/>
          <p:cNvSpPr>
            <a:spLocks noChangeShapeType="1"/>
          </p:cNvSpPr>
          <p:nvPr/>
        </p:nvSpPr>
        <p:spPr bwMode="auto">
          <a:xfrm>
            <a:off x="2088380" y="4234481"/>
            <a:ext cx="711200" cy="838200"/>
          </a:xfrm>
          <a:prstGeom prst="line">
            <a:avLst/>
          </a:prstGeom>
          <a:ln w="28575">
            <a:solidFill>
              <a:srgbClr val="000099"/>
            </a:solidFill>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800">
              <a:latin typeface="Times New Roman" panose="02020603050405020304" pitchFamily="18" charset="0"/>
              <a:cs typeface="Times New Roman" panose="02020603050405020304" pitchFamily="18" charset="0"/>
            </a:endParaRPr>
          </a:p>
        </p:txBody>
      </p:sp>
      <p:sp>
        <p:nvSpPr>
          <p:cNvPr id="20496" name="Text Box 16"/>
          <p:cNvSpPr txBox="1">
            <a:spLocks noChangeArrowheads="1"/>
          </p:cNvSpPr>
          <p:nvPr/>
        </p:nvSpPr>
        <p:spPr bwMode="auto">
          <a:xfrm>
            <a:off x="508000" y="1752601"/>
            <a:ext cx="11277600" cy="646331"/>
          </a:xfrm>
          <a:prstGeom prst="rect">
            <a:avLst/>
          </a:prstGeom>
          <a:solidFill>
            <a:srgbClr val="FFFFFF"/>
          </a:solidFill>
          <a:ln>
            <a:solidFill>
              <a:srgbClr val="000099"/>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en-US" altLang="vi-VN" sz="2400" b="1" i="1" dirty="0" smtClean="0">
                <a:solidFill>
                  <a:srgbClr val="0000FF"/>
                </a:solidFill>
                <a:latin typeface="Times New Roman" panose="02020603050405020304" pitchFamily="18" charset="0"/>
                <a:cs typeface="Times New Roman" panose="02020603050405020304" pitchFamily="18" charset="0"/>
              </a:rPr>
              <a:t>Cho biế t </a:t>
            </a:r>
            <a:r>
              <a:rPr lang="en-US" altLang="vi-VN" sz="2400" b="1" i="1" dirty="0">
                <a:solidFill>
                  <a:srgbClr val="0000FF"/>
                </a:solidFill>
                <a:latin typeface="Times New Roman" panose="02020603050405020304" pitchFamily="18" charset="0"/>
                <a:cs typeface="Times New Roman" panose="02020603050405020304" pitchFamily="18" charset="0"/>
              </a:rPr>
              <a:t>tỉ lệ nào lớn </a:t>
            </a:r>
            <a:r>
              <a:rPr lang="en-US" altLang="vi-VN" sz="2400" b="1" i="1" dirty="0" smtClean="0">
                <a:solidFill>
                  <a:srgbClr val="0000FF"/>
                </a:solidFill>
                <a:latin typeface="Times New Roman" panose="02020603050405020304" pitchFamily="18" charset="0"/>
                <a:cs typeface="Times New Roman" panose="02020603050405020304" pitchFamily="18" charset="0"/>
              </a:rPr>
              <a:t>nhất, </a:t>
            </a:r>
            <a:r>
              <a:rPr lang="en-US" altLang="vi-VN" sz="2400" b="1" i="1" dirty="0">
                <a:solidFill>
                  <a:srgbClr val="0000FF"/>
                </a:solidFill>
                <a:latin typeface="Times New Roman" panose="02020603050405020304" pitchFamily="18" charset="0"/>
                <a:cs typeface="Times New Roman" panose="02020603050405020304" pitchFamily="18" charset="0"/>
              </a:rPr>
              <a:t>nhỏ nhất trong số các tỉ lệ bản đồ </a:t>
            </a:r>
            <a:r>
              <a:rPr lang="en-US" altLang="vi-VN" sz="2400" b="1" i="1" dirty="0" smtClean="0">
                <a:solidFill>
                  <a:srgbClr val="0000FF"/>
                </a:solidFill>
                <a:latin typeface="Times New Roman" panose="02020603050405020304" pitchFamily="18" charset="0"/>
                <a:cs typeface="Times New Roman" panose="02020603050405020304" pitchFamily="18" charset="0"/>
              </a:rPr>
              <a:t>d</a:t>
            </a:r>
            <a:r>
              <a:rPr lang="vi-VN" altLang="vi-VN" sz="2400" b="1" i="1" dirty="0" smtClean="0">
                <a:solidFill>
                  <a:srgbClr val="0000FF"/>
                </a:solidFill>
                <a:latin typeface="Times New Roman" panose="02020603050405020304" pitchFamily="18" charset="0"/>
                <a:cs typeface="Times New Roman" panose="02020603050405020304" pitchFamily="18" charset="0"/>
              </a:rPr>
              <a:t>ướ</a:t>
            </a:r>
            <a:r>
              <a:rPr lang="en-US" altLang="vi-VN" sz="2400" b="1" i="1" dirty="0" smtClean="0">
                <a:solidFill>
                  <a:srgbClr val="0000FF"/>
                </a:solidFill>
                <a:latin typeface="Times New Roman" panose="02020603050405020304" pitchFamily="18" charset="0"/>
                <a:cs typeface="Times New Roman" panose="02020603050405020304" pitchFamily="18" charset="0"/>
              </a:rPr>
              <a:t>i </a:t>
            </a:r>
            <a:r>
              <a:rPr lang="vi-VN" altLang="vi-VN" sz="2400" b="1" i="1" dirty="0" smtClean="0">
                <a:solidFill>
                  <a:srgbClr val="0000FF"/>
                </a:solidFill>
                <a:latin typeface="Times New Roman" panose="02020603050405020304" pitchFamily="18" charset="0"/>
                <a:cs typeface="Times New Roman" panose="02020603050405020304" pitchFamily="18" charset="0"/>
              </a:rPr>
              <a:t>đâ</a:t>
            </a:r>
            <a:r>
              <a:rPr lang="en-US" altLang="vi-VN" sz="2400" b="1" i="1" dirty="0" smtClean="0">
                <a:solidFill>
                  <a:srgbClr val="0000FF"/>
                </a:solidFill>
                <a:latin typeface="Times New Roman" panose="02020603050405020304" pitchFamily="18" charset="0"/>
                <a:cs typeface="Times New Roman" panose="02020603050405020304" pitchFamily="18" charset="0"/>
              </a:rPr>
              <a:t>y?</a:t>
            </a:r>
            <a:endParaRPr lang="en-US" altLang="vi-VN" sz="2400" b="1" i="1" dirty="0">
              <a:solidFill>
                <a:srgbClr val="0000FF"/>
              </a:solidFill>
              <a:latin typeface="Times New Roman" panose="02020603050405020304" pitchFamily="18" charset="0"/>
              <a:cs typeface="Times New Roman" panose="02020603050405020304" pitchFamily="18" charset="0"/>
            </a:endParaRPr>
          </a:p>
        </p:txBody>
      </p:sp>
      <p:sp>
        <p:nvSpPr>
          <p:cNvPr id="20497" name="Text Box 17"/>
          <p:cNvSpPr txBox="1">
            <a:spLocks noChangeArrowheads="1"/>
          </p:cNvSpPr>
          <p:nvPr/>
        </p:nvSpPr>
        <p:spPr bwMode="auto">
          <a:xfrm>
            <a:off x="6038825" y="3105769"/>
            <a:ext cx="236668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200" b="1" dirty="0" err="1" smtClean="0">
                <a:solidFill>
                  <a:srgbClr val="FF0000"/>
                </a:solidFill>
                <a:latin typeface="Times New Roman" panose="02020603050405020304" pitchFamily="18" charset="0"/>
                <a:cs typeface="Times New Roman" panose="02020603050405020304" pitchFamily="18" charset="0"/>
              </a:rPr>
              <a:t>Lớn</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nhất</a:t>
            </a:r>
            <a:r>
              <a:rPr lang="en-US" altLang="vi-VN" sz="2200" b="1" dirty="0">
                <a:solidFill>
                  <a:srgbClr val="FF0000"/>
                </a:solidFill>
                <a:latin typeface="Times New Roman" panose="02020603050405020304" pitchFamily="18" charset="0"/>
                <a:cs typeface="Times New Roman" panose="02020603050405020304" pitchFamily="18" charset="0"/>
              </a:rPr>
              <a:t> </a:t>
            </a:r>
          </a:p>
        </p:txBody>
      </p:sp>
      <p:sp>
        <p:nvSpPr>
          <p:cNvPr id="20498" name="Rectangle 18"/>
          <p:cNvSpPr>
            <a:spLocks noChangeArrowheads="1"/>
          </p:cNvSpPr>
          <p:nvPr/>
        </p:nvSpPr>
        <p:spPr bwMode="auto">
          <a:xfrm>
            <a:off x="6140424" y="4858369"/>
            <a:ext cx="130676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200" b="1" dirty="0" err="1" smtClean="0">
                <a:solidFill>
                  <a:srgbClr val="FF0000"/>
                </a:solidFill>
                <a:latin typeface="Times New Roman" panose="02020603050405020304" pitchFamily="18" charset="0"/>
                <a:cs typeface="Times New Roman" panose="02020603050405020304" pitchFamily="18" charset="0"/>
              </a:rPr>
              <a:t>Nhỏ</a:t>
            </a:r>
            <a:r>
              <a:rPr lang="en-US" altLang="vi-VN" sz="2200" b="1" dirty="0" smtClean="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nhất</a:t>
            </a:r>
            <a:endParaRPr lang="en-US" altLang="vi-VN" sz="2200" b="1" dirty="0">
              <a:solidFill>
                <a:srgbClr val="FF0000"/>
              </a:solidFill>
              <a:latin typeface="Times New Roman" panose="02020603050405020304" pitchFamily="18" charset="0"/>
              <a:cs typeface="Times New Roman" panose="02020603050405020304" pitchFamily="18" charset="0"/>
            </a:endParaRPr>
          </a:p>
        </p:txBody>
      </p:sp>
      <p:sp>
        <p:nvSpPr>
          <p:cNvPr id="20499" name="Text Box 19"/>
          <p:cNvSpPr txBox="1">
            <a:spLocks noChangeArrowheads="1"/>
          </p:cNvSpPr>
          <p:nvPr/>
        </p:nvSpPr>
        <p:spPr bwMode="auto">
          <a:xfrm>
            <a:off x="9144000" y="3505201"/>
            <a:ext cx="2743200" cy="769441"/>
          </a:xfrm>
          <a:prstGeom prst="rect">
            <a:avLst/>
          </a:prstGeom>
          <a:solidFill>
            <a:srgbClr val="99FF33"/>
          </a:solidFill>
          <a:ln w="38100" cmpd="dbl">
            <a:solidFill>
              <a:srgbClr val="000099"/>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200" b="1" dirty="0">
                <a:solidFill>
                  <a:srgbClr val="FF0000"/>
                </a:solidFill>
                <a:latin typeface="Times New Roman" panose="02020603050405020304" pitchFamily="18" charset="0"/>
                <a:cs typeface="Times New Roman" panose="02020603050405020304" pitchFamily="18" charset="0"/>
              </a:rPr>
              <a:t>Mẫu số càng lớn thì tỉ lệ bản đồ càng nhỏ</a:t>
            </a:r>
          </a:p>
        </p:txBody>
      </p:sp>
      <p:sp>
        <p:nvSpPr>
          <p:cNvPr id="20500" name="Line 20"/>
          <p:cNvSpPr>
            <a:spLocks noChangeShapeType="1"/>
          </p:cNvSpPr>
          <p:nvPr/>
        </p:nvSpPr>
        <p:spPr bwMode="auto">
          <a:xfrm>
            <a:off x="8252969" y="3160867"/>
            <a:ext cx="0" cy="2286000"/>
          </a:xfrm>
          <a:prstGeom prst="line">
            <a:avLst/>
          </a:prstGeom>
          <a:noFill/>
          <a:ln w="57150" cmpd="thinThick">
            <a:solidFill>
              <a:srgbClr val="000099"/>
            </a:solidFill>
            <a:round/>
            <a:headEnd/>
            <a:tailEnd/>
          </a:ln>
          <a:extLst>
            <a:ext uri="{909E8E84-426E-40DD-AFC4-6F175D3DCCD1}">
              <a14:hiddenFill xmlns:a14="http://schemas.microsoft.com/office/drawing/2010/main" xmlns="">
                <a:no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20501" name="Line 21"/>
          <p:cNvSpPr>
            <a:spLocks noChangeShapeType="1"/>
          </p:cNvSpPr>
          <p:nvPr/>
        </p:nvSpPr>
        <p:spPr bwMode="auto">
          <a:xfrm>
            <a:off x="8385088" y="4052721"/>
            <a:ext cx="711200" cy="0"/>
          </a:xfrm>
          <a:prstGeom prst="line">
            <a:avLst/>
          </a:prstGeom>
          <a:noFill/>
          <a:ln w="76200" cmpd="tri">
            <a:solidFill>
              <a:srgbClr val="0000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17" name="Rectangle 5"/>
          <p:cNvSpPr>
            <a:spLocks noChangeArrowheads="1"/>
          </p:cNvSpPr>
          <p:nvPr/>
        </p:nvSpPr>
        <p:spPr bwMode="auto">
          <a:xfrm>
            <a:off x="0" y="0"/>
            <a:ext cx="12192000" cy="1174654"/>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18"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9" name="Picture 9" descr="TRAIDAT"/>
          <p:cNvPicPr>
            <a:picLocks noChangeAspect="1" noChangeArrowheads="1" noCrop="1"/>
          </p:cNvPicPr>
          <p:nvPr/>
        </p:nvPicPr>
        <p:blipFill>
          <a:blip r:embed="rId2"/>
          <a:srcRect/>
          <a:stretch>
            <a:fillRect/>
          </a:stretch>
        </p:blipFill>
        <p:spPr bwMode="auto">
          <a:xfrm>
            <a:off x="11176000" y="39636"/>
            <a:ext cx="914400" cy="987305"/>
          </a:xfrm>
          <a:prstGeom prst="rect">
            <a:avLst/>
          </a:prstGeom>
          <a:noFill/>
          <a:ln w="9525">
            <a:noFill/>
            <a:miter lim="800000"/>
            <a:headEnd/>
            <a:tailEnd/>
          </a:ln>
        </p:spPr>
      </p:pic>
      <p:pic>
        <p:nvPicPr>
          <p:cNvPr id="20" name="Picture 10" descr="ringwrlmed2_b"/>
          <p:cNvPicPr>
            <a:picLocks noChangeAspect="1" noChangeArrowheads="1" noCrop="1"/>
          </p:cNvPicPr>
          <p:nvPr/>
        </p:nvPicPr>
        <p:blipFill>
          <a:blip r:embed="rId3"/>
          <a:srcRect/>
          <a:stretch>
            <a:fillRect/>
          </a:stretch>
        </p:blipFill>
        <p:spPr bwMode="auto">
          <a:xfrm>
            <a:off x="0" y="0"/>
            <a:ext cx="1092200" cy="1228726"/>
          </a:xfrm>
          <a:prstGeom prst="rect">
            <a:avLst/>
          </a:prstGeom>
          <a:noFill/>
          <a:ln w="9525">
            <a:noFill/>
            <a:miter lim="800000"/>
            <a:headEnd/>
            <a:tailEnd/>
          </a:ln>
        </p:spPr>
      </p:pic>
      <p:sp>
        <p:nvSpPr>
          <p:cNvPr id="21" name="AutoShape 3"/>
          <p:cNvSpPr txBox="1">
            <a:spLocks noChangeArrowheads="1"/>
          </p:cNvSpPr>
          <p:nvPr/>
        </p:nvSpPr>
        <p:spPr>
          <a:xfrm>
            <a:off x="304800" y="1371600"/>
            <a:ext cx="35560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altLang="vi-VN" sz="2400" b="1" i="0" u="sng"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1. Tỉ lệ bản đồ</a:t>
            </a:r>
          </a:p>
        </p:txBody>
      </p:sp>
    </p:spTree>
    <p:extLst>
      <p:ext uri="{BB962C8B-B14F-4D97-AF65-F5344CB8AC3E}">
        <p14:creationId xmlns:p14="http://schemas.microsoft.com/office/powerpoint/2010/main" xmlns="" val="138728691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 calcmode="lin" valueType="num">
                                      <p:cBhvr>
                                        <p:cTn id="7" dur="1000" fill="hold"/>
                                        <p:tgtEl>
                                          <p:spTgt spid="20496"/>
                                        </p:tgtEl>
                                        <p:attrNameLst>
                                          <p:attrName>ppt_x</p:attrName>
                                        </p:attrNameLst>
                                      </p:cBhvr>
                                      <p:tavLst>
                                        <p:tav tm="0">
                                          <p:val>
                                            <p:strVal val="#ppt_x-.2"/>
                                          </p:val>
                                        </p:tav>
                                        <p:tav tm="100000">
                                          <p:val>
                                            <p:strVal val="#ppt_x"/>
                                          </p:val>
                                        </p:tav>
                                      </p:tavLst>
                                    </p:anim>
                                    <p:anim calcmode="lin" valueType="num">
                                      <p:cBhvr>
                                        <p:cTn id="8" dur="1000" fill="hold"/>
                                        <p:tgtEl>
                                          <p:spTgt spid="204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20496"/>
                                        </p:tgtEl>
                                        <p:attrNameLst>
                                          <p:attrName>ppt_x</p:attrName>
                                        </p:attrNameLst>
                                      </p:cBhvr>
                                      <p:tavLst>
                                        <p:tav tm="0">
                                          <p:val>
                                            <p:strVal val="ppt_x"/>
                                          </p:val>
                                        </p:tav>
                                        <p:tav tm="100000">
                                          <p:val>
                                            <p:strVal val="ppt_x-.2"/>
                                          </p:val>
                                        </p:tav>
                                      </p:tavLst>
                                    </p:anim>
                                    <p:anim calcmode="lin" valueType="num">
                                      <p:cBhvr>
                                        <p:cTn id="14" dur="1000"/>
                                        <p:tgtEl>
                                          <p:spTgt spid="20496"/>
                                        </p:tgtEl>
                                        <p:attrNameLst>
                                          <p:attrName>ppt_y</p:attrName>
                                        </p:attrNameLst>
                                      </p:cBhvr>
                                      <p:tavLst>
                                        <p:tav tm="0">
                                          <p:val>
                                            <p:strVal val="ppt_y"/>
                                          </p:val>
                                        </p:tav>
                                        <p:tav tm="100000">
                                          <p:val>
                                            <p:strVal val="ppt_y"/>
                                          </p:val>
                                        </p:tav>
                                      </p:tavLst>
                                    </p:anim>
                                    <p:animEffect transition="out" filter="fade">
                                      <p:cBhvr>
                                        <p:cTn id="15" dur="1000"/>
                                        <p:tgtEl>
                                          <p:spTgt spid="20496"/>
                                        </p:tgtEl>
                                      </p:cBhvr>
                                    </p:animEffect>
                                    <p:set>
                                      <p:cBhvr>
                                        <p:cTn id="16" dur="1" fill="hold">
                                          <p:stCondLst>
                                            <p:cond delay="999"/>
                                          </p:stCondLst>
                                        </p:cTn>
                                        <p:tgtEl>
                                          <p:spTgt spid="2049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500"/>
                                        </p:tgtEl>
                                        <p:attrNameLst>
                                          <p:attrName>style.visibility</p:attrName>
                                        </p:attrNameLst>
                                      </p:cBhvr>
                                      <p:to>
                                        <p:strVal val="visible"/>
                                      </p:to>
                                    </p:set>
                                    <p:anim calcmode="lin" valueType="num">
                                      <p:cBhvr>
                                        <p:cTn id="21" dur="500" fill="hold"/>
                                        <p:tgtEl>
                                          <p:spTgt spid="20500"/>
                                        </p:tgtEl>
                                        <p:attrNameLst>
                                          <p:attrName>ppt_w</p:attrName>
                                        </p:attrNameLst>
                                      </p:cBhvr>
                                      <p:tavLst>
                                        <p:tav tm="0">
                                          <p:val>
                                            <p:fltVal val="0"/>
                                          </p:val>
                                        </p:tav>
                                        <p:tav tm="100000">
                                          <p:val>
                                            <p:strVal val="#ppt_w"/>
                                          </p:val>
                                        </p:tav>
                                      </p:tavLst>
                                    </p:anim>
                                    <p:anim calcmode="lin" valueType="num">
                                      <p:cBhvr>
                                        <p:cTn id="22" dur="500" fill="hold"/>
                                        <p:tgtEl>
                                          <p:spTgt spid="20500"/>
                                        </p:tgtEl>
                                        <p:attrNameLst>
                                          <p:attrName>ppt_h</p:attrName>
                                        </p:attrNameLst>
                                      </p:cBhvr>
                                      <p:tavLst>
                                        <p:tav tm="0">
                                          <p:val>
                                            <p:fltVal val="0"/>
                                          </p:val>
                                        </p:tav>
                                        <p:tav tm="100000">
                                          <p:val>
                                            <p:strVal val="#ppt_h"/>
                                          </p:val>
                                        </p:tav>
                                      </p:tavLst>
                                    </p:anim>
                                    <p:animEffect transition="in" filter="fade">
                                      <p:cBhvr>
                                        <p:cTn id="23" dur="500"/>
                                        <p:tgtEl>
                                          <p:spTgt spid="2050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497"/>
                                        </p:tgtEl>
                                        <p:attrNameLst>
                                          <p:attrName>style.visibility</p:attrName>
                                        </p:attrNameLst>
                                      </p:cBhvr>
                                      <p:to>
                                        <p:strVal val="visible"/>
                                      </p:to>
                                    </p:set>
                                    <p:anim calcmode="lin" valueType="num">
                                      <p:cBhvr>
                                        <p:cTn id="28" dur="500" fill="hold"/>
                                        <p:tgtEl>
                                          <p:spTgt spid="20497"/>
                                        </p:tgtEl>
                                        <p:attrNameLst>
                                          <p:attrName>ppt_w</p:attrName>
                                        </p:attrNameLst>
                                      </p:cBhvr>
                                      <p:tavLst>
                                        <p:tav tm="0">
                                          <p:val>
                                            <p:fltVal val="0"/>
                                          </p:val>
                                        </p:tav>
                                        <p:tav tm="100000">
                                          <p:val>
                                            <p:strVal val="#ppt_w"/>
                                          </p:val>
                                        </p:tav>
                                      </p:tavLst>
                                    </p:anim>
                                    <p:anim calcmode="lin" valueType="num">
                                      <p:cBhvr>
                                        <p:cTn id="29" dur="500" fill="hold"/>
                                        <p:tgtEl>
                                          <p:spTgt spid="20497"/>
                                        </p:tgtEl>
                                        <p:attrNameLst>
                                          <p:attrName>ppt_h</p:attrName>
                                        </p:attrNameLst>
                                      </p:cBhvr>
                                      <p:tavLst>
                                        <p:tav tm="0">
                                          <p:val>
                                            <p:fltVal val="0"/>
                                          </p:val>
                                        </p:tav>
                                        <p:tav tm="100000">
                                          <p:val>
                                            <p:strVal val="#ppt_h"/>
                                          </p:val>
                                        </p:tav>
                                      </p:tavLst>
                                    </p:anim>
                                    <p:animEffect transition="in" filter="fade">
                                      <p:cBhvr>
                                        <p:cTn id="30" dur="500"/>
                                        <p:tgtEl>
                                          <p:spTgt spid="20497"/>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0498"/>
                                        </p:tgtEl>
                                        <p:attrNameLst>
                                          <p:attrName>style.visibility</p:attrName>
                                        </p:attrNameLst>
                                      </p:cBhvr>
                                      <p:to>
                                        <p:strVal val="visible"/>
                                      </p:to>
                                    </p:set>
                                    <p:anim calcmode="lin" valueType="num">
                                      <p:cBhvr>
                                        <p:cTn id="33" dur="500" fill="hold"/>
                                        <p:tgtEl>
                                          <p:spTgt spid="20498"/>
                                        </p:tgtEl>
                                        <p:attrNameLst>
                                          <p:attrName>ppt_w</p:attrName>
                                        </p:attrNameLst>
                                      </p:cBhvr>
                                      <p:tavLst>
                                        <p:tav tm="0">
                                          <p:val>
                                            <p:fltVal val="0"/>
                                          </p:val>
                                        </p:tav>
                                        <p:tav tm="100000">
                                          <p:val>
                                            <p:strVal val="#ppt_w"/>
                                          </p:val>
                                        </p:tav>
                                      </p:tavLst>
                                    </p:anim>
                                    <p:anim calcmode="lin" valueType="num">
                                      <p:cBhvr>
                                        <p:cTn id="34" dur="500" fill="hold"/>
                                        <p:tgtEl>
                                          <p:spTgt spid="20498"/>
                                        </p:tgtEl>
                                        <p:attrNameLst>
                                          <p:attrName>ppt_h</p:attrName>
                                        </p:attrNameLst>
                                      </p:cBhvr>
                                      <p:tavLst>
                                        <p:tav tm="0">
                                          <p:val>
                                            <p:fltVal val="0"/>
                                          </p:val>
                                        </p:tav>
                                        <p:tav tm="100000">
                                          <p:val>
                                            <p:strVal val="#ppt_h"/>
                                          </p:val>
                                        </p:tav>
                                      </p:tavLst>
                                    </p:anim>
                                    <p:animEffect transition="in" filter="fade">
                                      <p:cBhvr>
                                        <p:cTn id="35" dur="500"/>
                                        <p:tgtEl>
                                          <p:spTgt spid="204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0499"/>
                                        </p:tgtEl>
                                        <p:attrNameLst>
                                          <p:attrName>style.visibility</p:attrName>
                                        </p:attrNameLst>
                                      </p:cBhvr>
                                      <p:to>
                                        <p:strVal val="visible"/>
                                      </p:to>
                                    </p:set>
                                    <p:anim calcmode="lin" valueType="num">
                                      <p:cBhvr>
                                        <p:cTn id="40" dur="500" fill="hold"/>
                                        <p:tgtEl>
                                          <p:spTgt spid="20499"/>
                                        </p:tgtEl>
                                        <p:attrNameLst>
                                          <p:attrName>ppt_w</p:attrName>
                                        </p:attrNameLst>
                                      </p:cBhvr>
                                      <p:tavLst>
                                        <p:tav tm="0">
                                          <p:val>
                                            <p:fltVal val="0"/>
                                          </p:val>
                                        </p:tav>
                                        <p:tav tm="100000">
                                          <p:val>
                                            <p:strVal val="#ppt_w"/>
                                          </p:val>
                                        </p:tav>
                                      </p:tavLst>
                                    </p:anim>
                                    <p:anim calcmode="lin" valueType="num">
                                      <p:cBhvr>
                                        <p:cTn id="41" dur="500" fill="hold"/>
                                        <p:tgtEl>
                                          <p:spTgt spid="20499"/>
                                        </p:tgtEl>
                                        <p:attrNameLst>
                                          <p:attrName>ppt_h</p:attrName>
                                        </p:attrNameLst>
                                      </p:cBhvr>
                                      <p:tavLst>
                                        <p:tav tm="0">
                                          <p:val>
                                            <p:fltVal val="0"/>
                                          </p:val>
                                        </p:tav>
                                        <p:tav tm="100000">
                                          <p:val>
                                            <p:strVal val="#ppt_h"/>
                                          </p:val>
                                        </p:tav>
                                      </p:tavLst>
                                    </p:anim>
                                    <p:animEffect transition="in" filter="fade">
                                      <p:cBhvr>
                                        <p:cTn id="42" dur="500"/>
                                        <p:tgtEl>
                                          <p:spTgt spid="20499"/>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0501"/>
                                        </p:tgtEl>
                                        <p:attrNameLst>
                                          <p:attrName>style.visibility</p:attrName>
                                        </p:attrNameLst>
                                      </p:cBhvr>
                                      <p:to>
                                        <p:strVal val="visible"/>
                                      </p:to>
                                    </p:set>
                                    <p:anim calcmode="lin" valueType="num">
                                      <p:cBhvr>
                                        <p:cTn id="45" dur="500" fill="hold"/>
                                        <p:tgtEl>
                                          <p:spTgt spid="20501"/>
                                        </p:tgtEl>
                                        <p:attrNameLst>
                                          <p:attrName>ppt_w</p:attrName>
                                        </p:attrNameLst>
                                      </p:cBhvr>
                                      <p:tavLst>
                                        <p:tav tm="0">
                                          <p:val>
                                            <p:fltVal val="0"/>
                                          </p:val>
                                        </p:tav>
                                        <p:tav tm="100000">
                                          <p:val>
                                            <p:strVal val="#ppt_w"/>
                                          </p:val>
                                        </p:tav>
                                      </p:tavLst>
                                    </p:anim>
                                    <p:anim calcmode="lin" valueType="num">
                                      <p:cBhvr>
                                        <p:cTn id="46" dur="500" fill="hold"/>
                                        <p:tgtEl>
                                          <p:spTgt spid="20501"/>
                                        </p:tgtEl>
                                        <p:attrNameLst>
                                          <p:attrName>ppt_h</p:attrName>
                                        </p:attrNameLst>
                                      </p:cBhvr>
                                      <p:tavLst>
                                        <p:tav tm="0">
                                          <p:val>
                                            <p:fltVal val="0"/>
                                          </p:val>
                                        </p:tav>
                                        <p:tav tm="100000">
                                          <p:val>
                                            <p:strVal val="#ppt_h"/>
                                          </p:val>
                                        </p:tav>
                                      </p:tavLst>
                                    </p:anim>
                                    <p:animEffect transition="in" filter="fade">
                                      <p:cBhvr>
                                        <p:cTn id="47"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6" grpId="1" animBg="1"/>
      <p:bldP spid="20497" grpId="0"/>
      <p:bldP spid="20498" grpId="0"/>
      <p:bldP spid="20499" grpId="0" animBg="1"/>
      <p:bldP spid="20500" grpId="0" animBg="1"/>
      <p:bldP spid="205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114651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6" name="Text Box 8"/>
          <p:cNvSpPr txBox="1">
            <a:spLocks noChangeArrowheads="1"/>
          </p:cNvSpPr>
          <p:nvPr/>
        </p:nvSpPr>
        <p:spPr bwMode="auto">
          <a:xfrm>
            <a:off x="0" y="1127177"/>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176000" y="67773"/>
            <a:ext cx="914400" cy="890588"/>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0" y="0"/>
            <a:ext cx="1092200" cy="1228726"/>
          </a:xfrm>
          <a:prstGeom prst="rect">
            <a:avLst/>
          </a:prstGeom>
          <a:noFill/>
          <a:ln w="9525">
            <a:noFill/>
            <a:miter lim="800000"/>
            <a:headEnd/>
            <a:tailEnd/>
          </a:ln>
        </p:spPr>
      </p:pic>
      <p:sp>
        <p:nvSpPr>
          <p:cNvPr id="10" name="AutoShape 3"/>
          <p:cNvSpPr>
            <a:spLocks noGrp="1" noChangeArrowheads="1"/>
          </p:cNvSpPr>
          <p:nvPr>
            <p:ph type="title"/>
          </p:nvPr>
        </p:nvSpPr>
        <p:spPr>
          <a:xfrm>
            <a:off x="304800" y="1219200"/>
            <a:ext cx="3556000" cy="914400"/>
          </a:xfrm>
        </p:spPr>
        <p:txBody>
          <a:bodyPr/>
          <a:lstStyle/>
          <a:p>
            <a:pPr algn="l" eaLnBrk="1" hangingPunct="1"/>
            <a:r>
              <a:rPr lang="en-US" altLang="vi-VN" sz="2400" b="1" dirty="0" smtClean="0">
                <a:solidFill>
                  <a:srgbClr val="000099"/>
                </a:solidFill>
                <a:effectLst/>
                <a:latin typeface="Times New Roman" pitchFamily="18" charset="0"/>
                <a:cs typeface="Times New Roman" pitchFamily="18" charset="0"/>
              </a:rPr>
              <a:t> </a:t>
            </a:r>
            <a:r>
              <a:rPr lang="en-US" altLang="vi-VN" sz="2400" b="1" u="sng" dirty="0" smtClean="0">
                <a:solidFill>
                  <a:srgbClr val="000099"/>
                </a:solidFill>
                <a:effectLst/>
                <a:latin typeface="Times New Roman" pitchFamily="18" charset="0"/>
                <a:cs typeface="Times New Roman" pitchFamily="18" charset="0"/>
              </a:rPr>
              <a:t>1. Tỉ lệ bản đồ</a:t>
            </a:r>
          </a:p>
        </p:txBody>
      </p:sp>
      <p:sp>
        <p:nvSpPr>
          <p:cNvPr id="11" name="TextBox 10"/>
          <p:cNvSpPr txBox="1"/>
          <p:nvPr/>
        </p:nvSpPr>
        <p:spPr>
          <a:xfrm>
            <a:off x="508000" y="1828801"/>
            <a:ext cx="10972800" cy="1047210"/>
          </a:xfrm>
          <a:prstGeom prst="rect">
            <a:avLst/>
          </a:prstGeom>
          <a:noFill/>
        </p:spPr>
        <p:txBody>
          <a:bodyPr wrap="square" rtlCol="0">
            <a:spAutoFit/>
          </a:bodyPr>
          <a:lstStyle/>
          <a:p>
            <a:pPr algn="just">
              <a:lnSpc>
                <a:spcPct val="150000"/>
              </a:lnSpc>
            </a:pPr>
            <a:r>
              <a:rPr lang="en-US" sz="2200" b="1" dirty="0" smtClean="0">
                <a:latin typeface="Times New Roman" pitchFamily="18" charset="0"/>
                <a:cs typeface="Times New Roman" pitchFamily="18" charset="0"/>
              </a:rPr>
              <a:t>- Tỉ lệ bản đồ cho biết mức độ thu nhỏ giữa các đối tượng trên bản đồ so với thực tế là bao nhiêu.</a:t>
            </a:r>
          </a:p>
        </p:txBody>
      </p:sp>
      <p:sp>
        <p:nvSpPr>
          <p:cNvPr id="13" name="TextBox 12"/>
          <p:cNvSpPr txBox="1"/>
          <p:nvPr/>
        </p:nvSpPr>
        <p:spPr>
          <a:xfrm>
            <a:off x="609600" y="2763128"/>
            <a:ext cx="10972800" cy="1555041"/>
          </a:xfrm>
          <a:prstGeom prst="rect">
            <a:avLst/>
          </a:prstGeom>
          <a:noFill/>
        </p:spPr>
        <p:txBody>
          <a:bodyPr wrap="square" rtlCol="0">
            <a:spAutoFit/>
          </a:bodyPr>
          <a:lstStyle/>
          <a:p>
            <a:pPr algn="just">
              <a:lnSpc>
                <a:spcPct val="150000"/>
              </a:lnSpc>
            </a:pPr>
            <a:r>
              <a:rPr lang="en-US" sz="2200" b="1" dirty="0" smtClean="0">
                <a:latin typeface="Times New Roman" pitchFamily="18" charset="0"/>
                <a:cs typeface="Times New Roman" pitchFamily="18" charset="0"/>
              </a:rPr>
              <a:t>- Tỉ lệ bản đồ được biểu hiện ở 2 dạng:</a:t>
            </a:r>
          </a:p>
          <a:p>
            <a:pPr algn="just">
              <a:lnSpc>
                <a:spcPct val="150000"/>
              </a:lnSpc>
            </a:pPr>
            <a:r>
              <a:rPr lang="en-US" sz="2200" b="1" dirty="0" smtClean="0">
                <a:latin typeface="Times New Roman" pitchFamily="18" charset="0"/>
                <a:cs typeface="Times New Roman" pitchFamily="18" charset="0"/>
              </a:rPr>
              <a:t>	+ Tỉ lệ số: là một phân số luôn có tử là 1. Mẫu số càng lớn thì tỉ lệ càng nhỏ và ngược lại.</a:t>
            </a:r>
          </a:p>
        </p:txBody>
      </p:sp>
      <p:sp>
        <p:nvSpPr>
          <p:cNvPr id="14" name="TextBox 13"/>
          <p:cNvSpPr txBox="1"/>
          <p:nvPr/>
        </p:nvSpPr>
        <p:spPr>
          <a:xfrm>
            <a:off x="609600" y="4363329"/>
            <a:ext cx="10972800" cy="1047210"/>
          </a:xfrm>
          <a:prstGeom prst="rect">
            <a:avLst/>
          </a:prstGeom>
          <a:noFill/>
        </p:spPr>
        <p:txBody>
          <a:bodyPr wrap="square" rtlCol="0">
            <a:spAutoFit/>
          </a:bodyPr>
          <a:lstStyle/>
          <a:p>
            <a:pPr algn="just">
              <a:lnSpc>
                <a:spcPct val="150000"/>
              </a:lnSpc>
            </a:pPr>
            <a:r>
              <a:rPr lang="en-US" sz="2200" b="1" dirty="0" smtClean="0">
                <a:latin typeface="Times New Roman" pitchFamily="18" charset="0"/>
                <a:cs typeface="Times New Roman" pitchFamily="18" charset="0"/>
              </a:rPr>
              <a:t>	+ Tỉ lệ thước: được vẽ dưới dạng thước đo tính sẵn, mỗi đoạn đều ghi số đo độ dài tương ứng trên thực tế.</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1160588"/>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6"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176000" y="138113"/>
            <a:ext cx="914400" cy="890588"/>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0" y="0"/>
            <a:ext cx="1092200" cy="1228726"/>
          </a:xfrm>
          <a:prstGeom prst="rect">
            <a:avLst/>
          </a:prstGeom>
          <a:noFill/>
          <a:ln w="9525">
            <a:noFill/>
            <a:miter lim="800000"/>
            <a:headEnd/>
            <a:tailEnd/>
          </a:ln>
        </p:spPr>
      </p:pic>
      <p:sp>
        <p:nvSpPr>
          <p:cNvPr id="10" name="AutoShape 3"/>
          <p:cNvSpPr>
            <a:spLocks noGrp="1" noChangeArrowheads="1"/>
          </p:cNvSpPr>
          <p:nvPr>
            <p:ph type="title"/>
          </p:nvPr>
        </p:nvSpPr>
        <p:spPr>
          <a:xfrm>
            <a:off x="304800" y="1219200"/>
            <a:ext cx="10668000" cy="914400"/>
          </a:xfrm>
        </p:spPr>
        <p:txBody>
          <a:bodyPr/>
          <a:lstStyle/>
          <a:p>
            <a:pPr algn="l" eaLnBrk="1" hangingPunct="1"/>
            <a:r>
              <a:rPr lang="en-US" altLang="vi-VN" sz="2400" b="1" dirty="0" smtClean="0">
                <a:solidFill>
                  <a:srgbClr val="000099"/>
                </a:solidFill>
                <a:effectLst/>
                <a:latin typeface="Times New Roman" pitchFamily="18" charset="0"/>
                <a:cs typeface="Times New Roman" pitchFamily="18" charset="0"/>
              </a:rPr>
              <a:t> </a:t>
            </a:r>
            <a:r>
              <a:rPr lang="en-US" altLang="vi-VN" sz="2400" b="1" u="sng" dirty="0" smtClean="0">
                <a:solidFill>
                  <a:srgbClr val="000099"/>
                </a:solidFill>
                <a:effectLst/>
                <a:latin typeface="Times New Roman" pitchFamily="18" charset="0"/>
                <a:cs typeface="Times New Roman" pitchFamily="18" charset="0"/>
              </a:rPr>
              <a:t>2. Tính khoảng cách thực tế dựa vào tỉ lệ bản đồ</a:t>
            </a:r>
          </a:p>
        </p:txBody>
      </p:sp>
      <p:sp>
        <p:nvSpPr>
          <p:cNvPr id="14337" name="Rectangle 1"/>
          <p:cNvSpPr>
            <a:spLocks noChangeArrowheads="1"/>
          </p:cNvSpPr>
          <p:nvPr/>
        </p:nvSpPr>
        <p:spPr bwMode="auto">
          <a:xfrm>
            <a:off x="609600" y="1905000"/>
            <a:ext cx="11582400" cy="1046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Muốn biết khoảng cách thực tế của hai địa điểm, ta dùng thước đo khoảng cách hai địa điểm ấy trên bản đồ rồi dựa vào tỉ lệ bản đồ để tính.</a:t>
            </a:r>
            <a:endParaRPr kumimoji="0" lang="pt-BR" sz="22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451729" y="1953065"/>
            <a:ext cx="11277600" cy="1045223"/>
          </a:xfrm>
          <a:prstGeom prst="rect">
            <a:avLst/>
          </a:prstGeom>
          <a:solidFill>
            <a:srgbClr val="FFFFFF"/>
          </a:solidFill>
          <a:ln>
            <a:solidFill>
              <a:srgbClr val="000099"/>
            </a:solidFill>
          </a:ln>
        </p:spPr>
        <p:txBody>
          <a:bodyPr wrap="square">
            <a:spAutoFit/>
          </a:bodyPr>
          <a:lstStyle/>
          <a:p>
            <a:pPr algn="just">
              <a:lnSpc>
                <a:spcPct val="150000"/>
              </a:lnSpc>
            </a:pPr>
            <a:r>
              <a:rPr lang="en-US" sz="2200" b="1" i="1" dirty="0" smtClean="0">
                <a:solidFill>
                  <a:srgbClr val="0000FF"/>
                </a:solidFill>
                <a:latin typeface="Times New Roman" pitchFamily="18" charset="0"/>
                <a:cs typeface="Times New Roman" pitchFamily="18" charset="0"/>
              </a:rPr>
              <a:t>Khai thác thông tin mục 2 SGK cho biết cách đo tính khoảng cách trên thực địa dựa vào tỉ lệ thước hoặc tỉ lệ số trên bản đồ .</a:t>
            </a:r>
            <a:endParaRPr lang="en-US" sz="2200" b="1" i="1" dirty="0">
              <a:solidFill>
                <a:srgbClr val="0000FF"/>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11"/>
                                        </p:tgtEl>
                                        <p:attrNameLst>
                                          <p:attrName>ppt_x</p:attrName>
                                        </p:attrNameLst>
                                      </p:cBhvr>
                                      <p:tavLst>
                                        <p:tav tm="0">
                                          <p:val>
                                            <p:strVal val="ppt_x"/>
                                          </p:val>
                                        </p:tav>
                                        <p:tav tm="100000">
                                          <p:val>
                                            <p:strVal val="ppt_x-.2"/>
                                          </p:val>
                                        </p:tav>
                                      </p:tavLst>
                                    </p:anim>
                                    <p:anim calcmode="lin" valueType="num">
                                      <p:cBhvr>
                                        <p:cTn id="14" dur="1000"/>
                                        <p:tgtEl>
                                          <p:spTgt spid="11"/>
                                        </p:tgtEl>
                                        <p:attrNameLst>
                                          <p:attrName>ppt_y</p:attrName>
                                        </p:attrNameLst>
                                      </p:cBhvr>
                                      <p:tavLst>
                                        <p:tav tm="0">
                                          <p:val>
                                            <p:strVal val="ppt_y"/>
                                          </p:val>
                                        </p:tav>
                                        <p:tav tm="100000">
                                          <p:val>
                                            <p:strVal val="ppt_y"/>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337"/>
                                        </p:tgtEl>
                                        <p:attrNameLst>
                                          <p:attrName>style.visibility</p:attrName>
                                        </p:attrNameLst>
                                      </p:cBhvr>
                                      <p:to>
                                        <p:strVal val="visible"/>
                                      </p:to>
                                    </p:set>
                                    <p:anim calcmode="lin" valueType="num">
                                      <p:cBhvr>
                                        <p:cTn id="21" dur="1000" fill="hold"/>
                                        <p:tgtEl>
                                          <p:spTgt spid="14337"/>
                                        </p:tgtEl>
                                        <p:attrNameLst>
                                          <p:attrName>ppt_x</p:attrName>
                                        </p:attrNameLst>
                                      </p:cBhvr>
                                      <p:tavLst>
                                        <p:tav tm="0">
                                          <p:val>
                                            <p:strVal val="#ppt_x-.2"/>
                                          </p:val>
                                        </p:tav>
                                        <p:tav tm="100000">
                                          <p:val>
                                            <p:strVal val="#ppt_x"/>
                                          </p:val>
                                        </p:tav>
                                      </p:tavLst>
                                    </p:anim>
                                    <p:anim calcmode="lin" valueType="num">
                                      <p:cBhvr>
                                        <p:cTn id="22" dur="1000" fill="hold"/>
                                        <p:tgtEl>
                                          <p:spTgt spid="1433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1146520"/>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6"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176000" y="81841"/>
            <a:ext cx="914400" cy="890588"/>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28136" y="-84408"/>
            <a:ext cx="1092200" cy="1228726"/>
          </a:xfrm>
          <a:prstGeom prst="rect">
            <a:avLst/>
          </a:prstGeom>
          <a:noFill/>
          <a:ln w="9525">
            <a:noFill/>
            <a:miter lim="800000"/>
            <a:headEnd/>
            <a:tailEnd/>
          </a:ln>
        </p:spPr>
      </p:pic>
      <p:sp>
        <p:nvSpPr>
          <p:cNvPr id="10" name="AutoShape 3"/>
          <p:cNvSpPr>
            <a:spLocks noGrp="1" noChangeArrowheads="1"/>
          </p:cNvSpPr>
          <p:nvPr>
            <p:ph type="title"/>
          </p:nvPr>
        </p:nvSpPr>
        <p:spPr>
          <a:xfrm>
            <a:off x="304800" y="1219200"/>
            <a:ext cx="10769600" cy="914400"/>
          </a:xfrm>
        </p:spPr>
        <p:txBody>
          <a:bodyPr/>
          <a:lstStyle/>
          <a:p>
            <a:pPr algn="l" eaLnBrk="1" hangingPunct="1"/>
            <a:r>
              <a:rPr lang="en-US" altLang="vi-VN" sz="2400" b="1" dirty="0" smtClean="0">
                <a:solidFill>
                  <a:srgbClr val="000099"/>
                </a:solidFill>
                <a:effectLst/>
                <a:latin typeface="Times New Roman" pitchFamily="18" charset="0"/>
                <a:cs typeface="Times New Roman" pitchFamily="18" charset="0"/>
              </a:rPr>
              <a:t> </a:t>
            </a:r>
            <a:r>
              <a:rPr lang="en-US" altLang="vi-VN" sz="2400" b="1" u="sng" dirty="0" smtClean="0">
                <a:solidFill>
                  <a:srgbClr val="000099"/>
                </a:solidFill>
                <a:effectLst/>
                <a:latin typeface="Times New Roman" pitchFamily="18" charset="0"/>
                <a:cs typeface="Times New Roman" pitchFamily="18" charset="0"/>
              </a:rPr>
              <a:t>2. Tính khoảng cách thực tế dựa vào tỉ lệ bản đồ</a:t>
            </a:r>
          </a:p>
        </p:txBody>
      </p:sp>
      <p:sp>
        <p:nvSpPr>
          <p:cNvPr id="20" name="TextBox 19"/>
          <p:cNvSpPr txBox="1"/>
          <p:nvPr/>
        </p:nvSpPr>
        <p:spPr>
          <a:xfrm>
            <a:off x="406400" y="3200401"/>
            <a:ext cx="4064000" cy="430887"/>
          </a:xfrm>
          <a:prstGeom prst="rect">
            <a:avLst/>
          </a:prstGeom>
          <a:noFill/>
        </p:spPr>
        <p:txBody>
          <a:bodyPr wrap="square" rtlCol="0">
            <a:spAutoFit/>
          </a:bodyPr>
          <a:lstStyle/>
          <a:p>
            <a:r>
              <a:rPr lang="en-US" sz="2200" b="1" dirty="0" smtClean="0">
                <a:latin typeface="Times New Roman" panose="02020603050405020304" pitchFamily="18" charset="0"/>
                <a:cs typeface="Times New Roman" panose="02020603050405020304" pitchFamily="18" charset="0"/>
              </a:rPr>
              <a:t>Dựa vào tỉ lệ</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thước:</a:t>
            </a:r>
          </a:p>
        </p:txBody>
      </p:sp>
      <p:sp>
        <p:nvSpPr>
          <p:cNvPr id="21" name="TextBox 20"/>
          <p:cNvSpPr txBox="1"/>
          <p:nvPr/>
        </p:nvSpPr>
        <p:spPr>
          <a:xfrm>
            <a:off x="508000" y="2590801"/>
            <a:ext cx="11176000" cy="769441"/>
          </a:xfrm>
          <a:prstGeom prst="rect">
            <a:avLst/>
          </a:prstGeom>
          <a:noFill/>
        </p:spPr>
        <p:txBody>
          <a:bodyPr wrap="square" rtlCol="0">
            <a:spAutoFit/>
          </a:bodyPr>
          <a:lstStyle/>
          <a:p>
            <a:r>
              <a:rPr lang="en-US" sz="2200" b="1" dirty="0" smtClean="0">
                <a:solidFill>
                  <a:srgbClr val="000099"/>
                </a:solidFill>
                <a:latin typeface="Times New Roman" panose="02020603050405020304" pitchFamily="18" charset="0"/>
                <a:cs typeface="Times New Roman" panose="02020603050405020304" pitchFamily="18" charset="0"/>
              </a:rPr>
              <a:t>Khoảng cách thực tế  = khoảng cách trên bản đồ x mẫu số tỉ lệ</a:t>
            </a:r>
          </a:p>
          <a:p>
            <a:r>
              <a:rPr lang="en-US" sz="2200" b="1" dirty="0" smtClean="0">
                <a:solidFill>
                  <a:srgbClr val="000099"/>
                </a:solidFill>
                <a:latin typeface="Times New Roman" panose="02020603050405020304" pitchFamily="18" charset="0"/>
                <a:cs typeface="Times New Roman" panose="02020603050405020304" pitchFamily="18" charset="0"/>
              </a:rPr>
              <a:t>                </a:t>
            </a:r>
            <a:endParaRPr lang="en-US" sz="2200" b="1" dirty="0">
              <a:solidFill>
                <a:srgbClr val="000099"/>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08000" y="1981200"/>
            <a:ext cx="3352800" cy="430887"/>
          </a:xfrm>
          <a:prstGeom prst="rect">
            <a:avLst/>
          </a:prstGeom>
          <a:noFill/>
        </p:spPr>
        <p:txBody>
          <a:bodyPr wrap="square" rtlCol="0">
            <a:spAutoFit/>
          </a:bodyPr>
          <a:lstStyle/>
          <a:p>
            <a:pPr marL="342900" indent="-342900"/>
            <a:r>
              <a:rPr lang="en-US" sz="2200" b="1" dirty="0" err="1" smtClean="0">
                <a:latin typeface="Times New Roman" panose="02020603050405020304" pitchFamily="18" charset="0"/>
                <a:cs typeface="Times New Roman" panose="02020603050405020304" pitchFamily="18" charset="0"/>
              </a:rPr>
              <a:t>Dựa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vào</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tỉ</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lệ</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số</a:t>
            </a:r>
            <a:r>
              <a:rPr lang="en-US" sz="2200" b="1" dirty="0" smtClean="0">
                <a:latin typeface="Times New Roman" panose="02020603050405020304" pitchFamily="18" charset="0"/>
                <a:cs typeface="Times New Roman" panose="02020603050405020304" pitchFamily="18" charset="0"/>
              </a:rPr>
              <a:t>:</a:t>
            </a:r>
          </a:p>
        </p:txBody>
      </p:sp>
      <p:sp>
        <p:nvSpPr>
          <p:cNvPr id="23" name="TextBox 22"/>
          <p:cNvSpPr txBox="1"/>
          <p:nvPr/>
        </p:nvSpPr>
        <p:spPr>
          <a:xfrm>
            <a:off x="304800" y="3657601"/>
            <a:ext cx="11277600" cy="539378"/>
          </a:xfrm>
          <a:prstGeom prst="rect">
            <a:avLst/>
          </a:prstGeom>
          <a:noFill/>
        </p:spPr>
        <p:txBody>
          <a:bodyPr wrap="square" rtlCol="0">
            <a:spAutoFit/>
          </a:bodyPr>
          <a:lstStyle/>
          <a:p>
            <a:pPr algn="just">
              <a:lnSpc>
                <a:spcPct val="150000"/>
              </a:lnSpc>
            </a:pPr>
            <a:r>
              <a:rPr lang="en-US" sz="2200" b="1" dirty="0" err="1" smtClean="0">
                <a:solidFill>
                  <a:srgbClr val="0000CC"/>
                </a:solidFill>
                <a:latin typeface="Times New Roman" panose="02020603050405020304" pitchFamily="18" charset="0"/>
                <a:cs typeface="Times New Roman" panose="02020603050405020304" pitchFamily="18" charset="0"/>
              </a:rPr>
              <a:t>Đối</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chiếu</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khoảng</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cách</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trên</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bản</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đồ</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với</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thước</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tỉ</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lệ</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để</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tìm</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khoảng</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cách</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thực</a:t>
            </a:r>
            <a:r>
              <a:rPr lang="en-US" sz="2200" b="1" dirty="0" smtClean="0">
                <a:solidFill>
                  <a:srgbClr val="0000CC"/>
                </a:solidFill>
                <a:latin typeface="Times New Roman" panose="02020603050405020304" pitchFamily="18" charset="0"/>
                <a:cs typeface="Times New Roman" panose="02020603050405020304" pitchFamily="18" charset="0"/>
              </a:rPr>
              <a:t> </a:t>
            </a:r>
            <a:r>
              <a:rPr lang="en-US" sz="2200" b="1" dirty="0" err="1" smtClean="0">
                <a:solidFill>
                  <a:srgbClr val="0000CC"/>
                </a:solidFill>
                <a:latin typeface="Times New Roman" panose="02020603050405020304" pitchFamily="18" charset="0"/>
                <a:cs typeface="Times New Roman" panose="02020603050405020304" pitchFamily="18" charset="0"/>
              </a:rPr>
              <a:t>tế</a:t>
            </a:r>
            <a:r>
              <a:rPr lang="en-US" sz="2200" b="1" dirty="0" smtClean="0">
                <a:solidFill>
                  <a:srgbClr val="0000CC"/>
                </a:solidFill>
                <a:latin typeface="Times New Roman" panose="02020603050405020304" pitchFamily="18" charset="0"/>
                <a:cs typeface="Times New Roman" panose="02020603050405020304" pitchFamily="18" charset="0"/>
              </a:rPr>
              <a:t>.</a:t>
            </a:r>
            <a:endParaRPr lang="en-US" sz="2200" b="1"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ppt_x</p:attrName>
                                        </p:attrNameLst>
                                      </p:cBhvr>
                                      <p:tavLst>
                                        <p:tav tm="0">
                                          <p:val>
                                            <p:strVal val="#ppt_x-.2"/>
                                          </p:val>
                                        </p:tav>
                                        <p:tav tm="100000">
                                          <p:val>
                                            <p:strVal val="#ppt_x"/>
                                          </p:val>
                                        </p:tav>
                                      </p:tavLst>
                                    </p:anim>
                                    <p:anim calcmode="lin" valueType="num">
                                      <p:cBhvr>
                                        <p:cTn id="2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7463" y="4693025"/>
            <a:ext cx="6096000" cy="769441"/>
          </a:xfrm>
          <a:prstGeom prst="rect">
            <a:avLst/>
          </a:prstGeom>
        </p:spPr>
        <p:txBody>
          <a:bodyPr>
            <a:spAutoFit/>
          </a:bodyPr>
          <a:lstStyle/>
          <a:p>
            <a:endParaRPr lang="en-US" sz="4400" dirty="0"/>
          </a:p>
        </p:txBody>
      </p:sp>
      <p:sp>
        <p:nvSpPr>
          <p:cNvPr id="12289" name="Rectangle 1"/>
          <p:cNvSpPr>
            <a:spLocks noChangeArrowheads="1"/>
          </p:cNvSpPr>
          <p:nvPr/>
        </p:nvSpPr>
        <p:spPr bwMode="auto">
          <a:xfrm>
            <a:off x="406400" y="1981200"/>
            <a:ext cx="6096000" cy="2570704"/>
          </a:xfrm>
          <a:prstGeom prst="rect">
            <a:avLst/>
          </a:prstGeom>
          <a:solidFill>
            <a:srgbClr val="FFFFFF"/>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en-US" sz="2200" b="1" i="1"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200" b="1" i="1" u="sng"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Bài tập nhỏ:</a:t>
            </a:r>
            <a:endParaRPr kumimoji="0" lang="en-US" sz="22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2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2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Trên</a:t>
            </a:r>
            <a:r>
              <a:rPr kumimoji="0" lang="en-US" sz="2200" b="1" i="1"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bản đồ hành chính có tỉ lệ 1:6 000 000, khoảng cách giữa Thủ đô Hà Nội tới TP. Vinh (tỉnh Nghệ An) là 5 cm. Vậy trên thực tế hai địa điểm đó cách nhau bao xa?</a:t>
            </a:r>
            <a:endParaRPr kumimoji="0" lang="en-US" sz="22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0" name="Rectangle 5"/>
          <p:cNvSpPr>
            <a:spLocks noChangeArrowheads="1"/>
          </p:cNvSpPr>
          <p:nvPr/>
        </p:nvSpPr>
        <p:spPr bwMode="auto">
          <a:xfrm>
            <a:off x="0" y="0"/>
            <a:ext cx="12192000" cy="1174654"/>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11"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176000" y="138113"/>
            <a:ext cx="914400" cy="890588"/>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0"/>
            <a:ext cx="1092200" cy="1228726"/>
          </a:xfrm>
          <a:prstGeom prst="rect">
            <a:avLst/>
          </a:prstGeom>
          <a:noFill/>
          <a:ln w="9525">
            <a:noFill/>
            <a:miter lim="800000"/>
            <a:headEnd/>
            <a:tailEnd/>
          </a:ln>
        </p:spPr>
      </p:pic>
      <p:sp>
        <p:nvSpPr>
          <p:cNvPr id="14" name="AutoShape 3"/>
          <p:cNvSpPr txBox="1">
            <a:spLocks noChangeArrowheads="1"/>
          </p:cNvSpPr>
          <p:nvPr/>
        </p:nvSpPr>
        <p:spPr>
          <a:xfrm>
            <a:off x="304800" y="1371600"/>
            <a:ext cx="10668000" cy="533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altLang="vi-VN" sz="2400" b="1" i="0" u="sng"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2. Tính khoảng cách thực tế dựa vào tỉ lệ bản đồ</a:t>
            </a:r>
          </a:p>
        </p:txBody>
      </p:sp>
      <p:pic>
        <p:nvPicPr>
          <p:cNvPr id="9" name="Picture 8"/>
          <p:cNvPicPr/>
          <p:nvPr/>
        </p:nvPicPr>
        <p:blipFill>
          <a:blip r:embed="rId4"/>
          <a:stretch>
            <a:fillRect/>
          </a:stretch>
        </p:blipFill>
        <p:spPr>
          <a:xfrm>
            <a:off x="7010400" y="1828800"/>
            <a:ext cx="4902200" cy="5029200"/>
          </a:xfrm>
          <a:prstGeom prst="rect">
            <a:avLst/>
          </a:prstGeom>
        </p:spPr>
      </p:pic>
      <p:sp>
        <p:nvSpPr>
          <p:cNvPr id="39937" name="Rectangle 1"/>
          <p:cNvSpPr>
            <a:spLocks noChangeArrowheads="1"/>
          </p:cNvSpPr>
          <p:nvPr/>
        </p:nvSpPr>
        <p:spPr bwMode="auto">
          <a:xfrm>
            <a:off x="282917" y="1976512"/>
            <a:ext cx="6400800" cy="1555041"/>
          </a:xfrm>
          <a:prstGeom prst="rect">
            <a:avLst/>
          </a:prstGeom>
          <a:solidFill>
            <a:srgbClr val="FFFF00"/>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2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Khoảng cách giữa Thủ đô Hà Nội tới TP. Vinh (tỉnh Nghệ An) là:</a:t>
            </a:r>
            <a:endParaRPr kumimoji="0" lang="en-US" sz="22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22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5 cm x 60 km = 300 km.</a:t>
            </a:r>
            <a:endParaRPr kumimoji="0" lang="en-US" sz="2200" b="1" i="0" u="none" strike="noStrike" cap="none" normalizeH="0" baseline="0" dirty="0" smtClean="0">
              <a:ln>
                <a:noFill/>
              </a:ln>
              <a:solidFill>
                <a:srgbClr val="000099"/>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7659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p:cTn id="7" dur="1000" fill="hold"/>
                                        <p:tgtEl>
                                          <p:spTgt spid="12289"/>
                                        </p:tgtEl>
                                        <p:attrNameLst>
                                          <p:attrName>ppt_x</p:attrName>
                                        </p:attrNameLst>
                                      </p:cBhvr>
                                      <p:tavLst>
                                        <p:tav tm="0">
                                          <p:val>
                                            <p:strVal val="#ppt_x-.2"/>
                                          </p:val>
                                        </p:tav>
                                        <p:tav tm="100000">
                                          <p:val>
                                            <p:strVal val="#ppt_x"/>
                                          </p:val>
                                        </p:tav>
                                      </p:tavLst>
                                    </p:anim>
                                    <p:anim calcmode="lin" valueType="num">
                                      <p:cBhvr>
                                        <p:cTn id="8" dur="1000" fill="hold"/>
                                        <p:tgtEl>
                                          <p:spTgt spid="122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9"/>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1" nodeType="clickEffect">
                                  <p:stCondLst>
                                    <p:cond delay="0"/>
                                  </p:stCondLst>
                                  <p:childTnLst>
                                    <p:anim calcmode="lin" valueType="num">
                                      <p:cBhvr>
                                        <p:cTn id="18" dur="1000"/>
                                        <p:tgtEl>
                                          <p:spTgt spid="12289"/>
                                        </p:tgtEl>
                                        <p:attrNameLst>
                                          <p:attrName>ppt_x</p:attrName>
                                        </p:attrNameLst>
                                      </p:cBhvr>
                                      <p:tavLst>
                                        <p:tav tm="0">
                                          <p:val>
                                            <p:strVal val="ppt_x"/>
                                          </p:val>
                                        </p:tav>
                                        <p:tav tm="100000">
                                          <p:val>
                                            <p:strVal val="ppt_x-.2"/>
                                          </p:val>
                                        </p:tav>
                                      </p:tavLst>
                                    </p:anim>
                                    <p:anim calcmode="lin" valueType="num">
                                      <p:cBhvr>
                                        <p:cTn id="19" dur="1000"/>
                                        <p:tgtEl>
                                          <p:spTgt spid="12289"/>
                                        </p:tgtEl>
                                        <p:attrNameLst>
                                          <p:attrName>ppt_y</p:attrName>
                                        </p:attrNameLst>
                                      </p:cBhvr>
                                      <p:tavLst>
                                        <p:tav tm="0">
                                          <p:val>
                                            <p:strVal val="ppt_y"/>
                                          </p:val>
                                        </p:tav>
                                        <p:tav tm="100000">
                                          <p:val>
                                            <p:strVal val="ppt_y"/>
                                          </p:val>
                                        </p:tav>
                                      </p:tavLst>
                                    </p:anim>
                                    <p:animEffect transition="out" filter="fade">
                                      <p:cBhvr>
                                        <p:cTn id="20" dur="1000"/>
                                        <p:tgtEl>
                                          <p:spTgt spid="12289"/>
                                        </p:tgtEl>
                                      </p:cBhvr>
                                    </p:animEffect>
                                    <p:set>
                                      <p:cBhvr>
                                        <p:cTn id="21" dur="1" fill="hold">
                                          <p:stCondLst>
                                            <p:cond delay="999"/>
                                          </p:stCondLst>
                                        </p:cTn>
                                        <p:tgtEl>
                                          <p:spTgt spid="1228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9937"/>
                                        </p:tgtEl>
                                        <p:attrNameLst>
                                          <p:attrName>style.visibility</p:attrName>
                                        </p:attrNameLst>
                                      </p:cBhvr>
                                      <p:to>
                                        <p:strVal val="visible"/>
                                      </p:to>
                                    </p:set>
                                    <p:anim calcmode="lin" valueType="num">
                                      <p:cBhvr>
                                        <p:cTn id="26" dur="1000" fill="hold"/>
                                        <p:tgtEl>
                                          <p:spTgt spid="39937"/>
                                        </p:tgtEl>
                                        <p:attrNameLst>
                                          <p:attrName>ppt_x</p:attrName>
                                        </p:attrNameLst>
                                      </p:cBhvr>
                                      <p:tavLst>
                                        <p:tav tm="0">
                                          <p:val>
                                            <p:strVal val="#ppt_x-.2"/>
                                          </p:val>
                                        </p:tav>
                                        <p:tav tm="100000">
                                          <p:val>
                                            <p:strVal val="#ppt_x"/>
                                          </p:val>
                                        </p:tav>
                                      </p:tavLst>
                                    </p:anim>
                                    <p:anim calcmode="lin" valueType="num">
                                      <p:cBhvr>
                                        <p:cTn id="27" dur="1000" fill="hold"/>
                                        <p:tgtEl>
                                          <p:spTgt spid="3993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12289" grpId="1" animBg="1"/>
      <p:bldP spid="399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06400" y="1981200"/>
            <a:ext cx="6096000" cy="2062872"/>
          </a:xfrm>
          <a:prstGeom prst="rect">
            <a:avLst/>
          </a:prstGeom>
          <a:solidFill>
            <a:srgbClr val="FFFFFF"/>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lang="en-US" sz="2200" b="1" i="1" dirty="0" smtClean="0">
                <a:solidFill>
                  <a:srgbClr val="0000FF"/>
                </a:solidFill>
                <a:latin typeface="Times New Roman" pitchFamily="18" charset="0"/>
                <a:ea typeface="Times New Roman" pitchFamily="18" charset="0"/>
                <a:cs typeface="Times New Roman" pitchFamily="18" charset="0"/>
              </a:rPr>
              <a:t>	</a:t>
            </a:r>
            <a:r>
              <a:rPr kumimoji="0" lang="en-US" sz="2200" b="1" i="1" u="sng"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Bài tập nhỏ:</a:t>
            </a:r>
          </a:p>
          <a:p>
            <a:pPr indent="450850" algn="just" eaLnBrk="1" hangingPunct="1">
              <a:lnSpc>
                <a:spcPct val="150000"/>
              </a:lnSpc>
            </a:pPr>
            <a:r>
              <a:rPr lang="en-US" sz="2200" b="1" i="1" dirty="0" smtClean="0">
                <a:solidFill>
                  <a:srgbClr val="0000FF"/>
                </a:solidFill>
                <a:latin typeface="Times New Roman" pitchFamily="18" charset="0"/>
                <a:ea typeface="Times New Roman" pitchFamily="18" charset="0"/>
                <a:cs typeface="Times New Roman" pitchFamily="18" charset="0"/>
              </a:rPr>
              <a:t>2. Hai địa </a:t>
            </a:r>
            <a:r>
              <a:rPr lang="en-US" sz="2200" b="1" i="1" dirty="0" smtClean="0">
                <a:solidFill>
                  <a:srgbClr val="0000FF"/>
                </a:solidFill>
                <a:latin typeface="Times New Roman" pitchFamily="18" charset="0"/>
                <a:ea typeface="Calibri" pitchFamily="34" charset="0"/>
                <a:cs typeface="Times New Roman" pitchFamily="18" charset="0"/>
              </a:rPr>
              <a:t>điểm</a:t>
            </a:r>
            <a:r>
              <a:rPr lang="en-US" sz="2200" b="1" i="1" dirty="0" smtClean="0">
                <a:solidFill>
                  <a:srgbClr val="0000FF"/>
                </a:solidFill>
                <a:latin typeface="Times New Roman" pitchFamily="18" charset="0"/>
                <a:ea typeface="Times New Roman" pitchFamily="18" charset="0"/>
                <a:cs typeface="Times New Roman" pitchFamily="18" charset="0"/>
              </a:rPr>
              <a:t> có khoảng cách thực tế là 25 km, trên bản đồ tỉ lệ 1:500 000 khoảng cách giữa hai địa điểm đó là bao nhiêu?</a:t>
            </a:r>
            <a:endParaRPr lang="en-US" sz="2200" b="1" dirty="0" smtClean="0">
              <a:solidFill>
                <a:srgbClr val="0000FF"/>
              </a:solidFill>
              <a:latin typeface="Times New Roman" pitchFamily="18" charset="0"/>
              <a:cs typeface="Times New Roman" pitchFamily="18" charset="0"/>
            </a:endParaRPr>
          </a:p>
        </p:txBody>
      </p:sp>
      <p:sp>
        <p:nvSpPr>
          <p:cNvPr id="10" name="Rectangle 5"/>
          <p:cNvSpPr>
            <a:spLocks noChangeArrowheads="1"/>
          </p:cNvSpPr>
          <p:nvPr/>
        </p:nvSpPr>
        <p:spPr bwMode="auto">
          <a:xfrm>
            <a:off x="0" y="1"/>
            <a:ext cx="12192000" cy="1371601"/>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11"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176000" y="138113"/>
            <a:ext cx="914400" cy="890588"/>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0"/>
            <a:ext cx="1092200" cy="1228726"/>
          </a:xfrm>
          <a:prstGeom prst="rect">
            <a:avLst/>
          </a:prstGeom>
          <a:noFill/>
          <a:ln w="9525">
            <a:noFill/>
            <a:miter lim="800000"/>
            <a:headEnd/>
            <a:tailEnd/>
          </a:ln>
        </p:spPr>
      </p:pic>
      <p:sp>
        <p:nvSpPr>
          <p:cNvPr id="14" name="AutoShape 3"/>
          <p:cNvSpPr txBox="1">
            <a:spLocks noChangeArrowheads="1"/>
          </p:cNvSpPr>
          <p:nvPr/>
        </p:nvSpPr>
        <p:spPr>
          <a:xfrm>
            <a:off x="304800" y="1371600"/>
            <a:ext cx="10668000" cy="533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altLang="vi-VN" sz="2400" b="1" i="0" u="sng"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2. Tính khoảng cách thực tế dựa vào tỉ lệ bản đồ</a:t>
            </a:r>
          </a:p>
        </p:txBody>
      </p:sp>
      <p:sp>
        <p:nvSpPr>
          <p:cNvPr id="39937" name="Rectangle 1"/>
          <p:cNvSpPr>
            <a:spLocks noChangeArrowheads="1"/>
          </p:cNvSpPr>
          <p:nvPr/>
        </p:nvSpPr>
        <p:spPr bwMode="auto">
          <a:xfrm>
            <a:off x="1394264" y="4869767"/>
            <a:ext cx="8185834" cy="1047210"/>
          </a:xfrm>
          <a:prstGeom prst="rect">
            <a:avLst/>
          </a:prstGeom>
          <a:solidFill>
            <a:srgbClr val="FFFF00"/>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en-US" sz="2200" b="1" dirty="0" smtClean="0">
                <a:solidFill>
                  <a:srgbClr val="000099"/>
                </a:solidFill>
                <a:latin typeface="Times New Roman" pitchFamily="18" charset="0"/>
                <a:ea typeface="Times New Roman" pitchFamily="18" charset="0"/>
                <a:cs typeface="Times New Roman" pitchFamily="18" charset="0"/>
              </a:rPr>
              <a:t>+ Trên bản đồ tỉ lệ 1: 500000 khoảng cách giữa hai địa điểm đó là:	25 km : 5 km = 5 cm.</a:t>
            </a:r>
          </a:p>
        </p:txBody>
      </p:sp>
      <p:sp>
        <p:nvSpPr>
          <p:cNvPr id="15" name="TextBox 14"/>
          <p:cNvSpPr txBox="1"/>
          <p:nvPr/>
        </p:nvSpPr>
        <p:spPr>
          <a:xfrm>
            <a:off x="7315200" y="2286000"/>
            <a:ext cx="4572000" cy="2031325"/>
          </a:xfrm>
          <a:prstGeom prst="rect">
            <a:avLst/>
          </a:prstGeom>
          <a:solidFill>
            <a:srgbClr val="FFFFFF"/>
          </a:solidFill>
          <a:ln>
            <a:solidFill>
              <a:srgbClr val="000099"/>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7" name="Picture 16"/>
          <p:cNvPicPr>
            <a:picLocks noChangeAspect="1"/>
          </p:cNvPicPr>
          <p:nvPr/>
        </p:nvPicPr>
        <p:blipFill>
          <a:blip r:embed="rId4" cstate="print"/>
          <a:stretch>
            <a:fillRect/>
          </a:stretch>
        </p:blipFill>
        <p:spPr>
          <a:xfrm>
            <a:off x="8128000" y="2895600"/>
            <a:ext cx="494451" cy="370838"/>
          </a:xfrm>
          <a:prstGeom prst="rect">
            <a:avLst/>
          </a:prstGeom>
        </p:spPr>
      </p:pic>
      <p:pic>
        <p:nvPicPr>
          <p:cNvPr id="18" name="Picture 17"/>
          <p:cNvPicPr>
            <a:picLocks noChangeAspect="1"/>
          </p:cNvPicPr>
          <p:nvPr/>
        </p:nvPicPr>
        <p:blipFill>
          <a:blip r:embed="rId4" cstate="print"/>
          <a:stretch>
            <a:fillRect/>
          </a:stretch>
        </p:blipFill>
        <p:spPr>
          <a:xfrm>
            <a:off x="10769600" y="4038600"/>
            <a:ext cx="494451" cy="370838"/>
          </a:xfrm>
          <a:prstGeom prst="rect">
            <a:avLst/>
          </a:prstGeom>
        </p:spPr>
      </p:pic>
      <p:sp>
        <p:nvSpPr>
          <p:cNvPr id="19" name="TextBox 18"/>
          <p:cNvSpPr txBox="1"/>
          <p:nvPr/>
        </p:nvSpPr>
        <p:spPr>
          <a:xfrm>
            <a:off x="7721600" y="2590800"/>
            <a:ext cx="406400" cy="369332"/>
          </a:xfrm>
          <a:prstGeom prst="rect">
            <a:avLst/>
          </a:prstGeom>
          <a:noFill/>
        </p:spPr>
        <p:txBody>
          <a:bodyPr wrap="square" rtlCol="0">
            <a:spAutoFit/>
          </a:bodyPr>
          <a:lstStyle/>
          <a:p>
            <a:r>
              <a:rPr lang="en-US" sz="1800" b="1" dirty="0" smtClean="0">
                <a:latin typeface="+mj-lt"/>
              </a:rPr>
              <a:t>A</a:t>
            </a:r>
            <a:endParaRPr lang="en-US" sz="1800" b="1" dirty="0">
              <a:latin typeface="+mj-lt"/>
            </a:endParaRPr>
          </a:p>
        </p:txBody>
      </p:sp>
      <p:sp>
        <p:nvSpPr>
          <p:cNvPr id="21" name="TextBox 20"/>
          <p:cNvSpPr txBox="1"/>
          <p:nvPr/>
        </p:nvSpPr>
        <p:spPr>
          <a:xfrm>
            <a:off x="11074400" y="4495800"/>
            <a:ext cx="711200" cy="369332"/>
          </a:xfrm>
          <a:prstGeom prst="rect">
            <a:avLst/>
          </a:prstGeom>
          <a:noFill/>
        </p:spPr>
        <p:txBody>
          <a:bodyPr wrap="square" rtlCol="0">
            <a:spAutoFit/>
          </a:bodyPr>
          <a:lstStyle/>
          <a:p>
            <a:r>
              <a:rPr lang="en-US" sz="1800" b="1" dirty="0" smtClean="0">
                <a:latin typeface="+mj-lt"/>
              </a:rPr>
              <a:t>B</a:t>
            </a:r>
            <a:endParaRPr lang="en-US" sz="1800" b="1" dirty="0">
              <a:latin typeface="+mj-lt"/>
            </a:endParaRPr>
          </a:p>
        </p:txBody>
      </p:sp>
      <p:cxnSp>
        <p:nvCxnSpPr>
          <p:cNvPr id="23" name="Straight Connector 22"/>
          <p:cNvCxnSpPr/>
          <p:nvPr/>
        </p:nvCxnSpPr>
        <p:spPr bwMode="auto">
          <a:xfrm>
            <a:off x="8636000" y="3048000"/>
            <a:ext cx="2235200" cy="914400"/>
          </a:xfrm>
          <a:prstGeom prst="line">
            <a:avLst/>
          </a:prstGeom>
          <a:noFill/>
          <a:ln w="38100" cap="flat" cmpd="sng" algn="ctr">
            <a:solidFill>
              <a:srgbClr val="FF0000"/>
            </a:solidFill>
            <a:prstDash val="solid"/>
            <a:round/>
            <a:headEnd type="none" w="med" len="med"/>
            <a:tailEnd type="none" w="med" len="med"/>
          </a:ln>
          <a:effectLst/>
        </p:spPr>
      </p:cxnSp>
      <p:sp>
        <p:nvSpPr>
          <p:cNvPr id="24" name="TextBox 23"/>
          <p:cNvSpPr txBox="1"/>
          <p:nvPr/>
        </p:nvSpPr>
        <p:spPr>
          <a:xfrm>
            <a:off x="9245600" y="3048000"/>
            <a:ext cx="1117600" cy="400110"/>
          </a:xfrm>
          <a:prstGeom prst="rect">
            <a:avLst/>
          </a:prstGeom>
          <a:noFill/>
        </p:spPr>
        <p:txBody>
          <a:bodyPr wrap="square" rtlCol="0">
            <a:spAutoFit/>
          </a:bodyPr>
          <a:lstStyle/>
          <a:p>
            <a:r>
              <a:rPr lang="en-US" sz="2000" b="1" dirty="0" smtClean="0">
                <a:solidFill>
                  <a:srgbClr val="000099"/>
                </a:solidFill>
                <a:latin typeface="Times New Roman" pitchFamily="18" charset="0"/>
                <a:cs typeface="Times New Roman" pitchFamily="18" charset="0"/>
              </a:rPr>
              <a:t>5 cm</a:t>
            </a:r>
            <a:endParaRPr lang="en-US" sz="20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659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p:cTn id="7" dur="1000" fill="hold"/>
                                        <p:tgtEl>
                                          <p:spTgt spid="12289"/>
                                        </p:tgtEl>
                                        <p:attrNameLst>
                                          <p:attrName>ppt_x</p:attrName>
                                        </p:attrNameLst>
                                      </p:cBhvr>
                                      <p:tavLst>
                                        <p:tav tm="0">
                                          <p:val>
                                            <p:strVal val="#ppt_x-.2"/>
                                          </p:val>
                                        </p:tav>
                                        <p:tav tm="100000">
                                          <p:val>
                                            <p:strVal val="#ppt_x"/>
                                          </p:val>
                                        </p:tav>
                                      </p:tavLst>
                                    </p:anim>
                                    <p:anim calcmode="lin" valueType="num">
                                      <p:cBhvr>
                                        <p:cTn id="8" dur="1000" fill="hold"/>
                                        <p:tgtEl>
                                          <p:spTgt spid="122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9"/>
                                        </p:tgtEl>
                                      </p:cBhvr>
                                    </p:animEffect>
                                  </p:childTnLst>
                                </p:cTn>
                              </p:par>
                              <p:par>
                                <p:cTn id="10" presetID="29"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ppt_x</p:attrName>
                                        </p:attrNameLst>
                                      </p:cBhvr>
                                      <p:tavLst>
                                        <p:tav tm="0">
                                          <p:val>
                                            <p:strVal val="#ppt_x-.2"/>
                                          </p:val>
                                        </p:tav>
                                        <p:tav tm="100000">
                                          <p:val>
                                            <p:strVal val="#ppt_x"/>
                                          </p:val>
                                        </p:tav>
                                      </p:tavLst>
                                    </p:anim>
                                    <p:anim calcmode="lin" valueType="num">
                                      <p:cBhvr>
                                        <p:cTn id="1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9"/>
                                        </p:tgtEl>
                                      </p:cBhvr>
                                    </p:animEffect>
                                  </p:childTnLst>
                                </p:cTn>
                              </p:par>
                              <p:par>
                                <p:cTn id="20" presetID="29"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ppt_x</p:attrName>
                                        </p:attrNameLst>
                                      </p:cBhvr>
                                      <p:tavLst>
                                        <p:tav tm="0">
                                          <p:val>
                                            <p:strVal val="#ppt_x-.2"/>
                                          </p:val>
                                        </p:tav>
                                        <p:tav tm="100000">
                                          <p:val>
                                            <p:strVal val="#ppt_x"/>
                                          </p:val>
                                        </p:tav>
                                      </p:tavLst>
                                    </p:anim>
                                    <p:anim calcmode="lin" valueType="num">
                                      <p:cBhvr>
                                        <p:cTn id="2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3"/>
                                        </p:tgtEl>
                                      </p:cBhvr>
                                    </p:animEffect>
                                  </p:childTnLst>
                                </p:cTn>
                              </p:par>
                              <p:par>
                                <p:cTn id="25" presetID="29"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ppt_x</p:attrName>
                                        </p:attrNameLst>
                                      </p:cBhvr>
                                      <p:tavLst>
                                        <p:tav tm="0">
                                          <p:val>
                                            <p:strVal val="#ppt_x-.2"/>
                                          </p:val>
                                        </p:tav>
                                        <p:tav tm="100000">
                                          <p:val>
                                            <p:strVal val="#ppt_x"/>
                                          </p:val>
                                        </p:tav>
                                      </p:tavLst>
                                    </p:anim>
                                    <p:anim calcmode="lin" valueType="num">
                                      <p:cBhvr>
                                        <p:cTn id="3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xit" presetSubtype="0" fill="hold" grpId="1" nodeType="clickEffect">
                                  <p:stCondLst>
                                    <p:cond delay="0"/>
                                  </p:stCondLst>
                                  <p:childTnLst>
                                    <p:anim calcmode="lin" valueType="num">
                                      <p:cBhvr>
                                        <p:cTn id="43" dur="1000"/>
                                        <p:tgtEl>
                                          <p:spTgt spid="12289"/>
                                        </p:tgtEl>
                                        <p:attrNameLst>
                                          <p:attrName>ppt_x</p:attrName>
                                        </p:attrNameLst>
                                      </p:cBhvr>
                                      <p:tavLst>
                                        <p:tav tm="0">
                                          <p:val>
                                            <p:strVal val="ppt_x"/>
                                          </p:val>
                                        </p:tav>
                                        <p:tav tm="100000">
                                          <p:val>
                                            <p:strVal val="ppt_x-.2"/>
                                          </p:val>
                                        </p:tav>
                                      </p:tavLst>
                                    </p:anim>
                                    <p:anim calcmode="lin" valueType="num">
                                      <p:cBhvr>
                                        <p:cTn id="44" dur="1000"/>
                                        <p:tgtEl>
                                          <p:spTgt spid="12289"/>
                                        </p:tgtEl>
                                        <p:attrNameLst>
                                          <p:attrName>ppt_y</p:attrName>
                                        </p:attrNameLst>
                                      </p:cBhvr>
                                      <p:tavLst>
                                        <p:tav tm="0">
                                          <p:val>
                                            <p:strVal val="ppt_y"/>
                                          </p:val>
                                        </p:tav>
                                        <p:tav tm="100000">
                                          <p:val>
                                            <p:strVal val="ppt_y"/>
                                          </p:val>
                                        </p:tav>
                                      </p:tavLst>
                                    </p:anim>
                                    <p:animEffect transition="out" filter="fade">
                                      <p:cBhvr>
                                        <p:cTn id="45" dur="1000"/>
                                        <p:tgtEl>
                                          <p:spTgt spid="12289"/>
                                        </p:tgtEl>
                                      </p:cBhvr>
                                    </p:animEffect>
                                    <p:set>
                                      <p:cBhvr>
                                        <p:cTn id="46" dur="1" fill="hold">
                                          <p:stCondLst>
                                            <p:cond delay="999"/>
                                          </p:stCondLst>
                                        </p:cTn>
                                        <p:tgtEl>
                                          <p:spTgt spid="1228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39937"/>
                                        </p:tgtEl>
                                        <p:attrNameLst>
                                          <p:attrName>style.visibility</p:attrName>
                                        </p:attrNameLst>
                                      </p:cBhvr>
                                      <p:to>
                                        <p:strVal val="visible"/>
                                      </p:to>
                                    </p:set>
                                    <p:anim calcmode="lin" valueType="num">
                                      <p:cBhvr>
                                        <p:cTn id="51" dur="1000" fill="hold"/>
                                        <p:tgtEl>
                                          <p:spTgt spid="39937"/>
                                        </p:tgtEl>
                                        <p:attrNameLst>
                                          <p:attrName>ppt_x</p:attrName>
                                        </p:attrNameLst>
                                      </p:cBhvr>
                                      <p:tavLst>
                                        <p:tav tm="0">
                                          <p:val>
                                            <p:strVal val="#ppt_x-.2"/>
                                          </p:val>
                                        </p:tav>
                                        <p:tav tm="100000">
                                          <p:val>
                                            <p:strVal val="#ppt_x"/>
                                          </p:val>
                                        </p:tav>
                                      </p:tavLst>
                                    </p:anim>
                                    <p:anim calcmode="lin" valueType="num">
                                      <p:cBhvr>
                                        <p:cTn id="52" dur="1000" fill="hold"/>
                                        <p:tgtEl>
                                          <p:spTgt spid="3993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9937"/>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ppt_x</p:attrName>
                                        </p:attrNameLst>
                                      </p:cBhvr>
                                      <p:tavLst>
                                        <p:tav tm="0">
                                          <p:val>
                                            <p:strVal val="#ppt_x-.2"/>
                                          </p:val>
                                        </p:tav>
                                        <p:tav tm="100000">
                                          <p:val>
                                            <p:strVal val="#ppt_x"/>
                                          </p:val>
                                        </p:tav>
                                      </p:tavLst>
                                    </p:anim>
                                    <p:anim calcmode="lin" valueType="num">
                                      <p:cBhvr>
                                        <p:cTn id="5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12289" grpId="1" animBg="1"/>
      <p:bldP spid="39937" grpId="0" animBg="1"/>
      <p:bldP spid="15" grpId="0" animBg="1"/>
      <p:bldP spid="19" grpId="0"/>
      <p:bldP spid="21"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66800"/>
            <a:ext cx="12192000" cy="4524315"/>
          </a:xfrm>
          <a:prstGeom prst="rect">
            <a:avLst/>
          </a:prstGeom>
          <a:solidFill>
            <a:srgbClr val="FFFFFF"/>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7" name="Rectangle: Rounded Corners 5">
            <a:extLst>
              <a:ext uri="{FF2B5EF4-FFF2-40B4-BE49-F238E27FC236}">
                <a16:creationId xmlns:a16="http://schemas.microsoft.com/office/drawing/2014/main" xmlns="" id="{7027D11F-9EBF-46D2-B639-067C5B7130D3}"/>
              </a:ext>
            </a:extLst>
          </p:cNvPr>
          <p:cNvSpPr/>
          <p:nvPr/>
        </p:nvSpPr>
        <p:spPr>
          <a:xfrm>
            <a:off x="1625600" y="4800601"/>
            <a:ext cx="9333132" cy="130176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Times New Roman" pitchFamily="18" charset="0"/>
                <a:cs typeface="Times New Roman" pitchFamily="18" charset="0"/>
              </a:rPr>
              <a:t>      Tính khoảng cách thực tế dựa vào </a:t>
            </a:r>
            <a:r>
              <a:rPr lang="en-US" sz="3200" b="1" dirty="0">
                <a:latin typeface="Times New Roman" pitchFamily="18" charset="0"/>
                <a:cs typeface="Times New Roman" pitchFamily="18" charset="0"/>
              </a:rPr>
              <a:t>tỉ </a:t>
            </a:r>
            <a:r>
              <a:rPr lang="en-US" sz="3200" b="1" dirty="0" smtClean="0">
                <a:latin typeface="Times New Roman" pitchFamily="18" charset="0"/>
                <a:cs typeface="Times New Roman" pitchFamily="18" charset="0"/>
              </a:rPr>
              <a:t>lệ bản </a:t>
            </a:r>
            <a:r>
              <a:rPr lang="en-US" sz="3200" b="1" dirty="0">
                <a:latin typeface="Times New Roman" pitchFamily="18" charset="0"/>
                <a:cs typeface="Times New Roman" pitchFamily="18" charset="0"/>
              </a:rPr>
              <a:t>đồ</a:t>
            </a:r>
          </a:p>
        </p:txBody>
      </p:sp>
      <p:sp>
        <p:nvSpPr>
          <p:cNvPr id="18" name="Rectangle: Rounded Corners 6">
            <a:extLst>
              <a:ext uri="{FF2B5EF4-FFF2-40B4-BE49-F238E27FC236}">
                <a16:creationId xmlns:a16="http://schemas.microsoft.com/office/drawing/2014/main" xmlns="" id="{99D75515-C577-4425-89F9-2F36EDA9EBD2}"/>
              </a:ext>
            </a:extLst>
          </p:cNvPr>
          <p:cNvSpPr/>
          <p:nvPr/>
        </p:nvSpPr>
        <p:spPr>
          <a:xfrm>
            <a:off x="4673600" y="3200400"/>
            <a:ext cx="4963277" cy="10469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atin typeface="Times New Roman" pitchFamily="18" charset="0"/>
                <a:cs typeface="Times New Roman" pitchFamily="18" charset="0"/>
              </a:rPr>
              <a:t>	Tỉ </a:t>
            </a:r>
            <a:r>
              <a:rPr lang="en-US" sz="3200" b="1" dirty="0">
                <a:latin typeface="Times New Roman" pitchFamily="18" charset="0"/>
                <a:cs typeface="Times New Roman" pitchFamily="18" charset="0"/>
              </a:rPr>
              <a:t>lệ bản đồ</a:t>
            </a:r>
          </a:p>
        </p:txBody>
      </p:sp>
      <p:sp>
        <p:nvSpPr>
          <p:cNvPr id="19" name="TextBox 18">
            <a:extLst>
              <a:ext uri="{FF2B5EF4-FFF2-40B4-BE49-F238E27FC236}">
                <a16:creationId xmlns:a16="http://schemas.microsoft.com/office/drawing/2014/main" xmlns="" id="{57E9DAAF-4DBA-43F7-915F-D94B3CDD85D0}"/>
              </a:ext>
            </a:extLst>
          </p:cNvPr>
          <p:cNvSpPr txBox="1"/>
          <p:nvPr/>
        </p:nvSpPr>
        <p:spPr>
          <a:xfrm>
            <a:off x="914400" y="1828801"/>
            <a:ext cx="4064000" cy="83820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solidFill>
            <a:srgbClr val="0070C0"/>
          </a:solidFill>
          <a:ln>
            <a:solidFill>
              <a:srgbClr val="000099"/>
            </a:solid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3600" dirty="0">
              <a:solidFill>
                <a:srgbClr val="FF0000"/>
              </a:solidFill>
            </a:endParaRPr>
          </a:p>
        </p:txBody>
      </p:sp>
      <p:sp>
        <p:nvSpPr>
          <p:cNvPr id="20" name="Flowchart: Connector 19">
            <a:extLst>
              <a:ext uri="{FF2B5EF4-FFF2-40B4-BE49-F238E27FC236}">
                <a16:creationId xmlns:a16="http://schemas.microsoft.com/office/drawing/2014/main" xmlns="" id="{B67813DD-1784-4616-8F4E-55B75D4E196B}"/>
              </a:ext>
            </a:extLst>
          </p:cNvPr>
          <p:cNvSpPr/>
          <p:nvPr/>
        </p:nvSpPr>
        <p:spPr>
          <a:xfrm>
            <a:off x="4121834" y="3200400"/>
            <a:ext cx="1162286" cy="1082310"/>
          </a:xfrm>
          <a:prstGeom prst="flowChartConnector">
            <a:avLst/>
          </a:prstGeom>
          <a:solidFill>
            <a:srgbClr val="00B0F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latin typeface="Times New Roman" pitchFamily="18" charset="0"/>
                <a:cs typeface="Times New Roman" pitchFamily="18" charset="0"/>
              </a:rPr>
              <a:t>1</a:t>
            </a:r>
          </a:p>
        </p:txBody>
      </p:sp>
      <p:sp>
        <p:nvSpPr>
          <p:cNvPr id="21" name="Flowchart: Connector 20">
            <a:extLst>
              <a:ext uri="{FF2B5EF4-FFF2-40B4-BE49-F238E27FC236}">
                <a16:creationId xmlns:a16="http://schemas.microsoft.com/office/drawing/2014/main" xmlns="" id="{A003A35C-8F82-45A4-87E1-E361521666A7}"/>
              </a:ext>
            </a:extLst>
          </p:cNvPr>
          <p:cNvSpPr/>
          <p:nvPr/>
        </p:nvSpPr>
        <p:spPr>
          <a:xfrm>
            <a:off x="1125415" y="4800601"/>
            <a:ext cx="1133415" cy="1241663"/>
          </a:xfrm>
          <a:prstGeom prst="flowChartConnector">
            <a:avLst/>
          </a:prstGeom>
          <a:solidFill>
            <a:srgbClr val="00B05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latin typeface="Times New Roman" pitchFamily="18" charset="0"/>
                <a:cs typeface="Times New Roman" pitchFamily="18" charset="0"/>
              </a:rPr>
              <a:t>2</a:t>
            </a:r>
          </a:p>
        </p:txBody>
      </p:sp>
      <p:sp>
        <p:nvSpPr>
          <p:cNvPr id="24" name="Rectangle 5"/>
          <p:cNvSpPr>
            <a:spLocks noChangeArrowheads="1"/>
          </p:cNvSpPr>
          <p:nvPr/>
        </p:nvSpPr>
        <p:spPr bwMode="auto">
          <a:xfrm>
            <a:off x="0" y="0"/>
            <a:ext cx="12192000" cy="1174654"/>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25"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26" name="Picture 9" descr="TRAIDAT"/>
          <p:cNvPicPr>
            <a:picLocks noChangeAspect="1" noChangeArrowheads="1" noCrop="1"/>
          </p:cNvPicPr>
          <p:nvPr/>
        </p:nvPicPr>
        <p:blipFill>
          <a:blip r:embed="rId2"/>
          <a:srcRect/>
          <a:stretch>
            <a:fillRect/>
          </a:stretch>
        </p:blipFill>
        <p:spPr bwMode="auto">
          <a:xfrm>
            <a:off x="11176000" y="138113"/>
            <a:ext cx="914400" cy="890588"/>
          </a:xfrm>
          <a:prstGeom prst="rect">
            <a:avLst/>
          </a:prstGeom>
          <a:noFill/>
          <a:ln w="9525">
            <a:noFill/>
            <a:miter lim="800000"/>
            <a:headEnd/>
            <a:tailEnd/>
          </a:ln>
        </p:spPr>
      </p:pic>
      <p:pic>
        <p:nvPicPr>
          <p:cNvPr id="27" name="Picture 10" descr="ringwrlmed2_b"/>
          <p:cNvPicPr>
            <a:picLocks noChangeAspect="1" noChangeArrowheads="1" noCrop="1"/>
          </p:cNvPicPr>
          <p:nvPr/>
        </p:nvPicPr>
        <p:blipFill>
          <a:blip r:embed="rId3"/>
          <a:srcRect/>
          <a:stretch>
            <a:fillRect/>
          </a:stretch>
        </p:blipFill>
        <p:spPr bwMode="auto">
          <a:xfrm>
            <a:off x="0" y="0"/>
            <a:ext cx="1092200" cy="1228726"/>
          </a:xfrm>
          <a:prstGeom prst="rect">
            <a:avLst/>
          </a:prstGeom>
          <a:noFill/>
          <a:ln w="9525">
            <a:noFill/>
            <a:miter lim="800000"/>
            <a:headEnd/>
            <a:tailEnd/>
          </a:ln>
        </p:spPr>
      </p:pic>
    </p:spTree>
    <p:extLst>
      <p:ext uri="{BB962C8B-B14F-4D97-AF65-F5344CB8AC3E}">
        <p14:creationId xmlns:p14="http://schemas.microsoft.com/office/powerpoint/2010/main" xmlns=""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par>
                          <p:cTn id="10" fill="hold">
                            <p:stCondLst>
                              <p:cond delay="1000"/>
                            </p:stCondLst>
                            <p:childTnLst>
                              <p:par>
                                <p:cTn id="11" presetID="19" presetClass="emph" presetSubtype="0" repeatCount="indefinite" fill="hold" grpId="0" nodeType="afterEffect">
                                  <p:stCondLst>
                                    <p:cond delay="0"/>
                                  </p:stCondLst>
                                  <p:childTnLst>
                                    <p:animClr clrSpc="rgb" dir="cw">
                                      <p:cBhvr override="childStyle">
                                        <p:cTn id="12" dur="500" fill="hold"/>
                                        <p:tgtEl>
                                          <p:spTgt spid="19"/>
                                        </p:tgtEl>
                                        <p:attrNameLst>
                                          <p:attrName>style.color</p:attrName>
                                        </p:attrNameLst>
                                      </p:cBhvr>
                                      <p:to>
                                        <a:schemeClr val="accent2"/>
                                      </p:to>
                                    </p:animClr>
                                    <p:animClr clrSpc="rgb" dir="cw">
                                      <p:cBhvr>
                                        <p:cTn id="13" dur="500" fill="hold"/>
                                        <p:tgtEl>
                                          <p:spTgt spid="19"/>
                                        </p:tgtEl>
                                        <p:attrNameLst>
                                          <p:attrName>fillcolor</p:attrName>
                                        </p:attrNameLst>
                                      </p:cBhvr>
                                      <p:to>
                                        <a:schemeClr val="accent2"/>
                                      </p:to>
                                    </p:animClr>
                                    <p:set>
                                      <p:cBhvr>
                                        <p:cTn id="14" dur="500" fill="hold"/>
                                        <p:tgtEl>
                                          <p:spTgt spid="19"/>
                                        </p:tgtEl>
                                        <p:attrNameLst>
                                          <p:attrName>fill.type</p:attrName>
                                        </p:attrNameLst>
                                      </p:cBhvr>
                                      <p:to>
                                        <p:strVal val="solid"/>
                                      </p:to>
                                    </p:set>
                                    <p:set>
                                      <p:cBhvr>
                                        <p:cTn id="15" dur="500" fill="hold"/>
                                        <p:tgtEl>
                                          <p:spTgt spid="1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9" grpId="1"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PTS\Desktop\unnamed.png"/>
          <p:cNvPicPr>
            <a:picLocks noChangeAspect="1" noChangeArrowheads="1"/>
          </p:cNvPicPr>
          <p:nvPr/>
        </p:nvPicPr>
        <p:blipFill>
          <a:blip r:embed="rId2"/>
          <a:srcRect/>
          <a:stretch>
            <a:fillRect/>
          </a:stretch>
        </p:blipFill>
        <p:spPr bwMode="auto">
          <a:xfrm>
            <a:off x="4368800" y="0"/>
            <a:ext cx="4978400" cy="1981200"/>
          </a:xfrm>
          <a:prstGeom prst="rect">
            <a:avLst/>
          </a:prstGeom>
          <a:noFill/>
        </p:spPr>
      </p:pic>
      <p:pic>
        <p:nvPicPr>
          <p:cNvPr id="40965" name="Picture 5" descr="C:\Users\PTS\Desktop\Ảnh\z2664408571481_70b92ca2b772377b2c791be806acf714.jpg"/>
          <p:cNvPicPr>
            <a:picLocks noChangeAspect="1" noChangeArrowheads="1"/>
          </p:cNvPicPr>
          <p:nvPr/>
        </p:nvPicPr>
        <p:blipFill>
          <a:blip r:embed="rId3"/>
          <a:srcRect/>
          <a:stretch>
            <a:fillRect/>
          </a:stretch>
        </p:blipFill>
        <p:spPr bwMode="auto">
          <a:xfrm>
            <a:off x="508000" y="3733801"/>
            <a:ext cx="999067" cy="644649"/>
          </a:xfrm>
          <a:prstGeom prst="rect">
            <a:avLst/>
          </a:prstGeom>
          <a:noFill/>
        </p:spPr>
      </p:pic>
      <p:pic>
        <p:nvPicPr>
          <p:cNvPr id="6" name="Picture 5" descr="C:\Users\PTS\Desktop\Ảnh\z2664408571481_70b92ca2b772377b2c791be806acf714.jpg"/>
          <p:cNvPicPr>
            <a:picLocks noChangeAspect="1" noChangeArrowheads="1"/>
          </p:cNvPicPr>
          <p:nvPr/>
        </p:nvPicPr>
        <p:blipFill>
          <a:blip r:embed="rId3"/>
          <a:srcRect/>
          <a:stretch>
            <a:fillRect/>
          </a:stretch>
        </p:blipFill>
        <p:spPr bwMode="auto">
          <a:xfrm>
            <a:off x="406400" y="5562601"/>
            <a:ext cx="1117600" cy="721133"/>
          </a:xfrm>
          <a:prstGeom prst="rect">
            <a:avLst/>
          </a:prstGeom>
          <a:noFill/>
        </p:spPr>
      </p:pic>
      <p:pic>
        <p:nvPicPr>
          <p:cNvPr id="7" name="Picture 5" descr="C:\Users\PTS\Desktop\Ảnh\z2664408571481_70b92ca2b772377b2c791be806acf714.jpg"/>
          <p:cNvPicPr>
            <a:picLocks noChangeAspect="1" noChangeArrowheads="1"/>
          </p:cNvPicPr>
          <p:nvPr/>
        </p:nvPicPr>
        <p:blipFill>
          <a:blip r:embed="rId3"/>
          <a:srcRect/>
          <a:stretch>
            <a:fillRect/>
          </a:stretch>
        </p:blipFill>
        <p:spPr bwMode="auto">
          <a:xfrm>
            <a:off x="406401" y="2362201"/>
            <a:ext cx="1160575" cy="685800"/>
          </a:xfrm>
          <a:prstGeom prst="rect">
            <a:avLst/>
          </a:prstGeom>
          <a:noFill/>
        </p:spPr>
      </p:pic>
      <p:sp>
        <p:nvSpPr>
          <p:cNvPr id="40966" name="Rectangle 6"/>
          <p:cNvSpPr>
            <a:spLocks noChangeArrowheads="1"/>
          </p:cNvSpPr>
          <p:nvPr/>
        </p:nvSpPr>
        <p:spPr bwMode="auto">
          <a:xfrm>
            <a:off x="1625600" y="3886200"/>
            <a:ext cx="10058400" cy="1015663"/>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0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Thử thách 2: </a:t>
            </a:r>
            <a:r>
              <a:rPr kumimoji="0" lang="en-US" sz="2000" b="1" i="1"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Khoảng cách từ TP. Lạng Sơn về thủ đô Hà Nội đo được 5,5cm trên một bản đồ Việt Nam có tỉ lệ 1: 3.000.000. Vậy ngoài thực địa, khoảng cách đó là bao nhiêu?</a:t>
            </a:r>
            <a:endParaRPr kumimoji="0" lang="en-US" sz="2000" b="1" i="1" u="none" strike="noStrike" cap="none" normalizeH="0" baseline="0" dirty="0" smtClean="0">
              <a:ln>
                <a:noFill/>
              </a:ln>
              <a:solidFill>
                <a:srgbClr val="FFFFFF"/>
              </a:solidFill>
              <a:effectLst/>
              <a:latin typeface="Arial" pitchFamily="34" charset="0"/>
              <a:cs typeface="Arial" pitchFamily="34" charset="0"/>
            </a:endParaRPr>
          </a:p>
        </p:txBody>
      </p:sp>
      <p:sp>
        <p:nvSpPr>
          <p:cNvPr id="9" name="Rectangle 6"/>
          <p:cNvSpPr>
            <a:spLocks noChangeArrowheads="1"/>
          </p:cNvSpPr>
          <p:nvPr/>
        </p:nvSpPr>
        <p:spPr bwMode="auto">
          <a:xfrm>
            <a:off x="1625600" y="5562601"/>
            <a:ext cx="10160000" cy="707886"/>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Thử thách 3: </a:t>
            </a:r>
            <a:r>
              <a:rPr kumimoji="0" lang="en-US" sz="2000" b="1" i="1"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Khoảng cách từ thủ đô Hà Nội đến TP. Hải Phòng là 105 km. Trên một bản đồ Việt Nam người ta đo được khoảng cách ấy là 15 cm. Vậy bản đồ đó có tỉ lệ bao nhiêu?</a:t>
            </a:r>
            <a:endParaRPr kumimoji="0" lang="en-US" sz="2000" b="1" i="1" u="none" strike="noStrike" cap="none" normalizeH="0" baseline="0" dirty="0" smtClean="0">
              <a:ln>
                <a:noFill/>
              </a:ln>
              <a:solidFill>
                <a:srgbClr val="FFFFFF"/>
              </a:solidFill>
              <a:effectLst/>
              <a:latin typeface="Arial" pitchFamily="34" charset="0"/>
              <a:cs typeface="Arial" pitchFamily="34" charset="0"/>
            </a:endParaRPr>
          </a:p>
        </p:txBody>
      </p:sp>
      <p:sp>
        <p:nvSpPr>
          <p:cNvPr id="10" name="Rectangle 6"/>
          <p:cNvSpPr>
            <a:spLocks noChangeArrowheads="1"/>
          </p:cNvSpPr>
          <p:nvPr/>
        </p:nvSpPr>
        <p:spPr bwMode="auto">
          <a:xfrm>
            <a:off x="1625600" y="2286001"/>
            <a:ext cx="10058400" cy="1015663"/>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Thử thách 1: </a:t>
            </a:r>
            <a:r>
              <a:rPr kumimoji="0" lang="en-US" sz="2000" b="1" i="1"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Trong thực tế, khoảng cách đường biển từ TP. Đà Nẵng đến đảo Tri Tôn (QĐ. Hoàng Sa) là 315 km. Vậy độ dài tính bằng cm giữa hai địa điểm trên trong một bản đồ Việt Nam có tỉ lệ 1: 3.000.000 là bao nhiêu?</a:t>
            </a:r>
            <a:endParaRPr kumimoji="0" lang="en-US" sz="2000" b="1" i="1" u="none" strike="noStrike" cap="none" normalizeH="0" baseline="0" dirty="0" smtClean="0">
              <a:ln>
                <a:noFill/>
              </a:ln>
              <a:solidFill>
                <a:srgbClr val="FFFF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nodeType="withEffect">
                                  <p:stCondLst>
                                    <p:cond delay="0"/>
                                  </p:stCondLst>
                                  <p:childTnLst>
                                    <p:set>
                                      <p:cBhvr>
                                        <p:cTn id="16" dur="1" fill="hold">
                                          <p:stCondLst>
                                            <p:cond delay="0"/>
                                          </p:stCondLst>
                                        </p:cTn>
                                        <p:tgtEl>
                                          <p:spTgt spid="40965"/>
                                        </p:tgtEl>
                                        <p:attrNameLst>
                                          <p:attrName>style.visibility</p:attrName>
                                        </p:attrNameLst>
                                      </p:cBhvr>
                                      <p:to>
                                        <p:strVal val="visible"/>
                                      </p:to>
                                    </p:set>
                                    <p:anim calcmode="lin" valueType="num">
                                      <p:cBhvr>
                                        <p:cTn id="17" dur="1000" fill="hold"/>
                                        <p:tgtEl>
                                          <p:spTgt spid="40965"/>
                                        </p:tgtEl>
                                        <p:attrNameLst>
                                          <p:attrName>ppt_x</p:attrName>
                                        </p:attrNameLst>
                                      </p:cBhvr>
                                      <p:tavLst>
                                        <p:tav tm="0">
                                          <p:val>
                                            <p:strVal val="#ppt_x-.2"/>
                                          </p:val>
                                        </p:tav>
                                        <p:tav tm="100000">
                                          <p:val>
                                            <p:strVal val="#ppt_x"/>
                                          </p:val>
                                        </p:tav>
                                      </p:tavLst>
                                    </p:anim>
                                    <p:anim calcmode="lin" valueType="num">
                                      <p:cBhvr>
                                        <p:cTn id="18" dur="1000" fill="hold"/>
                                        <p:tgtEl>
                                          <p:spTgt spid="4096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96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0966"/>
                                        </p:tgtEl>
                                        <p:attrNameLst>
                                          <p:attrName>style.visibility</p:attrName>
                                        </p:attrNameLst>
                                      </p:cBhvr>
                                      <p:to>
                                        <p:strVal val="visible"/>
                                      </p:to>
                                    </p:set>
                                    <p:anim calcmode="lin" valueType="num">
                                      <p:cBhvr>
                                        <p:cTn id="22" dur="1000" fill="hold"/>
                                        <p:tgtEl>
                                          <p:spTgt spid="40966"/>
                                        </p:tgtEl>
                                        <p:attrNameLst>
                                          <p:attrName>ppt_x</p:attrName>
                                        </p:attrNameLst>
                                      </p:cBhvr>
                                      <p:tavLst>
                                        <p:tav tm="0">
                                          <p:val>
                                            <p:strVal val="#ppt_x-.2"/>
                                          </p:val>
                                        </p:tav>
                                        <p:tav tm="100000">
                                          <p:val>
                                            <p:strVal val="#ppt_x"/>
                                          </p:val>
                                        </p:tav>
                                      </p:tavLst>
                                    </p:anim>
                                    <p:anim calcmode="lin" valueType="num">
                                      <p:cBhvr>
                                        <p:cTn id="23" dur="1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0966"/>
                                        </p:tgtEl>
                                      </p:cBhvr>
                                    </p:animEffect>
                                  </p:childTnLst>
                                </p:cTn>
                              </p:par>
                              <p:par>
                                <p:cTn id="25" presetID="29"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06400" y="381001"/>
            <a:ext cx="11176000" cy="1862048"/>
          </a:xfrm>
          <a:prstGeom prst="rect">
            <a:avLst/>
          </a:prstGeom>
          <a:solidFill>
            <a:srgbClr val="FFFFFF"/>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1. Khoảng cách đường biển từ TP. Đà Nẵng đến đảo Tri Tôn (QĐ Hoàng Sa):</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Đổi: 315km = 31.500.000cm.</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Độ dài đo được từ Đà Nẵng đến đảo Tri Tôn (QĐ.Hoàng Sa) trên bản đồ tỉ lệ 1:3.000.000 là: 31.500.000 : 3.000.000 = 10,5 (cm).</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Vậy, độ dài đo được là 10,5 cm</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p:txBody>
      </p:sp>
      <p:sp>
        <p:nvSpPr>
          <p:cNvPr id="3" name="Rectangle 1"/>
          <p:cNvSpPr>
            <a:spLocks noChangeArrowheads="1"/>
          </p:cNvSpPr>
          <p:nvPr/>
        </p:nvSpPr>
        <p:spPr bwMode="auto">
          <a:xfrm>
            <a:off x="406400" y="2895600"/>
            <a:ext cx="11176000" cy="1154162"/>
          </a:xfrm>
          <a:prstGeom prst="rect">
            <a:avLst/>
          </a:prstGeom>
          <a:solidFill>
            <a:srgbClr val="FFFFFF"/>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2. Khoảng cách thực tế từ Lạng Sơn về Hà Nội là:</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5,5 x 3.000.000 = 16.500.000 (cm)  = 165 (km).</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Vậy, khoảng cách thực tế từ TP. Lạng Sơn đến thủ đô Hà Nội là 165km.</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p:txBody>
      </p:sp>
      <p:sp>
        <p:nvSpPr>
          <p:cNvPr id="4" name="Rectangle 1"/>
          <p:cNvSpPr>
            <a:spLocks noChangeArrowheads="1"/>
          </p:cNvSpPr>
          <p:nvPr/>
        </p:nvSpPr>
        <p:spPr bwMode="auto">
          <a:xfrm>
            <a:off x="508000" y="4648201"/>
            <a:ext cx="11074400" cy="1508105"/>
          </a:xfrm>
          <a:prstGeom prst="rect">
            <a:avLst/>
          </a:prstGeom>
          <a:solidFill>
            <a:srgbClr val="FFFFFF"/>
          </a:solidFill>
          <a:ln w="9525">
            <a:solidFill>
              <a:srgbClr val="000099"/>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3. Tính tỉ lệ bản đồ:	</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Đổi: 105 km = 10.500.000cm. Ta có:</a:t>
            </a:r>
            <a:endParaRPr kumimoji="0" lang="en-US" sz="2300" b="0" i="0" u="none" strike="noStrike" cap="none" normalizeH="0" baseline="0" dirty="0" smtClean="0">
              <a:ln>
                <a:noFill/>
              </a:ln>
              <a:solidFill>
                <a:srgbClr val="0000FF"/>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10.500.000 : 15 = 700.000.</a:t>
            </a:r>
            <a:endParaRPr kumimoji="0" lang="en-US" sz="2300" b="0"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300" b="0"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Vậy, bản đồ đó có tỉ lệ là: 1 : 700.000</a:t>
            </a:r>
            <a:r>
              <a:rPr kumimoji="0" lang="en-US" sz="2300" b="0" i="0" u="none" strike="noStrike" cap="none" normalizeH="0" baseline="0" dirty="0" smtClean="0">
                <a:ln>
                  <a:noFill/>
                </a:ln>
                <a:solidFill>
                  <a:srgbClr val="0000FF"/>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p:cTn id="7" dur="1000" fill="hold"/>
                                        <p:tgtEl>
                                          <p:spTgt spid="44033"/>
                                        </p:tgtEl>
                                        <p:attrNameLst>
                                          <p:attrName>ppt_x</p:attrName>
                                        </p:attrNameLst>
                                      </p:cBhvr>
                                      <p:tavLst>
                                        <p:tav tm="0">
                                          <p:val>
                                            <p:strVal val="#ppt_x-.2"/>
                                          </p:val>
                                        </p:tav>
                                        <p:tav tm="100000">
                                          <p:val>
                                            <p:strVal val="#ppt_x"/>
                                          </p:val>
                                        </p:tav>
                                      </p:tavLst>
                                    </p:anim>
                                    <p:anim calcmode="lin" valueType="num">
                                      <p:cBhvr>
                                        <p:cTn id="8" dur="1000" fill="hold"/>
                                        <p:tgtEl>
                                          <p:spTgt spid="440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12800" y="685800"/>
          <a:ext cx="10871200" cy="3048000"/>
        </p:xfrm>
        <a:graphic>
          <a:graphicData uri="http://schemas.openxmlformats.org/drawingml/2006/table">
            <a:tbl>
              <a:tblPr/>
              <a:tblGrid>
                <a:gridCol w="10871200"/>
              </a:tblGrid>
              <a:tr h="3048000">
                <a:tc>
                  <a:txBody>
                    <a:bodyPr/>
                    <a:lstStyle/>
                    <a:p>
                      <a:pPr algn="just">
                        <a:lnSpc>
                          <a:spcPct val="150000"/>
                        </a:lnSpc>
                        <a:spcBef>
                          <a:spcPts val="600"/>
                        </a:spcBef>
                        <a:spcAft>
                          <a:spcPts val="0"/>
                        </a:spcAft>
                      </a:pPr>
                      <a:r>
                        <a:rPr lang="en-US" sz="2400" b="1" u="sng" dirty="0">
                          <a:solidFill>
                            <a:srgbClr val="000000"/>
                          </a:solidFill>
                          <a:latin typeface="Times New Roman"/>
                          <a:ea typeface="Times New Roman"/>
                        </a:rPr>
                        <a:t>Câu 1.</a:t>
                      </a:r>
                      <a:r>
                        <a:rPr lang="en-US" sz="2400" b="1" i="1" dirty="0">
                          <a:solidFill>
                            <a:srgbClr val="000000"/>
                          </a:solidFill>
                          <a:latin typeface="Times New Roman"/>
                          <a:ea typeface="Times New Roman"/>
                        </a:rPr>
                        <a:t> </a:t>
                      </a:r>
                      <a:r>
                        <a:rPr lang="en-US" sz="2400" b="1" dirty="0">
                          <a:solidFill>
                            <a:srgbClr val="000000"/>
                          </a:solidFill>
                          <a:latin typeface="Times New Roman"/>
                          <a:ea typeface="Times New Roman"/>
                        </a:rPr>
                        <a:t>Đo và tính khoảng cách theo đường chim </a:t>
                      </a:r>
                      <a:r>
                        <a:rPr lang="en-US" sz="2400" b="1">
                          <a:solidFill>
                            <a:srgbClr val="000000"/>
                          </a:solidFill>
                          <a:latin typeface="Times New Roman"/>
                          <a:ea typeface="Times New Roman"/>
                        </a:rPr>
                        <a:t>bay </a:t>
                      </a:r>
                      <a:r>
                        <a:rPr lang="en-US" sz="2400" b="1" smtClean="0">
                          <a:solidFill>
                            <a:srgbClr val="000000"/>
                          </a:solidFill>
                          <a:latin typeface="Times New Roman"/>
                          <a:ea typeface="Times New Roman"/>
                        </a:rPr>
                        <a:t>từ Chợ </a:t>
                      </a:r>
                      <a:r>
                        <a:rPr lang="en-US" sz="2400" b="1" dirty="0">
                          <a:solidFill>
                            <a:srgbClr val="000000"/>
                          </a:solidFill>
                          <a:latin typeface="Times New Roman"/>
                          <a:ea typeface="Times New Roman"/>
                        </a:rPr>
                        <a:t>Bến Thành đến khách sạn Sài Gòn </a:t>
                      </a:r>
                      <a:r>
                        <a:rPr lang="en-US" sz="2400" b="1" dirty="0" smtClean="0">
                          <a:solidFill>
                            <a:srgbClr val="000000"/>
                          </a:solidFill>
                          <a:latin typeface="Times New Roman"/>
                          <a:ea typeface="Times New Roman"/>
                        </a:rPr>
                        <a:t>Price.</a:t>
                      </a:r>
                    </a:p>
                    <a:p>
                      <a:pPr algn="just">
                        <a:lnSpc>
                          <a:spcPct val="150000"/>
                        </a:lnSpc>
                        <a:spcBef>
                          <a:spcPts val="600"/>
                        </a:spcBef>
                        <a:spcAft>
                          <a:spcPts val="0"/>
                        </a:spcAft>
                        <a:buFontTx/>
                        <a:buNone/>
                      </a:pPr>
                      <a:endParaRPr lang="en-US" sz="2400" b="1" dirty="0" smtClean="0">
                        <a:solidFill>
                          <a:srgbClr val="000000"/>
                        </a:solidFill>
                        <a:latin typeface="Times New Roman"/>
                        <a:ea typeface="Times New Roman"/>
                      </a:endParaRPr>
                    </a:p>
                    <a:p>
                      <a:pPr algn="just">
                        <a:lnSpc>
                          <a:spcPct val="150000"/>
                        </a:lnSpc>
                        <a:spcBef>
                          <a:spcPts val="600"/>
                        </a:spcBef>
                        <a:spcAft>
                          <a:spcPts val="0"/>
                        </a:spcAft>
                      </a:pPr>
                      <a:r>
                        <a:rPr lang="en-US" sz="2400" b="1" u="sng" dirty="0" smtClean="0">
                          <a:solidFill>
                            <a:srgbClr val="000000"/>
                          </a:solidFill>
                          <a:latin typeface="Times New Roman"/>
                          <a:ea typeface="Times New Roman"/>
                        </a:rPr>
                        <a:t>Câu </a:t>
                      </a:r>
                      <a:r>
                        <a:rPr lang="en-US" sz="2400" b="1" u="sng" dirty="0">
                          <a:solidFill>
                            <a:srgbClr val="000000"/>
                          </a:solidFill>
                          <a:latin typeface="Times New Roman"/>
                          <a:ea typeface="Times New Roman"/>
                        </a:rPr>
                        <a:t>2. </a:t>
                      </a:r>
                      <a:r>
                        <a:rPr lang="en-US" sz="2400" b="1" dirty="0">
                          <a:solidFill>
                            <a:srgbClr val="000000"/>
                          </a:solidFill>
                          <a:latin typeface="Times New Roman"/>
                          <a:ea typeface="Times New Roman"/>
                        </a:rPr>
                        <a:t>Giữa hai bản đồ tự nhiên Việt Nam có tỉ lệ 1:10 000 000 và 1:15 000 000, bản đồ </a:t>
                      </a:r>
                      <a:r>
                        <a:rPr lang="en-US" sz="2400" b="1" dirty="0" smtClean="0">
                          <a:solidFill>
                            <a:srgbClr val="000000"/>
                          </a:solidFill>
                          <a:latin typeface="+mn-lt"/>
                          <a:ea typeface="Times New Roman"/>
                        </a:rPr>
                        <a:t>nào có tỉ </a:t>
                      </a:r>
                      <a:r>
                        <a:rPr lang="en-US" sz="2400" b="1" dirty="0">
                          <a:solidFill>
                            <a:srgbClr val="000000"/>
                          </a:solidFill>
                          <a:latin typeface="Times New Roman"/>
                          <a:ea typeface="Times New Roman"/>
                        </a:rPr>
                        <a:t>lệ </a:t>
                      </a:r>
                      <a:r>
                        <a:rPr lang="en-US" sz="2400" b="1" dirty="0" smtClean="0">
                          <a:solidFill>
                            <a:srgbClr val="000000"/>
                          </a:solidFill>
                          <a:latin typeface="Times New Roman"/>
                          <a:ea typeface="Times New Roman"/>
                        </a:rPr>
                        <a:t>lớn </a:t>
                      </a:r>
                      <a:r>
                        <a:rPr lang="en-US" sz="2400" b="1" dirty="0">
                          <a:solidFill>
                            <a:srgbClr val="000000"/>
                          </a:solidFill>
                          <a:latin typeface="Times New Roman"/>
                          <a:ea typeface="Times New Roman"/>
                        </a:rPr>
                        <a:t>hơn và thể hiện được nhiều đối tượng địa lí </a:t>
                      </a:r>
                      <a:r>
                        <a:rPr lang="en-US" sz="2400" b="1" dirty="0" smtClean="0">
                          <a:solidFill>
                            <a:srgbClr val="000000"/>
                          </a:solidFill>
                          <a:latin typeface="Times New Roman"/>
                          <a:ea typeface="Times New Roman"/>
                        </a:rPr>
                        <a:t>hơn?</a:t>
                      </a:r>
                      <a:endParaRPr lang="en-US" sz="2400" b="1" dirty="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rcRect/>
          <a:stretch>
            <a:fillRect/>
          </a:stretch>
        </p:blipFill>
        <p:spPr bwMode="auto">
          <a:xfrm>
            <a:off x="0" y="-6350"/>
            <a:ext cx="12192000" cy="6864350"/>
          </a:xfrm>
          <a:prstGeom prst="rect">
            <a:avLst/>
          </a:prstGeom>
          <a:noFill/>
          <a:ln w="9525">
            <a:noFill/>
            <a:miter lim="800000"/>
            <a:headEnd/>
            <a:tailEnd/>
          </a:ln>
        </p:spPr>
      </p:pic>
      <p:sp>
        <p:nvSpPr>
          <p:cNvPr id="2050" name="Rectangle 2"/>
          <p:cNvSpPr>
            <a:spLocks noGrp="1" noChangeArrowheads="1"/>
          </p:cNvSpPr>
          <p:nvPr>
            <p:ph type="ctrTitle"/>
          </p:nvPr>
        </p:nvSpPr>
        <p:spPr>
          <a:xfrm>
            <a:off x="2743200" y="1219201"/>
            <a:ext cx="6197600" cy="841375"/>
          </a:xfrm>
        </p:spPr>
        <p:txBody>
          <a:bodyPr>
            <a:normAutofit/>
          </a:bodyPr>
          <a:lstStyle/>
          <a:p>
            <a:pPr eaLnBrk="1" hangingPunct="1"/>
            <a:r>
              <a:rPr lang="en-US" altLang="en-US" sz="3500" b="1" dirty="0" smtClean="0">
                <a:solidFill>
                  <a:srgbClr val="000099"/>
                </a:solidFill>
                <a:effectLst/>
                <a:latin typeface="Times New Roman" pitchFamily="18" charset="0"/>
                <a:cs typeface="Times New Roman" pitchFamily="18" charset="0"/>
              </a:rPr>
              <a:t>TIẾT  - BÀI  3</a:t>
            </a:r>
          </a:p>
        </p:txBody>
      </p:sp>
      <p:sp>
        <p:nvSpPr>
          <p:cNvPr id="2054" name="WordArt 6"/>
          <p:cNvSpPr>
            <a:spLocks noChangeArrowheads="1" noChangeShapeType="1" noTextEdit="1"/>
          </p:cNvSpPr>
          <p:nvPr/>
        </p:nvSpPr>
        <p:spPr bwMode="auto">
          <a:xfrm>
            <a:off x="479865" y="2180481"/>
            <a:ext cx="10728960" cy="2579076"/>
          </a:xfrm>
          <a:prstGeom prst="rect">
            <a:avLst/>
          </a:prstGeom>
          <a:solidFill>
            <a:srgbClr val="FFFF00"/>
          </a:solidFill>
        </p:spPr>
        <p:txBody>
          <a:bodyPr wrap="none" fromWordArt="1">
            <a:prstTxWarp prst="textPlain">
              <a:avLst>
                <a:gd name="adj" fmla="val 50000"/>
              </a:avLst>
            </a:prstTxWarp>
          </a:bodyPr>
          <a:lstStyle/>
          <a:p>
            <a:pPr algn="ctr"/>
            <a:r>
              <a:rPr lang="en-US" sz="3600" b="1" kern="10" dirty="0" smtClean="0">
                <a:ln w="12700">
                  <a:solidFill>
                    <a:srgbClr val="000080"/>
                  </a:solidFill>
                  <a:round/>
                  <a:headEnd/>
                  <a:tailEnd/>
                </a:ln>
                <a:solidFill>
                  <a:srgbClr val="00B0F0"/>
                </a:solidFill>
                <a:effectLst>
                  <a:outerShdw dist="45791" dir="2021404" algn="ctr" rotWithShape="0">
                    <a:srgbClr val="9999FF"/>
                  </a:outerShdw>
                </a:effectLst>
                <a:latin typeface="Arial"/>
                <a:cs typeface="Arial"/>
              </a:rPr>
              <a:t>TỈ LỆ BẢN ĐỒ.</a:t>
            </a:r>
            <a:endParaRPr lang="vi-VN" sz="3600" b="1" kern="10" dirty="0" smtClean="0">
              <a:ln w="12700">
                <a:solidFill>
                  <a:srgbClr val="000080"/>
                </a:solidFill>
                <a:round/>
                <a:headEnd/>
                <a:tailEnd/>
              </a:ln>
              <a:solidFill>
                <a:srgbClr val="00B0F0"/>
              </a:solidFill>
              <a:effectLst>
                <a:outerShdw dist="45791" dir="2021404" algn="ctr" rotWithShape="0">
                  <a:srgbClr val="9999FF"/>
                </a:outerShdw>
              </a:effectLst>
              <a:latin typeface="Arial"/>
              <a:cs typeface="Arial"/>
            </a:endParaRPr>
          </a:p>
          <a:p>
            <a:pPr algn="ctr"/>
            <a:r>
              <a:rPr lang="en-US" sz="3600" b="1" kern="10" dirty="0" smtClean="0">
                <a:ln w="12700">
                  <a:solidFill>
                    <a:srgbClr val="000080"/>
                  </a:solidFill>
                  <a:round/>
                  <a:headEnd/>
                  <a:tailEnd/>
                </a:ln>
                <a:solidFill>
                  <a:srgbClr val="00B0F0"/>
                </a:solidFill>
                <a:effectLst>
                  <a:outerShdw dist="45791" dir="2021404" algn="ctr" rotWithShape="0">
                    <a:srgbClr val="9999FF"/>
                  </a:outerShdw>
                </a:effectLst>
                <a:latin typeface="Arial"/>
                <a:cs typeface="Arial"/>
              </a:rPr>
              <a:t>TÍNH KHOẢNG CÁCH THỰC TẾ DỰA VÀO TỈ LỆ BẢN ĐỒ</a:t>
            </a:r>
            <a:endParaRPr lang="en-US" sz="3600" b="1" kern="10" dirty="0">
              <a:ln w="12700">
                <a:solidFill>
                  <a:srgbClr val="000080"/>
                </a:solidFill>
                <a:round/>
                <a:headEnd/>
                <a:tailEnd/>
              </a:ln>
              <a:solidFill>
                <a:srgbClr val="00B0F0"/>
              </a:solidFill>
              <a:effectLst>
                <a:outerShdw dist="45791" dir="2021404" algn="ctr" rotWithShape="0">
                  <a:srgbClr val="9999FF"/>
                </a:outerShdw>
              </a:effectLst>
              <a:latin typeface="Arial"/>
              <a:cs typeface="Aria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500"/>
                                        <p:tgtEl>
                                          <p:spTgt spid="2050"/>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800" decel="100000"/>
                                        <p:tgtEl>
                                          <p:spTgt spid="2054"/>
                                        </p:tgtEl>
                                      </p:cBhvr>
                                    </p:animEffect>
                                    <p:anim calcmode="lin" valueType="num">
                                      <p:cBhvr>
                                        <p:cTn id="11" dur="800" decel="100000" fill="hold"/>
                                        <p:tgtEl>
                                          <p:spTgt spid="2054"/>
                                        </p:tgtEl>
                                        <p:attrNameLst>
                                          <p:attrName>style.rotation</p:attrName>
                                        </p:attrNameLst>
                                      </p:cBhvr>
                                      <p:tavLst>
                                        <p:tav tm="0">
                                          <p:val>
                                            <p:fltVal val="-90"/>
                                          </p:val>
                                        </p:tav>
                                        <p:tav tm="100000">
                                          <p:val>
                                            <p:fltVal val="0"/>
                                          </p:val>
                                        </p:tav>
                                      </p:tavLst>
                                    </p:anim>
                                    <p:anim calcmode="lin" valueType="num">
                                      <p:cBhvr>
                                        <p:cTn id="12" dur="800" decel="100000" fill="hold"/>
                                        <p:tgtEl>
                                          <p:spTgt spid="2054"/>
                                        </p:tgtEl>
                                        <p:attrNameLst>
                                          <p:attrName>ppt_x</p:attrName>
                                        </p:attrNameLst>
                                      </p:cBhvr>
                                      <p:tavLst>
                                        <p:tav tm="0">
                                          <p:val>
                                            <p:strVal val="#ppt_x+0.4"/>
                                          </p:val>
                                        </p:tav>
                                        <p:tav tm="100000">
                                          <p:val>
                                            <p:strVal val="#ppt_x-0.05"/>
                                          </p:val>
                                        </p:tav>
                                      </p:tavLst>
                                    </p:anim>
                                    <p:anim calcmode="lin" valueType="num">
                                      <p:cBhvr>
                                        <p:cTn id="13" dur="800" decel="100000" fill="hold"/>
                                        <p:tgtEl>
                                          <p:spTgt spid="2054"/>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2054"/>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20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06400" y="2209801"/>
            <a:ext cx="2699403" cy="2321561"/>
          </a:xfrm>
          <a:prstGeom prst="ellipse">
            <a:avLst/>
          </a:prstGeom>
          <a:solidFill>
            <a:srgbClr val="99FF33"/>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2400" b="1">
                <a:latin typeface="Times New Roman" pitchFamily="18" charset="0"/>
                <a:cs typeface="Times New Roman" pitchFamily="18" charset="0"/>
              </a:rPr>
              <a:t>  </a:t>
            </a:r>
          </a:p>
        </p:txBody>
      </p:sp>
      <p:sp>
        <p:nvSpPr>
          <p:cNvPr id="5" name="Block Arc 4"/>
          <p:cNvSpPr/>
          <p:nvPr/>
        </p:nvSpPr>
        <p:spPr>
          <a:xfrm>
            <a:off x="-3898055" y="-219541"/>
            <a:ext cx="7290339" cy="7297088"/>
          </a:xfrm>
          <a:prstGeom prst="blockArc">
            <a:avLst>
              <a:gd name="adj1" fmla="val 18900000"/>
              <a:gd name="adj2" fmla="val 2700000"/>
              <a:gd name="adj3" fmla="val 395"/>
            </a:avLst>
          </a:prstGeom>
          <a:ln>
            <a:solidFill>
              <a:srgbClr val="0000F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70" y="1261537"/>
            <a:ext cx="9019959"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FFFF00"/>
          </a:solid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Aft>
                <a:spcPct val="35000"/>
              </a:spcAft>
            </a:pPr>
            <a:r>
              <a:rPr lang="en-US" sz="2400" b="1" dirty="0" smtClean="0">
                <a:solidFill>
                  <a:srgbClr val="00682F"/>
                </a:solidFill>
                <a:latin typeface="Times New Roman" pitchFamily="18" charset="0"/>
                <a:cs typeface="Times New Roman" pitchFamily="18" charset="0"/>
              </a:rPr>
              <a:t>Học </a:t>
            </a:r>
            <a:r>
              <a:rPr lang="en-US" sz="2400" b="1" dirty="0">
                <a:solidFill>
                  <a:srgbClr val="00682F"/>
                </a:solidFill>
                <a:latin typeface="Times New Roman" pitchFamily="18" charset="0"/>
                <a:cs typeface="Times New Roman" pitchFamily="18" charset="0"/>
              </a:rPr>
              <a:t>bài đã </a:t>
            </a:r>
            <a:r>
              <a:rPr lang="en-US" sz="2400" b="1" dirty="0" smtClean="0">
                <a:solidFill>
                  <a:srgbClr val="00682F"/>
                </a:solidFill>
                <a:latin typeface="Times New Roman" pitchFamily="18" charset="0"/>
                <a:cs typeface="Times New Roman" pitchFamily="18" charset="0"/>
              </a:rPr>
              <a:t>học tr</a:t>
            </a:r>
            <a:r>
              <a:rPr lang="vi-VN" sz="2400" b="1" dirty="0" smtClean="0">
                <a:solidFill>
                  <a:srgbClr val="00682F"/>
                </a:solidFill>
                <a:latin typeface="Times New Roman" pitchFamily="18" charset="0"/>
                <a:cs typeface="Times New Roman" pitchFamily="18" charset="0"/>
              </a:rPr>
              <a:t>ướ</a:t>
            </a:r>
            <a:r>
              <a:rPr lang="en-US" sz="2400" b="1" dirty="0" smtClean="0">
                <a:solidFill>
                  <a:srgbClr val="00682F"/>
                </a:solidFill>
                <a:latin typeface="Times New Roman" pitchFamily="18" charset="0"/>
                <a:cs typeface="Times New Roman" pitchFamily="18" charset="0"/>
              </a:rPr>
              <a:t>c khi </a:t>
            </a:r>
            <a:r>
              <a:rPr lang="vi-VN" sz="2400" b="1" dirty="0" smtClean="0">
                <a:solidFill>
                  <a:srgbClr val="00682F"/>
                </a:solidFill>
                <a:latin typeface="Times New Roman" pitchFamily="18" charset="0"/>
                <a:cs typeface="Times New Roman" pitchFamily="18" charset="0"/>
              </a:rPr>
              <a:t>đế</a:t>
            </a:r>
            <a:r>
              <a:rPr lang="en-US" sz="2400" b="1" dirty="0" smtClean="0">
                <a:solidFill>
                  <a:srgbClr val="00682F"/>
                </a:solidFill>
                <a:latin typeface="Times New Roman" pitchFamily="18" charset="0"/>
                <a:cs typeface="Times New Roman" pitchFamily="18" charset="0"/>
              </a:rPr>
              <a:t>n l</a:t>
            </a:r>
            <a:r>
              <a:rPr lang="vi-VN" sz="2400" b="1" dirty="0" smtClean="0">
                <a:solidFill>
                  <a:srgbClr val="00682F"/>
                </a:solidFill>
                <a:latin typeface="Times New Roman" pitchFamily="18" charset="0"/>
                <a:cs typeface="Times New Roman" pitchFamily="18" charset="0"/>
              </a:rPr>
              <a:t>ớp</a:t>
            </a:r>
            <a:endParaRPr lang="en-US" sz="2400" b="1" dirty="0">
              <a:solidFill>
                <a:srgbClr val="00682F"/>
              </a:solidFill>
              <a:latin typeface="Times New Roman" pitchFamily="18" charset="0"/>
              <a:cs typeface="Times New Roman" pitchFamily="18" charset="0"/>
            </a:endParaRPr>
          </a:p>
        </p:txBody>
      </p:sp>
      <p:sp>
        <p:nvSpPr>
          <p:cNvPr id="7" name="Oval 6"/>
          <p:cNvSpPr/>
          <p:nvPr/>
        </p:nvSpPr>
        <p:spPr>
          <a:xfrm>
            <a:off x="2336800" y="1295400"/>
            <a:ext cx="1353413" cy="1032934"/>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6"/>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CCFF99"/>
          </a:solid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Aft>
                <a:spcPct val="35000"/>
              </a:spcAft>
            </a:pPr>
            <a:r>
              <a:rPr lang="en-US" sz="2400" b="1" dirty="0">
                <a:solidFill>
                  <a:srgbClr val="CC00CC"/>
                </a:solidFill>
                <a:latin typeface="Times New Roman" pitchFamily="18" charset="0"/>
                <a:cs typeface="Times New Roman" pitchFamily="18" charset="0"/>
              </a:rPr>
              <a:t>Hoàn thành bài </a:t>
            </a:r>
            <a:r>
              <a:rPr lang="en-US" sz="2400" b="1" dirty="0" smtClean="0">
                <a:solidFill>
                  <a:srgbClr val="CC00CC"/>
                </a:solidFill>
                <a:latin typeface="Times New Roman" pitchFamily="18" charset="0"/>
                <a:cs typeface="Times New Roman" pitchFamily="18" charset="0"/>
              </a:rPr>
              <a:t>tập, trả l</a:t>
            </a:r>
            <a:r>
              <a:rPr lang="vi-VN" sz="2400" b="1" dirty="0" smtClean="0">
                <a:solidFill>
                  <a:srgbClr val="CC00CC"/>
                </a:solidFill>
                <a:latin typeface="Times New Roman" pitchFamily="18" charset="0"/>
                <a:cs typeface="Times New Roman" pitchFamily="18" charset="0"/>
              </a:rPr>
              <a:t>ời</a:t>
            </a:r>
            <a:r>
              <a:rPr lang="en-US" sz="2400" b="1" dirty="0" smtClean="0">
                <a:solidFill>
                  <a:srgbClr val="CC00CC"/>
                </a:solidFill>
                <a:latin typeface="Times New Roman" pitchFamily="18" charset="0"/>
                <a:cs typeface="Times New Roman" pitchFamily="18" charset="0"/>
              </a:rPr>
              <a:t> câu hỏi 1,2 SGK</a:t>
            </a:r>
            <a:endParaRPr lang="en-US" sz="2400" b="1" dirty="0">
              <a:solidFill>
                <a:srgbClr val="CC00CC"/>
              </a:solidFill>
              <a:latin typeface="Times New Roman" pitchFamily="18" charset="0"/>
              <a:cs typeface="Times New Roman" pitchFamily="18" charset="0"/>
            </a:endParaRPr>
          </a:p>
        </p:txBody>
      </p:sp>
      <p:sp>
        <p:nvSpPr>
          <p:cNvPr id="9" name="Oval 8"/>
          <p:cNvSpPr/>
          <p:nvPr/>
        </p:nvSpPr>
        <p:spPr>
          <a:xfrm>
            <a:off x="27288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70" y="4419600"/>
            <a:ext cx="9019959" cy="129540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chemeClr val="accent2">
              <a:lumMod val="60000"/>
              <a:lumOff val="40000"/>
            </a:schemeClr>
          </a:solid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2400" b="1" dirty="0">
                <a:solidFill>
                  <a:srgbClr val="00668A"/>
                </a:solidFill>
                <a:latin typeface="Times New Roman" pitchFamily="18" charset="0"/>
                <a:cs typeface="Times New Roman" pitchFamily="18" charset="0"/>
              </a:rPr>
              <a:t>Chuẩn bị bài 4: “Kí hiệu và bảng chú giải bản đồ. Tìm đường đi trên bản đồ”.</a:t>
            </a:r>
          </a:p>
        </p:txBody>
      </p:sp>
      <p:sp>
        <p:nvSpPr>
          <p:cNvPr id="11" name="Oval 10"/>
          <p:cNvSpPr/>
          <p:nvPr/>
        </p:nvSpPr>
        <p:spPr>
          <a:xfrm>
            <a:off x="2297963"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dirty="0">
                <a:solidFill>
                  <a:schemeClr val="bg1"/>
                </a:solidFill>
                <a:latin typeface="Arial" pitchFamily="34" charset="0"/>
                <a:cs typeface="Arial" pitchFamily="34" charset="0"/>
              </a:rPr>
              <a:t>3</a:t>
            </a:r>
          </a:p>
        </p:txBody>
      </p:sp>
      <p:sp>
        <p:nvSpPr>
          <p:cNvPr id="13" name="Rectangle 12">
            <a:extLst>
              <a:ext uri="{FF2B5EF4-FFF2-40B4-BE49-F238E27FC236}">
                <a16:creationId xmlns:a16="http://schemas.microsoft.com/office/drawing/2014/main" xmlns="" id="{5F7FA9D8-153E-44F3-8F4B-BDE005534394}"/>
              </a:ext>
            </a:extLst>
          </p:cNvPr>
          <p:cNvSpPr/>
          <p:nvPr/>
        </p:nvSpPr>
        <p:spPr>
          <a:xfrm>
            <a:off x="812800" y="2743201"/>
            <a:ext cx="1930400" cy="584775"/>
          </a:xfrm>
          <a:prstGeom prst="rect">
            <a:avLst/>
          </a:prstGeom>
          <a:solidFill>
            <a:srgbClr val="FFFF00"/>
          </a:solidFill>
          <a:ln>
            <a:solidFill>
              <a:srgbClr val="0000FF"/>
            </a:solidFill>
          </a:ln>
        </p:spPr>
        <p:txBody>
          <a:bodyPr wrap="square">
            <a:spAutoFit/>
          </a:bodyPr>
          <a:lstStyle/>
          <a:p>
            <a:pPr algn="ctr"/>
            <a:r>
              <a:rPr lang="en-US" sz="3200" b="1" dirty="0" smtClean="0">
                <a:solidFill>
                  <a:srgbClr val="0000FF"/>
                </a:solidFill>
                <a:latin typeface="Times New Roman" pitchFamily="18" charset="0"/>
                <a:cs typeface="Times New Roman" pitchFamily="18" charset="0"/>
              </a:rPr>
              <a:t>Về nhà</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5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1"/>
            <a:ext cx="12192000" cy="1371601"/>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6"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176000" y="138113"/>
            <a:ext cx="914400" cy="890588"/>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0" y="0"/>
            <a:ext cx="1092200" cy="1228726"/>
          </a:xfrm>
          <a:prstGeom prst="rect">
            <a:avLst/>
          </a:prstGeom>
          <a:noFill/>
          <a:ln w="9525">
            <a:noFill/>
            <a:miter lim="800000"/>
            <a:headEnd/>
            <a:tailEnd/>
          </a:ln>
        </p:spPr>
      </p:pic>
      <p:sp>
        <p:nvSpPr>
          <p:cNvPr id="10" name="AutoShape 3"/>
          <p:cNvSpPr>
            <a:spLocks noGrp="1" noChangeArrowheads="1"/>
          </p:cNvSpPr>
          <p:nvPr>
            <p:ph type="title"/>
          </p:nvPr>
        </p:nvSpPr>
        <p:spPr>
          <a:xfrm>
            <a:off x="304800" y="1219200"/>
            <a:ext cx="3556000" cy="914400"/>
          </a:xfrm>
        </p:spPr>
        <p:txBody>
          <a:bodyPr/>
          <a:lstStyle/>
          <a:p>
            <a:pPr algn="l" eaLnBrk="1" hangingPunct="1"/>
            <a:r>
              <a:rPr lang="en-US" altLang="vi-VN" sz="2400" b="1" dirty="0" smtClean="0">
                <a:solidFill>
                  <a:srgbClr val="000099"/>
                </a:solidFill>
                <a:effectLst/>
                <a:latin typeface="Times New Roman" pitchFamily="18" charset="0"/>
                <a:cs typeface="Times New Roman" pitchFamily="18" charset="0"/>
              </a:rPr>
              <a:t> </a:t>
            </a:r>
            <a:r>
              <a:rPr lang="en-US" altLang="vi-VN" sz="2400" b="1" u="sng" dirty="0" smtClean="0">
                <a:solidFill>
                  <a:srgbClr val="000099"/>
                </a:solidFill>
                <a:effectLst/>
                <a:latin typeface="Times New Roman" pitchFamily="18" charset="0"/>
                <a:cs typeface="Times New Roman" pitchFamily="18" charset="0"/>
              </a:rPr>
              <a:t>1. Tỉ lệ bản đồ</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6299200" y="6477000"/>
            <a:ext cx="5892800" cy="381000"/>
          </a:xfrm>
          <a:prstGeom prst="rect">
            <a:avLst/>
          </a:prstGeom>
          <a:noFill/>
          <a:ln w="9525">
            <a:noFill/>
            <a:miter lim="800000"/>
            <a:headEnd/>
            <a:tailEnd/>
          </a:ln>
          <a:effectLst/>
        </p:spPr>
        <p:txBody>
          <a:bodyPr wrap="none" anchor="ctr"/>
          <a:lstStyle/>
          <a:p>
            <a:endParaRPr lang="en-US">
              <a:solidFill>
                <a:srgbClr val="FFFF00"/>
              </a:solidFill>
            </a:endParaRPr>
          </a:p>
        </p:txBody>
      </p:sp>
      <p:sp>
        <p:nvSpPr>
          <p:cNvPr id="455682" name="Text Box 2"/>
          <p:cNvSpPr txBox="1">
            <a:spLocks noChangeArrowheads="1"/>
          </p:cNvSpPr>
          <p:nvPr/>
        </p:nvSpPr>
        <p:spPr bwMode="auto">
          <a:xfrm>
            <a:off x="304800" y="930817"/>
            <a:ext cx="11582400" cy="769441"/>
          </a:xfrm>
          <a:prstGeom prst="rect">
            <a:avLst/>
          </a:prstGeom>
          <a:solidFill>
            <a:srgbClr val="CCFFFF"/>
          </a:solidFill>
          <a:ln w="38100">
            <a:solidFill>
              <a:srgbClr val="FF0066"/>
            </a:solidFill>
            <a:miter lim="800000"/>
            <a:headEnd/>
            <a:tailEnd/>
          </a:ln>
          <a:effectLst/>
        </p:spPr>
        <p:txBody>
          <a:bodyPr wrap="square">
            <a:spAutoFit/>
          </a:bodyPr>
          <a:lstStyle/>
          <a:p>
            <a:pPr lvl="0" indent="450850" algn="just"/>
            <a:r>
              <a:rPr lang="pt-BR" sz="2200" b="1" dirty="0" smtClean="0">
                <a:solidFill>
                  <a:srgbClr val="0000FF"/>
                </a:solidFill>
                <a:latin typeface="Times New Roman" pitchFamily="18" charset="0"/>
                <a:cs typeface="Times New Roman" pitchFamily="18" charset="0"/>
              </a:rPr>
              <a:t>Dựa vào mục 1 SGK và hai hình d</a:t>
            </a:r>
            <a:r>
              <a:rPr lang="vi-VN" sz="2200" b="1" dirty="0" smtClean="0">
                <a:solidFill>
                  <a:srgbClr val="0000FF"/>
                </a:solidFill>
                <a:latin typeface="Times New Roman" pitchFamily="18" charset="0"/>
                <a:cs typeface="Times New Roman" pitchFamily="18" charset="0"/>
              </a:rPr>
              <a:t>ưới đâ</a:t>
            </a:r>
            <a:r>
              <a:rPr lang="en-US" sz="2200" b="1" dirty="0" smtClean="0">
                <a:solidFill>
                  <a:srgbClr val="0000FF"/>
                </a:solidFill>
                <a:latin typeface="Times New Roman" pitchFamily="18" charset="0"/>
                <a:cs typeface="Times New Roman" pitchFamily="18" charset="0"/>
              </a:rPr>
              <a:t>y</a:t>
            </a:r>
            <a:r>
              <a:rPr lang="pt-BR" sz="2200" b="1" dirty="0" smtClean="0">
                <a:solidFill>
                  <a:srgbClr val="0000FF"/>
                </a:solidFill>
                <a:latin typeface="Times New Roman" pitchFamily="18" charset="0"/>
                <a:cs typeface="Times New Roman" pitchFamily="18" charset="0"/>
              </a:rPr>
              <a:t>: </a:t>
            </a:r>
            <a:r>
              <a:rPr lang="en-US" sz="2200" b="1" i="1" dirty="0" smtClean="0">
                <a:solidFill>
                  <a:srgbClr val="0000FF"/>
                </a:solidFill>
                <a:latin typeface="Times New Roman" pitchFamily="18" charset="0"/>
                <a:cs typeface="Times New Roman" pitchFamily="18" charset="0"/>
              </a:rPr>
              <a:t>Mô tả những nội dung được thể hiện trong mỗi bản đồ; 1cm trên bản đồ t</a:t>
            </a:r>
            <a:r>
              <a:rPr lang="vi-VN" sz="2200" b="1" i="1" dirty="0" smtClean="0">
                <a:solidFill>
                  <a:srgbClr val="0000FF"/>
                </a:solidFill>
                <a:latin typeface="Times New Roman" pitchFamily="18" charset="0"/>
                <a:cs typeface="Times New Roman" pitchFamily="18" charset="0"/>
              </a:rPr>
              <a:t>ươ</a:t>
            </a:r>
            <a:r>
              <a:rPr lang="en-US" sz="2200" b="1" i="1" dirty="0" smtClean="0">
                <a:solidFill>
                  <a:srgbClr val="0000FF"/>
                </a:solidFill>
                <a:latin typeface="Times New Roman" pitchFamily="18" charset="0"/>
                <a:cs typeface="Times New Roman" pitchFamily="18" charset="0"/>
              </a:rPr>
              <a:t>ng ứng với bao nhiêu cm trên thực tế?</a:t>
            </a:r>
            <a:endParaRPr lang="en-US" sz="2200" b="1" dirty="0">
              <a:solidFill>
                <a:srgbClr val="0000FF"/>
              </a:solidFill>
              <a:latin typeface="Times New Roman" pitchFamily="18" charset="0"/>
              <a:cs typeface="Times New Roman" pitchFamily="18" charset="0"/>
            </a:endParaRPr>
          </a:p>
        </p:txBody>
      </p:sp>
      <p:sp>
        <p:nvSpPr>
          <p:cNvPr id="455683" name="Text Box 3"/>
          <p:cNvSpPr txBox="1">
            <a:spLocks noChangeArrowheads="1"/>
          </p:cNvSpPr>
          <p:nvPr/>
        </p:nvSpPr>
        <p:spPr bwMode="auto">
          <a:xfrm>
            <a:off x="609600" y="2302417"/>
            <a:ext cx="3962400" cy="461665"/>
          </a:xfrm>
          <a:prstGeom prst="rect">
            <a:avLst/>
          </a:prstGeom>
          <a:solidFill>
            <a:srgbClr val="FFCC66">
              <a:alpha val="81175"/>
            </a:srgbClr>
          </a:solidFill>
          <a:ln w="38100">
            <a:solidFill>
              <a:srgbClr val="00CC00"/>
            </a:solidFill>
            <a:miter lim="800000"/>
            <a:headEnd/>
            <a:tailEnd/>
          </a:ln>
          <a:effectLst/>
        </p:spPr>
        <p:txBody>
          <a:bodyPr wrap="square">
            <a:spAutoFit/>
          </a:bodyPr>
          <a:lstStyle/>
          <a:p>
            <a:pPr algn="ctr"/>
            <a:r>
              <a:rPr lang="en-US" sz="2400" b="1" u="sng" dirty="0">
                <a:solidFill>
                  <a:srgbClr val="FF0000"/>
                </a:solidFill>
                <a:latin typeface="Times New Roman" pitchFamily="18" charset="0"/>
                <a:cs typeface="Times New Roman" pitchFamily="18" charset="0"/>
              </a:rPr>
              <a:t>Nhóm </a:t>
            </a:r>
            <a:r>
              <a:rPr lang="en-US" sz="2400" b="1" u="sng" dirty="0" smtClean="0">
                <a:solidFill>
                  <a:srgbClr val="FF0000"/>
                </a:solidFill>
                <a:latin typeface="Times New Roman" pitchFamily="18" charset="0"/>
                <a:cs typeface="Times New Roman" pitchFamily="18" charset="0"/>
              </a:rPr>
              <a:t>1,3:</a:t>
            </a:r>
            <a:r>
              <a:rPr lang="en-US" sz="2400" b="1" dirty="0" smtClean="0">
                <a:latin typeface="Times New Roman" pitchFamily="18" charset="0"/>
                <a:cs typeface="Times New Roman" pitchFamily="18" charset="0"/>
              </a:rPr>
              <a:t> Hình 1.a</a:t>
            </a:r>
            <a:endParaRPr lang="en-US" sz="2400" b="1" dirty="0">
              <a:latin typeface="Times New Roman" pitchFamily="18" charset="0"/>
              <a:cs typeface="Times New Roman" pitchFamily="18" charset="0"/>
            </a:endParaRPr>
          </a:p>
        </p:txBody>
      </p:sp>
      <p:sp>
        <p:nvSpPr>
          <p:cNvPr id="455684" name="Text Box 4"/>
          <p:cNvSpPr txBox="1">
            <a:spLocks noChangeArrowheads="1"/>
          </p:cNvSpPr>
          <p:nvPr/>
        </p:nvSpPr>
        <p:spPr bwMode="auto">
          <a:xfrm>
            <a:off x="7416800" y="2302417"/>
            <a:ext cx="3962400" cy="461665"/>
          </a:xfrm>
          <a:prstGeom prst="rect">
            <a:avLst/>
          </a:prstGeom>
          <a:solidFill>
            <a:srgbClr val="CCFFCC"/>
          </a:solidFill>
          <a:ln w="38100">
            <a:solidFill>
              <a:srgbClr val="FF0066"/>
            </a:solidFill>
            <a:miter lim="800000"/>
            <a:headEnd/>
            <a:tailEnd/>
          </a:ln>
          <a:effectLst/>
        </p:spPr>
        <p:txBody>
          <a:bodyPr wrap="square">
            <a:spAutoFit/>
          </a:bodyPr>
          <a:lstStyle/>
          <a:p>
            <a:pPr algn="ctr"/>
            <a:r>
              <a:rPr lang="en-US" sz="2400" b="1" u="sng" dirty="0">
                <a:solidFill>
                  <a:srgbClr val="FF0000"/>
                </a:solidFill>
                <a:latin typeface="Times New Roman" pitchFamily="18" charset="0"/>
                <a:cs typeface="Times New Roman" pitchFamily="18" charset="0"/>
              </a:rPr>
              <a:t>Nhóm </a:t>
            </a:r>
            <a:r>
              <a:rPr lang="en-US" sz="2400" b="1" u="sng" dirty="0" smtClean="0">
                <a:solidFill>
                  <a:srgbClr val="FF0000"/>
                </a:solidFill>
                <a:latin typeface="Times New Roman" pitchFamily="18" charset="0"/>
                <a:cs typeface="Times New Roman" pitchFamily="18" charset="0"/>
              </a:rPr>
              <a:t> 2,4:</a:t>
            </a:r>
            <a:r>
              <a:rPr lang="en-US" sz="2400" b="1" dirty="0" smtClean="0">
                <a:solidFill>
                  <a:srgbClr val="FF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Hình 1.b</a:t>
            </a:r>
            <a:endParaRPr lang="en-US" sz="2400" b="1" dirty="0">
              <a:latin typeface="Times New Roman" pitchFamily="18" charset="0"/>
              <a:cs typeface="Times New Roman" pitchFamily="18" charset="0"/>
            </a:endParaRPr>
          </a:p>
        </p:txBody>
      </p:sp>
      <p:sp>
        <p:nvSpPr>
          <p:cNvPr id="455685" name="WordArt 5"/>
          <p:cNvSpPr>
            <a:spLocks noChangeArrowheads="1" noChangeShapeType="1" noTextEdit="1"/>
          </p:cNvSpPr>
          <p:nvPr/>
        </p:nvSpPr>
        <p:spPr bwMode="auto">
          <a:xfrm>
            <a:off x="3165231" y="208669"/>
            <a:ext cx="4642339" cy="533401"/>
          </a:xfrm>
          <a:prstGeom prst="rect">
            <a:avLst/>
          </a:prstGeom>
          <a:solidFill>
            <a:srgbClr val="FFFF00"/>
          </a:solidFill>
          <a:ln>
            <a:solidFill>
              <a:srgbClr val="002060"/>
            </a:solidFill>
          </a:ln>
        </p:spPr>
        <p:txBody>
          <a:bodyPr wrap="none" fromWordArt="1">
            <a:prstTxWarp prst="textPlain">
              <a:avLst>
                <a:gd name="adj" fmla="val 50000"/>
              </a:avLst>
            </a:prstTxWarp>
          </a:bodyPr>
          <a:lstStyle/>
          <a:p>
            <a:r>
              <a:rPr lang="en-US" sz="32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LUẬN </a:t>
            </a:r>
            <a:r>
              <a:rPr lang="en-US" sz="3200" kern="10" dirty="0" smtClean="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NHÓM: 5 phút</a:t>
            </a:r>
            <a:endParaRPr lang="en-US" sz="32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pic>
        <p:nvPicPr>
          <p:cNvPr id="29698" name="Picture 7"/>
          <p:cNvPicPr>
            <a:picLocks noChangeAspect="1" noChangeArrowheads="1"/>
          </p:cNvPicPr>
          <p:nvPr/>
        </p:nvPicPr>
        <p:blipFill>
          <a:blip r:embed="rId2"/>
          <a:srcRect/>
          <a:stretch>
            <a:fillRect/>
          </a:stretch>
        </p:blipFill>
        <p:spPr bwMode="auto">
          <a:xfrm>
            <a:off x="395456" y="2948360"/>
            <a:ext cx="5791200" cy="3429000"/>
          </a:xfrm>
          <a:prstGeom prst="rect">
            <a:avLst/>
          </a:prstGeom>
          <a:noFill/>
        </p:spPr>
      </p:pic>
      <p:pic>
        <p:nvPicPr>
          <p:cNvPr id="29697" name="Picture 16"/>
          <p:cNvPicPr>
            <a:picLocks noChangeAspect="1" noChangeArrowheads="1"/>
          </p:cNvPicPr>
          <p:nvPr/>
        </p:nvPicPr>
        <p:blipFill>
          <a:blip r:embed="rId3"/>
          <a:srcRect/>
          <a:stretch>
            <a:fillRect/>
          </a:stretch>
        </p:blipFill>
        <p:spPr bwMode="auto">
          <a:xfrm>
            <a:off x="6199357" y="2948360"/>
            <a:ext cx="5880100" cy="3434910"/>
          </a:xfrm>
          <a:prstGeom prst="rect">
            <a:avLst/>
          </a:prstGeom>
          <a:noFill/>
        </p:spPr>
      </p:pic>
      <p:sp>
        <p:nvSpPr>
          <p:cNvPr id="29699" name="Rectangle 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4093696" y="6377361"/>
            <a:ext cx="4557932" cy="400110"/>
          </a:xfrm>
          <a:prstGeom prst="rect">
            <a:avLst/>
          </a:prstGeom>
          <a:solidFill>
            <a:srgbClr val="66E6F4"/>
          </a:solidFill>
          <a:ln>
            <a:solidFill>
              <a:srgbClr val="0000FF"/>
            </a:solidFill>
          </a:ln>
        </p:spPr>
        <p:txBody>
          <a:bodyPr wrap="square" rtlCol="0">
            <a:spAutoFit/>
          </a:bodyPr>
          <a:lstStyle/>
          <a:p>
            <a:pPr algn="ctr"/>
            <a:r>
              <a:rPr lang="en-US" sz="2000" b="1" dirty="0" smtClean="0">
                <a:solidFill>
                  <a:srgbClr val="000099"/>
                </a:solidFill>
                <a:latin typeface="Times New Roman" pitchFamily="18" charset="0"/>
                <a:cs typeface="Times New Roman" pitchFamily="18" charset="0"/>
              </a:rPr>
              <a:t>Bản </a:t>
            </a:r>
            <a:r>
              <a:rPr lang="vi-VN" sz="2000" b="1" dirty="0" smtClean="0">
                <a:solidFill>
                  <a:srgbClr val="000099"/>
                </a:solidFill>
                <a:latin typeface="Times New Roman" pitchFamily="18" charset="0"/>
                <a:cs typeface="Times New Roman" pitchFamily="18" charset="0"/>
              </a:rPr>
              <a:t>đồ</a:t>
            </a:r>
            <a:r>
              <a:rPr lang="en-US" sz="2000" b="1" dirty="0" smtClean="0">
                <a:solidFill>
                  <a:srgbClr val="000099"/>
                </a:solidFill>
                <a:latin typeface="Times New Roman" pitchFamily="18" charset="0"/>
                <a:cs typeface="Times New Roman" pitchFamily="18" charset="0"/>
              </a:rPr>
              <a:t> một khu v</a:t>
            </a:r>
            <a:r>
              <a:rPr lang="vi-VN" sz="2000" b="1" dirty="0" smtClean="0">
                <a:solidFill>
                  <a:srgbClr val="000099"/>
                </a:solidFill>
                <a:latin typeface="Times New Roman" pitchFamily="18" charset="0"/>
                <a:cs typeface="Times New Roman" pitchFamily="18" charset="0"/>
              </a:rPr>
              <a:t>ự</a:t>
            </a:r>
            <a:r>
              <a:rPr lang="en-US" sz="2000" b="1" dirty="0" smtClean="0">
                <a:solidFill>
                  <a:srgbClr val="000099"/>
                </a:solidFill>
                <a:latin typeface="Times New Roman" pitchFamily="18" charset="0"/>
                <a:cs typeface="Times New Roman" pitchFamily="18" charset="0"/>
              </a:rPr>
              <a:t>c của TP. Đà N</a:t>
            </a:r>
            <a:r>
              <a:rPr lang="vi-VN" sz="2000" b="1" dirty="0" smtClean="0">
                <a:solidFill>
                  <a:srgbClr val="000099"/>
                </a:solidFill>
                <a:latin typeface="Times New Roman" pitchFamily="18" charset="0"/>
                <a:cs typeface="Times New Roman" pitchFamily="18" charset="0"/>
              </a:rPr>
              <a:t>ẵng</a:t>
            </a:r>
            <a:endParaRPr lang="en-US" sz="2000" b="1" dirty="0">
              <a:solidFill>
                <a:srgbClr val="000099"/>
              </a:solidFill>
              <a:latin typeface="Times New Roman" pitchFamily="18" charset="0"/>
              <a:cs typeface="Times New Roman" pitchFamily="18" charset="0"/>
            </a:endParaRPr>
          </a:p>
        </p:txBody>
      </p:sp>
      <p:sp>
        <p:nvSpPr>
          <p:cNvPr id="11" name="Cloud 10"/>
          <p:cNvSpPr/>
          <p:nvPr/>
        </p:nvSpPr>
        <p:spPr>
          <a:xfrm>
            <a:off x="281354" y="970676"/>
            <a:ext cx="10424160" cy="886264"/>
          </a:xfrm>
          <a:prstGeom prst="cloud">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smtClean="0">
                <a:solidFill>
                  <a:srgbClr val="0000FF"/>
                </a:solidFill>
                <a:latin typeface="Times New Roman" pitchFamily="18" charset="0"/>
                <a:cs typeface="Times New Roman" pitchFamily="18" charset="0"/>
              </a:rPr>
              <a:t>Bản đồ nào thể hiện được nhiều nội dung hơn? Vì sao?</a:t>
            </a:r>
            <a:endParaRPr lang="en-US" sz="22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diamond(in)">
                                      <p:cBhvr>
                                        <p:cTn id="7" dur="1000"/>
                                        <p:tgtEl>
                                          <p:spTgt spid="45568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55682"/>
                                        </p:tgtEl>
                                        <p:attrNameLst>
                                          <p:attrName>style.visibility</p:attrName>
                                        </p:attrNameLst>
                                      </p:cBhvr>
                                      <p:to>
                                        <p:strVal val="visible"/>
                                      </p:to>
                                    </p:set>
                                    <p:anim calcmode="lin" valueType="num">
                                      <p:cBhvr>
                                        <p:cTn id="12" dur="1000" fill="hold"/>
                                        <p:tgtEl>
                                          <p:spTgt spid="455682"/>
                                        </p:tgtEl>
                                        <p:attrNameLst>
                                          <p:attrName>ppt_x</p:attrName>
                                        </p:attrNameLst>
                                      </p:cBhvr>
                                      <p:tavLst>
                                        <p:tav tm="0">
                                          <p:val>
                                            <p:strVal val="#ppt_x-.2"/>
                                          </p:val>
                                        </p:tav>
                                        <p:tav tm="100000">
                                          <p:val>
                                            <p:strVal val="#ppt_x"/>
                                          </p:val>
                                        </p:tav>
                                      </p:tavLst>
                                    </p:anim>
                                    <p:anim calcmode="lin" valueType="num">
                                      <p:cBhvr>
                                        <p:cTn id="13" dur="1000" fill="hold"/>
                                        <p:tgtEl>
                                          <p:spTgt spid="4556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568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55683"/>
                                        </p:tgtEl>
                                        <p:attrNameLst>
                                          <p:attrName>style.visibility</p:attrName>
                                        </p:attrNameLst>
                                      </p:cBhvr>
                                      <p:to>
                                        <p:strVal val="visible"/>
                                      </p:to>
                                    </p:set>
                                    <p:anim calcmode="lin" valueType="num">
                                      <p:cBhvr>
                                        <p:cTn id="17" dur="1000" fill="hold"/>
                                        <p:tgtEl>
                                          <p:spTgt spid="455683"/>
                                        </p:tgtEl>
                                        <p:attrNameLst>
                                          <p:attrName>ppt_x</p:attrName>
                                        </p:attrNameLst>
                                      </p:cBhvr>
                                      <p:tavLst>
                                        <p:tav tm="0">
                                          <p:val>
                                            <p:strVal val="#ppt_x-.2"/>
                                          </p:val>
                                        </p:tav>
                                        <p:tav tm="100000">
                                          <p:val>
                                            <p:strVal val="#ppt_x"/>
                                          </p:val>
                                        </p:tav>
                                      </p:tavLst>
                                    </p:anim>
                                    <p:anim calcmode="lin" valueType="num">
                                      <p:cBhvr>
                                        <p:cTn id="18" dur="1000" fill="hold"/>
                                        <p:tgtEl>
                                          <p:spTgt spid="45568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55683"/>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55684"/>
                                        </p:tgtEl>
                                        <p:attrNameLst>
                                          <p:attrName>style.visibility</p:attrName>
                                        </p:attrNameLst>
                                      </p:cBhvr>
                                      <p:to>
                                        <p:strVal val="visible"/>
                                      </p:to>
                                    </p:set>
                                    <p:anim calcmode="lin" valueType="num">
                                      <p:cBhvr>
                                        <p:cTn id="22" dur="1000" fill="hold"/>
                                        <p:tgtEl>
                                          <p:spTgt spid="455684"/>
                                        </p:tgtEl>
                                        <p:attrNameLst>
                                          <p:attrName>ppt_x</p:attrName>
                                        </p:attrNameLst>
                                      </p:cBhvr>
                                      <p:tavLst>
                                        <p:tav tm="0">
                                          <p:val>
                                            <p:strVal val="#ppt_x-.2"/>
                                          </p:val>
                                        </p:tav>
                                        <p:tav tm="100000">
                                          <p:val>
                                            <p:strVal val="#ppt_x"/>
                                          </p:val>
                                        </p:tav>
                                      </p:tavLst>
                                    </p:anim>
                                    <p:anim calcmode="lin" valueType="num">
                                      <p:cBhvr>
                                        <p:cTn id="23" dur="1000" fill="hold"/>
                                        <p:tgtEl>
                                          <p:spTgt spid="45568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55684"/>
                                        </p:tgtEl>
                                      </p:cBhvr>
                                    </p:animEffect>
                                  </p:childTnLst>
                                </p:cTn>
                              </p:par>
                              <p:par>
                                <p:cTn id="25" presetID="29" presetClass="entr" presetSubtype="0" fill="hold" nodeType="withEffect">
                                  <p:stCondLst>
                                    <p:cond delay="0"/>
                                  </p:stCondLst>
                                  <p:childTnLst>
                                    <p:set>
                                      <p:cBhvr>
                                        <p:cTn id="26" dur="1" fill="hold">
                                          <p:stCondLst>
                                            <p:cond delay="0"/>
                                          </p:stCondLst>
                                        </p:cTn>
                                        <p:tgtEl>
                                          <p:spTgt spid="29698"/>
                                        </p:tgtEl>
                                        <p:attrNameLst>
                                          <p:attrName>style.visibility</p:attrName>
                                        </p:attrNameLst>
                                      </p:cBhvr>
                                      <p:to>
                                        <p:strVal val="visible"/>
                                      </p:to>
                                    </p:set>
                                    <p:anim calcmode="lin" valueType="num">
                                      <p:cBhvr>
                                        <p:cTn id="27" dur="1000" fill="hold"/>
                                        <p:tgtEl>
                                          <p:spTgt spid="29698"/>
                                        </p:tgtEl>
                                        <p:attrNameLst>
                                          <p:attrName>ppt_x</p:attrName>
                                        </p:attrNameLst>
                                      </p:cBhvr>
                                      <p:tavLst>
                                        <p:tav tm="0">
                                          <p:val>
                                            <p:strVal val="#ppt_x-.2"/>
                                          </p:val>
                                        </p:tav>
                                        <p:tav tm="100000">
                                          <p:val>
                                            <p:strVal val="#ppt_x"/>
                                          </p:val>
                                        </p:tav>
                                      </p:tavLst>
                                    </p:anim>
                                    <p:anim calcmode="lin" valueType="num">
                                      <p:cBhvr>
                                        <p:cTn id="2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9698"/>
                                        </p:tgtEl>
                                      </p:cBhvr>
                                    </p:animEffect>
                                  </p:childTnLst>
                                </p:cTn>
                              </p:par>
                              <p:par>
                                <p:cTn id="30" presetID="29" presetClass="entr" presetSubtype="0" fill="hold" nodeType="withEffect">
                                  <p:stCondLst>
                                    <p:cond delay="0"/>
                                  </p:stCondLst>
                                  <p:childTnLst>
                                    <p:set>
                                      <p:cBhvr>
                                        <p:cTn id="31" dur="1" fill="hold">
                                          <p:stCondLst>
                                            <p:cond delay="0"/>
                                          </p:stCondLst>
                                        </p:cTn>
                                        <p:tgtEl>
                                          <p:spTgt spid="29697"/>
                                        </p:tgtEl>
                                        <p:attrNameLst>
                                          <p:attrName>style.visibility</p:attrName>
                                        </p:attrNameLst>
                                      </p:cBhvr>
                                      <p:to>
                                        <p:strVal val="visible"/>
                                      </p:to>
                                    </p:set>
                                    <p:anim calcmode="lin" valueType="num">
                                      <p:cBhvr>
                                        <p:cTn id="32" dur="1000" fill="hold"/>
                                        <p:tgtEl>
                                          <p:spTgt spid="29697"/>
                                        </p:tgtEl>
                                        <p:attrNameLst>
                                          <p:attrName>ppt_x</p:attrName>
                                        </p:attrNameLst>
                                      </p:cBhvr>
                                      <p:tavLst>
                                        <p:tav tm="0">
                                          <p:val>
                                            <p:strVal val="#ppt_x-.2"/>
                                          </p:val>
                                        </p:tav>
                                        <p:tav tm="100000">
                                          <p:val>
                                            <p:strVal val="#ppt_x"/>
                                          </p:val>
                                        </p:tav>
                                      </p:tavLst>
                                    </p:anim>
                                    <p:anim calcmode="lin" valueType="num">
                                      <p:cBhvr>
                                        <p:cTn id="33" dur="1000" fill="hold"/>
                                        <p:tgtEl>
                                          <p:spTgt spid="2969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969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xit" presetSubtype="0" fill="hold" grpId="1" nodeType="clickEffect">
                                  <p:stCondLst>
                                    <p:cond delay="0"/>
                                  </p:stCondLst>
                                  <p:childTnLst>
                                    <p:anim calcmode="lin" valueType="num">
                                      <p:cBhvr>
                                        <p:cTn id="43" dur="1000"/>
                                        <p:tgtEl>
                                          <p:spTgt spid="455682"/>
                                        </p:tgtEl>
                                        <p:attrNameLst>
                                          <p:attrName>ppt_x</p:attrName>
                                        </p:attrNameLst>
                                      </p:cBhvr>
                                      <p:tavLst>
                                        <p:tav tm="0">
                                          <p:val>
                                            <p:strVal val="ppt_x"/>
                                          </p:val>
                                        </p:tav>
                                        <p:tav tm="100000">
                                          <p:val>
                                            <p:strVal val="ppt_x-.2"/>
                                          </p:val>
                                        </p:tav>
                                      </p:tavLst>
                                    </p:anim>
                                    <p:anim calcmode="lin" valueType="num">
                                      <p:cBhvr>
                                        <p:cTn id="44" dur="1000"/>
                                        <p:tgtEl>
                                          <p:spTgt spid="455682"/>
                                        </p:tgtEl>
                                        <p:attrNameLst>
                                          <p:attrName>ppt_y</p:attrName>
                                        </p:attrNameLst>
                                      </p:cBhvr>
                                      <p:tavLst>
                                        <p:tav tm="0">
                                          <p:val>
                                            <p:strVal val="ppt_y"/>
                                          </p:val>
                                        </p:tav>
                                        <p:tav tm="100000">
                                          <p:val>
                                            <p:strVal val="ppt_y"/>
                                          </p:val>
                                        </p:tav>
                                      </p:tavLst>
                                    </p:anim>
                                    <p:animEffect transition="out" filter="fade">
                                      <p:cBhvr>
                                        <p:cTn id="45" dur="1000"/>
                                        <p:tgtEl>
                                          <p:spTgt spid="455682"/>
                                        </p:tgtEl>
                                      </p:cBhvr>
                                    </p:animEffect>
                                    <p:set>
                                      <p:cBhvr>
                                        <p:cTn id="46" dur="1" fill="hold">
                                          <p:stCondLst>
                                            <p:cond delay="999"/>
                                          </p:stCondLst>
                                        </p:cTn>
                                        <p:tgtEl>
                                          <p:spTgt spid="45568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ppt_x</p:attrName>
                                        </p:attrNameLst>
                                      </p:cBhvr>
                                      <p:tavLst>
                                        <p:tav tm="0">
                                          <p:val>
                                            <p:strVal val="#ppt_x-.2"/>
                                          </p:val>
                                        </p:tav>
                                        <p:tav tm="100000">
                                          <p:val>
                                            <p:strVal val="#ppt_x"/>
                                          </p:val>
                                        </p:tav>
                                      </p:tavLst>
                                    </p:anim>
                                    <p:anim calcmode="lin" valueType="num">
                                      <p:cBhvr>
                                        <p:cTn id="5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p:bldP spid="455682" grpId="1" animBg="1"/>
      <p:bldP spid="455683" grpId="0" animBg="1"/>
      <p:bldP spid="455684" grpId="0" animBg="1"/>
      <p:bldP spid="455685" grpId="0" animBg="1"/>
      <p:bldP spid="1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a:blip r:embed="rId2"/>
          <a:stretch>
            <a:fillRect/>
          </a:stretch>
        </p:blipFill>
        <p:spPr>
          <a:xfrm>
            <a:off x="2032000" y="1219200"/>
            <a:ext cx="9448800" cy="5638800"/>
          </a:xfrm>
          <a:prstGeom prst="rect">
            <a:avLst/>
          </a:prstGeom>
        </p:spPr>
      </p:pic>
      <p:sp>
        <p:nvSpPr>
          <p:cNvPr id="30" name="Text Box 9"/>
          <p:cNvSpPr txBox="1">
            <a:spLocks noChangeArrowheads="1"/>
          </p:cNvSpPr>
          <p:nvPr/>
        </p:nvSpPr>
        <p:spPr bwMode="auto">
          <a:xfrm>
            <a:off x="7252677" y="6194475"/>
            <a:ext cx="2580640" cy="461665"/>
          </a:xfrm>
          <a:prstGeom prst="rect">
            <a:avLst/>
          </a:prstGeom>
          <a:solidFill>
            <a:srgbClr val="99FF33"/>
          </a:solidFill>
          <a:ln>
            <a:solidFill>
              <a:srgbClr val="0000FF"/>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smtClean="0">
                <a:solidFill>
                  <a:srgbClr val="FF0000"/>
                </a:solidFill>
                <a:latin typeface="Times New Roman" panose="02020603050405020304" pitchFamily="18" charset="0"/>
                <a:cs typeface="Times New Roman" panose="02020603050405020304" pitchFamily="18" charset="0"/>
              </a:rPr>
              <a:t>Tỉ lệ 1:10000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1117600" y="264942"/>
            <a:ext cx="10363200" cy="430887"/>
          </a:xfrm>
          <a:prstGeom prst="rect">
            <a:avLst/>
          </a:prstGeom>
          <a:solidFill>
            <a:srgbClr val="FFFFFF"/>
          </a:solidFill>
          <a:ln>
            <a:solidFill>
              <a:srgbClr val="000099"/>
            </a:solidFill>
          </a:ln>
        </p:spPr>
        <p:txBody>
          <a:bodyPr wrap="square">
            <a:spAutoFit/>
          </a:bodyPr>
          <a:lstStyle/>
          <a:p>
            <a:pPr algn="just"/>
            <a:r>
              <a:rPr lang="en-US" sz="2200" b="1" i="1" dirty="0" smtClean="0">
                <a:solidFill>
                  <a:srgbClr val="0000FF"/>
                </a:solidFill>
                <a:latin typeface="Times New Roman" pitchFamily="18" charset="0"/>
                <a:cs typeface="Times New Roman" pitchFamily="18" charset="0"/>
              </a:rPr>
              <a:t>Em hãy cho biết bản đồ này có tỉ lệ là bao nhiêu? Điều </a:t>
            </a:r>
            <a:r>
              <a:rPr lang="vi-VN" sz="2200" b="1" i="1" dirty="0" smtClean="0">
                <a:solidFill>
                  <a:srgbClr val="0000FF"/>
                </a:solidFill>
                <a:latin typeface="Times New Roman" pitchFamily="18" charset="0"/>
                <a:cs typeface="Times New Roman" pitchFamily="18" charset="0"/>
              </a:rPr>
              <a:t>đó</a:t>
            </a:r>
            <a:r>
              <a:rPr lang="en-US" sz="2200" b="1" i="1" dirty="0" smtClean="0">
                <a:solidFill>
                  <a:srgbClr val="0000FF"/>
                </a:solidFill>
                <a:latin typeface="Times New Roman" pitchFamily="18" charset="0"/>
                <a:cs typeface="Times New Roman" pitchFamily="18" charset="0"/>
              </a:rPr>
              <a:t> </a:t>
            </a:r>
            <a:r>
              <a:rPr lang="vi-VN" sz="2200" b="1" i="1" dirty="0" smtClean="0">
                <a:solidFill>
                  <a:srgbClr val="0000FF"/>
                </a:solidFill>
                <a:latin typeface="Times New Roman" pitchFamily="18" charset="0"/>
                <a:cs typeface="Times New Roman" pitchFamily="18" charset="0"/>
              </a:rPr>
              <a:t>được</a:t>
            </a:r>
            <a:r>
              <a:rPr lang="en-US" sz="2200" b="1" i="1" dirty="0" smtClean="0">
                <a:solidFill>
                  <a:srgbClr val="0000FF"/>
                </a:solidFill>
                <a:latin typeface="Times New Roman" pitchFamily="18" charset="0"/>
                <a:cs typeface="Times New Roman" pitchFamily="18" charset="0"/>
              </a:rPr>
              <a:t> hiểu nh</a:t>
            </a:r>
            <a:r>
              <a:rPr lang="vi-VN" sz="2200" b="1" i="1" dirty="0" smtClean="0">
                <a:solidFill>
                  <a:srgbClr val="0000FF"/>
                </a:solidFill>
                <a:latin typeface="Times New Roman" pitchFamily="18" charset="0"/>
                <a:cs typeface="Times New Roman" pitchFamily="18" charset="0"/>
              </a:rPr>
              <a:t>ư</a:t>
            </a:r>
            <a:r>
              <a:rPr lang="en-US" sz="2200" b="1" i="1" dirty="0" smtClean="0">
                <a:solidFill>
                  <a:srgbClr val="0000FF"/>
                </a:solidFill>
                <a:latin typeface="Times New Roman" pitchFamily="18" charset="0"/>
                <a:cs typeface="Times New Roman" pitchFamily="18" charset="0"/>
              </a:rPr>
              <a:t> thế nào?</a:t>
            </a:r>
            <a:endParaRPr lang="en-US" sz="2200" b="1" i="1" dirty="0">
              <a:solidFill>
                <a:srgbClr val="0000FF"/>
              </a:solidFill>
              <a:latin typeface="Times New Roman" pitchFamily="18" charset="0"/>
              <a:cs typeface="Times New Roman" pitchFamily="18" charset="0"/>
            </a:endParaRPr>
          </a:p>
        </p:txBody>
      </p:sp>
      <p:sp>
        <p:nvSpPr>
          <p:cNvPr id="32" name="Text Box 9"/>
          <p:cNvSpPr txBox="1">
            <a:spLocks noChangeArrowheads="1"/>
          </p:cNvSpPr>
          <p:nvPr/>
        </p:nvSpPr>
        <p:spPr bwMode="auto">
          <a:xfrm>
            <a:off x="1106658" y="256736"/>
            <a:ext cx="10261600" cy="461665"/>
          </a:xfrm>
          <a:prstGeom prst="rect">
            <a:avLst/>
          </a:prstGeom>
          <a:solidFill>
            <a:srgbClr val="66E6F4"/>
          </a:solidFill>
          <a:ln>
            <a:solidFill>
              <a:srgbClr val="0000FF"/>
            </a:solid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sz="2400" b="1" dirty="0">
                <a:solidFill>
                  <a:srgbClr val="FF0000"/>
                </a:solidFill>
                <a:latin typeface="Times New Roman" panose="02020603050405020304" pitchFamily="18" charset="0"/>
                <a:cs typeface="Times New Roman" panose="02020603050405020304" pitchFamily="18" charset="0"/>
              </a:rPr>
              <a:t>1cm trên </a:t>
            </a:r>
            <a:r>
              <a:rPr lang="en-US" sz="2400" b="1" dirty="0" smtClean="0">
                <a:solidFill>
                  <a:srgbClr val="FF0000"/>
                </a:solidFill>
                <a:latin typeface="Times New Roman" panose="02020603050405020304" pitchFamily="18" charset="0"/>
                <a:cs typeface="Times New Roman" panose="02020603050405020304" pitchFamily="18" charset="0"/>
              </a:rPr>
              <a:t>bản </a:t>
            </a:r>
            <a:r>
              <a:rPr lang="vi-VN" sz="2400" b="1" dirty="0" smtClean="0">
                <a:solidFill>
                  <a:srgbClr val="FF0000"/>
                </a:solidFill>
                <a:latin typeface="Times New Roman" panose="02020603050405020304" pitchFamily="18" charset="0"/>
                <a:cs typeface="Times New Roman" panose="02020603050405020304" pitchFamily="18" charset="0"/>
              </a:rPr>
              <a:t>đồ</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tương ứng với </a:t>
            </a:r>
            <a:r>
              <a:rPr lang="en-US" sz="2400" b="1" dirty="0" smtClean="0">
                <a:solidFill>
                  <a:srgbClr val="FF0000"/>
                </a:solidFill>
                <a:latin typeface="Times New Roman" panose="02020603050405020304" pitchFamily="18" charset="0"/>
                <a:cs typeface="Times New Roman" panose="02020603050405020304" pitchFamily="18" charset="0"/>
              </a:rPr>
              <a:t>10 </a:t>
            </a:r>
            <a:r>
              <a:rPr lang="en-US" sz="2400" b="1" dirty="0">
                <a:solidFill>
                  <a:srgbClr val="FF0000"/>
                </a:solidFill>
                <a:latin typeface="Times New Roman" panose="02020603050405020304" pitchFamily="18" charset="0"/>
                <a:cs typeface="Times New Roman" panose="02020603050405020304" pitchFamily="18" charset="0"/>
              </a:rPr>
              <a:t>000 cm </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hoặc </a:t>
            </a:r>
            <a:r>
              <a:rPr lang="en-US" sz="2400" b="1" dirty="0" smtClean="0">
                <a:solidFill>
                  <a:srgbClr val="FF0000"/>
                </a:solidFill>
                <a:latin typeface="Times New Roman" panose="02020603050405020304" pitchFamily="18" charset="0"/>
                <a:cs typeface="Times New Roman" panose="02020603050405020304" pitchFamily="18" charset="0"/>
              </a:rPr>
              <a:t>100m</a:t>
            </a:r>
            <a:r>
              <a:rPr lang="en-US" sz="2400" b="1" dirty="0">
                <a:solidFill>
                  <a:srgbClr val="FF0000"/>
                </a:solidFill>
                <a:latin typeface="Times New Roman" panose="02020603050405020304" pitchFamily="18" charset="0"/>
                <a:cs typeface="Times New Roman" panose="02020603050405020304" pitchFamily="18" charset="0"/>
              </a:rPr>
              <a:t>) trên thực </a:t>
            </a:r>
            <a:r>
              <a:rPr lang="en-US" sz="2400" b="1" dirty="0" smtClean="0">
                <a:solidFill>
                  <a:srgbClr val="FF0000"/>
                </a:solidFill>
                <a:latin typeface="Times New Roman" panose="02020603050405020304" pitchFamily="18" charset="0"/>
                <a:cs typeface="Times New Roman" panose="02020603050405020304" pitchFamily="18" charset="0"/>
              </a:rPr>
              <a:t>tế.</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Down Arrow 11"/>
          <p:cNvSpPr/>
          <p:nvPr/>
        </p:nvSpPr>
        <p:spPr>
          <a:xfrm rot="16200000">
            <a:off x="2824419" y="5608381"/>
            <a:ext cx="398928" cy="1374164"/>
          </a:xfrm>
          <a:prstGeom prst="downArrow">
            <a:avLst/>
          </a:prstGeom>
          <a:solidFill>
            <a:srgbClr val="000099"/>
          </a:solidFill>
          <a:ln>
            <a:solidFill>
              <a:srgbClr val="000099"/>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484725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ppt_x</p:attrName>
                                        </p:attrNameLst>
                                      </p:cBhvr>
                                      <p:tavLst>
                                        <p:tav tm="0">
                                          <p:val>
                                            <p:strVal val="#ppt_x-.2"/>
                                          </p:val>
                                        </p:tav>
                                        <p:tav tm="100000">
                                          <p:val>
                                            <p:strVal val="#ppt_x"/>
                                          </p:val>
                                        </p:tav>
                                      </p:tavLst>
                                    </p:anim>
                                    <p:anim calcmode="lin" valueType="num">
                                      <p:cBhvr>
                                        <p:cTn id="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
                                        </p:tgtEl>
                                      </p:cBhvr>
                                    </p:animEffect>
                                  </p:childTnLst>
                                </p:cTn>
                              </p:par>
                              <p:par>
                                <p:cTn id="10" presetID="29"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ppt_x</p:attrName>
                                        </p:attrNameLst>
                                      </p:cBhvr>
                                      <p:tavLst>
                                        <p:tav tm="0">
                                          <p:val>
                                            <p:strVal val="#ppt_x-.2"/>
                                          </p:val>
                                        </p:tav>
                                        <p:tav tm="100000">
                                          <p:val>
                                            <p:strVal val="#ppt_x"/>
                                          </p:val>
                                        </p:tav>
                                      </p:tavLst>
                                    </p:anim>
                                    <p:anim calcmode="lin" valueType="num">
                                      <p:cBhvr>
                                        <p:cTn id="1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xit" presetSubtype="0" fill="hold" grpId="1" nodeType="clickEffect">
                                  <p:stCondLst>
                                    <p:cond delay="0"/>
                                  </p:stCondLst>
                                  <p:childTnLst>
                                    <p:anim calcmode="lin" valueType="num">
                                      <p:cBhvr>
                                        <p:cTn id="23" dur="1000"/>
                                        <p:tgtEl>
                                          <p:spTgt spid="31"/>
                                        </p:tgtEl>
                                        <p:attrNameLst>
                                          <p:attrName>ppt_x</p:attrName>
                                        </p:attrNameLst>
                                      </p:cBhvr>
                                      <p:tavLst>
                                        <p:tav tm="0">
                                          <p:val>
                                            <p:strVal val="ppt_x"/>
                                          </p:val>
                                        </p:tav>
                                        <p:tav tm="100000">
                                          <p:val>
                                            <p:strVal val="ppt_x-.2"/>
                                          </p:val>
                                        </p:tav>
                                      </p:tavLst>
                                    </p:anim>
                                    <p:anim calcmode="lin" valueType="num">
                                      <p:cBhvr>
                                        <p:cTn id="24" dur="1000"/>
                                        <p:tgtEl>
                                          <p:spTgt spid="31"/>
                                        </p:tgtEl>
                                        <p:attrNameLst>
                                          <p:attrName>ppt_y</p:attrName>
                                        </p:attrNameLst>
                                      </p:cBhvr>
                                      <p:tavLst>
                                        <p:tav tm="0">
                                          <p:val>
                                            <p:strVal val="ppt_y"/>
                                          </p:val>
                                        </p:tav>
                                        <p:tav tm="100000">
                                          <p:val>
                                            <p:strVal val="ppt_y"/>
                                          </p:val>
                                        </p:tav>
                                      </p:tavLst>
                                    </p:anim>
                                    <p:animEffect transition="out" filter="fade">
                                      <p:cBhvr>
                                        <p:cTn id="25" dur="1000"/>
                                        <p:tgtEl>
                                          <p:spTgt spid="31"/>
                                        </p:tgtEl>
                                      </p:cBhvr>
                                    </p:animEffect>
                                    <p:set>
                                      <p:cBhvr>
                                        <p:cTn id="26" dur="1" fill="hold">
                                          <p:stCondLst>
                                            <p:cond delay="999"/>
                                          </p:stCondLst>
                                        </p:cTn>
                                        <p:tgtEl>
                                          <p:spTgt spid="31"/>
                                        </p:tgtEl>
                                        <p:attrNameLst>
                                          <p:attrName>style.visibility</p:attrName>
                                        </p:attrNameLst>
                                      </p:cBhvr>
                                      <p:to>
                                        <p:strVal val="hidden"/>
                                      </p:to>
                                    </p:set>
                                  </p:childTnLst>
                                </p:cTn>
                              </p:par>
                              <p:par>
                                <p:cTn id="27" presetID="29" presetClass="exit" presetSubtype="0" fill="hold" grpId="1" nodeType="withEffect">
                                  <p:stCondLst>
                                    <p:cond delay="0"/>
                                  </p:stCondLst>
                                  <p:childTnLst>
                                    <p:anim calcmode="lin" valueType="num">
                                      <p:cBhvr>
                                        <p:cTn id="28" dur="1000"/>
                                        <p:tgtEl>
                                          <p:spTgt spid="12"/>
                                        </p:tgtEl>
                                        <p:attrNameLst>
                                          <p:attrName>ppt_x</p:attrName>
                                        </p:attrNameLst>
                                      </p:cBhvr>
                                      <p:tavLst>
                                        <p:tav tm="0">
                                          <p:val>
                                            <p:strVal val="ppt_x"/>
                                          </p:val>
                                        </p:tav>
                                        <p:tav tm="100000">
                                          <p:val>
                                            <p:strVal val="ppt_x-.2"/>
                                          </p:val>
                                        </p:tav>
                                      </p:tavLst>
                                    </p:anim>
                                    <p:anim calcmode="lin" valueType="num">
                                      <p:cBhvr>
                                        <p:cTn id="29" dur="1000"/>
                                        <p:tgtEl>
                                          <p:spTgt spid="12"/>
                                        </p:tgtEl>
                                        <p:attrNameLst>
                                          <p:attrName>ppt_y</p:attrName>
                                        </p:attrNameLst>
                                      </p:cBhvr>
                                      <p:tavLst>
                                        <p:tav tm="0">
                                          <p:val>
                                            <p:strVal val="ppt_y"/>
                                          </p:val>
                                        </p:tav>
                                        <p:tav tm="100000">
                                          <p:val>
                                            <p:strVal val="ppt_y"/>
                                          </p:val>
                                        </p:tav>
                                      </p:tavLst>
                                    </p:anim>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1000" fill="hold"/>
                                        <p:tgtEl>
                                          <p:spTgt spid="30"/>
                                        </p:tgtEl>
                                        <p:attrNameLst>
                                          <p:attrName>ppt_x</p:attrName>
                                        </p:attrNameLst>
                                      </p:cBhvr>
                                      <p:tavLst>
                                        <p:tav tm="0">
                                          <p:val>
                                            <p:strVal val="#ppt_x-.2"/>
                                          </p:val>
                                        </p:tav>
                                        <p:tav tm="100000">
                                          <p:val>
                                            <p:strVal val="#ppt_x"/>
                                          </p:val>
                                        </p:tav>
                                      </p:tavLst>
                                    </p:anim>
                                    <p:anim calcmode="lin" valueType="num">
                                      <p:cBhvr>
                                        <p:cTn id="3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ppt_x</p:attrName>
                                        </p:attrNameLst>
                                      </p:cBhvr>
                                      <p:tavLst>
                                        <p:tav tm="0">
                                          <p:val>
                                            <p:strVal val="#ppt_x-.2"/>
                                          </p:val>
                                        </p:tav>
                                        <p:tav tm="100000">
                                          <p:val>
                                            <p:strVal val="#ppt_x"/>
                                          </p:val>
                                        </p:tav>
                                      </p:tavLst>
                                    </p:anim>
                                    <p:anim calcmode="lin" valueType="num">
                                      <p:cBhvr>
                                        <p:cTn id="4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1"/>
            <a:ext cx="12192000" cy="1371601"/>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6"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176000" y="138113"/>
            <a:ext cx="914400" cy="890588"/>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0" y="0"/>
            <a:ext cx="1092200" cy="1228726"/>
          </a:xfrm>
          <a:prstGeom prst="rect">
            <a:avLst/>
          </a:prstGeom>
          <a:noFill/>
          <a:ln w="9525">
            <a:noFill/>
            <a:miter lim="800000"/>
            <a:headEnd/>
            <a:tailEnd/>
          </a:ln>
        </p:spPr>
      </p:pic>
      <p:sp>
        <p:nvSpPr>
          <p:cNvPr id="10" name="AutoShape 3"/>
          <p:cNvSpPr>
            <a:spLocks noGrp="1" noChangeArrowheads="1"/>
          </p:cNvSpPr>
          <p:nvPr>
            <p:ph type="title"/>
          </p:nvPr>
        </p:nvSpPr>
        <p:spPr>
          <a:xfrm>
            <a:off x="304800" y="1219200"/>
            <a:ext cx="3556000" cy="914400"/>
          </a:xfrm>
        </p:spPr>
        <p:txBody>
          <a:bodyPr/>
          <a:lstStyle/>
          <a:p>
            <a:pPr algn="l" eaLnBrk="1" hangingPunct="1"/>
            <a:r>
              <a:rPr lang="en-US" altLang="vi-VN" sz="2400" b="1" dirty="0" smtClean="0">
                <a:solidFill>
                  <a:srgbClr val="000099"/>
                </a:solidFill>
                <a:effectLst/>
                <a:latin typeface="Times New Roman" pitchFamily="18" charset="0"/>
                <a:cs typeface="Times New Roman" pitchFamily="18" charset="0"/>
              </a:rPr>
              <a:t> </a:t>
            </a:r>
            <a:r>
              <a:rPr lang="en-US" altLang="vi-VN" sz="2400" b="1" u="sng" dirty="0" smtClean="0">
                <a:solidFill>
                  <a:srgbClr val="000099"/>
                </a:solidFill>
                <a:effectLst/>
                <a:latin typeface="Times New Roman" pitchFamily="18" charset="0"/>
                <a:cs typeface="Times New Roman" pitchFamily="18" charset="0"/>
              </a:rPr>
              <a:t>1. Tỉ lệ bản đồ</a:t>
            </a:r>
          </a:p>
        </p:txBody>
      </p:sp>
      <p:sp>
        <p:nvSpPr>
          <p:cNvPr id="7" name="Cloud 6"/>
          <p:cNvSpPr/>
          <p:nvPr/>
        </p:nvSpPr>
        <p:spPr>
          <a:xfrm>
            <a:off x="225083" y="1806526"/>
            <a:ext cx="10972800" cy="1524000"/>
          </a:xfrm>
          <a:prstGeom prst="cloud">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smtClean="0">
                <a:solidFill>
                  <a:srgbClr val="0000FF"/>
                </a:solidFill>
                <a:latin typeface="Times New Roman" pitchFamily="18" charset="0"/>
                <a:cs typeface="Times New Roman" pitchFamily="18" charset="0"/>
              </a:rPr>
              <a:t>Tỉ lệ bản đồ cho người sử dụng bản đồ biết điều gì?</a:t>
            </a:r>
            <a:endParaRPr lang="en-US" sz="2200" b="1" i="1" dirty="0">
              <a:solidFill>
                <a:srgbClr val="0000FF"/>
              </a:solidFill>
              <a:latin typeface="Times New Roman" pitchFamily="18" charset="0"/>
              <a:cs typeface="Times New Roman" pitchFamily="18" charset="0"/>
            </a:endParaRPr>
          </a:p>
        </p:txBody>
      </p:sp>
      <p:sp>
        <p:nvSpPr>
          <p:cNvPr id="11" name="TextBox 10"/>
          <p:cNvSpPr txBox="1"/>
          <p:nvPr/>
        </p:nvSpPr>
        <p:spPr>
          <a:xfrm>
            <a:off x="508000" y="1828801"/>
            <a:ext cx="10972800" cy="1045223"/>
          </a:xfrm>
          <a:prstGeom prst="rect">
            <a:avLst/>
          </a:prstGeom>
          <a:noFill/>
        </p:spPr>
        <p:txBody>
          <a:bodyPr wrap="square" rtlCol="0">
            <a:spAutoFit/>
          </a:bodyPr>
          <a:lstStyle/>
          <a:p>
            <a:pPr algn="just">
              <a:lnSpc>
                <a:spcPct val="150000"/>
              </a:lnSpc>
            </a:pPr>
            <a:r>
              <a:rPr lang="en-US" sz="2200" b="1" dirty="0" smtClean="0">
                <a:latin typeface="Times New Roman" pitchFamily="18" charset="0"/>
                <a:cs typeface="Times New Roman" pitchFamily="18" charset="0"/>
              </a:rPr>
              <a:t>- Tỉ lệ bản đồ cho biết mức độ thu nhỏ giữa các đối tượng trên bản đồ so với thực tế là bao nhiêu.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7"/>
                                        </p:tgtEl>
                                        <p:attrNameLst>
                                          <p:attrName>ppt_x</p:attrName>
                                        </p:attrNameLst>
                                      </p:cBhvr>
                                      <p:tavLst>
                                        <p:tav tm="0">
                                          <p:val>
                                            <p:strVal val="ppt_x"/>
                                          </p:val>
                                        </p:tav>
                                        <p:tav tm="100000">
                                          <p:val>
                                            <p:strVal val="ppt_x-.2"/>
                                          </p:val>
                                        </p:tav>
                                      </p:tavLst>
                                    </p:anim>
                                    <p:anim calcmode="lin" valueType="num">
                                      <p:cBhvr>
                                        <p:cTn id="14" dur="1000"/>
                                        <p:tgtEl>
                                          <p:spTgt spid="7"/>
                                        </p:tgtEl>
                                        <p:attrNameLst>
                                          <p:attrName>ppt_y</p:attrName>
                                        </p:attrNameLst>
                                      </p:cBhvr>
                                      <p:tavLst>
                                        <p:tav tm="0">
                                          <p:val>
                                            <p:strVal val="ppt_y"/>
                                          </p:val>
                                        </p:tav>
                                        <p:tav tm="100000">
                                          <p:val>
                                            <p:strVal val="ppt_y"/>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5;p18">
            <a:extLst>
              <a:ext uri="{FF2B5EF4-FFF2-40B4-BE49-F238E27FC236}">
                <a16:creationId xmlns:a16="http://schemas.microsoft.com/office/drawing/2014/main" xmlns="" id="{E6184E56-85FC-44DC-8970-CBD1B2322518}"/>
              </a:ext>
            </a:extLst>
          </p:cNvPr>
          <p:cNvSpPr txBox="1"/>
          <p:nvPr/>
        </p:nvSpPr>
        <p:spPr>
          <a:xfrm>
            <a:off x="406400" y="1981200"/>
            <a:ext cx="4064000" cy="533400"/>
          </a:xfrm>
          <a:prstGeom prst="rect">
            <a:avLst/>
          </a:prstGeom>
          <a:noFill/>
          <a:ln>
            <a:noFill/>
          </a:ln>
        </p:spPr>
        <p:txBody>
          <a:bodyPr spcFirstLastPara="1" wrap="square" lIns="91425" tIns="45700" rIns="91425" bIns="45700" anchor="t" anchorCtr="0">
            <a:noAutofit/>
          </a:bodyPr>
          <a:lstStyle/>
          <a:p>
            <a:pPr marL="342900" marR="0" lvl="0" indent="-342900" rtl="0">
              <a:lnSpc>
                <a:spcPct val="100000"/>
              </a:lnSpc>
              <a:spcBef>
                <a:spcPts val="0"/>
              </a:spcBef>
              <a:spcAft>
                <a:spcPts val="0"/>
              </a:spcAft>
              <a:buClr>
                <a:srgbClr val="FF0000"/>
              </a:buClr>
              <a:buSzPts val="2400"/>
              <a:buFont typeface="Arial"/>
              <a:buNone/>
            </a:pPr>
            <a:r>
              <a:rPr lang="en-US" sz="2200" b="1" dirty="0" smtClean="0">
                <a:latin typeface="Times New Roman" pitchFamily="18" charset="0"/>
                <a:ea typeface="Arial"/>
                <a:cs typeface="Times New Roman" pitchFamily="18" charset="0"/>
                <a:sym typeface="Arial"/>
              </a:rPr>
              <a:t>- Có </a:t>
            </a:r>
            <a:r>
              <a:rPr lang="en-US" sz="2200" b="1" dirty="0">
                <a:latin typeface="Times New Roman" pitchFamily="18" charset="0"/>
                <a:ea typeface="Arial"/>
                <a:cs typeface="Times New Roman" pitchFamily="18" charset="0"/>
                <a:sym typeface="Arial"/>
              </a:rPr>
              <a:t>2 dạng tỉ </a:t>
            </a:r>
            <a:r>
              <a:rPr lang="en-US" sz="2200" b="1" dirty="0" smtClean="0">
                <a:latin typeface="Times New Roman" pitchFamily="18" charset="0"/>
                <a:ea typeface="Arial"/>
                <a:cs typeface="Times New Roman" pitchFamily="18" charset="0"/>
                <a:sym typeface="Arial"/>
              </a:rPr>
              <a:t>lệ:</a:t>
            </a:r>
            <a:endParaRPr sz="2200" dirty="0">
              <a:latin typeface="Times New Roman" pitchFamily="18" charset="0"/>
              <a:cs typeface="Times New Roman" pitchFamily="18" charset="0"/>
            </a:endParaRPr>
          </a:p>
        </p:txBody>
      </p:sp>
      <p:sp>
        <p:nvSpPr>
          <p:cNvPr id="8" name="Google Shape;125;p18">
            <a:extLst>
              <a:ext uri="{FF2B5EF4-FFF2-40B4-BE49-F238E27FC236}">
                <a16:creationId xmlns:a16="http://schemas.microsoft.com/office/drawing/2014/main" xmlns="" id="{A2497BCD-614B-4F5F-94A0-CC6B9586848E}"/>
              </a:ext>
            </a:extLst>
          </p:cNvPr>
          <p:cNvSpPr txBox="1"/>
          <p:nvPr/>
        </p:nvSpPr>
        <p:spPr>
          <a:xfrm>
            <a:off x="711201" y="2438401"/>
            <a:ext cx="3352800" cy="457200"/>
          </a:xfrm>
          <a:prstGeom prst="rect">
            <a:avLst/>
          </a:prstGeom>
          <a:noFill/>
          <a:ln>
            <a:noFill/>
          </a:ln>
        </p:spPr>
        <p:txBody>
          <a:bodyPr spcFirstLastPara="1" wrap="square" lIns="91425" tIns="45700" rIns="91425" bIns="45700" anchor="t" anchorCtr="0">
            <a:noAutofit/>
          </a:bodyPr>
          <a:lstStyle/>
          <a:p>
            <a:pPr marL="342900" marR="0" lvl="0" indent="-342900" rtl="0">
              <a:lnSpc>
                <a:spcPct val="100000"/>
              </a:lnSpc>
              <a:spcBef>
                <a:spcPts val="0"/>
              </a:spcBef>
              <a:spcAft>
                <a:spcPts val="0"/>
              </a:spcAft>
              <a:buClr>
                <a:srgbClr val="FF0000"/>
              </a:buClr>
              <a:buSzPts val="2400"/>
              <a:buFont typeface="Arial"/>
              <a:buNone/>
            </a:pPr>
            <a:r>
              <a:rPr lang="en-US" sz="2200" b="1" dirty="0">
                <a:latin typeface="Times New Roman" pitchFamily="18" charset="0"/>
                <a:ea typeface="Arial"/>
                <a:cs typeface="Times New Roman" pitchFamily="18" charset="0"/>
                <a:sym typeface="Arial"/>
              </a:rPr>
              <a:t>+ Tỉ lệ thước :</a:t>
            </a:r>
            <a:endParaRPr sz="2200" dirty="0">
              <a:latin typeface="Times New Roman" pitchFamily="18" charset="0"/>
              <a:cs typeface="Times New Roman" pitchFamily="18" charset="0"/>
            </a:endParaRPr>
          </a:p>
        </p:txBody>
      </p:sp>
      <p:sp>
        <p:nvSpPr>
          <p:cNvPr id="9" name="Google Shape;125;p18">
            <a:extLst>
              <a:ext uri="{FF2B5EF4-FFF2-40B4-BE49-F238E27FC236}">
                <a16:creationId xmlns:a16="http://schemas.microsoft.com/office/drawing/2014/main" xmlns="" id="{F5916CD5-784E-43E4-836D-0525DC1F74AC}"/>
              </a:ext>
            </a:extLst>
          </p:cNvPr>
          <p:cNvSpPr txBox="1"/>
          <p:nvPr/>
        </p:nvSpPr>
        <p:spPr>
          <a:xfrm>
            <a:off x="1219201" y="5181601"/>
            <a:ext cx="2616316" cy="474775"/>
          </a:xfrm>
          <a:prstGeom prst="rect">
            <a:avLst/>
          </a:prstGeom>
          <a:noFill/>
          <a:ln>
            <a:noFill/>
          </a:ln>
        </p:spPr>
        <p:txBody>
          <a:bodyPr spcFirstLastPara="1" wrap="square" lIns="91425" tIns="45700" rIns="91425" bIns="45700" anchor="t" anchorCtr="0">
            <a:noAutofit/>
          </a:bodyPr>
          <a:lstStyle/>
          <a:p>
            <a:pPr marL="342900" marR="0" lvl="0" indent="-342900" rtl="0">
              <a:lnSpc>
                <a:spcPct val="100000"/>
              </a:lnSpc>
              <a:spcBef>
                <a:spcPts val="0"/>
              </a:spcBef>
              <a:spcAft>
                <a:spcPts val="0"/>
              </a:spcAft>
              <a:buClr>
                <a:srgbClr val="FF0000"/>
              </a:buClr>
              <a:buSzPts val="2400"/>
              <a:buFont typeface="Arial"/>
              <a:buNone/>
            </a:pPr>
            <a:r>
              <a:rPr lang="en-US" sz="2200" b="1" dirty="0">
                <a:latin typeface="Times New Roman" pitchFamily="18" charset="0"/>
                <a:ea typeface="Arial"/>
                <a:cs typeface="Times New Roman" pitchFamily="18" charset="0"/>
                <a:sym typeface="Arial"/>
              </a:rPr>
              <a:t>+ Tỉ lệ số :</a:t>
            </a:r>
            <a:endParaRPr sz="2200" dirty="0">
              <a:latin typeface="Times New Roman" pitchFamily="18" charset="0"/>
              <a:cs typeface="Times New Roman" pitchFamily="18" charset="0"/>
            </a:endParaRPr>
          </a:p>
        </p:txBody>
      </p:sp>
      <p:pic>
        <p:nvPicPr>
          <p:cNvPr id="14" name="Picture 13" descr="Diagram&#10;&#10;Description automatically generated">
            <a:extLst>
              <a:ext uri="{FF2B5EF4-FFF2-40B4-BE49-F238E27FC236}">
                <a16:creationId xmlns:a16="http://schemas.microsoft.com/office/drawing/2014/main" xmlns="" id="{8584C1A4-7302-4AD6-814E-6CD7A96CC93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55875" t="86056" b="-533"/>
          <a:stretch/>
        </p:blipFill>
        <p:spPr>
          <a:xfrm>
            <a:off x="1219200" y="3352801"/>
            <a:ext cx="10726923" cy="1600200"/>
          </a:xfrm>
          <a:prstGeom prst="rect">
            <a:avLst/>
          </a:prstGeom>
          <a:ln>
            <a:solidFill>
              <a:srgbClr val="000099"/>
            </a:solidFill>
          </a:ln>
        </p:spPr>
      </p:pic>
      <p:sp>
        <p:nvSpPr>
          <p:cNvPr id="19" name="Rectangle 5"/>
          <p:cNvSpPr>
            <a:spLocks noChangeArrowheads="1"/>
          </p:cNvSpPr>
          <p:nvPr/>
        </p:nvSpPr>
        <p:spPr bwMode="auto">
          <a:xfrm>
            <a:off x="0" y="0"/>
            <a:ext cx="12192000" cy="1160587"/>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3. TỈ LỆ BẢN ĐỒ. TÍNH KHOẢNG CÁCH</a:t>
            </a:r>
          </a:p>
          <a:p>
            <a:pPr algn="ctr"/>
            <a:r>
              <a:rPr lang="en-US" sz="2400" b="1" dirty="0" smtClean="0">
                <a:latin typeface="Times New Roman" pitchFamily="18" charset="0"/>
              </a:rPr>
              <a:t>TH</a:t>
            </a:r>
            <a:r>
              <a:rPr lang="vi-VN" sz="2400" b="1" dirty="0" smtClean="0">
                <a:latin typeface="Times New Roman" pitchFamily="18" charset="0"/>
              </a:rPr>
              <a:t>Ự</a:t>
            </a:r>
            <a:r>
              <a:rPr lang="en-US" sz="2400" b="1" dirty="0" smtClean="0">
                <a:latin typeface="Times New Roman" pitchFamily="18" charset="0"/>
              </a:rPr>
              <a:t>C TẾ D</a:t>
            </a:r>
            <a:r>
              <a:rPr lang="vi-VN" sz="2400" b="1" dirty="0" smtClean="0">
                <a:latin typeface="Times New Roman" pitchFamily="18" charset="0"/>
              </a:rPr>
              <a:t>Ự</a:t>
            </a:r>
            <a:r>
              <a:rPr lang="en-US" sz="2400" b="1" dirty="0" smtClean="0">
                <a:latin typeface="Times New Roman" pitchFamily="18" charset="0"/>
              </a:rPr>
              <a:t>A VÀO TỈ LỆ BẢN ĐỒ</a:t>
            </a:r>
            <a:endParaRPr lang="en-US" sz="2400" b="1" dirty="0">
              <a:latin typeface="Times New Roman" pitchFamily="18" charset="0"/>
            </a:endParaRPr>
          </a:p>
        </p:txBody>
      </p:sp>
      <p:sp>
        <p:nvSpPr>
          <p:cNvPr id="20"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21" name="Picture 9" descr="TRAIDAT"/>
          <p:cNvPicPr>
            <a:picLocks noChangeAspect="1" noChangeArrowheads="1" noCrop="1"/>
          </p:cNvPicPr>
          <p:nvPr/>
        </p:nvPicPr>
        <p:blipFill>
          <a:blip r:embed="rId3"/>
          <a:srcRect/>
          <a:stretch>
            <a:fillRect/>
          </a:stretch>
        </p:blipFill>
        <p:spPr bwMode="auto">
          <a:xfrm>
            <a:off x="11176000" y="67773"/>
            <a:ext cx="914400" cy="890588"/>
          </a:xfrm>
          <a:prstGeom prst="rect">
            <a:avLst/>
          </a:prstGeom>
          <a:noFill/>
          <a:ln w="9525">
            <a:noFill/>
            <a:miter lim="800000"/>
            <a:headEnd/>
            <a:tailEnd/>
          </a:ln>
        </p:spPr>
      </p:pic>
      <p:pic>
        <p:nvPicPr>
          <p:cNvPr id="22" name="Picture 10" descr="ringwrlmed2_b"/>
          <p:cNvPicPr>
            <a:picLocks noChangeAspect="1" noChangeArrowheads="1" noCrop="1"/>
          </p:cNvPicPr>
          <p:nvPr/>
        </p:nvPicPr>
        <p:blipFill>
          <a:blip r:embed="rId4"/>
          <a:srcRect/>
          <a:stretch>
            <a:fillRect/>
          </a:stretch>
        </p:blipFill>
        <p:spPr bwMode="auto">
          <a:xfrm>
            <a:off x="0" y="0"/>
            <a:ext cx="1092200" cy="1228726"/>
          </a:xfrm>
          <a:prstGeom prst="rect">
            <a:avLst/>
          </a:prstGeom>
          <a:noFill/>
          <a:ln w="9525">
            <a:noFill/>
            <a:miter lim="800000"/>
            <a:headEnd/>
            <a:tailEnd/>
          </a:ln>
        </p:spPr>
      </p:pic>
      <p:sp>
        <p:nvSpPr>
          <p:cNvPr id="23" name="AutoShape 3"/>
          <p:cNvSpPr txBox="1">
            <a:spLocks noChangeArrowheads="1"/>
          </p:cNvSpPr>
          <p:nvPr/>
        </p:nvSpPr>
        <p:spPr bwMode="auto">
          <a:xfrm>
            <a:off x="304800" y="1219200"/>
            <a:ext cx="3556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altLang="vi-VN" sz="2400" b="1" i="0" u="sng"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1. Tỉ lệ bản đồ</a:t>
            </a:r>
          </a:p>
        </p:txBody>
      </p:sp>
      <p:sp>
        <p:nvSpPr>
          <p:cNvPr id="24" name="Cloud 23"/>
          <p:cNvSpPr/>
          <p:nvPr/>
        </p:nvSpPr>
        <p:spPr>
          <a:xfrm>
            <a:off x="2743200" y="1600200"/>
            <a:ext cx="8839200" cy="1676400"/>
          </a:xfrm>
          <a:prstGeom prst="cloud">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smtClean="0">
                <a:solidFill>
                  <a:srgbClr val="0000FF"/>
                </a:solidFill>
                <a:latin typeface="Times New Roman" pitchFamily="18" charset="0"/>
                <a:cs typeface="Times New Roman" pitchFamily="18" charset="0"/>
              </a:rPr>
              <a:t>Tỉ lệ bản đồ thể hiện ở những dạng nào? Phân biệt giữa tỉ lệ thước và tỉ lệ số. </a:t>
            </a:r>
          </a:p>
        </p:txBody>
      </p:sp>
      <p:cxnSp>
        <p:nvCxnSpPr>
          <p:cNvPr id="25" name="Straight Arrow Connector 24">
            <a:extLst>
              <a:ext uri="{FF2B5EF4-FFF2-40B4-BE49-F238E27FC236}">
                <a16:creationId xmlns:a16="http://schemas.microsoft.com/office/drawing/2014/main" xmlns="" id="{8B20EB5B-305D-4AA1-A9DC-F0C3AF3CA660}"/>
              </a:ext>
            </a:extLst>
          </p:cNvPr>
          <p:cNvCxnSpPr>
            <a:cxnSpLocks/>
          </p:cNvCxnSpPr>
          <p:nvPr/>
        </p:nvCxnSpPr>
        <p:spPr>
          <a:xfrm>
            <a:off x="2177366" y="2869809"/>
            <a:ext cx="2235200" cy="1295400"/>
          </a:xfrm>
          <a:prstGeom prst="straightConnector1">
            <a:avLst/>
          </a:prstGeom>
          <a:ln w="5715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xmlns="" id="{0EAFF45B-4B04-4BC1-B8A8-D9A30D62DF48}"/>
              </a:ext>
            </a:extLst>
          </p:cNvPr>
          <p:cNvCxnSpPr/>
          <p:nvPr/>
        </p:nvCxnSpPr>
        <p:spPr>
          <a:xfrm flipV="1">
            <a:off x="2574388" y="4820529"/>
            <a:ext cx="3137095" cy="581465"/>
          </a:xfrm>
          <a:prstGeom prst="straightConnector1">
            <a:avLst/>
          </a:prstGeom>
          <a:ln w="57150">
            <a:solidFill>
              <a:srgbClr val="0000FF"/>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4077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ppt_x</p:attrName>
                                        </p:attrNameLst>
                                      </p:cBhvr>
                                      <p:tavLst>
                                        <p:tav tm="0">
                                          <p:val>
                                            <p:strVal val="#ppt_x-.2"/>
                                          </p:val>
                                        </p:tav>
                                        <p:tav tm="100000">
                                          <p:val>
                                            <p:strVal val="#ppt_x"/>
                                          </p:val>
                                        </p:tav>
                                      </p:tavLst>
                                    </p:anim>
                                    <p:anim calcmode="lin" valueType="num">
                                      <p:cBhvr>
                                        <p:cTn id="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
                                        </p:tgtEl>
                                      </p:cBhvr>
                                    </p:animEffect>
                                  </p:childTnLst>
                                </p:cTn>
                              </p:par>
                              <p:par>
                                <p:cTn id="10" presetID="29"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1" nodeType="clickEffect">
                                  <p:stCondLst>
                                    <p:cond delay="0"/>
                                  </p:stCondLst>
                                  <p:childTnLst>
                                    <p:anim calcmode="lin" valueType="num">
                                      <p:cBhvr>
                                        <p:cTn id="18" dur="1000"/>
                                        <p:tgtEl>
                                          <p:spTgt spid="24"/>
                                        </p:tgtEl>
                                        <p:attrNameLst>
                                          <p:attrName>ppt_x</p:attrName>
                                        </p:attrNameLst>
                                      </p:cBhvr>
                                      <p:tavLst>
                                        <p:tav tm="0">
                                          <p:val>
                                            <p:strVal val="ppt_x"/>
                                          </p:val>
                                        </p:tav>
                                        <p:tav tm="100000">
                                          <p:val>
                                            <p:strVal val="ppt_x-.2"/>
                                          </p:val>
                                        </p:tav>
                                      </p:tavLst>
                                    </p:anim>
                                    <p:anim calcmode="lin" valueType="num">
                                      <p:cBhvr>
                                        <p:cTn id="19" dur="1000"/>
                                        <p:tgtEl>
                                          <p:spTgt spid="24"/>
                                        </p:tgtEl>
                                        <p:attrNameLst>
                                          <p:attrName>ppt_y</p:attrName>
                                        </p:attrNameLst>
                                      </p:cBhvr>
                                      <p:tavLst>
                                        <p:tav tm="0">
                                          <p:val>
                                            <p:strVal val="ppt_y"/>
                                          </p:val>
                                        </p:tav>
                                        <p:tav tm="100000">
                                          <p:val>
                                            <p:strVal val="ppt_y"/>
                                          </p:val>
                                        </p:tav>
                                      </p:tavLst>
                                    </p:anim>
                                    <p:animEffect transition="out" filter="fade">
                                      <p:cBhvr>
                                        <p:cTn id="20" dur="1000"/>
                                        <p:tgtEl>
                                          <p:spTgt spid="24"/>
                                        </p:tgtEl>
                                      </p:cBhvr>
                                    </p:animEffect>
                                    <p:set>
                                      <p:cBhvr>
                                        <p:cTn id="21" dur="1" fill="hold">
                                          <p:stCondLst>
                                            <p:cond delay="9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ppt_x</p:attrName>
                                        </p:attrNameLst>
                                      </p:cBhvr>
                                      <p:tavLst>
                                        <p:tav tm="0">
                                          <p:val>
                                            <p:strVal val="#ppt_x-.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amond(in)">
                                      <p:cBhvr>
                                        <p:cTn id="43" dur="1000"/>
                                        <p:tgtEl>
                                          <p:spTgt spid="25"/>
                                        </p:tgtEl>
                                      </p:cBhvr>
                                    </p:animEffect>
                                  </p:childTnLst>
                                </p:cTn>
                              </p:par>
                              <p:par>
                                <p:cTn id="44" presetID="8" presetClass="entr" presetSubtype="16"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amond(in)">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1174655"/>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500" b="1" dirty="0" smtClean="0">
                <a:latin typeface="Times New Roman" pitchFamily="18" charset="0"/>
              </a:rPr>
              <a:t>TIẾT - BÀI 3. TỈ LỆ BẢN ĐỒ. TÍNH KHOẢNG CÁCH</a:t>
            </a:r>
          </a:p>
          <a:p>
            <a:pPr algn="ctr"/>
            <a:r>
              <a:rPr lang="en-US" sz="2500" b="1" dirty="0" smtClean="0">
                <a:latin typeface="Times New Roman" pitchFamily="18" charset="0"/>
              </a:rPr>
              <a:t>TH</a:t>
            </a:r>
            <a:r>
              <a:rPr lang="vi-VN" sz="2500" b="1" dirty="0" smtClean="0">
                <a:latin typeface="Times New Roman" pitchFamily="18" charset="0"/>
              </a:rPr>
              <a:t>Ự</a:t>
            </a:r>
            <a:r>
              <a:rPr lang="en-US" sz="2500" b="1" dirty="0" smtClean="0">
                <a:latin typeface="Times New Roman" pitchFamily="18" charset="0"/>
              </a:rPr>
              <a:t>C TẾ D</a:t>
            </a:r>
            <a:r>
              <a:rPr lang="vi-VN" sz="2500" b="1" dirty="0" smtClean="0">
                <a:latin typeface="Times New Roman" pitchFamily="18" charset="0"/>
              </a:rPr>
              <a:t>Ự</a:t>
            </a:r>
            <a:r>
              <a:rPr lang="en-US" sz="2500" b="1" dirty="0" smtClean="0">
                <a:latin typeface="Times New Roman" pitchFamily="18" charset="0"/>
              </a:rPr>
              <a:t>A VÀO TỈ LỆ BẢN ĐỒ</a:t>
            </a:r>
            <a:endParaRPr lang="en-US" sz="2500" b="1" dirty="0">
              <a:latin typeface="Times New Roman" pitchFamily="18" charset="0"/>
            </a:endParaRPr>
          </a:p>
        </p:txBody>
      </p:sp>
      <p:sp>
        <p:nvSpPr>
          <p:cNvPr id="6"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176000" y="138113"/>
            <a:ext cx="914400" cy="890588"/>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0" y="0"/>
            <a:ext cx="1092200" cy="1228726"/>
          </a:xfrm>
          <a:prstGeom prst="rect">
            <a:avLst/>
          </a:prstGeom>
          <a:noFill/>
          <a:ln w="9525">
            <a:noFill/>
            <a:miter lim="800000"/>
            <a:headEnd/>
            <a:tailEnd/>
          </a:ln>
        </p:spPr>
      </p:pic>
      <p:sp>
        <p:nvSpPr>
          <p:cNvPr id="10" name="AutoShape 3"/>
          <p:cNvSpPr>
            <a:spLocks noGrp="1" noChangeArrowheads="1"/>
          </p:cNvSpPr>
          <p:nvPr>
            <p:ph type="title"/>
          </p:nvPr>
        </p:nvSpPr>
        <p:spPr>
          <a:xfrm>
            <a:off x="304800" y="1219200"/>
            <a:ext cx="3556000" cy="914400"/>
          </a:xfrm>
        </p:spPr>
        <p:txBody>
          <a:bodyPr/>
          <a:lstStyle/>
          <a:p>
            <a:pPr algn="l" eaLnBrk="1" hangingPunct="1"/>
            <a:r>
              <a:rPr lang="en-US" altLang="vi-VN" sz="2400" b="1" dirty="0" smtClean="0">
                <a:solidFill>
                  <a:srgbClr val="000099"/>
                </a:solidFill>
                <a:effectLst/>
                <a:latin typeface="Times New Roman" pitchFamily="18" charset="0"/>
                <a:cs typeface="Times New Roman" pitchFamily="18" charset="0"/>
              </a:rPr>
              <a:t> </a:t>
            </a:r>
            <a:r>
              <a:rPr lang="en-US" altLang="vi-VN" sz="2400" b="1" u="sng" dirty="0" smtClean="0">
                <a:solidFill>
                  <a:srgbClr val="000099"/>
                </a:solidFill>
                <a:effectLst/>
                <a:latin typeface="Times New Roman" pitchFamily="18" charset="0"/>
                <a:cs typeface="Times New Roman" pitchFamily="18" charset="0"/>
              </a:rPr>
              <a:t>1. Tỉ lệ bản đồ</a:t>
            </a:r>
          </a:p>
        </p:txBody>
      </p:sp>
      <p:sp>
        <p:nvSpPr>
          <p:cNvPr id="13" name="TextBox 12"/>
          <p:cNvSpPr txBox="1"/>
          <p:nvPr/>
        </p:nvSpPr>
        <p:spPr>
          <a:xfrm>
            <a:off x="406400" y="1770181"/>
            <a:ext cx="4470400" cy="579967"/>
          </a:xfrm>
          <a:prstGeom prst="rect">
            <a:avLst/>
          </a:prstGeom>
          <a:noFill/>
        </p:spPr>
        <p:txBody>
          <a:bodyPr wrap="square" rtlCol="0">
            <a:spAutoFit/>
          </a:bodyPr>
          <a:lstStyle/>
          <a:p>
            <a:pPr algn="just">
              <a:lnSpc>
                <a:spcPct val="150000"/>
              </a:lnSpc>
            </a:pPr>
            <a:r>
              <a:rPr lang="en-US" sz="2400" b="1" dirty="0" smtClean="0">
                <a:latin typeface="Times New Roman" pitchFamily="18" charset="0"/>
                <a:cs typeface="Times New Roman" pitchFamily="18" charset="0"/>
              </a:rPr>
              <a:t>- Có 2 dạng tỉ lệ bản đồ:</a:t>
            </a:r>
          </a:p>
        </p:txBody>
      </p:sp>
      <p:sp>
        <p:nvSpPr>
          <p:cNvPr id="14" name="TextBox 13"/>
          <p:cNvSpPr txBox="1"/>
          <p:nvPr/>
        </p:nvSpPr>
        <p:spPr>
          <a:xfrm>
            <a:off x="508000" y="3300041"/>
            <a:ext cx="2743200" cy="579967"/>
          </a:xfrm>
          <a:prstGeom prst="rect">
            <a:avLst/>
          </a:prstGeom>
          <a:noFill/>
        </p:spPr>
        <p:txBody>
          <a:bodyPr wrap="square" rtlCol="0">
            <a:spAutoFit/>
          </a:bodyPr>
          <a:lstStyle/>
          <a:p>
            <a:pPr algn="just">
              <a:lnSpc>
                <a:spcPct val="150000"/>
              </a:lnSpc>
            </a:pPr>
            <a:r>
              <a:rPr lang="en-US" sz="2400" b="1" dirty="0" smtClean="0">
                <a:latin typeface="Times New Roman" pitchFamily="18" charset="0"/>
                <a:cs typeface="Times New Roman" pitchFamily="18" charset="0"/>
              </a:rPr>
              <a:t>+ Tỉ lệ thước:</a:t>
            </a:r>
          </a:p>
        </p:txBody>
      </p:sp>
      <p:sp>
        <p:nvSpPr>
          <p:cNvPr id="15" name="TextBox 14"/>
          <p:cNvSpPr txBox="1"/>
          <p:nvPr/>
        </p:nvSpPr>
        <p:spPr>
          <a:xfrm>
            <a:off x="1828800" y="2267237"/>
            <a:ext cx="9956800" cy="1200329"/>
          </a:xfrm>
          <a:prstGeom prst="rect">
            <a:avLst/>
          </a:prstGeom>
          <a:noFill/>
        </p:spPr>
        <p:txBody>
          <a:bodyPr wrap="square" rtlCol="0">
            <a:spAutoFit/>
          </a:bodyPr>
          <a:lstStyle/>
          <a:p>
            <a:pPr algn="just">
              <a:lnSpc>
                <a:spcPct val="150000"/>
              </a:lnSpc>
            </a:pPr>
            <a:r>
              <a:rPr lang="en-US" sz="2400" b="1" dirty="0" smtClean="0">
                <a:latin typeface="Times New Roman" pitchFamily="18" charset="0"/>
                <a:cs typeface="Times New Roman" pitchFamily="18" charset="0"/>
              </a:rPr>
              <a:t>một phân số luôn có tử là 1. Mẫu số càng lớn thì tỉ lệ càng nhỏ và ngược lại.</a:t>
            </a:r>
          </a:p>
        </p:txBody>
      </p:sp>
      <p:sp>
        <p:nvSpPr>
          <p:cNvPr id="16" name="TextBox 15"/>
          <p:cNvSpPr txBox="1"/>
          <p:nvPr/>
        </p:nvSpPr>
        <p:spPr>
          <a:xfrm>
            <a:off x="2391508" y="3300041"/>
            <a:ext cx="9495692" cy="1200329"/>
          </a:xfrm>
          <a:prstGeom prst="rect">
            <a:avLst/>
          </a:prstGeom>
          <a:noFill/>
        </p:spPr>
        <p:txBody>
          <a:bodyPr wrap="square" rtlCol="0">
            <a:spAutoFit/>
          </a:bodyPr>
          <a:lstStyle/>
          <a:p>
            <a:pPr algn="just">
              <a:lnSpc>
                <a:spcPct val="150000"/>
              </a:lnSpc>
            </a:pPr>
            <a:r>
              <a:rPr lang="en-US" sz="2400" b="1" dirty="0" smtClean="0">
                <a:latin typeface="Times New Roman" pitchFamily="18" charset="0"/>
                <a:cs typeface="Times New Roman" pitchFamily="18" charset="0"/>
              </a:rPr>
              <a:t>được vẽ dưới dạng thước đo tính sẵn, mỗi đoạn đều ghi số đo độ dài tương ứng trên thực tế.</a:t>
            </a:r>
          </a:p>
        </p:txBody>
      </p:sp>
      <p:sp>
        <p:nvSpPr>
          <p:cNvPr id="17" name="TextBox 16"/>
          <p:cNvSpPr txBox="1"/>
          <p:nvPr/>
        </p:nvSpPr>
        <p:spPr>
          <a:xfrm>
            <a:off x="508000" y="2267237"/>
            <a:ext cx="1503680" cy="646331"/>
          </a:xfrm>
          <a:prstGeom prst="rect">
            <a:avLst/>
          </a:prstGeom>
          <a:noFill/>
        </p:spPr>
        <p:txBody>
          <a:bodyPr wrap="square" rtlCol="0">
            <a:spAutoFit/>
          </a:bodyPr>
          <a:lstStyle/>
          <a:p>
            <a:pPr algn="just">
              <a:lnSpc>
                <a:spcPct val="150000"/>
              </a:lnSpc>
            </a:pPr>
            <a:r>
              <a:rPr lang="en-US" sz="2400" b="1" dirty="0" smtClean="0">
                <a:latin typeface="Times New Roman" pitchFamily="18" charset="0"/>
                <a:cs typeface="Times New Roman" pitchFamily="18" charset="0"/>
              </a:rPr>
              <a:t>+ Tỉ lệ số:</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304801" y="2895600"/>
            <a:ext cx="2901825" cy="2241960"/>
          </a:xfrm>
          <a:prstGeom prst="rect">
            <a:avLst/>
          </a:prstGeom>
          <a:noFill/>
          <a:ln/>
          <a:extLst/>
        </p:spPr>
        <p:style>
          <a:lnRef idx="1">
            <a:schemeClr val="accent4"/>
          </a:lnRef>
          <a:fillRef idx="3">
            <a:schemeClr val="accent4"/>
          </a:fillRef>
          <a:effectRef idx="2">
            <a:schemeClr val="accent4"/>
          </a:effectRef>
          <a:fontRef idx="minor">
            <a:schemeClr val="lt1"/>
          </a:fontRef>
        </p:style>
        <p:txBody>
          <a:bodyPr wrap="square">
            <a:spAutoFit/>
          </a:bodyPr>
          <a:lstStyle/>
          <a:p>
            <a:pPr algn="ctr">
              <a:lnSpc>
                <a:spcPct val="150000"/>
              </a:lnSpc>
              <a:spcBef>
                <a:spcPct val="50000"/>
              </a:spcBef>
            </a:pPr>
            <a:r>
              <a:rPr lang="en-US" sz="2400" b="1" dirty="0" err="1" smtClean="0">
                <a:solidFill>
                  <a:schemeClr val="tx1"/>
                </a:solidFill>
                <a:latin typeface="Times New Roman" panose="02020603050405020304" pitchFamily="18" charset="0"/>
                <a:cs typeface="Times New Roman" panose="02020603050405020304" pitchFamily="18" charset="0"/>
              </a:rPr>
              <a:t>Tỉ</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lớn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a:t>
            </a:r>
            <a:r>
              <a:rPr lang="en-US" sz="2400" b="1" dirty="0">
                <a:solidFill>
                  <a:schemeClr val="tx1"/>
                </a:solidFill>
                <a:latin typeface="Times New Roman" panose="02020603050405020304" pitchFamily="18" charset="0"/>
                <a:cs typeface="Times New Roman" panose="02020603050405020304" pitchFamily="18" charset="0"/>
              </a:rPr>
              <a:t> chi </a:t>
            </a:r>
            <a:r>
              <a:rPr lang="en-US" sz="2400" b="1" dirty="0" err="1">
                <a:solidFill>
                  <a:schemeClr val="tx1"/>
                </a:solidFill>
                <a:latin typeface="Times New Roman" panose="02020603050405020304" pitchFamily="18" charset="0"/>
                <a:cs typeface="Times New Roman" panose="02020603050405020304" pitchFamily="18" charset="0"/>
              </a:rPr>
              <a:t>tiết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cao</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xmlns="" val="3367459133"/>
              </p:ext>
            </p:extLst>
          </p:nvPr>
        </p:nvGraphicFramePr>
        <p:xfrm>
          <a:off x="3048001" y="3276601"/>
          <a:ext cx="8749303" cy="269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a:xfrm>
            <a:off x="1625601" y="2133601"/>
            <a:ext cx="836705" cy="573423"/>
          </a:xfrm>
          <a:prstGeom prst="downArrow">
            <a:avLst/>
          </a:prstGeom>
          <a:solidFill>
            <a:srgbClr val="000099"/>
          </a:solidFill>
          <a:ln>
            <a:solidFill>
              <a:srgbClr val="000099"/>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5"/>
          <p:cNvSpPr>
            <a:spLocks noChangeArrowheads="1"/>
          </p:cNvSpPr>
          <p:nvPr/>
        </p:nvSpPr>
        <p:spPr bwMode="auto">
          <a:xfrm>
            <a:off x="0" y="0"/>
            <a:ext cx="12192000" cy="1160587"/>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500" b="1" dirty="0" smtClean="0">
                <a:latin typeface="Times New Roman" pitchFamily="18" charset="0"/>
              </a:rPr>
              <a:t>TIẾT - BÀI 3. TỈ LỆ BẢN ĐỒ. TÍNH KHOẢNG CÁCH</a:t>
            </a:r>
          </a:p>
          <a:p>
            <a:pPr algn="ctr"/>
            <a:r>
              <a:rPr lang="en-US" sz="2500" b="1" dirty="0" smtClean="0">
                <a:latin typeface="Times New Roman" pitchFamily="18" charset="0"/>
              </a:rPr>
              <a:t>TH</a:t>
            </a:r>
            <a:r>
              <a:rPr lang="vi-VN" sz="2500" b="1" dirty="0" smtClean="0">
                <a:latin typeface="Times New Roman" pitchFamily="18" charset="0"/>
              </a:rPr>
              <a:t>Ự</a:t>
            </a:r>
            <a:r>
              <a:rPr lang="en-US" sz="2500" b="1" dirty="0" smtClean="0">
                <a:latin typeface="Times New Roman" pitchFamily="18" charset="0"/>
              </a:rPr>
              <a:t>C TẾ D</a:t>
            </a:r>
            <a:r>
              <a:rPr lang="vi-VN" sz="2500" b="1" dirty="0" smtClean="0">
                <a:latin typeface="Times New Roman" pitchFamily="18" charset="0"/>
              </a:rPr>
              <a:t>Ự</a:t>
            </a:r>
            <a:r>
              <a:rPr lang="en-US" sz="2500" b="1" dirty="0" smtClean="0">
                <a:latin typeface="Times New Roman" pitchFamily="18" charset="0"/>
              </a:rPr>
              <a:t>A VÀO TỈ LỆ BẢN ĐỒ</a:t>
            </a:r>
            <a:endParaRPr lang="en-US" sz="2500" b="1" dirty="0">
              <a:latin typeface="Times New Roman" pitchFamily="18" charset="0"/>
            </a:endParaRPr>
          </a:p>
        </p:txBody>
      </p:sp>
      <p:sp>
        <p:nvSpPr>
          <p:cNvPr id="6" name="Text Box 8"/>
          <p:cNvSpPr txBox="1">
            <a:spLocks noChangeArrowheads="1"/>
          </p:cNvSpPr>
          <p:nvPr/>
        </p:nvSpPr>
        <p:spPr bwMode="auto">
          <a:xfrm>
            <a:off x="0" y="102870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7" name="Picture 9" descr="TRAIDAT"/>
          <p:cNvPicPr>
            <a:picLocks noChangeAspect="1" noChangeArrowheads="1" noCrop="1"/>
          </p:cNvPicPr>
          <p:nvPr/>
        </p:nvPicPr>
        <p:blipFill>
          <a:blip r:embed="rId6"/>
          <a:srcRect/>
          <a:stretch>
            <a:fillRect/>
          </a:stretch>
        </p:blipFill>
        <p:spPr bwMode="auto">
          <a:xfrm>
            <a:off x="11190068" y="81841"/>
            <a:ext cx="914400" cy="890588"/>
          </a:xfrm>
          <a:prstGeom prst="rect">
            <a:avLst/>
          </a:prstGeom>
          <a:noFill/>
          <a:ln w="9525">
            <a:noFill/>
            <a:miter lim="800000"/>
            <a:headEnd/>
            <a:tailEnd/>
          </a:ln>
        </p:spPr>
      </p:pic>
      <p:pic>
        <p:nvPicPr>
          <p:cNvPr id="8" name="Picture 10" descr="ringwrlmed2_b"/>
          <p:cNvPicPr>
            <a:picLocks noChangeAspect="1" noChangeArrowheads="1" noCrop="1"/>
          </p:cNvPicPr>
          <p:nvPr/>
        </p:nvPicPr>
        <p:blipFill>
          <a:blip r:embed="rId7"/>
          <a:srcRect/>
          <a:stretch>
            <a:fillRect/>
          </a:stretch>
        </p:blipFill>
        <p:spPr bwMode="auto">
          <a:xfrm>
            <a:off x="0" y="-56272"/>
            <a:ext cx="1092200" cy="1228726"/>
          </a:xfrm>
          <a:prstGeom prst="rect">
            <a:avLst/>
          </a:prstGeom>
          <a:noFill/>
          <a:ln w="9525">
            <a:noFill/>
            <a:miter lim="800000"/>
            <a:headEnd/>
            <a:tailEnd/>
          </a:ln>
        </p:spPr>
      </p:pic>
      <p:sp>
        <p:nvSpPr>
          <p:cNvPr id="9" name="AutoShape 3"/>
          <p:cNvSpPr txBox="1">
            <a:spLocks noChangeArrowheads="1"/>
          </p:cNvSpPr>
          <p:nvPr/>
        </p:nvSpPr>
        <p:spPr>
          <a:xfrm>
            <a:off x="304800" y="1371600"/>
            <a:ext cx="35560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altLang="vi-VN" sz="2400" b="1" i="0" u="sng" strike="noStrike" kern="0" cap="none" spc="0" normalizeH="0" baseline="0" noProof="0" dirty="0" smtClean="0">
                <a:ln>
                  <a:noFill/>
                </a:ln>
                <a:solidFill>
                  <a:srgbClr val="000099"/>
                </a:solidFill>
                <a:effectLst/>
                <a:uLnTx/>
                <a:uFillTx/>
                <a:latin typeface="Times New Roman" pitchFamily="18" charset="0"/>
                <a:ea typeface="+mj-ea"/>
                <a:cs typeface="Times New Roman" pitchFamily="18" charset="0"/>
              </a:rPr>
              <a:t>1. Tỉ lệ bản đồ</a:t>
            </a:r>
          </a:p>
        </p:txBody>
      </p:sp>
    </p:spTree>
    <p:extLst>
      <p:ext uri="{BB962C8B-B14F-4D97-AF65-F5344CB8AC3E}">
        <p14:creationId xmlns:p14="http://schemas.microsoft.com/office/powerpoint/2010/main" xmlns="" val="1066160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271"/>
                                        </p:tgtEl>
                                        <p:attrNameLst>
                                          <p:attrName>style.visibility</p:attrName>
                                        </p:attrNameLst>
                                      </p:cBhvr>
                                      <p:to>
                                        <p:strVal val="visible"/>
                                      </p:to>
                                    </p:set>
                                    <p:anim calcmode="lin" valueType="num">
                                      <p:cBhvr additive="base">
                                        <p:cTn id="11" dur="1000" fill="hold"/>
                                        <p:tgtEl>
                                          <p:spTgt spid="11271"/>
                                        </p:tgtEl>
                                        <p:attrNameLst>
                                          <p:attrName>ppt_x</p:attrName>
                                        </p:attrNameLst>
                                      </p:cBhvr>
                                      <p:tavLst>
                                        <p:tav tm="0">
                                          <p:val>
                                            <p:strVal val="#ppt_x"/>
                                          </p:val>
                                        </p:tav>
                                        <p:tav tm="100000">
                                          <p:val>
                                            <p:strVal val="#ppt_x"/>
                                          </p:val>
                                        </p:tav>
                                      </p:tavLst>
                                    </p:anim>
                                    <p:anim calcmode="lin" valueType="num">
                                      <p:cBhvr additive="base">
                                        <p:cTn id="12" dur="1000" fill="hold"/>
                                        <p:tgtEl>
                                          <p:spTgt spid="1127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Graphic spid="3" grpId="0">
        <p:bldAsOne/>
      </p:bldGraphic>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
</p:tagLst>
</file>

<file path=ppt/tags/tag2.xml><?xml version="1.0" encoding="utf-8"?>
<p:tagLst xmlns:a="http://schemas.openxmlformats.org/drawingml/2006/main" xmlns:r="http://schemas.openxmlformats.org/officeDocument/2006/relationships" xmlns:p="http://schemas.openxmlformats.org/presentationml/2006/main">
  <p:tag name="TIMING" val="|4"/>
</p:tagLst>
</file>

<file path=ppt/tags/tag3.xml><?xml version="1.0" encoding="utf-8"?>
<p:tagLst xmlns:a="http://schemas.openxmlformats.org/drawingml/2006/main" xmlns:r="http://schemas.openxmlformats.org/officeDocument/2006/relationships" xmlns:p="http://schemas.openxmlformats.org/presentationml/2006/main">
  <p:tag name="TIMING" val="|4"/>
</p:tagLst>
</file>

<file path=ppt/tags/tag4.xml><?xml version="1.0" encoding="utf-8"?>
<p:tagLst xmlns:a="http://schemas.openxmlformats.org/drawingml/2006/main" xmlns:r="http://schemas.openxmlformats.org/officeDocument/2006/relationships" xmlns:p="http://schemas.openxmlformats.org/presentationml/2006/main">
  <p:tag name="TIMING" val="|4"/>
</p:tagLst>
</file>

<file path=ppt/tags/tag5.xml><?xml version="1.0" encoding="utf-8"?>
<p:tagLst xmlns:a="http://schemas.openxmlformats.org/drawingml/2006/main" xmlns:r="http://schemas.openxmlformats.org/officeDocument/2006/relationships" xmlns:p="http://schemas.openxmlformats.org/presentationml/2006/main">
  <p:tag name="TIMING" val="|4"/>
</p:tagLst>
</file>

<file path=ppt/tags/tag6.xml><?xml version="1.0" encoding="utf-8"?>
<p:tagLst xmlns:a="http://schemas.openxmlformats.org/drawingml/2006/main" xmlns:r="http://schemas.openxmlformats.org/officeDocument/2006/relationships" xmlns:p="http://schemas.openxmlformats.org/presentationml/2006/main">
  <p:tag name="TIMING"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1493</Words>
  <PresentationFormat>Custom</PresentationFormat>
  <Paragraphs>163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TIẾT  - BÀI  3</vt:lpstr>
      <vt:lpstr> 1. Tỉ lệ bản đồ</vt:lpstr>
      <vt:lpstr>Slide 4</vt:lpstr>
      <vt:lpstr>Slide 5</vt:lpstr>
      <vt:lpstr> 1. Tỉ lệ bản đồ</vt:lpstr>
      <vt:lpstr>Slide 7</vt:lpstr>
      <vt:lpstr> 1. Tỉ lệ bản đồ</vt:lpstr>
      <vt:lpstr>Slide 9</vt:lpstr>
      <vt:lpstr>Slide 10</vt:lpstr>
      <vt:lpstr> 1. Tỉ lệ bản đồ</vt:lpstr>
      <vt:lpstr> 2. Tính khoảng cách thực tế dựa vào tỉ lệ bản đồ</vt:lpstr>
      <vt:lpstr> 2. Tính khoảng cách thực tế dựa vào tỉ lệ bản đồ</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2021-06-28T12:43:46Z</dcterms:created>
  <dcterms:modified xsi:type="dcterms:W3CDTF">2021-09-16T14:16:19Z</dcterms:modified>
</cp:coreProperties>
</file>