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0" r:id="rId4"/>
    <p:sldId id="290" r:id="rId5"/>
    <p:sldId id="291" r:id="rId6"/>
    <p:sldId id="292" r:id="rId7"/>
    <p:sldId id="302" r:id="rId8"/>
    <p:sldId id="294" r:id="rId9"/>
    <p:sldId id="301" r:id="rId10"/>
    <p:sldId id="303" r:id="rId11"/>
    <p:sldId id="295" r:id="rId12"/>
    <p:sldId id="296" r:id="rId13"/>
    <p:sldId id="297" r:id="rId14"/>
    <p:sldId id="299" r:id="rId15"/>
    <p:sldId id="300" r:id="rId16"/>
    <p:sldId id="280" r:id="rId17"/>
    <p:sldId id="298" r:id="rId18"/>
    <p:sldId id="304" r:id="rId19"/>
  </p:sldIdLst>
  <p:sldSz cx="24387175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32" d="100"/>
          <a:sy n="32" d="100"/>
        </p:scale>
        <p:origin x="996" y="60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19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05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2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02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60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04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94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89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12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50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83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07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3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383853" y="333375"/>
            <a:ext cx="1010449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 TRÌNH</a:t>
            </a:r>
            <a:r>
              <a:rPr lang="en-US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ĐƯỜNG THẲNG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61814" y="455250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60861" y="276523"/>
            <a:ext cx="22124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360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0.png"/><Relationship Id="rId5" Type="http://schemas.openxmlformats.org/officeDocument/2006/relationships/image" Target="../media/image30.png"/><Relationship Id="rId10" Type="http://schemas.openxmlformats.org/officeDocument/2006/relationships/image" Target="../media/image54.png"/><Relationship Id="rId4" Type="http://schemas.openxmlformats.org/officeDocument/2006/relationships/image" Target="../media/image10.emf"/><Relationship Id="rId9" Type="http://schemas.openxmlformats.org/officeDocument/2006/relationships/image" Target="../media/image4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53.png"/><Relationship Id="rId3" Type="http://schemas.openxmlformats.org/officeDocument/2006/relationships/image" Target="../media/image370.png"/><Relationship Id="rId7" Type="http://schemas.openxmlformats.org/officeDocument/2006/relationships/image" Target="../media/image470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0.png"/><Relationship Id="rId11" Type="http://schemas.openxmlformats.org/officeDocument/2006/relationships/image" Target="../media/image31.emf"/><Relationship Id="rId5" Type="http://schemas.openxmlformats.org/officeDocument/2006/relationships/image" Target="../media/image450.png"/><Relationship Id="rId10" Type="http://schemas.openxmlformats.org/officeDocument/2006/relationships/image" Target="../media/image500.png"/><Relationship Id="rId4" Type="http://schemas.openxmlformats.org/officeDocument/2006/relationships/image" Target="../media/image440.png"/><Relationship Id="rId9" Type="http://schemas.openxmlformats.org/officeDocument/2006/relationships/image" Target="../media/image49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1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7.png"/><Relationship Id="rId3" Type="http://schemas.openxmlformats.org/officeDocument/2006/relationships/image" Target="../media/image72.png"/><Relationship Id="rId12" Type="http://schemas.openxmlformats.org/officeDocument/2006/relationships/image" Target="../media/image7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5.png"/><Relationship Id="rId10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8.emf"/><Relationship Id="rId1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8.emf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8.em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589813" y="4865914"/>
            <a:ext cx="171287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60906" y="1907684"/>
            <a:ext cx="3432289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96058" y="2806025"/>
            <a:ext cx="17779729" cy="12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3: PHƯƠNG PHÁP TỌA ĐỘ TRONG MẶT PHẲNG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319858" y="3821866"/>
            <a:ext cx="16288309" cy="1107965"/>
            <a:chOff x="4414457" y="4371559"/>
            <a:chExt cx="16288309" cy="1107965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14457" y="4371559"/>
              <a:ext cx="16288309" cy="1107965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 1: PHƯƠNG TRÌNH ĐƯỜNG THẲNG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731447" y="8787398"/>
            <a:ext cx="17825340" cy="907199"/>
            <a:chOff x="7483861" y="7543801"/>
            <a:chExt cx="17825340" cy="907200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6316014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TỔNG QUÁT CỦA ĐƯỜNG THẲNG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18325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733171" y="5556724"/>
            <a:ext cx="14851072" cy="907202"/>
            <a:chOff x="7459670" y="7543799"/>
            <a:chExt cx="14851072" cy="907203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36" name="Group 35"/>
          <p:cNvGrpSpPr/>
          <p:nvPr/>
        </p:nvGrpSpPr>
        <p:grpSpPr>
          <a:xfrm>
            <a:off x="4813558" y="6621274"/>
            <a:ext cx="16447829" cy="861774"/>
            <a:chOff x="644526" y="2766774"/>
            <a:chExt cx="16447829" cy="861774"/>
          </a:xfrm>
        </p:grpSpPr>
        <p:sp>
          <p:nvSpPr>
            <p:cNvPr id="37" name="TextBox 36"/>
            <p:cNvSpPr txBox="1"/>
            <p:nvPr/>
          </p:nvSpPr>
          <p:spPr>
            <a:xfrm>
              <a:off x="1906587" y="2766774"/>
              <a:ext cx="151857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99214" y="2795826"/>
              <a:ext cx="7296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878387" y="7761932"/>
            <a:ext cx="16100439" cy="861774"/>
            <a:chOff x="644526" y="2766774"/>
            <a:chExt cx="16100439" cy="861774"/>
          </a:xfrm>
        </p:grpSpPr>
        <p:sp>
          <p:nvSpPr>
            <p:cNvPr id="41" name="TextBox 40"/>
            <p:cNvSpPr txBox="1"/>
            <p:nvPr/>
          </p:nvSpPr>
          <p:spPr>
            <a:xfrm>
              <a:off x="1906586" y="2766774"/>
              <a:ext cx="148383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PHÁP TUYẾN CỦA ĐƯỜNG THẲNG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62959" y="2795826"/>
              <a:ext cx="10021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878387" y="9754017"/>
            <a:ext cx="16840199" cy="861774"/>
            <a:chOff x="644526" y="2766774"/>
            <a:chExt cx="16840199" cy="861774"/>
          </a:xfrm>
        </p:grpSpPr>
        <p:sp>
          <p:nvSpPr>
            <p:cNvPr id="53" name="TextBox 52"/>
            <p:cNvSpPr txBox="1"/>
            <p:nvPr/>
          </p:nvSpPr>
          <p:spPr>
            <a:xfrm>
              <a:off x="1906586" y="2766774"/>
              <a:ext cx="15578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</p:grpSp>
      <p:grpSp>
        <p:nvGrpSpPr>
          <p:cNvPr id="64" name="Group 26"/>
          <p:cNvGrpSpPr/>
          <p:nvPr/>
        </p:nvGrpSpPr>
        <p:grpSpPr>
          <a:xfrm>
            <a:off x="4731447" y="10844798"/>
            <a:ext cx="14646001" cy="907199"/>
            <a:chOff x="7483861" y="7543801"/>
            <a:chExt cx="14646001" cy="907200"/>
          </a:xfrm>
        </p:grpSpPr>
        <p:sp>
          <p:nvSpPr>
            <p:cNvPr id="65" name="TextBox 64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</a:t>
              </a:r>
            </a:p>
          </p:txBody>
        </p:sp>
        <p:grpSp>
          <p:nvGrpSpPr>
            <p:cNvPr id="66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67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69" name="Round Same Side Corner Rectangle 68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7818325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VI</a:t>
                  </a:r>
                </a:p>
              </p:txBody>
            </p:sp>
          </p:grpSp>
        </p:grpSp>
      </p:grpSp>
      <p:sp>
        <p:nvSpPr>
          <p:cNvPr id="56" name="TextBox 55"/>
          <p:cNvSpPr txBox="1"/>
          <p:nvPr/>
        </p:nvSpPr>
        <p:spPr>
          <a:xfrm>
            <a:off x="6268655" y="11811000"/>
            <a:ext cx="14992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CÔNG THỨC TÍNH KHOẢNG CÁCH TỪ MỘT ĐIỂM ĐẾN MỘT ĐƯỜNG THẲNG</a:t>
            </a:r>
          </a:p>
        </p:txBody>
      </p:sp>
      <p:sp>
        <p:nvSpPr>
          <p:cNvPr id="57" name="Round Same Side Corner Rectangle 56"/>
          <p:cNvSpPr/>
          <p:nvPr/>
        </p:nvSpPr>
        <p:spPr>
          <a:xfrm>
            <a:off x="4742445" y="11954248"/>
            <a:ext cx="1409204" cy="950867"/>
          </a:xfrm>
          <a:prstGeom prst="round2Same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VII</a:t>
            </a:r>
          </a:p>
        </p:txBody>
      </p: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56" grpId="0"/>
      <p:bldP spid="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496" y="1572060"/>
            <a:ext cx="23837679" cy="817376"/>
            <a:chOff x="716184" y="1892298"/>
            <a:chExt cx="18654491" cy="817374"/>
          </a:xfrm>
        </p:grpSpPr>
        <p:sp>
          <p:nvSpPr>
            <p:cNvPr id="3" name="Rounded Rectangle 2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8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CÔNG THỨC TÍNH KHOẢNG CÁCH TỪ MỘT ĐIỂM ĐẾN MỘT ĐƯỜNG THẲNG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33888"/>
            <a:ext cx="1269206" cy="832722"/>
            <a:chOff x="644526" y="2795826"/>
            <a:chExt cx="1269206" cy="832722"/>
          </a:xfrm>
        </p:grpSpPr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35187" y="2602132"/>
            <a:ext cx="17830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KHOẢNG CÁCH  GIỮA HAI ĐƯỜNG THẲNG SONG </a:t>
            </a:r>
            <a:r>
              <a:rPr lang="en-US" sz="44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SONG</a:t>
            </a:r>
            <a:endParaRPr lang="vi-VN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10"/>
          <p:cNvGrpSpPr/>
          <p:nvPr/>
        </p:nvGrpSpPr>
        <p:grpSpPr>
          <a:xfrm>
            <a:off x="549496" y="8209210"/>
            <a:ext cx="23381096" cy="4999348"/>
            <a:chOff x="1270511" y="5867400"/>
            <a:chExt cx="21819676" cy="4052059"/>
          </a:xfrm>
        </p:grpSpPr>
        <p:sp>
          <p:nvSpPr>
            <p:cNvPr id="39" name="Rounded Rectangle 38"/>
            <p:cNvSpPr/>
            <p:nvPr/>
          </p:nvSpPr>
          <p:spPr>
            <a:xfrm>
              <a:off x="1272210" y="6034230"/>
              <a:ext cx="21817977" cy="388522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42"/>
              <p:cNvSpPr/>
              <p:nvPr/>
            </p:nvSpPr>
            <p:spPr>
              <a:xfrm flipV="1">
                <a:off x="1224541" y="6322800"/>
                <a:ext cx="903517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5" name="Group 54"/>
          <p:cNvGrpSpPr/>
          <p:nvPr/>
        </p:nvGrpSpPr>
        <p:grpSpPr>
          <a:xfrm>
            <a:off x="549496" y="3377958"/>
            <a:ext cx="23411961" cy="4629165"/>
            <a:chOff x="1268078" y="3405486"/>
            <a:chExt cx="21841827" cy="1992085"/>
          </a:xfrm>
        </p:grpSpPr>
        <p:sp>
          <p:nvSpPr>
            <p:cNvPr id="46" name="Rounded Rectangle 45"/>
            <p:cNvSpPr/>
            <p:nvPr/>
          </p:nvSpPr>
          <p:spPr>
            <a:xfrm>
              <a:off x="1268078" y="3405486"/>
              <a:ext cx="21841827" cy="199208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250671" y="3527166"/>
                <a:ext cx="2082031" cy="344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5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420855" y="8646362"/>
                <a:ext cx="1104185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/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855" y="8646362"/>
                <a:ext cx="11041855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2208"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1754229" y="8702857"/>
                <a:ext cx="1322333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thu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ộ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4229" y="8702857"/>
                <a:ext cx="13223333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686225" y="9747973"/>
                <a:ext cx="13005043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ó: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225" y="9747973"/>
                <a:ext cx="13005043" cy="6771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2344363" y="10509595"/>
                <a:ext cx="8763000" cy="1871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𝟑𝟒</m:t>
                              </m:r>
                            </m:e>
                          </m:rad>
                        </m:den>
                      </m:f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𝟑𝟒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363" y="10509595"/>
                <a:ext cx="8763000" cy="187160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268787" y="3505200"/>
            <a:ext cx="19223980" cy="89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-180340" algn="just">
              <a:lnSpc>
                <a:spcPct val="115000"/>
              </a:lnSpc>
              <a:spcBef>
                <a:spcPts val="200"/>
              </a:spcBef>
              <a:spcAft>
                <a:spcPts val="100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endParaRPr lang="en-US" sz="48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943351" y="11131432"/>
                <a:ext cx="5276188" cy="821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3351" y="11131432"/>
                <a:ext cx="5276188" cy="8217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144729" y="12221974"/>
            <a:ext cx="2191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 C.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108759" y="3543247"/>
                <a:ext cx="19821833" cy="4293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indent="-18034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mặt phẳng với hệ tọa độ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cho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:5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−3=0</m:t>
                    </m:r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:5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+7=0</m:t>
                    </m:r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song song nhau. Đường thẳng vừa song song và cách đều với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4400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18034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vi-VN" sz="4400" b="1" dirty="0">
                    <a:solidFill>
                      <a:srgbClr val="1F02CE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vi-VN" sz="4400" dirty="0">
                    <a:solidFill>
                      <a:srgbClr val="1F02CE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−2=0.</m:t>
                    </m:r>
                  </m:oMath>
                </a14:m>
                <a:r>
                  <a:rPr lang="vi-VN" sz="4400" dirty="0">
                    <a:solidFill>
                      <a:srgbClr val="1F02CE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dirty="0">
                    <a:solidFill>
                      <a:srgbClr val="1F02CE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1F02CE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+4=0.</m:t>
                    </m:r>
                  </m:oMath>
                </a14:m>
                <a:endParaRPr lang="en-US" sz="4400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18034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vi-VN" sz="4400" b="1" dirty="0">
                    <a:solidFill>
                      <a:srgbClr val="1F02CE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+2=0.</m:t>
                    </m:r>
                  </m:oMath>
                </a14:m>
                <a:r>
                  <a:rPr lang="vi-VN" sz="4400" dirty="0">
                    <a:solidFill>
                      <a:srgbClr val="1F02CE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dirty="0">
                    <a:solidFill>
                      <a:srgbClr val="1F02CE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1F02CE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−4=0.</m:t>
                    </m:r>
                  </m:oMath>
                </a14:m>
                <a:r>
                  <a:rPr lang="en-US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759" y="3543247"/>
                <a:ext cx="19821833" cy="4293483"/>
              </a:xfrm>
              <a:prstGeom prst="rect">
                <a:avLst/>
              </a:prstGeom>
              <a:blipFill rotWithShape="0">
                <a:blip r:embed="rId8"/>
                <a:stretch>
                  <a:fillRect l="-1230" t="-1844" r="-1230" b="-4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9" name="Picture 9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80336" y="7332389"/>
            <a:ext cx="7808396" cy="550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496" y="1572060"/>
            <a:ext cx="23837679" cy="817376"/>
            <a:chOff x="716184" y="1892298"/>
            <a:chExt cx="18654491" cy="817374"/>
          </a:xfrm>
        </p:grpSpPr>
        <p:sp>
          <p:nvSpPr>
            <p:cNvPr id="3" name="Rounded Rectangle 2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8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CÔNG THỨC TÍNH KHOẢNG CÁCH TỪ MỘT ĐIỂM ĐẾN MỘT ĐƯỜNG THẲNG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33888"/>
            <a:ext cx="1269206" cy="832722"/>
            <a:chOff x="644526" y="2795826"/>
            <a:chExt cx="1269206" cy="832722"/>
          </a:xfrm>
        </p:grpSpPr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32500" y="2602132"/>
            <a:ext cx="17830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 SỐ BÀI TẬP VẬN DỤNG</a:t>
            </a:r>
            <a:endParaRPr lang="vi-VN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10"/>
          <p:cNvGrpSpPr/>
          <p:nvPr/>
        </p:nvGrpSpPr>
        <p:grpSpPr>
          <a:xfrm>
            <a:off x="1264057" y="5870328"/>
            <a:ext cx="22746383" cy="7845672"/>
            <a:chOff x="1270511" y="5867400"/>
            <a:chExt cx="21819676" cy="7671523"/>
          </a:xfrm>
        </p:grpSpPr>
        <p:sp>
          <p:nvSpPr>
            <p:cNvPr id="26" name="Rounded Rectangle 25"/>
            <p:cNvSpPr/>
            <p:nvPr/>
          </p:nvSpPr>
          <p:spPr>
            <a:xfrm>
              <a:off x="1272210" y="6139009"/>
              <a:ext cx="21817977" cy="73999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24541" y="6322800"/>
                <a:ext cx="903517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54"/>
          <p:cNvGrpSpPr/>
          <p:nvPr/>
        </p:nvGrpSpPr>
        <p:grpSpPr>
          <a:xfrm>
            <a:off x="1272674" y="3461657"/>
            <a:ext cx="22808111" cy="1992085"/>
            <a:chOff x="1268078" y="3405486"/>
            <a:chExt cx="21841827" cy="1992085"/>
          </a:xfrm>
        </p:grpSpPr>
        <p:sp>
          <p:nvSpPr>
            <p:cNvPr id="42" name="Rounded Rectangle 4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50671" y="3527166"/>
                <a:ext cx="15968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4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841781" y="3842471"/>
                <a:ext cx="18934206" cy="821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tích tam giác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biết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2;−1</m:t>
                        </m:r>
                      </m:e>
                    </m:d>
                    <m:r>
                      <a:rPr lang="vi-VN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;1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(2;−4)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781" y="3842471"/>
                <a:ext cx="18934206" cy="821700"/>
              </a:xfrm>
              <a:prstGeom prst="rect">
                <a:avLst/>
              </a:prstGeom>
              <a:blipFill rotWithShape="0">
                <a:blip r:embed="rId3"/>
                <a:stretch>
                  <a:fillRect l="-1288" t="-9630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7354" y="6309119"/>
            <a:ext cx="7029913" cy="50446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3209765" y="12143940"/>
                <a:ext cx="10600846" cy="912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d>
                      <m:dPr>
                        <m:ctrlPr>
                          <a:rPr lang="vi-VN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1;−5</m:t>
                        </m:r>
                      </m:e>
                    </m:d>
                  </m:oMath>
                </a14:m>
                <a:r>
                  <a:rPr lang="vi-VN" sz="4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vi-VN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  <m:r>
                      <a:rPr lang="vi-VN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(−5)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26</m:t>
                        </m:r>
                      </m:e>
                    </m:rad>
                    <m:r>
                      <a:rPr lang="vi-VN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</m:oMath>
                </a14:m>
                <a:endParaRPr lang="vi-VN" sz="4400" dirty="0">
                  <a:latin typeface="+mj-lt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9765" y="12143940"/>
                <a:ext cx="10600846" cy="9122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70834" y="7408174"/>
                <a:ext cx="10134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dirty="0">
                    <a:latin typeface="+mj-lt"/>
                  </a:rPr>
                  <a:t>và đường thẳng </a:t>
                </a:r>
                <a14:m>
                  <m:oMath xmlns:m="http://schemas.openxmlformats.org/officeDocument/2006/math">
                    <m:r>
                      <a:rPr lang="vi-VN" sz="44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vi-VN" sz="4400" dirty="0">
                    <a:latin typeface="+mj-lt"/>
                  </a:rPr>
                  <a:t> có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vi-VN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5;1</m:t>
                        </m:r>
                      </m:e>
                    </m:d>
                  </m:oMath>
                </a14:m>
                <a:endParaRPr lang="vi-VN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834" y="7408174"/>
                <a:ext cx="10134600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2467" t="-15079" b="-380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47840" y="8454155"/>
                <a:ext cx="1353439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:5</m:t>
                      </m:r>
                      <m:d>
                        <m:dPr>
                          <m:ctrlP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  <m:d>
                        <m:dPr>
                          <m:ctrlP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=0⇔5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vi-VN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840" y="8454155"/>
                <a:ext cx="13534396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31125" y="9601200"/>
                <a:ext cx="12753262" cy="168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𝐴𝐻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vi-VN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d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  <m:t>5.2−1−6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vi-VN" sz="4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  <m:t>26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vi-VN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125" y="9601200"/>
                <a:ext cx="12753262" cy="168559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49563" y="11219242"/>
                <a:ext cx="106759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dirty="0">
                    <a:latin typeface="+mj-lt"/>
                  </a:rPr>
                  <a:t>Vậy </a:t>
                </a:r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tích tam giác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400" dirty="0">
                    <a:latin typeface="+mj-lt"/>
                  </a:rPr>
                  <a:t> là 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563" y="11219242"/>
                <a:ext cx="10675957" cy="769441"/>
              </a:xfrm>
              <a:prstGeom prst="rect">
                <a:avLst/>
              </a:prstGeom>
              <a:blipFill rotWithShape="0">
                <a:blip r:embed="rId9"/>
                <a:stretch>
                  <a:fillRect l="-2342" t="-14961" b="-370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409091" y="12192000"/>
                <a:ext cx="10600846" cy="1320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vi-VN" sz="5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5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vi-VN" sz="54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sub>
                    </m:sSub>
                    <m:r>
                      <a:rPr lang="vi-VN" sz="5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5400" b="0" i="1" smtClean="0">
                        <a:latin typeface="Cambria Math" panose="02040503050406030204" pitchFamily="18" charset="0"/>
                      </a:rPr>
                      <m:t>𝐴𝐻</m:t>
                    </m:r>
                    <m:r>
                      <a:rPr lang="vi-VN" sz="5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5400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vi-VN" sz="5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5400" b="0" i="1" smtClean="0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vi-VN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5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400" b="0" i="1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5400" dirty="0"/>
                  <a:t>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54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400" b="0" i="1" dirty="0" smtClean="0">
                            <a:latin typeface="Cambria Math" panose="02040503050406030204" pitchFamily="18" charset="0"/>
                          </a:rPr>
                          <m:t>26</m:t>
                        </m:r>
                      </m:e>
                    </m:rad>
                    <m:r>
                      <a:rPr lang="vi-VN" sz="5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5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5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54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5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91" y="12192000"/>
                <a:ext cx="10600846" cy="1320683"/>
              </a:xfrm>
              <a:prstGeom prst="rect">
                <a:avLst/>
              </a:prstGeom>
              <a:blipFill rotWithShape="0">
                <a:blip r:embed="rId10"/>
                <a:stretch>
                  <a:fillRect t="-1382" b="-8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846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19" grpId="0"/>
      <p:bldP spid="20" grpId="0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496" y="1572060"/>
            <a:ext cx="23837679" cy="817376"/>
            <a:chOff x="716184" y="1892298"/>
            <a:chExt cx="18654491" cy="817374"/>
          </a:xfrm>
        </p:grpSpPr>
        <p:sp>
          <p:nvSpPr>
            <p:cNvPr id="3" name="Rounded Rectangle 2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8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CÔNG THỨC TÍNH KHOẢNG CÁCH TỪ MỘT ĐIỂM ĐẾN MỘT ĐƯỜNG THẲNG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33888"/>
            <a:ext cx="1269206" cy="832722"/>
            <a:chOff x="644526" y="2795826"/>
            <a:chExt cx="1269206" cy="832722"/>
          </a:xfrm>
        </p:grpSpPr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32500" y="2602132"/>
            <a:ext cx="17830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 SỐ BÀI TẬP VẬN DỤNG</a:t>
            </a:r>
            <a:endParaRPr lang="vi-VN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10"/>
          <p:cNvGrpSpPr/>
          <p:nvPr/>
        </p:nvGrpSpPr>
        <p:grpSpPr>
          <a:xfrm>
            <a:off x="1264057" y="5479509"/>
            <a:ext cx="22746383" cy="7845672"/>
            <a:chOff x="1270511" y="5867400"/>
            <a:chExt cx="21819676" cy="7671523"/>
          </a:xfrm>
        </p:grpSpPr>
        <p:sp>
          <p:nvSpPr>
            <p:cNvPr id="26" name="Rounded Rectangle 25"/>
            <p:cNvSpPr/>
            <p:nvPr/>
          </p:nvSpPr>
          <p:spPr>
            <a:xfrm>
              <a:off x="1272210" y="6139009"/>
              <a:ext cx="21817977" cy="73999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24541" y="6322800"/>
                <a:ext cx="903517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54"/>
          <p:cNvGrpSpPr/>
          <p:nvPr/>
        </p:nvGrpSpPr>
        <p:grpSpPr>
          <a:xfrm>
            <a:off x="1272674" y="3461657"/>
            <a:ext cx="22808111" cy="1992085"/>
            <a:chOff x="1268078" y="3405486"/>
            <a:chExt cx="21841827" cy="1992085"/>
          </a:xfrm>
        </p:grpSpPr>
        <p:sp>
          <p:nvSpPr>
            <p:cNvPr id="42" name="Rounded Rectangle 4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50671" y="3527166"/>
                <a:ext cx="15968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4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841781" y="3842471"/>
                <a:ext cx="18934206" cy="2633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hai điểm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4;6</m:t>
                        </m: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Tìm tọa độ điểm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trên trục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sao cho diện tích tam giác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𝑀𝐴𝐵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4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781" y="3842471"/>
                <a:ext cx="18934206" cy="2633541"/>
              </a:xfrm>
              <a:prstGeom prst="rect">
                <a:avLst/>
              </a:prstGeom>
              <a:blipFill rotWithShape="0">
                <a:blip r:embed="rId3"/>
                <a:stretch>
                  <a:fillRect l="-1288" t="-3009" r="-1320" b="-78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975639" y="7620000"/>
                <a:ext cx="19659600" cy="821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0;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639" y="7620000"/>
                <a:ext cx="19659600" cy="821700"/>
              </a:xfrm>
              <a:prstGeom prst="rect">
                <a:avLst/>
              </a:prstGeom>
              <a:blipFill rotWithShape="0">
                <a:blip r:embed="rId4"/>
                <a:stretch>
                  <a:fillRect l="-1240" t="-9630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001706" y="5979456"/>
                <a:ext cx="9950221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4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d>
                      <m:dPr>
                        <m:ctrlPr>
                          <a:rPr lang="vi-VN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3;4</m:t>
                        </m:r>
                      </m:e>
                    </m:d>
                  </m:oMath>
                </a14:m>
                <a:r>
                  <a:rPr lang="vi-VN" sz="4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vi-VN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vi-VN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</m:oMath>
                </a14:m>
                <a:endParaRPr lang="vi-VN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706" y="5979456"/>
                <a:ext cx="9950221" cy="856068"/>
              </a:xfrm>
              <a:prstGeom prst="rect">
                <a:avLst/>
              </a:prstGeom>
              <a:blipFill rotWithShape="0">
                <a:blip r:embed="rId5"/>
                <a:stretch>
                  <a:fillRect l="-2449" t="-4286" b="-3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279187" y="6012359"/>
                <a:ext cx="10134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dirty="0">
                    <a:latin typeface="+mj-lt"/>
                  </a:rPr>
                  <a:t>và đường thẳng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vi-VN" sz="4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vi-VN" sz="4400" dirty="0">
                    <a:latin typeface="+mj-lt"/>
                  </a:rPr>
                  <a:t> có VTPT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vi-VN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4;−3</m:t>
                        </m:r>
                      </m:e>
                    </m:d>
                  </m:oMath>
                </a14:m>
                <a:endParaRPr lang="vi-VN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9187" y="6012359"/>
                <a:ext cx="10134600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2405" t="-14961" b="-370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380701" y="6993381"/>
                <a:ext cx="1353439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:4</m:t>
                      </m:r>
                      <m:d>
                        <m:dPr>
                          <m:ctrlP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=0⇔4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vi-VN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701" y="6993381"/>
                <a:ext cx="13534396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031125" y="8506274"/>
                <a:ext cx="12753262" cy="168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𝑀𝐻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vi-VN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</a:rPr>
                                    <m:t>(−3)</m:t>
                                  </m:r>
                                </m:e>
                                <m:sup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vi-VN" sz="4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125" y="8506274"/>
                <a:ext cx="12753262" cy="168559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529178" y="10141788"/>
                <a:ext cx="9303548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𝑀𝐴𝐵</m:t>
                          </m:r>
                        </m:sub>
                      </m:sSub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𝑀𝐻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vi-VN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MH</m:t>
                      </m:r>
                      <m:r>
                        <a:rPr lang="vi-VN" sz="4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44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178" y="10141788"/>
                <a:ext cx="9303548" cy="136441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/>
          <p:cNvSpPr/>
          <p:nvPr/>
        </p:nvSpPr>
        <p:spPr>
          <a:xfrm>
            <a:off x="2381366" y="10465173"/>
            <a:ext cx="15703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44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12957638" y="10162946"/>
                <a:ext cx="4276876" cy="12824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vi-VN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0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vi-VN" sz="4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vi-VN" sz="40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4000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7638" y="10162946"/>
                <a:ext cx="4276876" cy="128246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" name="Picture 7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44802" y="6476012"/>
            <a:ext cx="7003839" cy="5044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262896" y="11445413"/>
                <a:ext cx="8035091" cy="1808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"/>
                          <m:ctrlPr>
                            <a:rPr lang="vi-V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vi-V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vi-V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+2=2</m:t>
                              </m:r>
                            </m:e>
                            <m:e>
                              <m:r>
                                <a:rPr lang="vi-VN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vi-V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vi-VN" b="0" i="1" smtClean="0">
                                  <a:latin typeface="Cambria Math" panose="02040503050406030204" pitchFamily="18" charset="0"/>
                                </a:rPr>
                                <m:t>+2=−2</m:t>
                              </m:r>
                            </m:e>
                          </m:eqArr>
                          <m:r>
                            <a:rPr lang="vi-V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⇔</m:t>
                          </m:r>
                          <m:d>
                            <m:dPr>
                              <m:begChr m:val="["/>
                              <m:endChr m:val=""/>
                              <m:ctrlPr>
                                <a:rPr lang="vi-V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vi-V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vi-V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vi-V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  <m:e>
                                  <m:r>
                                    <a:rPr lang="vi-V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vi-VN" b="0" i="1" smtClean="0">
                                      <a:latin typeface="Cambria Math" panose="02040503050406030204" pitchFamily="18" charset="0"/>
                                    </a:rPr>
                                    <m:t>=4/3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896" y="11445413"/>
                <a:ext cx="8035091" cy="180857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9364586" y="11732469"/>
                <a:ext cx="14645854" cy="110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dirty="0">
                    <a:latin typeface="+mj-lt"/>
                  </a:rPr>
                  <a:t>Vậy có 2 điểm thỏa mãn là </a:t>
                </a:r>
                <a14:m>
                  <m:oMath xmlns:m="http://schemas.openxmlformats.org/officeDocument/2006/math">
                    <m:r>
                      <a:rPr lang="vi-VN" sz="4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vi-VN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vi-VN" sz="4400" dirty="0"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vi-VN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0;</m:t>
                        </m:r>
                        <m:f>
                          <m:fPr>
                            <m:ctrlPr>
                              <a:rPr lang="vi-VN" sz="4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vi-VN" sz="4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vi-VN" sz="4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44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586" y="11732469"/>
                <a:ext cx="14645854" cy="1106585"/>
              </a:xfrm>
              <a:prstGeom prst="rect">
                <a:avLst/>
              </a:prstGeom>
              <a:blipFill rotWithShape="0">
                <a:blip r:embed="rId13"/>
                <a:stretch>
                  <a:fillRect l="-1665" b="-104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7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1" grpId="0"/>
      <p:bldP spid="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496" y="1572060"/>
            <a:ext cx="23837679" cy="817376"/>
            <a:chOff x="716184" y="1892298"/>
            <a:chExt cx="18654491" cy="817374"/>
          </a:xfrm>
        </p:grpSpPr>
        <p:sp>
          <p:nvSpPr>
            <p:cNvPr id="3" name="Rounded Rectangle 2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8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CÔNG THỨC TÍNH KHOẢNG CÁCH TỪ MỘT ĐIỂM ĐẾN MỘT ĐƯỜNG THẲNG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33888"/>
            <a:ext cx="1269206" cy="832722"/>
            <a:chOff x="644526" y="2795826"/>
            <a:chExt cx="1269206" cy="832722"/>
          </a:xfrm>
        </p:grpSpPr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32500" y="2602132"/>
            <a:ext cx="17830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 SỐ BÀI TẬP VẬN DỤNG</a:t>
            </a:r>
            <a:endParaRPr lang="vi-VN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10"/>
          <p:cNvGrpSpPr/>
          <p:nvPr/>
        </p:nvGrpSpPr>
        <p:grpSpPr>
          <a:xfrm>
            <a:off x="1264057" y="5479509"/>
            <a:ext cx="22746383" cy="7845672"/>
            <a:chOff x="1270511" y="5867400"/>
            <a:chExt cx="21819676" cy="7671523"/>
          </a:xfrm>
        </p:grpSpPr>
        <p:sp>
          <p:nvSpPr>
            <p:cNvPr id="26" name="Rounded Rectangle 25"/>
            <p:cNvSpPr/>
            <p:nvPr/>
          </p:nvSpPr>
          <p:spPr>
            <a:xfrm>
              <a:off x="1272210" y="6139009"/>
              <a:ext cx="21817977" cy="73999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24541" y="6322800"/>
                <a:ext cx="903517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54"/>
          <p:cNvGrpSpPr/>
          <p:nvPr/>
        </p:nvGrpSpPr>
        <p:grpSpPr>
          <a:xfrm>
            <a:off x="1272674" y="3461657"/>
            <a:ext cx="22808111" cy="1992085"/>
            <a:chOff x="1268078" y="3405486"/>
            <a:chExt cx="21841827" cy="1992085"/>
          </a:xfrm>
        </p:grpSpPr>
        <p:sp>
          <p:nvSpPr>
            <p:cNvPr id="42" name="Rounded Rectangle 4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50671" y="3527166"/>
                <a:ext cx="15968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4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97850" y="3757984"/>
                <a:ext cx="19627959" cy="164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hai điểm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1;1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4;−3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Tìm điểm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tọa độ nguyên và sao cho khoảng cách từ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850" y="3757984"/>
                <a:ext cx="19627959" cy="1649682"/>
              </a:xfrm>
              <a:prstGeom prst="rect">
                <a:avLst/>
              </a:prstGeom>
              <a:blipFill rotWithShape="0">
                <a:blip r:embed="rId3"/>
                <a:stretch>
                  <a:fillRect l="-1242" t="-4797" b="-129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5174615" y="5887820"/>
                <a:ext cx="17701026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indent="-18034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−1=0⇒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615" y="5887820"/>
                <a:ext cx="17701026" cy="871008"/>
              </a:xfrm>
              <a:prstGeom prst="rect">
                <a:avLst/>
              </a:prstGeom>
              <a:blipFill rotWithShape="0">
                <a:blip r:embed="rId4"/>
                <a:stretch>
                  <a:fillRect l="-1412" t="-9790" b="-258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5174615" y="7147628"/>
                <a:ext cx="14486572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indent="-18034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−7=0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615" y="7147628"/>
                <a:ext cx="14486572" cy="871008"/>
              </a:xfrm>
              <a:prstGeom prst="rect">
                <a:avLst/>
              </a:prstGeom>
              <a:blipFill rotWithShape="0">
                <a:blip r:embed="rId5"/>
                <a:stretch>
                  <a:fillRect l="-1726" t="-9859" b="-267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5132389" y="7981435"/>
                <a:ext cx="12192000" cy="213295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80340" indent="-180340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 đó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+4+3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−7</m:t>
                            </m:r>
                          </m:e>
                        </m:d>
                      </m:num>
                      <m:den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b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389" y="7981435"/>
                <a:ext cx="12192000" cy="2132956"/>
              </a:xfrm>
              <a:prstGeom prst="rect">
                <a:avLst/>
              </a:prstGeom>
              <a:blipFill rotWithShape="0">
                <a:blip r:embed="rId6"/>
                <a:stretch>
                  <a:fillRect l="-20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10440987" y="8852443"/>
                <a:ext cx="8786059" cy="2695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 indent="-180340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e>
                      </m:d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=30⇔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=3</m:t>
                              </m:r>
                            </m:e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27</m:t>
                                  </m:r>
                                </m:num>
                                <m:den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11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987" y="8852443"/>
                <a:ext cx="8786059" cy="269541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5216844" y="11547861"/>
                <a:ext cx="7407541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 indent="-180340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7;3</m:t>
                        </m:r>
                      </m:e>
                    </m:d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điểm thỏa mãn. </a:t>
                </a:r>
                <a:endParaRPr lang="en-US" sz="4400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844" y="11547861"/>
                <a:ext cx="7407541" cy="871008"/>
              </a:xfrm>
              <a:prstGeom prst="rect">
                <a:avLst/>
              </a:prstGeom>
              <a:blipFill rotWithShape="0">
                <a:blip r:embed="rId8"/>
                <a:stretch>
                  <a:fillRect l="-3374" t="-9091" r="-2305" b="-258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70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3" grpId="0"/>
      <p:bldP spid="84" grpId="0"/>
      <p:bldP spid="85" grpId="0"/>
      <p:bldP spid="86" grpId="0"/>
      <p:bldP spid="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496" y="1572060"/>
            <a:ext cx="23837679" cy="817376"/>
            <a:chOff x="716184" y="1892298"/>
            <a:chExt cx="18654491" cy="817374"/>
          </a:xfrm>
        </p:grpSpPr>
        <p:sp>
          <p:nvSpPr>
            <p:cNvPr id="3" name="Rounded Rectangle 2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8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CÔNG THỨC TÍNH KHOẢNG CÁCH TỪ MỘT ĐIỂM ĐẾN MỘT ĐƯỜNG THẲNG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33888"/>
            <a:ext cx="1269206" cy="832722"/>
            <a:chOff x="644526" y="2795826"/>
            <a:chExt cx="1269206" cy="832722"/>
          </a:xfrm>
        </p:grpSpPr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32500" y="2602132"/>
            <a:ext cx="17830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 SỐ BÀI TẬP VẬN DỤNG</a:t>
            </a:r>
            <a:endParaRPr lang="vi-VN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10"/>
          <p:cNvGrpSpPr/>
          <p:nvPr/>
        </p:nvGrpSpPr>
        <p:grpSpPr>
          <a:xfrm>
            <a:off x="1264057" y="5479508"/>
            <a:ext cx="22746383" cy="4959893"/>
            <a:chOff x="1270511" y="5867400"/>
            <a:chExt cx="21819676" cy="4797203"/>
          </a:xfrm>
        </p:grpSpPr>
        <p:sp>
          <p:nvSpPr>
            <p:cNvPr id="26" name="Rounded Rectangle 25"/>
            <p:cNvSpPr/>
            <p:nvPr/>
          </p:nvSpPr>
          <p:spPr>
            <a:xfrm>
              <a:off x="1272210" y="6139010"/>
              <a:ext cx="21817977" cy="452559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24541" y="6322800"/>
                <a:ext cx="903517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54"/>
          <p:cNvGrpSpPr/>
          <p:nvPr/>
        </p:nvGrpSpPr>
        <p:grpSpPr>
          <a:xfrm>
            <a:off x="1272674" y="3461657"/>
            <a:ext cx="22808111" cy="1992085"/>
            <a:chOff x="1268078" y="3405486"/>
            <a:chExt cx="21841827" cy="1992085"/>
          </a:xfrm>
        </p:grpSpPr>
        <p:sp>
          <p:nvSpPr>
            <p:cNvPr id="42" name="Rounded Rectangle 4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50671" y="3527166"/>
                <a:ext cx="15968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4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4979289" y="3788701"/>
                <a:ext cx="1903115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 phương trình đường thẳng </a:t>
                </a:r>
                <a14:m>
                  <m:oMath xmlns:m="http://schemas.openxmlformats.org/officeDocument/2006/math">
                    <m:r>
                      <a:rPr lang="vi-VN" sz="4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song song với đường thẳng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:3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cách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1;1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một khoảng bằng 1.</a:t>
                </a:r>
                <a:endParaRPr lang="vi-VN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289" y="3788701"/>
                <a:ext cx="19031151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1313" t="-8439" b="-198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5051899" y="6266234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:3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≠−2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899" y="6266234"/>
                <a:ext cx="12192000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2050" t="-15873" b="-380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5083965" y="9061256"/>
                <a:ext cx="1296374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1 đường thẳng thỏa mãn là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:3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965" y="9061256"/>
                <a:ext cx="12963742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1928" t="-14961" r="-893" b="-370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5083966" y="7143318"/>
                <a:ext cx="7947822" cy="1656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)=1⇔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3+4+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966" y="7143318"/>
                <a:ext cx="7947822" cy="16562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12676729" y="7175429"/>
                <a:ext cx="7212872" cy="1462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=5⇔</m:t>
                    </m:r>
                    <m:d>
                      <m:dPr>
                        <m:begChr m:val="[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=−2</m:t>
                            </m:r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e>
                            </m:d>
                          </m:e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=−13</m:t>
                            </m:r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6729" y="7175429"/>
                <a:ext cx="7212872" cy="14621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72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496" y="1572060"/>
            <a:ext cx="23837679" cy="817376"/>
            <a:chOff x="716184" y="1892298"/>
            <a:chExt cx="18654491" cy="817374"/>
          </a:xfrm>
        </p:grpSpPr>
        <p:sp>
          <p:nvSpPr>
            <p:cNvPr id="3" name="Rounded Rectangle 2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8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CÔNG THỨC TÍNH KHOẢNG CÁCH TỪ MỘT ĐIỂM ĐẾN MỘT ĐƯỜNG THẲNG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33888"/>
            <a:ext cx="1269206" cy="832722"/>
            <a:chOff x="644526" y="2795826"/>
            <a:chExt cx="1269206" cy="832722"/>
          </a:xfrm>
        </p:grpSpPr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32500" y="2602132"/>
            <a:ext cx="17830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 SỐ BÀI TẬP VẬN DỤNG</a:t>
            </a:r>
            <a:endParaRPr lang="vi-VN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10"/>
          <p:cNvGrpSpPr/>
          <p:nvPr/>
        </p:nvGrpSpPr>
        <p:grpSpPr>
          <a:xfrm>
            <a:off x="1264057" y="5479508"/>
            <a:ext cx="22746383" cy="8236491"/>
            <a:chOff x="1270511" y="5867400"/>
            <a:chExt cx="21819676" cy="7671523"/>
          </a:xfrm>
        </p:grpSpPr>
        <p:sp>
          <p:nvSpPr>
            <p:cNvPr id="26" name="Rounded Rectangle 25"/>
            <p:cNvSpPr/>
            <p:nvPr/>
          </p:nvSpPr>
          <p:spPr>
            <a:xfrm>
              <a:off x="1272210" y="6139009"/>
              <a:ext cx="21817977" cy="73999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24541" y="6322800"/>
                <a:ext cx="903517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54"/>
          <p:cNvGrpSpPr/>
          <p:nvPr/>
        </p:nvGrpSpPr>
        <p:grpSpPr>
          <a:xfrm>
            <a:off x="1272674" y="3461657"/>
            <a:ext cx="22808111" cy="1992085"/>
            <a:chOff x="1268078" y="3405486"/>
            <a:chExt cx="21841827" cy="1992085"/>
          </a:xfrm>
        </p:grpSpPr>
        <p:sp>
          <p:nvSpPr>
            <p:cNvPr id="42" name="Rounded Rectangle 4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50671" y="3527166"/>
                <a:ext cx="15968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4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62390" y="4007192"/>
                <a:ext cx="18948049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 phương trình của 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2;5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cách điểm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5;1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một khoảng bằng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vi-VN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390" y="4007192"/>
                <a:ext cx="18948049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1287" t="-7983" b="-19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95565" y="6733752"/>
                <a:ext cx="21494622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𝛥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d>
                        <m:dPr>
                          <m:ctrlP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d>
                        <m:dPr>
                          <m:ctrlP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−5</m:t>
                          </m:r>
                        </m:e>
                      </m:d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=0⇔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𝑏𝑦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−5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44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565" y="6733752"/>
                <a:ext cx="21494622" cy="87100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72673" y="5872654"/>
                <a:ext cx="11186544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dirty="0">
                    <a:latin typeface="+mj-lt"/>
                  </a:rPr>
                  <a:t>Gọi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vi-VN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4400" dirty="0">
                    <a:latin typeface="+mj-lt"/>
                  </a:rPr>
                  <a:t> là VTPT của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vi-VN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vi-VN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vi-VN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673" y="5872654"/>
                <a:ext cx="11186544" cy="856068"/>
              </a:xfrm>
              <a:prstGeom prst="rect">
                <a:avLst/>
              </a:prstGeom>
              <a:blipFill rotWithShape="0">
                <a:blip r:embed="rId5"/>
                <a:stretch>
                  <a:fillRect l="-2180" t="-3546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416460" y="7664017"/>
                <a:ext cx="16644527" cy="1527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𝛥</m:t>
                          </m:r>
                        </m:e>
                      </m:d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=3⇔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−2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−5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=3⇔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−4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460" y="7664017"/>
                <a:ext cx="16644527" cy="152798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34897" y="8924613"/>
                <a:ext cx="8575937" cy="2111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⇔−24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+7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=0⇔</m:t>
                    </m:r>
                    <m:d>
                      <m:dPr>
                        <m:begChr m:val="[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24</m:t>
                                </m:r>
                              </m:num>
                              <m:den>
                                <m:r>
                                  <a:rPr lang="vi-VN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7</m:t>
                                </m:r>
                              </m:den>
                            </m:f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897" y="8924613"/>
                <a:ext cx="8575937" cy="2111860"/>
              </a:xfrm>
              <a:prstGeom prst="rect">
                <a:avLst/>
              </a:prstGeom>
              <a:blipFill rotWithShape="0">
                <a:blip r:embed="rId7"/>
                <a:stretch>
                  <a:fillRect r="-1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35164" y="11003007"/>
                <a:ext cx="820955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họn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=1⇒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164" y="11003007"/>
                <a:ext cx="8209555" cy="769441"/>
              </a:xfrm>
              <a:prstGeom prst="rect">
                <a:avLst/>
              </a:prstGeom>
              <a:blipFill rotWithShape="0">
                <a:blip r:embed="rId8"/>
                <a:stretch>
                  <a:fillRect l="-3046" t="-15873" b="-380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334897" y="11631119"/>
                <a:ext cx="16040290" cy="1050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họn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=7⇒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=24⇒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:7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+24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−134=0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897" y="11631119"/>
                <a:ext cx="16040290" cy="1050865"/>
              </a:xfrm>
              <a:prstGeom prst="rect">
                <a:avLst/>
              </a:prstGeom>
              <a:blipFill rotWithShape="0">
                <a:blip r:embed="rId9"/>
                <a:stretch>
                  <a:fillRect l="-1558" b="-127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61929" y="12681984"/>
                <a:ext cx="2221405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dirty="0">
                    <a:latin typeface="+mj-lt"/>
                  </a:rPr>
                  <a:t>Vậy có hai đường thẳng thỏa mãn, có phương trình là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+24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−134=0.</m:t>
                    </m:r>
                  </m:oMath>
                </a14:m>
                <a:endParaRPr lang="vi-VN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929" y="12681984"/>
                <a:ext cx="22214058" cy="769441"/>
              </a:xfrm>
              <a:prstGeom prst="rect">
                <a:avLst/>
              </a:prstGeom>
              <a:blipFill rotWithShape="0">
                <a:blip r:embed="rId10"/>
                <a:stretch>
                  <a:fillRect l="-1098" t="-14961" b="-370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09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4987" y="1447800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4684" b="20316"/>
          <a:stretch/>
        </p:blipFill>
        <p:spPr>
          <a:xfrm>
            <a:off x="18413670" y="935539"/>
            <a:ext cx="6203200" cy="56938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ubtitle 9"/>
              <p:cNvSpPr txBox="1">
                <a:spLocks/>
              </p:cNvSpPr>
              <p:nvPr/>
            </p:nvSpPr>
            <p:spPr>
              <a:xfrm>
                <a:off x="426730" y="2672214"/>
                <a:ext cx="17986940" cy="134640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816479" indent="-81647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9038" indent="-68039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597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10236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875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7514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6153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4792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3431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en-US" sz="4400" dirty="0">
                    <a:latin typeface="+mj-lt"/>
                    <a:ea typeface="Times New Roman" panose="02020603050405020304" pitchFamily="18" charset="0"/>
                  </a:rPr>
                  <a:t>  </a:t>
                </a:r>
                <a:r>
                  <a:rPr lang="vi-VN" sz="4400" b="1" dirty="0">
                    <a:latin typeface="+mj-lt"/>
                    <a:ea typeface="Times New Roman" panose="02020603050405020304" pitchFamily="18" charset="0"/>
                  </a:rPr>
                  <a:t>1.</a:t>
                </a:r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 Trong mặt phẳng Oxy cho đường thẳng </a:t>
                </a:r>
                <a14:m>
                  <m:oMath xmlns:m="http://schemas.openxmlformats.org/officeDocument/2006/math">
                    <m:r>
                      <a:rPr lang="vi-VN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𝑎𝑥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𝑏𝑦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và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. </a:t>
                </a:r>
                <a:endParaRPr lang="en-US" sz="4400" dirty="0"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Subtit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30" y="2672214"/>
                <a:ext cx="17986940" cy="1346408"/>
              </a:xfrm>
              <a:prstGeom prst="rect">
                <a:avLst/>
              </a:prstGeom>
              <a:blipFill rotWithShape="0">
                <a:blip r:embed="rId3"/>
                <a:stretch>
                  <a:fillRect t="-5882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590024" y="3496147"/>
                <a:ext cx="11395928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Khoảng cách từ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 đến </a:t>
                </a:r>
                <a:r>
                  <a:rPr lang="en-US" sz="4400" dirty="0" err="1"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+mj-lt"/>
                    <a:ea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 là	</a:t>
                </a:r>
                <a:endParaRPr lang="en-US" sz="5400" dirty="0">
                  <a:latin typeface="+mj-lt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024" y="3496147"/>
                <a:ext cx="11395928" cy="871008"/>
              </a:xfrm>
              <a:prstGeom prst="rect">
                <a:avLst/>
              </a:prstGeom>
              <a:blipFill rotWithShape="0">
                <a:blip r:embed="rId4"/>
                <a:stretch>
                  <a:fillRect l="-2194" t="-9859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5353711" y="4920191"/>
            <a:ext cx="7379661" cy="1905000"/>
            <a:chOff x="1069398" y="11308006"/>
            <a:chExt cx="7379661" cy="1905000"/>
          </a:xfrm>
        </p:grpSpPr>
        <p:grpSp>
          <p:nvGrpSpPr>
            <p:cNvPr id="37" name="Group 36"/>
            <p:cNvGrpSpPr/>
            <p:nvPr/>
          </p:nvGrpSpPr>
          <p:grpSpPr>
            <a:xfrm>
              <a:off x="1133859" y="11308006"/>
              <a:ext cx="7315200" cy="1905000"/>
              <a:chOff x="1133859" y="11308006"/>
              <a:chExt cx="7315200" cy="19050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133859" y="11308006"/>
                <a:ext cx="0" cy="1905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133859" y="11308006"/>
                <a:ext cx="7315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420166" y="11308006"/>
                <a:ext cx="0" cy="1905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133859" y="13213006"/>
                <a:ext cx="7315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1069398" y="11426018"/>
                  <a:ext cx="7321876" cy="15279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)=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𝑎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𝑏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𝑐</m:t>
                                </m:r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398" y="11426018"/>
                  <a:ext cx="7321876" cy="152798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9"/>
          <a:srcRect l="19622" t="8139" r="36186" b="6976"/>
          <a:stretch/>
        </p:blipFill>
        <p:spPr>
          <a:xfrm>
            <a:off x="17298987" y="6650072"/>
            <a:ext cx="5715000" cy="5562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09057" y="7008253"/>
                <a:ext cx="1078493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57" y="7008253"/>
                <a:ext cx="10784933" cy="769441"/>
              </a:xfrm>
              <a:prstGeom prst="rect">
                <a:avLst/>
              </a:prstGeom>
              <a:blipFill rotWithShape="0">
                <a:blip r:embed="rId10"/>
                <a:stretch>
                  <a:fillRect l="-2318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85288" y="8153400"/>
                <a:ext cx="1322333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88" y="8153400"/>
                <a:ext cx="13223333" cy="769441"/>
              </a:xfrm>
              <a:prstGeom prst="rect">
                <a:avLst/>
              </a:prstGeom>
              <a:blipFill rotWithShape="0">
                <a:blip r:embed="rId11"/>
                <a:stretch>
                  <a:fillRect l="-1844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527620" y="8250749"/>
                <a:ext cx="7121758" cy="661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620" y="8250749"/>
                <a:ext cx="7121758" cy="661720"/>
              </a:xfrm>
              <a:prstGeom prst="rect">
                <a:avLst/>
              </a:prstGeom>
              <a:blipFill rotWithShape="0">
                <a:blip r:embed="rId12"/>
                <a:stretch>
                  <a:fillRect t="-23853" b="-50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167"/>
          <p:cNvGrpSpPr/>
          <p:nvPr/>
        </p:nvGrpSpPr>
        <p:grpSpPr>
          <a:xfrm>
            <a:off x="630131" y="9372600"/>
            <a:ext cx="3794127" cy="927101"/>
            <a:chOff x="4867276" y="9361488"/>
            <a:chExt cx="3794125" cy="927101"/>
          </a:xfrm>
        </p:grpSpPr>
        <p:sp>
          <p:nvSpPr>
            <p:cNvPr id="47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1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119022" y="9296400"/>
                <a:ext cx="10970165" cy="164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a:rPr lang="en-US" sz="4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  <m:r>
                        <a:rPr lang="en-US" sz="4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a:rPr lang="en-US" sz="4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022" y="9296400"/>
                <a:ext cx="10970165" cy="1649682"/>
              </a:xfrm>
              <a:prstGeom prst="rect">
                <a:avLst/>
              </a:prstGeom>
              <a:blipFill rotWithShape="0">
                <a:blip r:embed="rId13"/>
                <a:stretch>
                  <a:fillRect l="-2279" t="-4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/>
          <p:cNvGrpSpPr/>
          <p:nvPr/>
        </p:nvGrpSpPr>
        <p:grpSpPr>
          <a:xfrm>
            <a:off x="4925531" y="11125200"/>
            <a:ext cx="7379661" cy="1905000"/>
            <a:chOff x="1069398" y="11308006"/>
            <a:chExt cx="7379661" cy="1905000"/>
          </a:xfrm>
        </p:grpSpPr>
        <p:grpSp>
          <p:nvGrpSpPr>
            <p:cNvPr id="58" name="Group 57"/>
            <p:cNvGrpSpPr/>
            <p:nvPr/>
          </p:nvGrpSpPr>
          <p:grpSpPr>
            <a:xfrm>
              <a:off x="1133859" y="11308006"/>
              <a:ext cx="7315200" cy="1905000"/>
              <a:chOff x="1133859" y="11308006"/>
              <a:chExt cx="7315200" cy="1905000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1133859" y="11308006"/>
                <a:ext cx="0" cy="1905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133859" y="11308006"/>
                <a:ext cx="7315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420166" y="11308006"/>
                <a:ext cx="0" cy="1905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133859" y="13213006"/>
                <a:ext cx="7315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1069398" y="11426018"/>
                  <a:ext cx="5622052" cy="15279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  <m:r>
                          <a:rPr lang="en-US" sz="4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)=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398" y="11426018"/>
                  <a:ext cx="5622052" cy="152798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8026" y="1572055"/>
            <a:ext cx="21486360" cy="830997"/>
            <a:chOff x="1082675" y="1892299"/>
            <a:chExt cx="21490247" cy="830996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0" y="1892299"/>
              <a:ext cx="2048536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LUYỆN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8787" y="2355991"/>
                <a:ext cx="23469600" cy="2088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indent="-18034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vi-VN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1:</a:t>
                </a:r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Khoảng cách từ điểm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−1;1</m:t>
                        </m:r>
                      </m:e>
                    </m:d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:3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−3=0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bằng:</a:t>
                </a:r>
                <a:endParaRPr lang="en-US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18034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vi-VN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vi-VN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	</a:t>
                </a:r>
                <a:r>
                  <a:rPr lang="vi-VN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2355991"/>
                <a:ext cx="23469600" cy="2088072"/>
              </a:xfrm>
              <a:prstGeom prst="rect">
                <a:avLst/>
              </a:prstGeom>
              <a:blipFill rotWithShape="0">
                <a:blip r:embed="rId3"/>
                <a:stretch>
                  <a:fillRect l="-1013" t="-4082" b="-5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8787" y="4444063"/>
                <a:ext cx="23928388" cy="2068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indent="-18034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vi-VN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2:</a:t>
                </a:r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Khoảng cách từ giao điểm của hai đường thẳng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+4=0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:3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+4=0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bằng:	</a:t>
                </a:r>
                <a:r>
                  <a:rPr lang="vi-VN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4444063"/>
                <a:ext cx="23928388" cy="2068195"/>
              </a:xfrm>
              <a:prstGeom prst="rect">
                <a:avLst/>
              </a:prstGeom>
              <a:blipFill rotWithShape="0">
                <a:blip r:embed="rId4"/>
                <a:stretch>
                  <a:fillRect l="-993" t="-4130" r="-993" b="-3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29893" y="6248400"/>
                <a:ext cx="23498494" cy="3427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indent="-180340"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vi-VN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3: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Tìm tất cả các giá trị của tham số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để khoảng cách từ điểm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−1;2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vi-VN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vi-VN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𝑚𝑥</m:t>
                    </m:r>
                    <m:r>
                      <a:rPr lang="vi-VN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+4=0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180340" algn="just"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vi-VN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=2.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=−2</m:t>
                            </m:r>
                          </m:e>
                          <m:e>
                            <m:r>
                              <a:rPr lang="vi-VN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vi-VN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tồn tại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93" y="6248400"/>
                <a:ext cx="23498494" cy="3427092"/>
              </a:xfrm>
              <a:prstGeom prst="rect">
                <a:avLst/>
              </a:prstGeom>
              <a:blipFill rotWithShape="0">
                <a:blip r:embed="rId5"/>
                <a:stretch>
                  <a:fillRect l="-1064" t="-3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8787" y="9372600"/>
                <a:ext cx="23469600" cy="2603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indent="-18034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vi-VN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4: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Cho hai điểm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3;0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0;−4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Tìm điểm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thuộc trục tung sao cho diện tích tam giác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𝑀𝐴𝐵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6.</m:t>
                    </m:r>
                  </m:oMath>
                </a14:m>
                <a:r>
                  <a:rPr lang="vi-VN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0;0</m:t>
                                </m:r>
                              </m:e>
                            </m:d>
                          </m:e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0;−8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vi-VN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0;−8</m:t>
                        </m: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6;0</m:t>
                        </m: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vi-VN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0;0</m:t>
                                </m:r>
                              </m:e>
                            </m:d>
                          </m:e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0;6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9372600"/>
                <a:ext cx="23469600" cy="2603854"/>
              </a:xfrm>
              <a:prstGeom prst="rect">
                <a:avLst/>
              </a:prstGeom>
              <a:blipFill rotWithShape="0">
                <a:blip r:embed="rId6"/>
                <a:stretch>
                  <a:fillRect l="-1039" t="-3279" r="-1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58787" y="11734800"/>
                <a:ext cx="23469600" cy="164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5: </a:t>
                </a:r>
                <a:r>
                  <a:rPr lang="nl-NL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ba điểm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2;0</m:t>
                        </m:r>
                      </m:e>
                    </m:d>
                    <m:r>
                      <a:rPr lang="nl-NL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3;4</m:t>
                        </m:r>
                      </m:e>
                    </m:d>
                  </m:oMath>
                </a14:m>
                <a:r>
                  <a:rPr lang="nl-NL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1;1</m:t>
                        </m:r>
                      </m:e>
                    </m:d>
                  </m:oMath>
                </a14:m>
                <a:r>
                  <a:rPr lang="nl-NL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Viết phương trình đường thẳng đi qua P đồng thời cách đều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nl-NL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endParaRPr lang="en-US" sz="4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11734800"/>
                <a:ext cx="23469600" cy="1649682"/>
              </a:xfrm>
              <a:prstGeom prst="rect">
                <a:avLst/>
              </a:prstGeom>
              <a:blipFill rotWithShape="0">
                <a:blip r:embed="rId7"/>
                <a:stretch>
                  <a:fillRect l="-1039" t="-4797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035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8026" y="1572055"/>
            <a:ext cx="21486360" cy="830997"/>
            <a:chOff x="1082675" y="1892299"/>
            <a:chExt cx="21490247" cy="830996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0" y="1892299"/>
              <a:ext cx="2048536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LUYỆN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82587" y="2672130"/>
                <a:ext cx="23545800" cy="2509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4400" b="1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6:</a:t>
                </a:r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Cho 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:2</m:t>
                    </m:r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+3=0 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−6=0.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Gọi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điểm thuộc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hoành độ âm sao cho khoảng cách từ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5.</m:t>
                        </m:r>
                      </m:e>
                    </m:rad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Tính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A</a:t>
                </a:r>
                <a:r>
                  <a:rPr lang="vi-VN" sz="4400" b="1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 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3.    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4.  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-2.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87" y="2672130"/>
                <a:ext cx="23545800" cy="2509470"/>
              </a:xfrm>
              <a:prstGeom prst="rect">
                <a:avLst/>
              </a:prstGeom>
              <a:blipFill rotWithShape="0">
                <a:blip r:embed="rId3"/>
                <a:stretch>
                  <a:fillRect l="-1062" t="-3155" r="-285"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0657" y="5082927"/>
                <a:ext cx="23996518" cy="3984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228600" algn="l"/>
                  </a:tabLst>
                </a:pPr>
                <a:r>
                  <a:rPr lang="vi-VN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7: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=1+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=4−2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+9=0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điểm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−1;3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đường thẳng đi qua P và cắt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tại A, B sao cho P là trung điểm của AB. Khi đó khoảng cách từ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1;−1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đến 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44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		</a:t>
                </a:r>
                <a:r>
                  <a:rPr lang="vi-VN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		</a:t>
                </a:r>
                <a:r>
                  <a:rPr lang="vi-VN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  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vi-V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57" y="5082927"/>
                <a:ext cx="23996518" cy="3984873"/>
              </a:xfrm>
              <a:prstGeom prst="rect">
                <a:avLst/>
              </a:prstGeom>
              <a:blipFill rotWithShape="0">
                <a:blip r:embed="rId4"/>
                <a:stretch>
                  <a:fillRect l="-1016" b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 flipH="1">
            <a:off x="1767837" y="9784081"/>
            <a:ext cx="17436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1.B, 	2.C, 	3.B, 	4.A, 		6.A, 		7.D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67839" y="10896600"/>
                <a:ext cx="15483149" cy="888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5: Đáp số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:4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−3=</m:t>
                    </m:r>
                    <m:r>
                      <a:rPr lang="en-US" sz="4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 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:2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+1=0.</m:t>
                    </m:r>
                  </m:oMath>
                </a14:m>
                <a:endParaRPr lang="en-US" sz="48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839" y="10896600"/>
                <a:ext cx="15483149" cy="888000"/>
              </a:xfrm>
              <a:prstGeom prst="rect">
                <a:avLst/>
              </a:prstGeom>
              <a:blipFill rotWithShape="0">
                <a:blip r:embed="rId5"/>
                <a:stretch>
                  <a:fillRect l="-1772" t="-10345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95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496" y="1572061"/>
            <a:ext cx="23837679" cy="817375"/>
            <a:chOff x="716184" y="1892299"/>
            <a:chExt cx="18654491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CÔNG THỨC TÍNH KHOẢNG CÁCH TỪ MỘT ĐIỂM ĐẾN MỘT ĐƯỜNG THẲNG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4684" b="20316"/>
          <a:stretch/>
        </p:blipFill>
        <p:spPr>
          <a:xfrm>
            <a:off x="18137187" y="2002339"/>
            <a:ext cx="6203200" cy="56938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ubtitle 9"/>
              <p:cNvSpPr txBox="1">
                <a:spLocks/>
              </p:cNvSpPr>
              <p:nvPr/>
            </p:nvSpPr>
            <p:spPr>
              <a:xfrm>
                <a:off x="581775" y="3454192"/>
                <a:ext cx="17860212" cy="134640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816479" indent="-81647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9038" indent="-68039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597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10236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875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7514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6153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4792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3431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en-US" sz="4400" dirty="0">
                    <a:latin typeface="+mj-lt"/>
                    <a:ea typeface="Times New Roman" panose="02020603050405020304" pitchFamily="18" charset="0"/>
                  </a:rPr>
                  <a:t>  </a:t>
                </a:r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Trong mặt phẳng Oxy cho đường thẳng </a:t>
                </a:r>
                <a14:m>
                  <m:oMath xmlns:m="http://schemas.openxmlformats.org/officeDocument/2006/math">
                    <m:r>
                      <a:rPr lang="vi-VN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𝑎𝑥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𝑏𝑦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và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. </a:t>
                </a:r>
                <a:endParaRPr lang="en-US" sz="4400" dirty="0"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Subtit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75" y="3454192"/>
                <a:ext cx="17860212" cy="1346408"/>
              </a:xfrm>
              <a:prstGeom prst="rect">
                <a:avLst/>
              </a:prstGeom>
              <a:blipFill rotWithShape="0">
                <a:blip r:embed="rId4"/>
                <a:stretch>
                  <a:fillRect t="-6335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49496" y="6039897"/>
                <a:ext cx="16368492" cy="164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Khi đó độ dài đoạn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vi-VN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 được gọi là khoảng cách từ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 đến </a:t>
                </a:r>
                <a:r>
                  <a:rPr lang="en-US" sz="4400" dirty="0" err="1"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+mj-lt"/>
                    <a:ea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. </a:t>
                </a:r>
                <a:endParaRPr lang="en-US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96" y="6039897"/>
                <a:ext cx="16368492" cy="1649682"/>
              </a:xfrm>
              <a:prstGeom prst="rect">
                <a:avLst/>
              </a:prstGeom>
              <a:blipFill rotWithShape="0">
                <a:blip r:embed="rId5"/>
                <a:stretch>
                  <a:fillRect l="-1490" t="-5185" b="-1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ubtitle 9"/>
              <p:cNvSpPr txBox="1">
                <a:spLocks/>
              </p:cNvSpPr>
              <p:nvPr/>
            </p:nvSpPr>
            <p:spPr>
              <a:xfrm>
                <a:off x="549496" y="5029126"/>
                <a:ext cx="6444445" cy="108722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816479" indent="-81647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9038" indent="-68039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597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10236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875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7514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6153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4792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3431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vi-VN" sz="4400" dirty="0">
                    <a:latin typeface="+mj-lt"/>
                    <a:ea typeface="Cambria Math" panose="02040503050406030204" pitchFamily="18" charset="0"/>
                  </a:rPr>
                  <a:t>Kẻ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vi-V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vi-VN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vi-VN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 tại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dirty="0">
                  <a:latin typeface="+mj-lt"/>
                  <a:ea typeface="Times New Roman" panose="02020603050405020304" pitchFamily="18" charset="0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en-US" sz="4400" dirty="0"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Subtit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96" y="5029126"/>
                <a:ext cx="6444445" cy="1087226"/>
              </a:xfrm>
              <a:prstGeom prst="rect">
                <a:avLst/>
              </a:prstGeom>
              <a:blipFill rotWithShape="0">
                <a:blip r:embed="rId6"/>
                <a:stretch>
                  <a:fillRect l="-3784" t="-7865" b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44526" y="8275738"/>
                <a:ext cx="23362065" cy="1777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Khoảng cách từ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 đến </a:t>
                </a:r>
                <a:r>
                  <a:rPr lang="en-US" sz="4400" dirty="0" err="1"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+mj-lt"/>
                    <a:ea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 được ký hiệu và tính bởi công thức: </a:t>
                </a:r>
                <a:endParaRPr lang="en-US" sz="4400" dirty="0">
                  <a:latin typeface="+mj-lt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	</a:t>
                </a:r>
                <a:endParaRPr lang="en-US" sz="54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26" y="8275738"/>
                <a:ext cx="23362065" cy="1777923"/>
              </a:xfrm>
              <a:prstGeom prst="rect">
                <a:avLst/>
              </a:prstGeom>
              <a:blipFill rotWithShape="0">
                <a:blip r:embed="rId7"/>
                <a:stretch>
                  <a:fillRect l="-1070" t="-48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5564187" y="9680699"/>
            <a:ext cx="7379661" cy="1905000"/>
            <a:chOff x="1069398" y="11308006"/>
            <a:chExt cx="7379661" cy="1905000"/>
          </a:xfrm>
        </p:grpSpPr>
        <p:grpSp>
          <p:nvGrpSpPr>
            <p:cNvPr id="27" name="Group 26"/>
            <p:cNvGrpSpPr/>
            <p:nvPr/>
          </p:nvGrpSpPr>
          <p:grpSpPr>
            <a:xfrm>
              <a:off x="1133859" y="11308006"/>
              <a:ext cx="7315200" cy="1905000"/>
              <a:chOff x="1133859" y="11308006"/>
              <a:chExt cx="7315200" cy="19050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1133859" y="11308006"/>
                <a:ext cx="0" cy="1905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133859" y="11308006"/>
                <a:ext cx="7315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8420166" y="11308006"/>
                <a:ext cx="0" cy="1905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133859" y="13213006"/>
                <a:ext cx="7315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1069398" y="11426018"/>
                  <a:ext cx="7321876" cy="15279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)=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𝑎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𝑏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𝑐</m:t>
                                </m:r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398" y="11426018"/>
                  <a:ext cx="7321876" cy="152798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9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34403" y="5633790"/>
            <a:ext cx="22746383" cy="3662609"/>
            <a:chOff x="1270511" y="5867400"/>
            <a:chExt cx="21819676" cy="4052059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37804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800"/>
                <a:ext cx="903517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08111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23742649" cy="1446550"/>
            <a:chOff x="811214" y="1892299"/>
            <a:chExt cx="23742649" cy="1446547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VII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22466302" cy="1446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TÍNH KHOẢNG CÁCH TỪ MỘT ĐIỂM ĐẾN MỘT ĐƯỜNG THẲNG</a:t>
              </a:r>
            </a:p>
            <a:p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03540" y="4013242"/>
                <a:ext cx="1927724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>
                    <a:latin typeface="+mj-lt"/>
                    <a:ea typeface="Times New Roman" panose="02020603050405020304" pitchFamily="18" charset="0"/>
                  </a:rPr>
                  <a:t>Tính khoảng cách từ điểm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vi-VN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(1;−1)</m:t>
                    </m:r>
                  </m:oMath>
                </a14:m>
                <a:r>
                  <a:rPr lang="vi-VN" sz="4800" dirty="0">
                    <a:latin typeface="+mj-lt"/>
                    <a:ea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vi-VN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:3</m:t>
                    </m:r>
                    <m:r>
                      <a:rPr lang="vi-VN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−4</m:t>
                    </m:r>
                    <m:r>
                      <a:rPr lang="vi-VN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vi-VN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−17= 0</m:t>
                    </m:r>
                  </m:oMath>
                </a14:m>
                <a:r>
                  <a:rPr lang="vi-VN" sz="4800" dirty="0"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vi-VN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540" y="4013242"/>
                <a:ext cx="19277245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455" t="-16058" r="-664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/>
          <p:cNvSpPr/>
          <p:nvPr/>
        </p:nvSpPr>
        <p:spPr>
          <a:xfrm>
            <a:off x="2468539" y="6552359"/>
            <a:ext cx="212312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402387" y="7530353"/>
                <a:ext cx="12192000" cy="16585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𝑑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𝑀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𝛥</m:t>
                          </m:r>
                        </m:e>
                      </m:d>
                      <m:r>
                        <a:rPr lang="vi-VN" sz="4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3.1−4.(−1)−17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vi-VN" sz="4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=2</m:t>
                      </m:r>
                    </m:oMath>
                  </m:oMathPara>
                </a14:m>
                <a:b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387" y="7530353"/>
                <a:ext cx="12192000" cy="16585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64057" y="5916000"/>
            <a:ext cx="22746383" cy="5209201"/>
            <a:chOff x="1270511" y="5867400"/>
            <a:chExt cx="21819676" cy="5763102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549149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800"/>
                <a:ext cx="903517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08111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3715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23742649" cy="1446550"/>
            <a:chOff x="811214" y="1892299"/>
            <a:chExt cx="23742649" cy="1446547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VII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22466302" cy="1446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TÍNH KHOẢNG CÁCH TỪ MỘT ĐIỂM ĐẾN MỘT ĐƯỜNG THẲNG</a:t>
              </a:r>
            </a:p>
            <a:p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4840193" y="3893620"/>
                <a:ext cx="18783393" cy="1216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vi-VN" sz="48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 k</a:t>
                </a:r>
                <a:r>
                  <a:rPr lang="vi-VN" sz="4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hoảng cách từ gốc tọa độ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vi-VN" sz="4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193" y="3893620"/>
                <a:ext cx="18783393" cy="1216230"/>
              </a:xfrm>
              <a:prstGeom prst="rect">
                <a:avLst/>
              </a:prstGeom>
              <a:blipFill rotWithShape="0">
                <a:blip r:embed="rId3"/>
                <a:stretch>
                  <a:fillRect l="-1493" b="-12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3659187" y="6488575"/>
                <a:ext cx="10090706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:8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−48=0</m:t>
                    </m:r>
                  </m:oMath>
                </a14:m>
                <a:endParaRPr lang="en-US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187" y="6488575"/>
                <a:ext cx="10090706" cy="871008"/>
              </a:xfrm>
              <a:prstGeom prst="rect">
                <a:avLst/>
              </a:prstGeom>
              <a:blipFill rotWithShape="0">
                <a:blip r:embed="rId4"/>
                <a:stretch>
                  <a:fillRect t="-9091" b="-258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814936" y="8799140"/>
                <a:ext cx="8494185" cy="17433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,∆</m:t>
                          </m:r>
                        </m:e>
                      </m:d>
                      <m:r>
                        <a:rPr lang="vi-VN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−48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4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4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−48</m:t>
                              </m:r>
                            </m:e>
                          </m:d>
                        </m:num>
                        <m:den>
                          <m:r>
                            <a:rPr lang="vi-VN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  <m:r>
                        <a:rPr lang="vi-VN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vi-VN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936" y="8799140"/>
                <a:ext cx="8494185" cy="174336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5487987" y="7548675"/>
                <a:ext cx="13447835" cy="821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k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hoảng cách từ điểm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vi-VN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987" y="7548675"/>
                <a:ext cx="13447835" cy="821700"/>
              </a:xfrm>
              <a:prstGeom prst="rect">
                <a:avLst/>
              </a:prstGeom>
              <a:blipFill rotWithShape="0">
                <a:blip r:embed="rId6"/>
                <a:stretch>
                  <a:fillRect l="-1813" t="-9630" b="-3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58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3" grpId="0"/>
      <p:bldP spid="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64057" y="5916000"/>
            <a:ext cx="22746383" cy="5971200"/>
            <a:chOff x="1270511" y="5867400"/>
            <a:chExt cx="21819676" cy="5763102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549149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800"/>
                <a:ext cx="903517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08111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3715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23742649" cy="1446550"/>
            <a:chOff x="811214" y="1892299"/>
            <a:chExt cx="23742649" cy="1446547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VII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22466302" cy="1446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TÍNH KHOẢNG CÁCH TỪ MỘT ĐIỂM ĐẾN MỘT ĐƯỜNG THẲNG</a:t>
              </a:r>
            </a:p>
            <a:p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4902418" y="3583337"/>
                <a:ext cx="18783393" cy="1829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 k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hoảng cách từ điểm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2;0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vi-VN" sz="440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4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=1+3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=2+4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418" y="3583337"/>
                <a:ext cx="18783393" cy="1829219"/>
              </a:xfrm>
              <a:prstGeom prst="rect">
                <a:avLst/>
              </a:prstGeom>
              <a:blipFill rotWithShape="0">
                <a:blip r:embed="rId3"/>
                <a:stretch>
                  <a:fillRect l="-12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145203" y="9357498"/>
                <a:ext cx="9162380" cy="1924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4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</m:e>
                      </m:d>
                      <m:r>
                        <a:rPr lang="vi-VN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4.2−3.0+2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4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4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(−3)</m:t>
                                  </m:r>
                                </m:e>
                                <m:sup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</m:d>
                        </m:num>
                        <m:den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203" y="9357498"/>
                <a:ext cx="9162380" cy="19245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5469669" y="8643353"/>
                <a:ext cx="13447835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k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hoảng cách từ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vi-VN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669" y="8643353"/>
                <a:ext cx="13447835" cy="871008"/>
              </a:xfrm>
              <a:prstGeom prst="rect">
                <a:avLst/>
              </a:prstGeom>
              <a:blipFill rotWithShape="0">
                <a:blip r:embed="rId5"/>
                <a:stretch>
                  <a:fillRect l="-1813" t="-9790" b="-272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59137" y="6334994"/>
                <a:ext cx="18211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dirty="0">
                    <a:latin typeface="+mj-lt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vi-VN" sz="4400" dirty="0">
                    <a:latin typeface="+mj-lt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vi-VN" sz="4400" dirty="0">
                    <a:latin typeface="+mj-lt"/>
                  </a:rPr>
                  <a:t> và có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3;4</m:t>
                        </m:r>
                      </m:e>
                    </m:d>
                  </m:oMath>
                </a14:m>
                <a:r>
                  <a:rPr lang="vi-VN" sz="44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37" y="6334994"/>
                <a:ext cx="18211800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1339" t="-15079" b="-380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4268788" y="7334725"/>
                <a:ext cx="6629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⇒∆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+mj-lt"/>
                  </a:rPr>
                  <a:t>có </a:t>
                </a:r>
                <a:r>
                  <a:rPr lang="en-US" sz="4400" dirty="0" err="1">
                    <a:latin typeface="+mj-lt"/>
                  </a:rPr>
                  <a:t>một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vi-VN" sz="4400" dirty="0">
                    <a:latin typeface="+mj-lt"/>
                  </a:rPr>
                  <a:t>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4;−</m:t>
                        </m:r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vi-VN" sz="44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88" y="7334725"/>
                <a:ext cx="6629400" cy="769441"/>
              </a:xfrm>
              <a:prstGeom prst="rect">
                <a:avLst/>
              </a:prstGeom>
              <a:blipFill rotWithShape="0">
                <a:blip r:embed="rId7"/>
                <a:stretch>
                  <a:fillRect t="-17460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726393" y="7302130"/>
                <a:ext cx="1233061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⇒∆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:4</m:t>
                      </m:r>
                      <m:d>
                        <m:dPr>
                          <m:ctrlP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d>
                        <m:dPr>
                          <m:ctrlP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=0⇔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+2=0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6393" y="7302130"/>
                <a:ext cx="12330619" cy="7694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4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3" grpId="0"/>
      <p:bldP spid="96" grpId="0"/>
      <p:bldP spid="2" grpId="0"/>
      <p:bldP spid="9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64057" y="5916000"/>
            <a:ext cx="22746383" cy="6809400"/>
            <a:chOff x="1270511" y="5867400"/>
            <a:chExt cx="21819676" cy="5763102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549149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800"/>
                <a:ext cx="903517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08111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3715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23742649" cy="1446550"/>
            <a:chOff x="811214" y="1892299"/>
            <a:chExt cx="23742649" cy="1446547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VII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22466302" cy="1446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TÍNH KHOẢNG CÁCH TỪ MỘT ĐIỂM ĐẾN MỘT ĐƯỜNG THẲNG</a:t>
              </a:r>
            </a:p>
            <a:p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4840193" y="3893620"/>
                <a:ext cx="18783393" cy="164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 bán kính </a:t>
                </a:r>
                <a14:m>
                  <m:oMath xmlns:m="http://schemas.openxmlformats.org/officeDocument/2006/math">
                    <m:r>
                      <a:rPr lang="vi-VN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biết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tâm là điểm </a:t>
                </a:r>
                <a14:m>
                  <m:oMath xmlns:m="http://schemas.openxmlformats.org/officeDocument/2006/math">
                    <m:r>
                      <a:rPr lang="vi-VN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vi-VN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−1;3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tiếp xúc với đường thẳng </a:t>
                </a:r>
                <a14:m>
                  <m:oMath xmlns:m="http://schemas.openxmlformats.org/officeDocument/2006/math"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−4=0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44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193" y="3893620"/>
                <a:ext cx="18783393" cy="1649682"/>
              </a:xfrm>
              <a:prstGeom prst="rect">
                <a:avLst/>
              </a:prstGeom>
              <a:blipFill rotWithShape="0">
                <a:blip r:embed="rId3"/>
                <a:stretch>
                  <a:fillRect l="-1331" t="-5185" r="-1298"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38781" y="8849862"/>
                <a:ext cx="13918811" cy="1749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𝐼𝐻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</m:d>
                      <m:r>
                        <a:rPr lang="vi-VN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12.</m:t>
                              </m:r>
                              <m:d>
                                <m:dPr>
                                  <m:ctrlPr>
                                    <a:rPr lang="vi-VN" sz="44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vi-VN" sz="4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+5.3−4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12</m:t>
                                  </m:r>
                                </m:e>
                                <m:sup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4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4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781" y="8849862"/>
                <a:ext cx="13918811" cy="17490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5513929" y="6646147"/>
                <a:ext cx="7162800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m:rPr>
                        <m:sty m:val="p"/>
                      </m:rPr>
                      <a:rPr lang="vi-VN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 tại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929" y="6646147"/>
                <a:ext cx="7162800" cy="871008"/>
              </a:xfrm>
              <a:prstGeom prst="rect">
                <a:avLst/>
              </a:prstGeom>
              <a:blipFill rotWithShape="0">
                <a:blip r:embed="rId5"/>
                <a:stretch>
                  <a:fillRect l="-3489" t="-9091" b="-258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46037" y="6282253"/>
            <a:ext cx="7541138" cy="66763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3929" y="7752440"/>
            <a:ext cx="7525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+mj-lt"/>
              </a:rPr>
              <a:t>Khi đó</a:t>
            </a:r>
          </a:p>
        </p:txBody>
      </p:sp>
    </p:spTree>
    <p:extLst>
      <p:ext uri="{BB962C8B-B14F-4D97-AF65-F5344CB8AC3E}">
        <p14:creationId xmlns:p14="http://schemas.microsoft.com/office/powerpoint/2010/main" val="355982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3" grpId="0"/>
      <p:bldP spid="9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72674" y="7554141"/>
            <a:ext cx="22746198" cy="6006735"/>
            <a:chOff x="1270511" y="5867400"/>
            <a:chExt cx="21819499" cy="6278813"/>
          </a:xfrm>
        </p:grpSpPr>
        <p:sp>
          <p:nvSpPr>
            <p:cNvPr id="53" name="Rounded Rectangle 52"/>
            <p:cNvSpPr/>
            <p:nvPr/>
          </p:nvSpPr>
          <p:spPr>
            <a:xfrm>
              <a:off x="1272033" y="6654721"/>
              <a:ext cx="21817977" cy="549149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800"/>
                <a:ext cx="903517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08111" cy="4010134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3715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23742649" cy="1446550"/>
            <a:chOff x="811214" y="1892299"/>
            <a:chExt cx="23742649" cy="1446547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VII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22466302" cy="1446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TÍNH KHOẢNG CÁCH TỪ MỘT ĐIỂM ĐẾN MỘT ĐƯỜNG THẲNG</a:t>
              </a:r>
            </a:p>
            <a:p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5027653" y="4223249"/>
                <a:ext cx="18595934" cy="3892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indent="-18034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 cách từ giao điểm của hai 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0340" indent="-18034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:3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0340" indent="-18034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800" b="1" dirty="0">
                    <a:solidFill>
                      <a:srgbClr val="1F02C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	</a:t>
                </a:r>
                <a:r>
                  <a:rPr lang="vi-VN" sz="4800" b="1" dirty="0">
                    <a:solidFill>
                      <a:srgbClr val="1F02C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rgbClr val="1F02C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800" i="1">
                            <a:solidFill>
                              <a:srgbClr val="1F02C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vi-VN" sz="4800" dirty="0">
                    <a:solidFill>
                      <a:srgbClr val="1F02C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>
                    <a:solidFill>
                      <a:srgbClr val="1F02C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	</a:t>
                </a:r>
                <a:r>
                  <a:rPr lang="vi-VN" sz="4800" b="1" dirty="0">
                    <a:solidFill>
                      <a:srgbClr val="1F02C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1F02C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1F02C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rgbClr val="1F02C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i="1">
                                <a:solidFill>
                                  <a:srgbClr val="1F02C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vi-VN" sz="4800" i="1">
                            <a:solidFill>
                              <a:srgbClr val="1F02C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srgbClr val="1F02C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>
                    <a:solidFill>
                      <a:srgbClr val="1F02C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4800" b="1" dirty="0">
                    <a:solidFill>
                      <a:srgbClr val="1F02C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1F02C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rgbClr val="1F02C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i="1">
                                <a:solidFill>
                                  <a:srgbClr val="1F02C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vi-VN" sz="4800" i="1">
                            <a:solidFill>
                              <a:srgbClr val="1F02C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srgbClr val="1F02C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>
                    <a:solidFill>
                      <a:srgbClr val="1F02C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4800" b="1" dirty="0">
                    <a:solidFill>
                      <a:srgbClr val="1F02C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4800" dirty="0">
                    <a:solidFill>
                      <a:srgbClr val="1F02C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0340" indent="-18034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endParaRPr lang="en-US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653" y="4223249"/>
                <a:ext cx="18595934" cy="3892284"/>
              </a:xfrm>
              <a:prstGeom prst="rect">
                <a:avLst/>
              </a:prstGeom>
              <a:blipFill rotWithShape="0">
                <a:blip r:embed="rId3"/>
                <a:stretch>
                  <a:fillRect l="-1344" t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095031" y="8831759"/>
            <a:ext cx="10614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212387" y="8492927"/>
                <a:ext cx="12192000" cy="15684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+4=0</m:t>
                              </m:r>
                            </m:e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&amp;2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−1=0</m:t>
                              </m:r>
                            </m:e>
                          </m:eqArr>
                        </m:e>
                      </m:d>
                      <m:r>
                        <a:rPr lang="vi-VN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=−1</m:t>
                              </m:r>
                            </m:e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  <m:r>
                        <a:rPr lang="vi-VN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vi-VN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−1;1</m:t>
                          </m:r>
                        </m:e>
                      </m:d>
                    </m:oMath>
                  </m:oMathPara>
                </a14:m>
                <a:br>
                  <a:rPr lang="vi-VN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2387" y="8492927"/>
                <a:ext cx="12192000" cy="1568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434350" y="10287000"/>
                <a:ext cx="7642477" cy="1705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18034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vi-VN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𝛥</m:t>
                          </m:r>
                        </m:e>
                      </m:d>
                      <m:r>
                        <a:rPr lang="vi-VN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−3+1+4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9+1</m:t>
                              </m:r>
                            </m:e>
                          </m:rad>
                        </m:den>
                      </m:f>
                      <m:r>
                        <a:rPr lang="vi-VN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  <m:r>
                        <a:rPr lang="vi-VN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350" y="10287000"/>
                <a:ext cx="7642477" cy="17058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850187" y="12460534"/>
            <a:ext cx="2005677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3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5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496" y="1572060"/>
            <a:ext cx="23837679" cy="817376"/>
            <a:chOff x="716184" y="1892298"/>
            <a:chExt cx="18654491" cy="817374"/>
          </a:xfrm>
        </p:grpSpPr>
        <p:sp>
          <p:nvSpPr>
            <p:cNvPr id="3" name="Rounded Rectangle 2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8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CÔNG THỨC TÍNH KHOẢNG CÁCH TỪ MỘT ĐIỂM ĐẾN MỘT ĐƯỜNG THẲNG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33888"/>
            <a:ext cx="1269206" cy="832722"/>
            <a:chOff x="644526" y="2795826"/>
            <a:chExt cx="1269206" cy="832722"/>
          </a:xfrm>
        </p:grpSpPr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35187" y="2602132"/>
            <a:ext cx="17830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KHOẢNG CÁCH  GIỮA HAI ĐƯỜNG THẲNG SONG </a:t>
            </a:r>
            <a:r>
              <a:rPr lang="en-US" sz="44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SONG</a:t>
            </a:r>
            <a:endParaRPr lang="vi-VN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9622" t="8139" r="36186" b="6976"/>
          <a:stretch/>
        </p:blipFill>
        <p:spPr>
          <a:xfrm>
            <a:off x="17375187" y="1981200"/>
            <a:ext cx="5715000" cy="5562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13454" y="3429000"/>
                <a:ext cx="1078493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454" y="3429000"/>
                <a:ext cx="10784933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2261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13454" y="4267200"/>
                <a:ext cx="1104185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tùy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454" y="4267200"/>
                <a:ext cx="11041855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2209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13454" y="5029200"/>
                <a:ext cx="1322333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454" y="5029200"/>
                <a:ext cx="13223333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1844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288587" y="5105400"/>
                <a:ext cx="5065361" cy="661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587" y="5105400"/>
                <a:ext cx="5065361" cy="6617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10"/>
          <p:cNvGrpSpPr/>
          <p:nvPr/>
        </p:nvGrpSpPr>
        <p:grpSpPr>
          <a:xfrm>
            <a:off x="1125195" y="9147910"/>
            <a:ext cx="22746383" cy="4199606"/>
            <a:chOff x="1270511" y="5867400"/>
            <a:chExt cx="21819676" cy="4052059"/>
          </a:xfrm>
        </p:grpSpPr>
        <p:sp>
          <p:nvSpPr>
            <p:cNvPr id="39" name="Rounded Rectangle 38"/>
            <p:cNvSpPr/>
            <p:nvPr/>
          </p:nvSpPr>
          <p:spPr>
            <a:xfrm>
              <a:off x="1272210" y="6139009"/>
              <a:ext cx="21817977" cy="37804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42"/>
              <p:cNvSpPr/>
              <p:nvPr/>
            </p:nvSpPr>
            <p:spPr>
              <a:xfrm flipV="1">
                <a:off x="1224541" y="6322800"/>
                <a:ext cx="903517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5" name="Group 54"/>
          <p:cNvGrpSpPr/>
          <p:nvPr/>
        </p:nvGrpSpPr>
        <p:grpSpPr>
          <a:xfrm>
            <a:off x="1153346" y="7089666"/>
            <a:ext cx="22808111" cy="1992085"/>
            <a:chOff x="1268078" y="3405486"/>
            <a:chExt cx="21841827" cy="1992085"/>
          </a:xfrm>
        </p:grpSpPr>
        <p:sp>
          <p:nvSpPr>
            <p:cNvPr id="46" name="Rounded Rectangle 45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250671" y="3527166"/>
                <a:ext cx="213715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5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4834490" y="7637089"/>
                <a:ext cx="19000847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:2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:−4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−5=0.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490" y="7637089"/>
                <a:ext cx="19000847" cy="1446550"/>
              </a:xfrm>
              <a:prstGeom prst="rect">
                <a:avLst/>
              </a:prstGeom>
              <a:blipFill rotWithShape="0">
                <a:blip r:embed="rId8"/>
                <a:stretch>
                  <a:fillRect l="-1283" t="-8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017303" y="9639436"/>
                <a:ext cx="1104185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1;1</m:t>
                        </m:r>
                      </m:e>
                    </m:d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303" y="9639436"/>
                <a:ext cx="11041855" cy="769441"/>
              </a:xfrm>
              <a:prstGeom prst="rect">
                <a:avLst/>
              </a:prstGeom>
              <a:blipFill rotWithShape="0">
                <a:blip r:embed="rId9"/>
                <a:stretch>
                  <a:fillRect l="-2209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017303" y="10724035"/>
                <a:ext cx="1322333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303" y="10724035"/>
                <a:ext cx="13223333" cy="769441"/>
              </a:xfrm>
              <a:prstGeom prst="rect">
                <a:avLst/>
              </a:prstGeom>
              <a:blipFill rotWithShape="0">
                <a:blip r:embed="rId10"/>
                <a:stretch>
                  <a:fillRect l="-1844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928446" y="12089636"/>
                <a:ext cx="5185587" cy="661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=</a:t>
                </a:r>
                <a:endParaRPr lang="vi-VN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446" y="12089636"/>
                <a:ext cx="5185587" cy="661720"/>
              </a:xfrm>
              <a:prstGeom prst="rect">
                <a:avLst/>
              </a:prstGeom>
              <a:blipFill rotWithShape="0">
                <a:blip r:embed="rId11"/>
                <a:stretch>
                  <a:fillRect t="-23853" r="-5523" b="-50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8916987" y="11787089"/>
                <a:ext cx="8313526" cy="1560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−4.1+6.1−5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0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(−4)</m:t>
                                  </m:r>
                                </m:e>
                                <m:sup>
                                  <m:r>
                                    <a:rPr lang="vi-VN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0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lang="vi-VN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vi-VN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vi-VN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0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b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987" y="11787089"/>
                <a:ext cx="8313526" cy="156042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77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21" grpId="0"/>
      <p:bldP spid="76" grpId="0"/>
      <p:bldP spid="77" grpId="0"/>
      <p:bldP spid="78" grpId="0"/>
      <p:bldP spid="79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496" y="1572060"/>
            <a:ext cx="23837679" cy="817376"/>
            <a:chOff x="716184" y="1892298"/>
            <a:chExt cx="18654491" cy="817374"/>
          </a:xfrm>
        </p:grpSpPr>
        <p:sp>
          <p:nvSpPr>
            <p:cNvPr id="3" name="Rounded Rectangle 2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8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CÔNG THỨC TÍNH KHOẢNG CÁCH TỪ MỘT ĐIỂM ĐẾN MỘT ĐƯỜNG THẲNG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33888"/>
            <a:ext cx="1269206" cy="832722"/>
            <a:chOff x="644526" y="2795826"/>
            <a:chExt cx="1269206" cy="832722"/>
          </a:xfrm>
        </p:grpSpPr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35187" y="2602132"/>
            <a:ext cx="17830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KHOẢNG CÁCH  GIỮA HAI ĐƯỜNG THẲNG SONG </a:t>
            </a:r>
            <a:r>
              <a:rPr lang="en-US" sz="44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SONG</a:t>
            </a:r>
            <a:endParaRPr lang="vi-VN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9622" t="8139" r="36186" b="6976"/>
          <a:stretch/>
        </p:blipFill>
        <p:spPr>
          <a:xfrm>
            <a:off x="17375187" y="1981200"/>
            <a:ext cx="5715000" cy="5562600"/>
          </a:xfrm>
          <a:prstGeom prst="rect">
            <a:avLst/>
          </a:prstGeom>
        </p:spPr>
      </p:pic>
      <p:grpSp>
        <p:nvGrpSpPr>
          <p:cNvPr id="38" name="Group 10"/>
          <p:cNvGrpSpPr/>
          <p:nvPr/>
        </p:nvGrpSpPr>
        <p:grpSpPr>
          <a:xfrm>
            <a:off x="1125195" y="9147910"/>
            <a:ext cx="22746383" cy="4199606"/>
            <a:chOff x="1270511" y="5867400"/>
            <a:chExt cx="21819676" cy="4052059"/>
          </a:xfrm>
        </p:grpSpPr>
        <p:sp>
          <p:nvSpPr>
            <p:cNvPr id="39" name="Rounded Rectangle 38"/>
            <p:cNvSpPr/>
            <p:nvPr/>
          </p:nvSpPr>
          <p:spPr>
            <a:xfrm>
              <a:off x="1272210" y="6139009"/>
              <a:ext cx="21817977" cy="37804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42"/>
              <p:cNvSpPr/>
              <p:nvPr/>
            </p:nvSpPr>
            <p:spPr>
              <a:xfrm flipV="1">
                <a:off x="1224541" y="6322800"/>
                <a:ext cx="903517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5" name="Group 54"/>
          <p:cNvGrpSpPr/>
          <p:nvPr/>
        </p:nvGrpSpPr>
        <p:grpSpPr>
          <a:xfrm>
            <a:off x="1153346" y="7089666"/>
            <a:ext cx="22808111" cy="1992085"/>
            <a:chOff x="1268078" y="3405486"/>
            <a:chExt cx="21841827" cy="1992085"/>
          </a:xfrm>
        </p:grpSpPr>
        <p:sp>
          <p:nvSpPr>
            <p:cNvPr id="46" name="Rounded Rectangle 45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250671" y="3527166"/>
                <a:ext cx="213715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5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4834490" y="7637089"/>
                <a:ext cx="19000847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−5=0.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490" y="7637089"/>
                <a:ext cx="19000847" cy="1446550"/>
              </a:xfrm>
              <a:prstGeom prst="rect">
                <a:avLst/>
              </a:prstGeom>
              <a:blipFill rotWithShape="0">
                <a:blip r:embed="rId4"/>
                <a:stretch>
                  <a:fillRect l="-1283" t="-8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017303" y="9639436"/>
                <a:ext cx="1104185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303" y="9639436"/>
                <a:ext cx="11041855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2209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017303" y="10724035"/>
                <a:ext cx="1322333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303" y="10724035"/>
                <a:ext cx="13223333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1844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928446" y="12089636"/>
                <a:ext cx="2854819" cy="661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446" y="12089636"/>
                <a:ext cx="2854819" cy="6617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7783265" y="11823874"/>
                <a:ext cx="5645768" cy="1560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1+</m:t>
                              </m:r>
                              <m:r>
                                <a:rPr lang="vi-VN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5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vi-VN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(−4)</m:t>
                                  </m:r>
                                </m:e>
                                <m:sup>
                                  <m:r>
                                    <a:rPr lang="vi-VN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vi-VN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b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265" y="11823874"/>
                <a:ext cx="5645768" cy="156042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167"/>
          <p:cNvGrpSpPr/>
          <p:nvPr/>
        </p:nvGrpSpPr>
        <p:grpSpPr>
          <a:xfrm>
            <a:off x="992187" y="3474497"/>
            <a:ext cx="3794127" cy="927101"/>
            <a:chOff x="4867276" y="9361488"/>
            <a:chExt cx="3794125" cy="927101"/>
          </a:xfrm>
        </p:grpSpPr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4786313" y="3642191"/>
                <a:ext cx="12357204" cy="164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13" y="3642191"/>
                <a:ext cx="12357204" cy="1649682"/>
              </a:xfrm>
              <a:prstGeom prst="rect">
                <a:avLst/>
              </a:prstGeom>
              <a:blipFill rotWithShape="0">
                <a:blip r:embed="rId9"/>
                <a:stretch>
                  <a:fillRect l="-1973" t="-4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Group 91"/>
          <p:cNvGrpSpPr/>
          <p:nvPr/>
        </p:nvGrpSpPr>
        <p:grpSpPr>
          <a:xfrm>
            <a:off x="5017303" y="5350294"/>
            <a:ext cx="7379661" cy="1905000"/>
            <a:chOff x="1069398" y="11308006"/>
            <a:chExt cx="7379661" cy="1905000"/>
          </a:xfrm>
        </p:grpSpPr>
        <p:grpSp>
          <p:nvGrpSpPr>
            <p:cNvPr id="93" name="Group 92"/>
            <p:cNvGrpSpPr/>
            <p:nvPr/>
          </p:nvGrpSpPr>
          <p:grpSpPr>
            <a:xfrm>
              <a:off x="1133859" y="11308006"/>
              <a:ext cx="7315200" cy="1905000"/>
              <a:chOff x="1133859" y="11308006"/>
              <a:chExt cx="7315200" cy="19050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1133859" y="11308006"/>
                <a:ext cx="0" cy="1905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1133859" y="11308006"/>
                <a:ext cx="7315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8420166" y="11308006"/>
                <a:ext cx="0" cy="1905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1133859" y="13213006"/>
                <a:ext cx="7315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1069398" y="11426018"/>
                  <a:ext cx="5622052" cy="15279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  <m:r>
                          <a:rPr lang="en-US" sz="4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)=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398" y="11426018"/>
                  <a:ext cx="5622052" cy="152798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699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2110</Words>
  <Application>Microsoft Office PowerPoint</Application>
  <PresentationFormat>Custom</PresentationFormat>
  <Paragraphs>252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Dinh Ngoc Thuy</cp:lastModifiedBy>
  <cp:revision>122</cp:revision>
  <dcterms:created xsi:type="dcterms:W3CDTF">2013-08-31T11:42:51Z</dcterms:created>
  <dcterms:modified xsi:type="dcterms:W3CDTF">2020-04-01T01:49:41Z</dcterms:modified>
</cp:coreProperties>
</file>