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26" r:id="rId2"/>
    <p:sldId id="260" r:id="rId3"/>
    <p:sldId id="329" r:id="rId4"/>
    <p:sldId id="328" r:id="rId5"/>
    <p:sldId id="340" r:id="rId6"/>
    <p:sldId id="262" r:id="rId7"/>
    <p:sldId id="327" r:id="rId8"/>
    <p:sldId id="331" r:id="rId9"/>
    <p:sldId id="341" r:id="rId10"/>
    <p:sldId id="344" r:id="rId11"/>
    <p:sldId id="325" r:id="rId12"/>
    <p:sldId id="345" r:id="rId13"/>
    <p:sldId id="332" r:id="rId14"/>
    <p:sldId id="343" r:id="rId15"/>
    <p:sldId id="333" r:id="rId16"/>
    <p:sldId id="337" r:id="rId17"/>
    <p:sldId id="338" r:id="rId18"/>
    <p:sldId id="339" r:id="rId19"/>
    <p:sldId id="334" r:id="rId20"/>
    <p:sldId id="335" r:id="rId21"/>
    <p:sldId id="259" r:id="rId22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AF7"/>
    <a:srgbClr val="FF66FF"/>
    <a:srgbClr val="73F582"/>
    <a:srgbClr val="FF0000"/>
    <a:srgbClr val="000099"/>
    <a:srgbClr val="71A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/>
    <p:restoredTop sz="94857"/>
  </p:normalViewPr>
  <p:slideViewPr>
    <p:cSldViewPr snapToGrid="0" snapToObjects="1">
      <p:cViewPr varScale="1">
        <p:scale>
          <a:sx n="68" d="100"/>
          <a:sy n="68" d="100"/>
        </p:scale>
        <p:origin x="8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9E867-92BD-5E42-8CAC-6A022AF22C1B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A9080-EFE4-F543-9944-AB05CF8D07E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70998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vi-V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48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vi-V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8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37A9E-5701-284D-91D8-4F588D153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879076-464A-5D43-9EC2-0E805397C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01718-72D8-8049-9B1F-4226BED4A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77376-2132-EE4B-95CC-113C1BE8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C22F9-6B5C-1744-869C-66B097A0E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3495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95DCA-1DDC-134E-8016-0CD3ADDE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BD179-5E55-E741-8941-6F9ED756F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01879-5DFB-BB4D-9B77-58530C182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66EDC-FBFF-8543-833D-2C2D09861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C6D91-68E0-2548-908A-46DBAC3B9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078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343E19-87BF-1E4B-B509-39BE76448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AA5-6DAC-8E4D-85EA-6DF4AAEC2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75EA2-6B3C-D74C-9892-A49AAAA8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A12F0-857B-4E41-A0FC-82854771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C54BE-DFF3-6F47-AE62-489E92286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942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378C4-C43A-8A48-8438-623772F6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534F8-9E4A-E048-BE0D-E84C86254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C0266-1DAA-544E-AD56-753CD3E6C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44FFC-10D9-3745-855B-B7BDDC9C3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8D939-0051-C84B-8A7C-82D5DEC0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625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1AF05-8D38-4A42-A448-A6ECF419E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C466D-9673-F342-A270-4281AA7C5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2C6EB-6E41-894F-A030-DB5C37A6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886A1-F90E-F34F-AF28-2C9DF67B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36DDC-70D3-054A-9625-3FC49813A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6085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238A8-FBEE-074B-8EBB-3EBDC3EE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629E6-349F-B84F-B8DC-941B8AF44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8EFC7-61A1-1740-9D64-3F47421F6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D540E-28E4-8D4E-B704-C13FED2D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5AE29-1C74-6C44-AC7F-116B41EA0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8A645-3569-5745-AA98-E665FB9A9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9580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08B14-0310-6C40-9F38-D954A5390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47E3D-1192-614C-8604-1382ADFB0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9D823C-8AC3-2C48-93A6-942FC535F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809A8-F9D5-BF4A-8925-CABC86B540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C09F43-145A-EE47-98AF-EDD8EF99F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03D2FA-3CBF-C44A-9723-2A03EE1C0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1F07CF-4E70-254C-9BD3-6A2300CAE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632437-18BF-A44E-A7EE-05990118D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3705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4C4E0-49CD-5A47-82CE-493642DFA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AFFEB4-A116-0248-BE26-E5224690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8B9065-41F6-4F4A-AF7E-ECA42141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863286-6B7E-A842-9522-179B9ABA0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3441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C1B82-B289-B348-845B-D374423A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D4326E-CCAD-A54C-9ACB-293CC91F1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16326-ABD1-AD44-96A1-3C645118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6683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9959-8DC7-DF49-B61D-488B2B0FB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11F8-B4C1-9041-963B-D642C081D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3DA13A-D951-D14C-839D-59BB00739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7C2B1-70B0-9D4D-80FE-18ACCB913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E9F1E-019F-5340-BEA8-58B9A70EE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10314-11C4-FB48-BC8B-6488B1EC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9969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265CA-5AE4-C242-827B-72B84074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C3BDD8-ECF5-CC45-A7F1-510D92B4D9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355AB-230F-EA40-AEE9-500C7AB87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7734C-AAC8-354A-A208-BFCA64AB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0FADC-38F9-A844-ACB5-A522D07E5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B09B2-E709-374F-98AD-2C6C66C2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8744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F8BF9C-1A41-0C4E-A2D9-753B8B96F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A97E0-756E-8F46-BD14-E67C7D597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EA2A8-E502-AF46-8F08-A4A8A2D1E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B639A-06D5-B646-B9E3-CC99AB95D0BB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D9015-BBEC-E744-951A-45B0C4080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A9701-967D-9844-A7A3-BA03DF359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6865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E1A96-7C33-9B41-9D42-E33DDCCC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E500-5E3D-C84C-9166-2F09DE9D8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60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101.png">
            <a:extLst>
              <a:ext uri="{FF2B5EF4-FFF2-40B4-BE49-F238E27FC236}">
                <a16:creationId xmlns:a16="http://schemas.microsoft.com/office/drawing/2014/main" id="{3A5E4DF0-6869-7C47-BBBC-767BB5B97C0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511247" y="787401"/>
            <a:ext cx="3254188" cy="34034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image92.png">
            <a:extLst>
              <a:ext uri="{FF2B5EF4-FFF2-40B4-BE49-F238E27FC236}">
                <a16:creationId xmlns:a16="http://schemas.microsoft.com/office/drawing/2014/main" id="{1605A7E2-DCAB-D344-8AB4-CFB0C03A91B8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287021" y="787401"/>
            <a:ext cx="3471727" cy="3383288"/>
          </a:xfrm>
          <a:prstGeom prst="rect">
            <a:avLst/>
          </a:prstGeom>
          <a:ln/>
        </p:spPr>
      </p:pic>
      <p:pic>
        <p:nvPicPr>
          <p:cNvPr id="20" name="image89.png">
            <a:extLst>
              <a:ext uri="{FF2B5EF4-FFF2-40B4-BE49-F238E27FC236}">
                <a16:creationId xmlns:a16="http://schemas.microsoft.com/office/drawing/2014/main" id="{2F71E312-8382-7B4B-9276-13660D951638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861678" y="752798"/>
            <a:ext cx="3151462" cy="3438065"/>
          </a:xfrm>
          <a:prstGeom prst="rect">
            <a:avLst/>
          </a:prstGeom>
          <a:ln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2544796-2C8C-CF4D-944E-590E487F2785}"/>
              </a:ext>
            </a:extLst>
          </p:cNvPr>
          <p:cNvSpPr/>
          <p:nvPr/>
        </p:nvSpPr>
        <p:spPr>
          <a:xfrm>
            <a:off x="838200" y="4259270"/>
            <a:ext cx="11196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b="1" dirty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Trần Quốc Tảng (1253-1318)                </a:t>
            </a:r>
            <a:r>
              <a:rPr lang="en-US" b="1" dirty="0" smtClean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VN" b="1" dirty="0" smtClean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 </a:t>
            </a:r>
            <a:r>
              <a:rPr lang="en-VN" b="1" dirty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 Tổ (974-1028)                     </a:t>
            </a:r>
            <a:r>
              <a:rPr lang="en-VN" b="1" dirty="0" smtClean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b="1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oàng</a:t>
            </a:r>
            <a:r>
              <a:rPr lang="en-US" b="1" dirty="0" smtClean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</a:t>
            </a:r>
            <a:r>
              <a:rPr lang="en-VN" b="1" dirty="0" smtClean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VN" b="1" dirty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Quang Trung(1753-1792)</a:t>
            </a:r>
            <a:r>
              <a:rPr lang="en-VN" b="1" dirty="0">
                <a:solidFill>
                  <a:srgbClr val="1F2AF7"/>
                </a:solidFill>
                <a:effectLst/>
              </a:rPr>
              <a:t> </a:t>
            </a:r>
            <a:endParaRPr lang="en-VN" b="1" dirty="0">
              <a:solidFill>
                <a:srgbClr val="1F2AF7"/>
              </a:solidFill>
            </a:endParaRP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78139305-9C5B-BE43-8BDA-48F28616CBAB}"/>
              </a:ext>
            </a:extLst>
          </p:cNvPr>
          <p:cNvSpPr/>
          <p:nvPr/>
        </p:nvSpPr>
        <p:spPr>
          <a:xfrm>
            <a:off x="3004807" y="4925719"/>
            <a:ext cx="9004663" cy="2048477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Kể tên các nhân vật trong các bức tranh?</a:t>
            </a:r>
          </a:p>
          <a:p>
            <a:pPr lvl="0"/>
            <a:r>
              <a:rPr lang="en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Sắp xếp các bức tranh theo thứ tự trước sau?</a:t>
            </a:r>
          </a:p>
          <a:p>
            <a:pPr lvl="0"/>
            <a:endParaRPr lang="en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898A5183-7AFD-884E-9DFB-3424FF0DE3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40" y="5340691"/>
            <a:ext cx="1652326" cy="1596753"/>
          </a:xfrm>
          <a:prstGeom prst="rect">
            <a:avLst/>
          </a:prstGeom>
        </p:spPr>
      </p:pic>
      <p:sp>
        <p:nvSpPr>
          <p:cNvPr id="25" name="Cloud Callout 24">
            <a:extLst>
              <a:ext uri="{FF2B5EF4-FFF2-40B4-BE49-F238E27FC236}">
                <a16:creationId xmlns:a16="http://schemas.microsoft.com/office/drawing/2014/main" id="{718EF4C0-3F2C-8449-8F92-AA7EF686CA19}"/>
              </a:ext>
            </a:extLst>
          </p:cNvPr>
          <p:cNvSpPr/>
          <p:nvPr/>
        </p:nvSpPr>
        <p:spPr>
          <a:xfrm>
            <a:off x="3241456" y="4697009"/>
            <a:ext cx="9004663" cy="2160991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loud Callout 26">
            <a:extLst>
              <a:ext uri="{FF2B5EF4-FFF2-40B4-BE49-F238E27FC236}">
                <a16:creationId xmlns:a16="http://schemas.microsoft.com/office/drawing/2014/main" id="{5C272E19-EAAB-5A46-907E-788FFE3BB5DD}"/>
              </a:ext>
            </a:extLst>
          </p:cNvPr>
          <p:cNvSpPr/>
          <p:nvPr/>
        </p:nvSpPr>
        <p:spPr>
          <a:xfrm>
            <a:off x="3423985" y="5340691"/>
            <a:ext cx="9004663" cy="1689137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11">
            <a:extLst>
              <a:ext uri="{FF2B5EF4-FFF2-40B4-BE49-F238E27FC236}">
                <a16:creationId xmlns:a16="http://schemas.microsoft.com/office/drawing/2014/main" id="{19892000-8C0C-9E41-9389-1A477272C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31" descr="Image result for water clock">
            <a:extLst>
              <a:ext uri="{FF2B5EF4-FFF2-40B4-BE49-F238E27FC236}">
                <a16:creationId xmlns:a16="http://schemas.microsoft.com/office/drawing/2014/main" id="{4FBB6F93-5F6C-2C47-907F-379F9D511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32" descr="Image result for đồng hồ cát">
            <a:extLst>
              <a:ext uri="{FF2B5EF4-FFF2-40B4-BE49-F238E27FC236}">
                <a16:creationId xmlns:a16="http://schemas.microsoft.com/office/drawing/2014/main" id="{D2859FED-8EE7-134C-B304-605650145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7C5D7B96-23D4-5742-9FC3-575A4ED76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mage result for water clock">
            <a:extLst>
              <a:ext uri="{FF2B5EF4-FFF2-40B4-BE49-F238E27FC236}">
                <a16:creationId xmlns:a16="http://schemas.microsoft.com/office/drawing/2014/main" id="{B17B1DFF-9FD9-7C48-9259-B259008D3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đồng hồ cát">
            <a:extLst>
              <a:ext uri="{FF2B5EF4-FFF2-40B4-BE49-F238E27FC236}">
                <a16:creationId xmlns:a16="http://schemas.microsoft.com/office/drawing/2014/main" id="{1CF7D462-3921-9241-8153-626C3C868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222AF19B-ABE2-9640-9EEB-62F927304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12827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water clock">
            <a:extLst>
              <a:ext uri="{FF2B5EF4-FFF2-40B4-BE49-F238E27FC236}">
                <a16:creationId xmlns:a16="http://schemas.microsoft.com/office/drawing/2014/main" id="{10682427-6708-B441-AE25-A0287340C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Image result for đồng hồ cát">
            <a:extLst>
              <a:ext uri="{FF2B5EF4-FFF2-40B4-BE49-F238E27FC236}">
                <a16:creationId xmlns:a16="http://schemas.microsoft.com/office/drawing/2014/main" id="{B0A3368B-C8B4-4A42-B888-430F8DA46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81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5" grpId="0" animBg="1"/>
      <p:bldP spid="25" grpId="1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A6E616-2B28-A347-9668-0F742566AE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92" y="1402509"/>
            <a:ext cx="7872412" cy="1810699"/>
          </a:xfrm>
          <a:prstGeom prst="rect">
            <a:avLst/>
          </a:prstGeom>
        </p:spPr>
      </p:pic>
      <p:sp>
        <p:nvSpPr>
          <p:cNvPr id="9" name="Vertical Scroll 8">
            <a:extLst>
              <a:ext uri="{FF2B5EF4-FFF2-40B4-BE49-F238E27FC236}">
                <a16:creationId xmlns:a16="http://schemas.microsoft.com/office/drawing/2014/main" id="{0A8DC9C2-C3C0-B641-AA14-332650000F6D}"/>
              </a:ext>
            </a:extLst>
          </p:cNvPr>
          <p:cNvSpPr/>
          <p:nvPr/>
        </p:nvSpPr>
        <p:spPr>
          <a:xfrm>
            <a:off x="8005717" y="916138"/>
            <a:ext cx="3850049" cy="3851843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thông tin sgk </a:t>
            </a:r>
            <a:r>
              <a:rPr lang="en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biết mỗi thập kỉ, thế kỉ, thiên niên kỉ có bao nhiêu năm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sát sơ đồ hình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muốn biết năm 2000 TCN cách ngày nay bao nhiêu năm thì tính như thế nào?</a:t>
            </a:r>
            <a:endParaRPr lang="en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A363D7-7C2A-C743-8287-E443862D5A65}"/>
              </a:ext>
            </a:extLst>
          </p:cNvPr>
          <p:cNvSpPr txBox="1"/>
          <p:nvPr/>
        </p:nvSpPr>
        <p:spPr>
          <a:xfrm>
            <a:off x="8951285" y="96366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en-VN" sz="2400" b="1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VN" sz="2400" b="1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VN" sz="2400" b="1" dirty="0">
              <a:solidFill>
                <a:srgbClr val="1F2A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0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4F7EE3A-F19F-714F-8B57-45475DD50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0"/>
            <a:ext cx="12070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CC8E6C-647F-CC4C-B3A4-88B5302D46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53" y="968432"/>
            <a:ext cx="10773294" cy="492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2"/>
          <p:cNvSpPr>
            <a:spLocks noChangeArrowheads="1"/>
          </p:cNvSpPr>
          <p:nvPr/>
        </p:nvSpPr>
        <p:spPr bwMode="auto">
          <a:xfrm>
            <a:off x="1828800" y="2819400"/>
            <a:ext cx="8610600" cy="1588"/>
          </a:xfrm>
          <a:custGeom>
            <a:avLst/>
            <a:gdLst>
              <a:gd name="T0" fmla="*/ 0 w 23919"/>
              <a:gd name="T1" fmla="*/ 0 h 5"/>
              <a:gd name="T2" fmla="*/ 2147483647 w 23919"/>
              <a:gd name="T3" fmla="*/ 2147483647 h 5"/>
              <a:gd name="T4" fmla="*/ 0 60000 65536"/>
              <a:gd name="T5" fmla="*/ 0 60000 65536"/>
              <a:gd name="T6" fmla="*/ 0 w 23919"/>
              <a:gd name="T7" fmla="*/ 0 h 5"/>
              <a:gd name="T8" fmla="*/ 23919 w 23919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919" h="5">
                <a:moveTo>
                  <a:pt x="0" y="0"/>
                </a:moveTo>
                <a:lnTo>
                  <a:pt x="23918" y="4"/>
                </a:lnTo>
              </a:path>
            </a:pathLst>
          </a:custGeom>
          <a:noFill/>
          <a:ln w="57240" cap="sq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Times New Roman" pitchFamily="16" charset="0"/>
              <a:ea typeface="Microsoft YaHei" pitchFamily="32" charset="-122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315200" y="1901826"/>
            <a:ext cx="20574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 algn="ctr">
              <a:spcBef>
                <a:spcPts val="1250"/>
              </a:spcBef>
              <a:buSzPct val="100000"/>
              <a:defRPr/>
            </a:pP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Công</a:t>
            </a:r>
            <a:r>
              <a:rPr lang="en-US" altLang="vi-VN" sz="2400" b="1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nguyên</a:t>
            </a:r>
            <a:endParaRPr lang="en-US" altLang="vi-VN" sz="2400" b="1" dirty="0">
              <a:solidFill>
                <a:srgbClr val="000000"/>
              </a:solidFill>
              <a:cs typeface="Times New Roman" pitchFamily="16" charset="0"/>
            </a:endParaRP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 rot="5580000" flipH="1">
            <a:off x="7699444" y="1002169"/>
            <a:ext cx="304837" cy="395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en-US" kern="10" dirty="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67" name="Freeform 7"/>
          <p:cNvSpPr>
            <a:spLocks noChangeArrowheads="1"/>
          </p:cNvSpPr>
          <p:nvPr/>
        </p:nvSpPr>
        <p:spPr bwMode="auto">
          <a:xfrm>
            <a:off x="9906000" y="2628900"/>
            <a:ext cx="1588" cy="381000"/>
          </a:xfrm>
          <a:custGeom>
            <a:avLst/>
            <a:gdLst>
              <a:gd name="T0" fmla="*/ 0 w 6"/>
              <a:gd name="T1" fmla="*/ 0 h 1059"/>
              <a:gd name="T2" fmla="*/ 2147483646 w 6"/>
              <a:gd name="T3" fmla="*/ 2147483646 h 1059"/>
              <a:gd name="T4" fmla="*/ 0 60000 65536"/>
              <a:gd name="T5" fmla="*/ 0 60000 65536"/>
              <a:gd name="T6" fmla="*/ 0 w 6"/>
              <a:gd name="T7" fmla="*/ 0 h 1059"/>
              <a:gd name="T8" fmla="*/ 6 w 6"/>
              <a:gd name="T9" fmla="*/ 1059 h 10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059">
                <a:moveTo>
                  <a:pt x="0" y="0"/>
                </a:moveTo>
                <a:lnTo>
                  <a:pt x="5" y="1058"/>
                </a:lnTo>
              </a:path>
            </a:pathLst>
          </a:custGeom>
          <a:noFill/>
          <a:ln w="5724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Freeform 8"/>
          <p:cNvSpPr>
            <a:spLocks noChangeArrowheads="1"/>
          </p:cNvSpPr>
          <p:nvPr/>
        </p:nvSpPr>
        <p:spPr bwMode="auto">
          <a:xfrm>
            <a:off x="5867400" y="2362200"/>
            <a:ext cx="1588" cy="838200"/>
          </a:xfrm>
          <a:custGeom>
            <a:avLst/>
            <a:gdLst>
              <a:gd name="T0" fmla="*/ 0 w 5"/>
              <a:gd name="T1" fmla="*/ 0 h 2329"/>
              <a:gd name="T2" fmla="*/ 2147483647 w 5"/>
              <a:gd name="T3" fmla="*/ 2147483647 h 2329"/>
              <a:gd name="T4" fmla="*/ 0 60000 65536"/>
              <a:gd name="T5" fmla="*/ 0 60000 65536"/>
              <a:gd name="T6" fmla="*/ 0 w 5"/>
              <a:gd name="T7" fmla="*/ 0 h 2329"/>
              <a:gd name="T8" fmla="*/ 5 w 5"/>
              <a:gd name="T9" fmla="*/ 2329 h 2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2329">
                <a:moveTo>
                  <a:pt x="0" y="0"/>
                </a:moveTo>
                <a:lnTo>
                  <a:pt x="4" y="2328"/>
                </a:lnTo>
              </a:path>
            </a:pathLst>
          </a:custGeom>
          <a:noFill/>
          <a:ln w="57240" cap="sq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Times New Roman" pitchFamily="16" charset="0"/>
              <a:ea typeface="Microsoft YaHei" pitchFamily="32" charset="-122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9601200" y="3048001"/>
            <a:ext cx="838200" cy="4638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>
              <a:spcBef>
                <a:spcPts val="1500"/>
              </a:spcBef>
              <a:buSzPct val="100000"/>
              <a:defRPr/>
            </a:pPr>
            <a:r>
              <a:rPr lang="en-US" altLang="vi-VN" sz="2400" b="1" dirty="0" smtClean="0">
                <a:solidFill>
                  <a:srgbClr val="C00000"/>
                </a:solidFill>
              </a:rPr>
              <a:t>2023</a:t>
            </a:r>
            <a:endParaRPr lang="vi-VN" altLang="vi-VN" sz="2400" b="1" dirty="0">
              <a:solidFill>
                <a:srgbClr val="C00000"/>
              </a:solidFill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036763" y="1931989"/>
            <a:ext cx="28194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>
              <a:spcBef>
                <a:spcPts val="1250"/>
              </a:spcBef>
              <a:buSzPct val="100000"/>
              <a:defRPr/>
            </a:pP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Trước</a:t>
            </a:r>
            <a:r>
              <a:rPr lang="en-US" altLang="vi-VN" sz="2400" b="1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công</a:t>
            </a:r>
            <a:r>
              <a:rPr lang="en-US" altLang="vi-VN" sz="2400" b="1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nguyên</a:t>
            </a:r>
            <a:endParaRPr lang="en-US" altLang="vi-VN" sz="2400" b="1" dirty="0">
              <a:solidFill>
                <a:srgbClr val="000000"/>
              </a:solidFill>
              <a:cs typeface="Times New Roman" pitchFamily="16" charset="0"/>
            </a:endParaRPr>
          </a:p>
        </p:txBody>
      </p:sp>
      <p:sp>
        <p:nvSpPr>
          <p:cNvPr id="15372" name="Freeform 12"/>
          <p:cNvSpPr>
            <a:spLocks noChangeArrowheads="1"/>
          </p:cNvSpPr>
          <p:nvPr/>
        </p:nvSpPr>
        <p:spPr bwMode="auto">
          <a:xfrm>
            <a:off x="3200400" y="2609850"/>
            <a:ext cx="1588" cy="381000"/>
          </a:xfrm>
          <a:custGeom>
            <a:avLst/>
            <a:gdLst>
              <a:gd name="T0" fmla="*/ 0 w 5"/>
              <a:gd name="T1" fmla="*/ 0 h 1059"/>
              <a:gd name="T2" fmla="*/ 2147483647 w 5"/>
              <a:gd name="T3" fmla="*/ 2147483647 h 1059"/>
              <a:gd name="T4" fmla="*/ 0 60000 65536"/>
              <a:gd name="T5" fmla="*/ 0 60000 65536"/>
              <a:gd name="T6" fmla="*/ 0 w 5"/>
              <a:gd name="T7" fmla="*/ 0 h 1059"/>
              <a:gd name="T8" fmla="*/ 5 w 5"/>
              <a:gd name="T9" fmla="*/ 1059 h 10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1059">
                <a:moveTo>
                  <a:pt x="0" y="0"/>
                </a:moveTo>
                <a:lnTo>
                  <a:pt x="4" y="1058"/>
                </a:lnTo>
              </a:path>
            </a:pathLst>
          </a:custGeom>
          <a:ln w="2857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5698625" y="3201265"/>
            <a:ext cx="533400" cy="460375"/>
          </a:xfrm>
          <a:prstGeom prst="rect">
            <a:avLst/>
          </a:prstGeom>
          <a:solidFill>
            <a:srgbClr val="FFFFFF"/>
          </a:solidFill>
          <a:ln w="3240" cap="sq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500"/>
              </a:spcBef>
              <a:buSzPct val="100000"/>
            </a:pPr>
            <a:r>
              <a:rPr lang="vi-VN" altLang="vi-VN" sz="2400" b="1" dirty="0" smtClean="0">
                <a:solidFill>
                  <a:srgbClr val="FF0000"/>
                </a:solidFill>
              </a:rPr>
              <a:t>0</a:t>
            </a:r>
            <a:endParaRPr lang="vi-VN" altLang="vi-VN" sz="2400" b="1" dirty="0">
              <a:solidFill>
                <a:srgbClr val="FF0000"/>
              </a:solidFill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2819400" y="3048001"/>
            <a:ext cx="8382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>
              <a:spcBef>
                <a:spcPts val="1500"/>
              </a:spcBef>
              <a:buSzPct val="100000"/>
              <a:defRPr/>
            </a:pPr>
            <a:r>
              <a:rPr lang="en-US" altLang="vi-VN" sz="2400" b="1" dirty="0" smtClean="0">
                <a:solidFill>
                  <a:srgbClr val="3333CC">
                    <a:lumMod val="75000"/>
                  </a:srgbClr>
                </a:solidFill>
              </a:rPr>
              <a:t>2000</a:t>
            </a:r>
            <a:endParaRPr lang="vi-VN" altLang="vi-VN" sz="2400" b="1" dirty="0">
              <a:solidFill>
                <a:srgbClr val="3333CC">
                  <a:lumMod val="75000"/>
                </a:srgbClr>
              </a:solidFill>
            </a:endParaRPr>
          </a:p>
        </p:txBody>
      </p:sp>
      <p:sp>
        <p:nvSpPr>
          <p:cNvPr id="15376" name="Freeform 16"/>
          <p:cNvSpPr>
            <a:spLocks/>
          </p:cNvSpPr>
          <p:nvPr/>
        </p:nvSpPr>
        <p:spPr bwMode="auto">
          <a:xfrm>
            <a:off x="5929314" y="2438400"/>
            <a:ext cx="566737" cy="1588"/>
          </a:xfrm>
          <a:custGeom>
            <a:avLst/>
            <a:gdLst>
              <a:gd name="T0" fmla="*/ 0 w 1575"/>
              <a:gd name="T1" fmla="*/ 0 h 6"/>
              <a:gd name="T2" fmla="*/ 2147483646 w 1575"/>
              <a:gd name="T3" fmla="*/ 2147483646 h 6"/>
              <a:gd name="T4" fmla="*/ 0 60000 65536"/>
              <a:gd name="T5" fmla="*/ 0 60000 65536"/>
              <a:gd name="T6" fmla="*/ 0 w 1575"/>
              <a:gd name="T7" fmla="*/ 0 h 6"/>
              <a:gd name="T8" fmla="*/ 1575 w 1575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75" h="6">
                <a:moveTo>
                  <a:pt x="0" y="0"/>
                </a:moveTo>
                <a:lnTo>
                  <a:pt x="1574" y="5"/>
                </a:lnTo>
              </a:path>
            </a:pathLst>
          </a:custGeom>
          <a:noFill/>
          <a:ln w="38160" cap="sq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Freeform 17"/>
          <p:cNvSpPr>
            <a:spLocks/>
          </p:cNvSpPr>
          <p:nvPr/>
        </p:nvSpPr>
        <p:spPr bwMode="auto">
          <a:xfrm>
            <a:off x="5313363" y="2438400"/>
            <a:ext cx="493712" cy="1588"/>
          </a:xfrm>
          <a:custGeom>
            <a:avLst/>
            <a:gdLst>
              <a:gd name="T0" fmla="*/ 2147483646 w 1372"/>
              <a:gd name="T1" fmla="*/ 0 h 6"/>
              <a:gd name="T2" fmla="*/ 0 w 1372"/>
              <a:gd name="T3" fmla="*/ 2147483646 h 6"/>
              <a:gd name="T4" fmla="*/ 0 60000 65536"/>
              <a:gd name="T5" fmla="*/ 0 60000 65536"/>
              <a:gd name="T6" fmla="*/ 0 w 1372"/>
              <a:gd name="T7" fmla="*/ 0 h 6"/>
              <a:gd name="T8" fmla="*/ 1372 w 1372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72" h="6">
                <a:moveTo>
                  <a:pt x="1371" y="0"/>
                </a:moveTo>
                <a:lnTo>
                  <a:pt x="0" y="5"/>
                </a:lnTo>
              </a:path>
            </a:pathLst>
          </a:custGeom>
          <a:noFill/>
          <a:ln w="28575" cap="sq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624012" y="3887788"/>
            <a:ext cx="5226953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Năm</a:t>
            </a:r>
            <a:r>
              <a:rPr lang="en-US" alt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2000 </a:t>
            </a:r>
            <a:r>
              <a:rPr lang="en-US" alt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TCN </a:t>
            </a:r>
            <a:r>
              <a:rPr lang="en-US" altLang="vi-VN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cách</a:t>
            </a:r>
            <a:r>
              <a:rPr lang="en-US" alt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năm</a:t>
            </a:r>
            <a:r>
              <a:rPr lang="en-US" alt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2023:</a:t>
            </a:r>
            <a:endParaRPr lang="en-US" altLang="vi-VN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5379" name="WordArt 19"/>
          <p:cNvSpPr>
            <a:spLocks noChangeArrowheads="1" noChangeShapeType="1" noTextEdit="1"/>
          </p:cNvSpPr>
          <p:nvPr/>
        </p:nvSpPr>
        <p:spPr bwMode="auto">
          <a:xfrm rot="5580000" flipH="1">
            <a:off x="4388123" y="1690580"/>
            <a:ext cx="246463" cy="2535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en-US" kern="10" dirty="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6650038" y="3887788"/>
            <a:ext cx="976312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 dirty="0" smtClean="0">
                <a:solidFill>
                  <a:srgbClr val="0000FF"/>
                </a:solidFill>
              </a:rPr>
              <a:t>2000 </a:t>
            </a:r>
            <a:endParaRPr lang="en-US" altLang="vi-VN" sz="2800" dirty="0">
              <a:solidFill>
                <a:srgbClr val="0000FF"/>
              </a:solidFill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7813675" y="3845087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8214897" y="3887788"/>
            <a:ext cx="93227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 dirty="0" smtClean="0">
                <a:solidFill>
                  <a:srgbClr val="0000FF"/>
                </a:solidFill>
              </a:rPr>
              <a:t>2023</a:t>
            </a:r>
            <a:endParaRPr lang="en-US" altLang="vi-VN" sz="2800" dirty="0">
              <a:solidFill>
                <a:srgbClr val="0000FF"/>
              </a:solidFill>
            </a:endParaRP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9392822" y="3892489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10020300" y="3892489"/>
            <a:ext cx="1676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 dirty="0" smtClean="0">
                <a:solidFill>
                  <a:srgbClr val="0000FF"/>
                </a:solidFill>
              </a:rPr>
              <a:t>4023 </a:t>
            </a:r>
            <a:r>
              <a:rPr lang="en-US" altLang="vi-VN" sz="2800" dirty="0" err="1">
                <a:solidFill>
                  <a:srgbClr val="0000FF"/>
                </a:solidFill>
              </a:rPr>
              <a:t>năm</a:t>
            </a:r>
            <a:endParaRPr lang="en-US" altLang="vi-VN" sz="2800" dirty="0">
              <a:solidFill>
                <a:srgbClr val="0000FF"/>
              </a:solidFill>
            </a:endParaRPr>
          </a:p>
        </p:txBody>
      </p:sp>
      <p:sp>
        <p:nvSpPr>
          <p:cNvPr id="43040" name="Rectangle 1"/>
          <p:cNvSpPr>
            <a:spLocks noChangeArrowheads="1"/>
          </p:cNvSpPr>
          <p:nvPr/>
        </p:nvSpPr>
        <p:spPr bwMode="auto">
          <a:xfrm>
            <a:off x="5591176" y="1901826"/>
            <a:ext cx="542925" cy="46037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cs typeface="Segoe UI" panose="020B0502040204020203" pitchFamily="34" charset="0"/>
              </a:rPr>
              <a:t>CN</a:t>
            </a: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4189956" y="3278187"/>
            <a:ext cx="976312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 dirty="0" smtClean="0">
                <a:solidFill>
                  <a:srgbClr val="0000FF"/>
                </a:solidFill>
              </a:rPr>
              <a:t>2000 </a:t>
            </a:r>
            <a:endParaRPr lang="en-US" altLang="vi-VN" sz="2800" dirty="0">
              <a:solidFill>
                <a:srgbClr val="0000FF"/>
              </a:solidFill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7527583" y="3208478"/>
            <a:ext cx="93227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 dirty="0" smtClean="0">
                <a:solidFill>
                  <a:srgbClr val="0000FF"/>
                </a:solidFill>
              </a:rPr>
              <a:t>2023</a:t>
            </a:r>
            <a:endParaRPr lang="en-US" altLang="vi-VN" sz="28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22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08"/>
    </mc:Choice>
    <mc:Fallback xmlns="">
      <p:transition spd="slow" advTm="71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7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2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7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760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71511AC-FD56-A940-8023-91A9D717E8A3}"/>
              </a:ext>
            </a:extLst>
          </p:cNvPr>
          <p:cNvSpPr txBox="1"/>
          <p:nvPr/>
        </p:nvSpPr>
        <p:spPr>
          <a:xfrm>
            <a:off x="2600488" y="3429000"/>
            <a:ext cx="808128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1932 =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1989 =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1407 =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1592 =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EAD1B2-6923-434E-9E34-BC0CFF4C47E0}"/>
              </a:ext>
            </a:extLst>
          </p:cNvPr>
          <p:cNvSpPr/>
          <p:nvPr/>
        </p:nvSpPr>
        <p:spPr>
          <a:xfrm>
            <a:off x="2047164" y="1462155"/>
            <a:ext cx="6548196" cy="7200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C7C4EB79-58AF-9746-AA2A-8506DC061387}"/>
              </a:ext>
            </a:extLst>
          </p:cNvPr>
          <p:cNvSpPr/>
          <p:nvPr/>
        </p:nvSpPr>
        <p:spPr>
          <a:xfrm>
            <a:off x="1953819" y="3242668"/>
            <a:ext cx="8380040" cy="216024"/>
          </a:xfrm>
          <a:prstGeom prst="rightArrow">
            <a:avLst/>
          </a:prstGeom>
          <a:solidFill>
            <a:srgbClr val="00B0F0"/>
          </a:solidFill>
          <a:ln w="19050">
            <a:solidFill>
              <a:srgbClr val="FF27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9D428F-D9BB-284F-972A-B1E9135143C4}"/>
              </a:ext>
            </a:extLst>
          </p:cNvPr>
          <p:cNvCxnSpPr/>
          <p:nvPr/>
        </p:nvCxnSpPr>
        <p:spPr>
          <a:xfrm flipH="1">
            <a:off x="2063553" y="2948597"/>
            <a:ext cx="3864263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C0F5072-19D8-0D4C-B293-EC52CAE5E270}"/>
              </a:ext>
            </a:extLst>
          </p:cNvPr>
          <p:cNvCxnSpPr/>
          <p:nvPr/>
        </p:nvCxnSpPr>
        <p:spPr>
          <a:xfrm>
            <a:off x="6143840" y="3727037"/>
            <a:ext cx="398460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00E51D5-C4B8-6148-97C9-0CB7F8160DFA}"/>
              </a:ext>
            </a:extLst>
          </p:cNvPr>
          <p:cNvSpPr/>
          <p:nvPr/>
        </p:nvSpPr>
        <p:spPr>
          <a:xfrm>
            <a:off x="7276070" y="3719314"/>
            <a:ext cx="1810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Nửa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i="1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2C7ADF-ADE9-7E4C-825F-CB6B62C90423}"/>
              </a:ext>
            </a:extLst>
          </p:cNvPr>
          <p:cNvSpPr/>
          <p:nvPr/>
        </p:nvSpPr>
        <p:spPr>
          <a:xfrm>
            <a:off x="5735960" y="3072839"/>
            <a:ext cx="528224" cy="556378"/>
          </a:xfrm>
          <a:prstGeom prst="ellipse">
            <a:avLst/>
          </a:prstGeom>
          <a:solidFill>
            <a:srgbClr val="FF272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F731C3-5F51-4541-A534-1879E6E6FC55}"/>
              </a:ext>
            </a:extLst>
          </p:cNvPr>
          <p:cNvSpPr/>
          <p:nvPr/>
        </p:nvSpPr>
        <p:spPr>
          <a:xfrm>
            <a:off x="2600488" y="2427482"/>
            <a:ext cx="1784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Nửa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8016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E1A96-7C33-9B41-9D42-E33DDCCC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CCEDCA-0807-9647-A6AA-359CCF627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9750" y="3131344"/>
            <a:ext cx="952500" cy="1739900"/>
          </a:xfrm>
        </p:spPr>
      </p:pic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802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84A07E-AEEB-5843-A6E2-7781C585CD1F}"/>
              </a:ext>
            </a:extLst>
          </p:cNvPr>
          <p:cNvSpPr txBox="1"/>
          <p:nvPr/>
        </p:nvSpPr>
        <p:spPr>
          <a:xfrm>
            <a:off x="2999241" y="364030"/>
            <a:ext cx="7909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THỜI GIAN TRONG LỊCH SỬ</a:t>
            </a:r>
            <a:endParaRPr lang="en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7130" y="1276128"/>
            <a:ext cx="7301871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1F2AF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2214" y="1928821"/>
            <a:ext cx="1000176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2214" y="3350749"/>
            <a:ext cx="1000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331477" y="3830286"/>
            <a:ext cx="6199069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1F2AF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2214" y="4439684"/>
            <a:ext cx="542648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32214" y="5061152"/>
            <a:ext cx="10087693" cy="504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87809" y="5658268"/>
            <a:ext cx="10260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(10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(100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(1000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endParaRPr lang="en-US" sz="2400" b="1" dirty="0"/>
          </a:p>
        </p:txBody>
      </p:sp>
      <p:pic>
        <p:nvPicPr>
          <p:cNvPr id="13" name="Picture 17" descr="viet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84" y="5567839"/>
            <a:ext cx="6096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72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72884-D1AE-9244-BAAC-F5BD168B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C1364-B636-064A-AB52-2F5575B9E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C7359DCC-96CD-454D-9582-5F019A0BC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27"/>
            <a:ext cx="12191999" cy="760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062792-8624-2243-A51A-4D7511F9586E}"/>
              </a:ext>
            </a:extLst>
          </p:cNvPr>
          <p:cNvSpPr/>
          <p:nvPr/>
        </p:nvSpPr>
        <p:spPr>
          <a:xfrm>
            <a:off x="3664084" y="496371"/>
            <a:ext cx="5979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HOẠT ĐỘNG LUYỆN TẬP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9A00D1-BF1A-354A-A34A-24BD1AD1665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73948"/>
            <a:ext cx="10515599" cy="30486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65A2AE-8024-BF49-85EF-035D263A7D8D}"/>
              </a:ext>
            </a:extLst>
          </p:cNvPr>
          <p:cNvSpPr/>
          <p:nvPr/>
        </p:nvSpPr>
        <p:spPr>
          <a:xfrm>
            <a:off x="1782587" y="4419751"/>
            <a:ext cx="9742515" cy="1757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Câu hỏi 1. Các sự kiện dưới đây cách ngày nay bao nhiêu năm</a:t>
            </a:r>
            <a:endParaRPr lang="en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-"/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 thiên niên kỉ thứ III TCN, người Ai cập biết làm ra lịch</a:t>
            </a:r>
            <a:endParaRPr lang="en-V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-"/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 khởi nghĩa Hai Bà Trưng Nổ ra năm 40</a:t>
            </a:r>
            <a:endParaRPr lang="en-V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Câu hỏi 2. Các năm ghi màu đỏ  trên  đây thuộc thế kỉ nào?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420E3F-E3DD-434A-94CB-16AD9C8CA2AD}"/>
              </a:ext>
            </a:extLst>
          </p:cNvPr>
          <p:cNvSpPr/>
          <p:nvPr/>
        </p:nvSpPr>
        <p:spPr>
          <a:xfrm>
            <a:off x="1800151" y="3829779"/>
            <a:ext cx="10058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endParaRPr lang="en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itchFamily="2" charset="2"/>
              <a:buChar char="-"/>
            </a:pPr>
            <a:r>
              <a:rPr lang="en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đây hơn 5000 năm người Ai cập đã nghĩ ra lịch (3000+ 2021 = 5021)</a:t>
            </a:r>
            <a:endParaRPr lang="en-V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itchFamily="2" charset="2"/>
              <a:buChar char="-"/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2021-40 = 1981</a:t>
            </a:r>
            <a:endParaRPr lang="en-V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2: 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 1792 TCN thuộc thế kỉ XVIII TCN</a:t>
            </a:r>
            <a:endParaRPr lang="en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Sự kiện năm 179 cách ngày nay: 179+ 2021=. 2200 (năm) (sự kiện diễn ra TCN)</a:t>
            </a:r>
            <a:endParaRPr lang="en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Sự kiện năm 179 nằm ở thế kỉ II TCN</a:t>
            </a:r>
            <a:endParaRPr lang="en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9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941" y="396920"/>
            <a:ext cx="402137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8081963" y="228600"/>
            <a:ext cx="251936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000" b="1" dirty="0" err="1">
                <a:solidFill>
                  <a:srgbClr val="FFFF00"/>
                </a:solidFill>
              </a:rPr>
              <a:t>Em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hãy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quan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sát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tờ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lịch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trên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và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xác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định</a:t>
            </a:r>
            <a:r>
              <a:rPr lang="en-US" altLang="en-US" sz="2000" b="1" dirty="0">
                <a:solidFill>
                  <a:srgbClr val="FFFF00"/>
                </a:solidFill>
              </a:rPr>
              <a:t>:</a:t>
            </a:r>
          </a:p>
          <a:p>
            <a:r>
              <a:rPr lang="en-US" altLang="en-US" sz="2000" b="1" dirty="0">
                <a:solidFill>
                  <a:srgbClr val="FFFF00"/>
                </a:solidFill>
              </a:rPr>
              <a:t>+ </a:t>
            </a:r>
            <a:r>
              <a:rPr lang="en-US" altLang="en-US" sz="2000" b="1" dirty="0" err="1">
                <a:solidFill>
                  <a:srgbClr val="FFFF00"/>
                </a:solidFill>
              </a:rPr>
              <a:t>Dương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lịch</a:t>
            </a:r>
            <a:r>
              <a:rPr lang="en-US" altLang="en-US" sz="2000" b="1" dirty="0">
                <a:solidFill>
                  <a:srgbClr val="FFFF00"/>
                </a:solidFill>
              </a:rPr>
              <a:t>: </a:t>
            </a:r>
            <a:r>
              <a:rPr lang="en-US" altLang="en-US" sz="2000" b="1" dirty="0" err="1">
                <a:solidFill>
                  <a:srgbClr val="FFFF00"/>
                </a:solidFill>
              </a:rPr>
              <a:t>Thứ</a:t>
            </a:r>
            <a:r>
              <a:rPr lang="en-US" altLang="en-US" sz="2000" b="1" dirty="0">
                <a:solidFill>
                  <a:srgbClr val="FFFF00"/>
                </a:solidFill>
              </a:rPr>
              <a:t>/ </a:t>
            </a:r>
            <a:r>
              <a:rPr lang="en-US" altLang="en-US" sz="2000" b="1" dirty="0" err="1">
                <a:solidFill>
                  <a:srgbClr val="FFFF00"/>
                </a:solidFill>
              </a:rPr>
              <a:t>Ngày</a:t>
            </a:r>
            <a:r>
              <a:rPr lang="en-US" altLang="en-US" sz="2000" b="1" dirty="0">
                <a:solidFill>
                  <a:srgbClr val="FFFF00"/>
                </a:solidFill>
              </a:rPr>
              <a:t>/</a:t>
            </a:r>
            <a:r>
              <a:rPr lang="en-US" altLang="en-US" sz="2000" b="1" dirty="0" err="1">
                <a:solidFill>
                  <a:srgbClr val="FFFF00"/>
                </a:solidFill>
              </a:rPr>
              <a:t>tháng</a:t>
            </a:r>
            <a:r>
              <a:rPr lang="en-US" altLang="en-US" sz="2000" b="1" dirty="0">
                <a:solidFill>
                  <a:srgbClr val="FFFF00"/>
                </a:solidFill>
              </a:rPr>
              <a:t>/</a:t>
            </a:r>
            <a:r>
              <a:rPr lang="en-US" altLang="en-US" sz="2000" b="1" dirty="0" err="1">
                <a:solidFill>
                  <a:srgbClr val="FFFF00"/>
                </a:solidFill>
              </a:rPr>
              <a:t>năm</a:t>
            </a:r>
            <a:endParaRPr lang="en-US" altLang="en-US" sz="2000" b="1" dirty="0">
              <a:solidFill>
                <a:srgbClr val="FFFF00"/>
              </a:solidFill>
            </a:endParaRPr>
          </a:p>
          <a:p>
            <a:r>
              <a:rPr lang="en-US" altLang="en-US" sz="2000" b="1" dirty="0">
                <a:solidFill>
                  <a:srgbClr val="FFFF00"/>
                </a:solidFill>
              </a:rPr>
              <a:t>+</a:t>
            </a:r>
            <a:r>
              <a:rPr lang="en-US" altLang="en-US" sz="2000" b="1" dirty="0" err="1">
                <a:solidFill>
                  <a:srgbClr val="FFFF00"/>
                </a:solidFill>
              </a:rPr>
              <a:t>Âm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lịch</a:t>
            </a:r>
            <a:r>
              <a:rPr lang="en-US" altLang="en-US" sz="2000" b="1" dirty="0">
                <a:solidFill>
                  <a:srgbClr val="FFFF00"/>
                </a:solidFill>
              </a:rPr>
              <a:t>: </a:t>
            </a:r>
            <a:r>
              <a:rPr lang="en-US" altLang="en-US" sz="2000" b="1" dirty="0" err="1">
                <a:solidFill>
                  <a:srgbClr val="FFFF00"/>
                </a:solidFill>
              </a:rPr>
              <a:t>Ngày</a:t>
            </a:r>
            <a:r>
              <a:rPr lang="en-US" altLang="en-US" sz="2000" b="1" dirty="0">
                <a:solidFill>
                  <a:srgbClr val="FFFF00"/>
                </a:solidFill>
              </a:rPr>
              <a:t>/</a:t>
            </a:r>
            <a:r>
              <a:rPr lang="en-US" altLang="en-US" sz="2000" b="1" dirty="0" err="1">
                <a:solidFill>
                  <a:srgbClr val="FFFF00"/>
                </a:solidFill>
              </a:rPr>
              <a:t>tháng</a:t>
            </a:r>
            <a:r>
              <a:rPr lang="en-US" altLang="en-US" sz="2000" b="1" dirty="0">
                <a:solidFill>
                  <a:srgbClr val="FFFF00"/>
                </a:solidFill>
              </a:rPr>
              <a:t>/</a:t>
            </a:r>
            <a:r>
              <a:rPr lang="en-US" altLang="en-US" sz="2000" b="1" dirty="0" err="1">
                <a:solidFill>
                  <a:srgbClr val="FFFF00"/>
                </a:solidFill>
              </a:rPr>
              <a:t>năm</a:t>
            </a:r>
            <a:r>
              <a:rPr lang="en-US" altLang="en-US" sz="2000" b="1" dirty="0">
                <a:solidFill>
                  <a:srgbClr val="FFFF00"/>
                </a:solidFill>
              </a:rPr>
              <a:t>/ </a:t>
            </a:r>
            <a:r>
              <a:rPr lang="en-US" altLang="en-US" sz="2000" b="1" dirty="0" err="1">
                <a:solidFill>
                  <a:srgbClr val="FFFF00"/>
                </a:solidFill>
              </a:rPr>
              <a:t>Sự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quan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trọng</a:t>
            </a:r>
            <a:endParaRPr lang="en-US" altLang="en-US" sz="2000" b="1" dirty="0">
              <a:solidFill>
                <a:srgbClr val="FFFF00"/>
              </a:solidFill>
            </a:endParaRP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1736726" y="557213"/>
            <a:ext cx="1946275" cy="5175250"/>
            <a:chOff x="14025" y="638011"/>
            <a:chExt cx="1946375" cy="5176655"/>
          </a:xfrm>
        </p:grpSpPr>
        <p:cxnSp>
          <p:nvCxnSpPr>
            <p:cNvPr id="15" name="Elbow Connector 14"/>
            <p:cNvCxnSpPr/>
            <p:nvPr/>
          </p:nvCxnSpPr>
          <p:spPr bwMode="auto">
            <a:xfrm rot="10800000" flipV="1">
              <a:off x="248987" y="966712"/>
              <a:ext cx="39690" cy="4543071"/>
            </a:xfrm>
            <a:prstGeom prst="bentConnector3">
              <a:avLst>
                <a:gd name="adj1" fmla="val 578348"/>
              </a:avLst>
            </a:prstGeom>
            <a:ln w="28575"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976" name="Group 40"/>
            <p:cNvGrpSpPr>
              <a:grpSpLocks/>
            </p:cNvGrpSpPr>
            <p:nvPr/>
          </p:nvGrpSpPr>
          <p:grpSpPr bwMode="auto">
            <a:xfrm>
              <a:off x="14025" y="638011"/>
              <a:ext cx="1946375" cy="5176655"/>
              <a:chOff x="14025" y="638011"/>
              <a:chExt cx="1946375" cy="5176655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304553" y="638011"/>
                <a:ext cx="1655847" cy="7193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en-US" dirty="0">
                    <a:cs typeface="Segoe UI" panose="020B0502040204020203" pitchFamily="34" charset="0"/>
                  </a:rPr>
                  <a:t>ÂM LỊCH</a:t>
                </a:r>
              </a:p>
            </p:txBody>
          </p:sp>
          <p:sp>
            <p:nvSpPr>
              <p:cNvPr id="40978" name="Rectangle 6"/>
              <p:cNvSpPr>
                <a:spLocks noChangeArrowheads="1"/>
              </p:cNvSpPr>
              <p:nvPr/>
            </p:nvSpPr>
            <p:spPr bwMode="auto">
              <a:xfrm>
                <a:off x="272716" y="1650994"/>
                <a:ext cx="1656184" cy="720080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S">
                    <a:cs typeface="Segoe UI" panose="020B0502040204020203" pitchFamily="34" charset="0"/>
                  </a:rPr>
                  <a:t>Ngày…………</a:t>
                </a:r>
              </a:p>
            </p:txBody>
          </p:sp>
          <p:sp>
            <p:nvSpPr>
              <p:cNvPr id="40979" name="Rectangle 7"/>
              <p:cNvSpPr>
                <a:spLocks noChangeArrowheads="1"/>
              </p:cNvSpPr>
              <p:nvPr/>
            </p:nvSpPr>
            <p:spPr bwMode="auto">
              <a:xfrm>
                <a:off x="233518" y="2822848"/>
                <a:ext cx="1656184" cy="720080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</a:pPr>
                <a:endParaRPr lang="en-US" altLang="en-US">
                  <a:cs typeface="Segoe UI" panose="020B0502040204020203" pitchFamily="34" charset="0"/>
                </a:endParaRPr>
              </a:p>
              <a:p>
                <a:pPr eaLnBrk="1" hangingPunct="1">
                  <a:buClr>
                    <a:srgbClr val="000000"/>
                  </a:buClr>
                  <a:buSzPct val="100000"/>
                </a:pPr>
                <a:r>
                  <a:rPr lang="en-US" altLang="en-US">
                    <a:cs typeface="Segoe UI" panose="020B0502040204020203" pitchFamily="34" charset="0"/>
                  </a:rPr>
                  <a:t>Tháng…………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</p:txBody>
          </p:sp>
          <p:sp>
            <p:nvSpPr>
              <p:cNvPr id="40980" name="Rectangle 8"/>
              <p:cNvSpPr>
                <a:spLocks noChangeArrowheads="1"/>
              </p:cNvSpPr>
              <p:nvPr/>
            </p:nvSpPr>
            <p:spPr bwMode="auto">
              <a:xfrm>
                <a:off x="233518" y="3942925"/>
                <a:ext cx="1656184" cy="720080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  <a:p>
                <a:pPr eaLnBrk="1" hangingPunct="1">
                  <a:buClr>
                    <a:srgbClr val="000000"/>
                  </a:buClr>
                  <a:buSzPct val="100000"/>
                </a:pPr>
                <a:r>
                  <a:rPr lang="en-US" altLang="en-US">
                    <a:cs typeface="Segoe UI" panose="020B0502040204020203" pitchFamily="34" charset="0"/>
                  </a:rPr>
                  <a:t>Năm…………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</p:txBody>
          </p:sp>
          <p:sp>
            <p:nvSpPr>
              <p:cNvPr id="40981" name="Rectangle 9"/>
              <p:cNvSpPr>
                <a:spLocks noChangeArrowheads="1"/>
              </p:cNvSpPr>
              <p:nvPr/>
            </p:nvSpPr>
            <p:spPr bwMode="auto">
              <a:xfrm>
                <a:off x="233518" y="5094586"/>
                <a:ext cx="1656184" cy="720080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</a:pPr>
                <a:r>
                  <a:rPr lang="en-US" altLang="en-US">
                    <a:cs typeface="Segoe UI" panose="020B0502040204020203" pitchFamily="34" charset="0"/>
                  </a:rPr>
                  <a:t>Sự kiện quan trọng …………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 bwMode="auto">
              <a:xfrm flipV="1">
                <a:off x="14025" y="2108435"/>
                <a:ext cx="273064" cy="1587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55302" y="3086601"/>
                <a:ext cx="233375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55302" y="4302956"/>
                <a:ext cx="233375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>
            <a:grpSpLocks/>
          </p:cNvGrpSpPr>
          <p:nvPr/>
        </p:nvGrpSpPr>
        <p:grpSpPr bwMode="auto">
          <a:xfrm>
            <a:off x="8129589" y="560388"/>
            <a:ext cx="1881187" cy="5168900"/>
            <a:chOff x="6075945" y="513308"/>
            <a:chExt cx="1880431" cy="5167876"/>
          </a:xfrm>
        </p:grpSpPr>
        <p:sp>
          <p:nvSpPr>
            <p:cNvPr id="40966" name="Rectangle 5"/>
            <p:cNvSpPr>
              <a:spLocks noChangeArrowheads="1"/>
            </p:cNvSpPr>
            <p:nvPr/>
          </p:nvSpPr>
          <p:spPr bwMode="auto">
            <a:xfrm>
              <a:off x="6075945" y="4961104"/>
              <a:ext cx="1656184" cy="72008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</a:pPr>
              <a:r>
                <a:rPr lang="en-US" altLang="en-US">
                  <a:cs typeface="Segoe UI" panose="020B0502040204020203" pitchFamily="34" charset="0"/>
                </a:rPr>
                <a:t>Năm…………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</p:txBody>
        </p:sp>
        <p:sp>
          <p:nvSpPr>
            <p:cNvPr id="40967" name="Rectangle 10"/>
            <p:cNvSpPr>
              <a:spLocks noChangeArrowheads="1"/>
            </p:cNvSpPr>
            <p:nvPr/>
          </p:nvSpPr>
          <p:spPr bwMode="auto">
            <a:xfrm>
              <a:off x="6084168" y="3831499"/>
              <a:ext cx="1656184" cy="72008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</a:pPr>
              <a:r>
                <a:rPr lang="en-US" altLang="en-US">
                  <a:cs typeface="Segoe UI" panose="020B0502040204020203" pitchFamily="34" charset="0"/>
                </a:rPr>
                <a:t>Tháng………..</a:t>
              </a:r>
            </a:p>
          </p:txBody>
        </p:sp>
        <p:sp>
          <p:nvSpPr>
            <p:cNvPr id="40968" name="Rectangle 11"/>
            <p:cNvSpPr>
              <a:spLocks noChangeArrowheads="1"/>
            </p:cNvSpPr>
            <p:nvPr/>
          </p:nvSpPr>
          <p:spPr bwMode="auto">
            <a:xfrm>
              <a:off x="6084168" y="2641799"/>
              <a:ext cx="1656184" cy="72008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</a:pPr>
              <a:r>
                <a:rPr lang="en-US" altLang="en-US">
                  <a:cs typeface="Segoe UI" panose="020B0502040204020203" pitchFamily="34" charset="0"/>
                </a:rPr>
                <a:t>Ngày …………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</p:txBody>
        </p:sp>
        <p:sp>
          <p:nvSpPr>
            <p:cNvPr id="40969" name="Rectangle 12"/>
            <p:cNvSpPr>
              <a:spLocks noChangeArrowheads="1"/>
            </p:cNvSpPr>
            <p:nvPr/>
          </p:nvSpPr>
          <p:spPr bwMode="auto">
            <a:xfrm>
              <a:off x="6084168" y="1517711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</a:pPr>
              <a:endParaRPr lang="en-US" altLang="en-US">
                <a:cs typeface="Segoe UI" panose="020B0502040204020203" pitchFamily="34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</a:pPr>
              <a:r>
                <a:rPr lang="en-US" altLang="en-US">
                  <a:cs typeface="Segoe UI" panose="020B0502040204020203" pitchFamily="34" charset="0"/>
                </a:rPr>
                <a:t>Thứ ………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075945" y="513308"/>
              <a:ext cx="1656684" cy="7205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cs typeface="Segoe UI" panose="020B0502040204020203" pitchFamily="34" charset="0"/>
                </a:rPr>
                <a:t>DƯƠNG LỊCH</a:t>
              </a:r>
            </a:p>
          </p:txBody>
        </p:sp>
        <p:cxnSp>
          <p:nvCxnSpPr>
            <p:cNvPr id="69" name="Elbow Connector 68"/>
            <p:cNvCxnSpPr>
              <a:stCxn id="14" idx="3"/>
              <a:endCxn id="40966" idx="3"/>
            </p:cNvCxnSpPr>
            <p:nvPr/>
          </p:nvCxnSpPr>
          <p:spPr bwMode="auto">
            <a:xfrm>
              <a:off x="7732629" y="873599"/>
              <a:ext cx="12695" cy="4447294"/>
            </a:xfrm>
            <a:prstGeom prst="bentConnector3">
              <a:avLst>
                <a:gd name="adj1" fmla="val 1800000"/>
              </a:avLst>
            </a:prstGeom>
            <a:ln w="28575"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40969" idx="3"/>
            </p:cNvCxnSpPr>
            <p:nvPr/>
          </p:nvCxnSpPr>
          <p:spPr bwMode="auto">
            <a:xfrm>
              <a:off x="7740563" y="1878288"/>
              <a:ext cx="21581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40968" idx="3"/>
            </p:cNvCxnSpPr>
            <p:nvPr/>
          </p:nvCxnSpPr>
          <p:spPr bwMode="auto">
            <a:xfrm>
              <a:off x="7740563" y="3002015"/>
              <a:ext cx="21581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>
              <a:off x="7688197" y="4190816"/>
              <a:ext cx="260245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4003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29"/>
    </mc:Choice>
    <mc:Fallback xmlns="">
      <p:transition spd="slow" advTm="30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938" y="508023"/>
            <a:ext cx="402137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1919289" y="681039"/>
            <a:ext cx="1946275" cy="5176837"/>
            <a:chOff x="14025" y="638011"/>
            <a:chExt cx="1946375" cy="5176655"/>
          </a:xfrm>
        </p:grpSpPr>
        <p:cxnSp>
          <p:nvCxnSpPr>
            <p:cNvPr id="15" name="Elbow Connector 14"/>
            <p:cNvCxnSpPr/>
            <p:nvPr/>
          </p:nvCxnSpPr>
          <p:spPr bwMode="auto">
            <a:xfrm rot="10800000" flipV="1">
              <a:off x="248987" y="966611"/>
              <a:ext cx="39689" cy="4543265"/>
            </a:xfrm>
            <a:prstGeom prst="bentConnector3">
              <a:avLst>
                <a:gd name="adj1" fmla="val 578348"/>
              </a:avLst>
            </a:prstGeom>
            <a:ln w="28575"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999" name="Group 40"/>
            <p:cNvGrpSpPr>
              <a:grpSpLocks/>
            </p:cNvGrpSpPr>
            <p:nvPr/>
          </p:nvGrpSpPr>
          <p:grpSpPr bwMode="auto">
            <a:xfrm>
              <a:off x="14025" y="638011"/>
              <a:ext cx="1946375" cy="5176655"/>
              <a:chOff x="14025" y="638011"/>
              <a:chExt cx="1946375" cy="5176655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304552" y="638011"/>
                <a:ext cx="1655848" cy="7207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en-US" dirty="0">
                    <a:cs typeface="Segoe UI" panose="020B0502040204020203" pitchFamily="34" charset="0"/>
                  </a:rPr>
                  <a:t>ÂM LỊCH</a:t>
                </a:r>
              </a:p>
            </p:txBody>
          </p:sp>
          <p:sp>
            <p:nvSpPr>
              <p:cNvPr id="42001" name="Rectangle 6"/>
              <p:cNvSpPr>
                <a:spLocks noChangeArrowheads="1"/>
              </p:cNvSpPr>
              <p:nvPr/>
            </p:nvSpPr>
            <p:spPr bwMode="auto">
              <a:xfrm>
                <a:off x="272716" y="1650994"/>
                <a:ext cx="1656184" cy="720080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S">
                    <a:cs typeface="Segoe UI" panose="020B0502040204020203" pitchFamily="34" charset="0"/>
                  </a:rPr>
                  <a:t>Ngày 10</a:t>
                </a:r>
              </a:p>
            </p:txBody>
          </p:sp>
          <p:sp>
            <p:nvSpPr>
              <p:cNvPr id="42002" name="Rectangle 7"/>
              <p:cNvSpPr>
                <a:spLocks noChangeArrowheads="1"/>
              </p:cNvSpPr>
              <p:nvPr/>
            </p:nvSpPr>
            <p:spPr bwMode="auto">
              <a:xfrm>
                <a:off x="233518" y="2822848"/>
                <a:ext cx="1656184" cy="720080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</a:pPr>
                <a:endParaRPr lang="en-US" altLang="en-US">
                  <a:cs typeface="Segoe UI" panose="020B0502040204020203" pitchFamily="34" charset="0"/>
                </a:endParaRPr>
              </a:p>
              <a:p>
                <a:pPr eaLnBrk="1" hangingPunct="1">
                  <a:buClr>
                    <a:srgbClr val="000000"/>
                  </a:buClr>
                  <a:buSzPct val="100000"/>
                </a:pPr>
                <a:r>
                  <a:rPr lang="en-US" altLang="en-US">
                    <a:cs typeface="Segoe UI" panose="020B0502040204020203" pitchFamily="34" charset="0"/>
                  </a:rPr>
                  <a:t>Tháng 3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</p:txBody>
          </p:sp>
          <p:sp>
            <p:nvSpPr>
              <p:cNvPr id="42003" name="Rectangle 8"/>
              <p:cNvSpPr>
                <a:spLocks noChangeArrowheads="1"/>
              </p:cNvSpPr>
              <p:nvPr/>
            </p:nvSpPr>
            <p:spPr bwMode="auto">
              <a:xfrm>
                <a:off x="233518" y="3942925"/>
                <a:ext cx="1656184" cy="720080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  <a:p>
                <a:pPr eaLnBrk="1" hangingPunct="1">
                  <a:buClr>
                    <a:srgbClr val="000000"/>
                  </a:buClr>
                  <a:buSzPct val="100000"/>
                </a:pPr>
                <a:r>
                  <a:rPr lang="en-US" altLang="en-US">
                    <a:cs typeface="Segoe UI" panose="020B0502040204020203" pitchFamily="34" charset="0"/>
                  </a:rPr>
                  <a:t>Mậu Tuất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</p:txBody>
          </p:sp>
          <p:sp>
            <p:nvSpPr>
              <p:cNvPr id="42004" name="Rectangle 9"/>
              <p:cNvSpPr>
                <a:spLocks noChangeArrowheads="1"/>
              </p:cNvSpPr>
              <p:nvPr/>
            </p:nvSpPr>
            <p:spPr bwMode="auto">
              <a:xfrm>
                <a:off x="233518" y="5094586"/>
                <a:ext cx="1656184" cy="720080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</a:pPr>
                <a:r>
                  <a:rPr lang="en-US" altLang="en-US">
                    <a:cs typeface="Segoe UI" panose="020B0502040204020203" pitchFamily="34" charset="0"/>
                  </a:rPr>
                  <a:t>Giỗ tổ Hùng Vương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 bwMode="auto">
              <a:xfrm flipV="1">
                <a:off x="14025" y="2107984"/>
                <a:ext cx="273064" cy="1587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55302" y="3085850"/>
                <a:ext cx="233374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55302" y="4303419"/>
                <a:ext cx="233374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>
            <a:grpSpLocks/>
          </p:cNvGrpSpPr>
          <p:nvPr/>
        </p:nvGrpSpPr>
        <p:grpSpPr bwMode="auto">
          <a:xfrm>
            <a:off x="8396289" y="641351"/>
            <a:ext cx="1881187" cy="5167313"/>
            <a:chOff x="6075945" y="513308"/>
            <a:chExt cx="1880431" cy="5167876"/>
          </a:xfrm>
        </p:grpSpPr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6075945" y="4961104"/>
              <a:ext cx="1656184" cy="72008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</a:pPr>
              <a:r>
                <a:rPr lang="en-US" altLang="en-US">
                  <a:cs typeface="Segoe UI" panose="020B0502040204020203" pitchFamily="34" charset="0"/>
                </a:rPr>
                <a:t>Năm 2018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</p:txBody>
        </p:sp>
        <p:sp>
          <p:nvSpPr>
            <p:cNvPr id="41990" name="Rectangle 10"/>
            <p:cNvSpPr>
              <a:spLocks noChangeArrowheads="1"/>
            </p:cNvSpPr>
            <p:nvPr/>
          </p:nvSpPr>
          <p:spPr bwMode="auto">
            <a:xfrm>
              <a:off x="6084168" y="3831499"/>
              <a:ext cx="1656184" cy="72008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</a:pPr>
              <a:r>
                <a:rPr lang="en-US" altLang="en-US">
                  <a:cs typeface="Segoe UI" panose="020B0502040204020203" pitchFamily="34" charset="0"/>
                </a:rPr>
                <a:t>Tháng 4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</p:txBody>
        </p:sp>
        <p:sp>
          <p:nvSpPr>
            <p:cNvPr id="41991" name="Rectangle 11"/>
            <p:cNvSpPr>
              <a:spLocks noChangeArrowheads="1"/>
            </p:cNvSpPr>
            <p:nvPr/>
          </p:nvSpPr>
          <p:spPr bwMode="auto">
            <a:xfrm>
              <a:off x="6084168" y="2641799"/>
              <a:ext cx="1656184" cy="72008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</a:pPr>
              <a:r>
                <a:rPr lang="en-US" altLang="en-US">
                  <a:cs typeface="Segoe UI" panose="020B0502040204020203" pitchFamily="34" charset="0"/>
                </a:rPr>
                <a:t>Ngày 25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</p:txBody>
        </p:sp>
        <p:sp>
          <p:nvSpPr>
            <p:cNvPr id="41992" name="Rectangle 12"/>
            <p:cNvSpPr>
              <a:spLocks noChangeArrowheads="1"/>
            </p:cNvSpPr>
            <p:nvPr/>
          </p:nvSpPr>
          <p:spPr bwMode="auto">
            <a:xfrm>
              <a:off x="6084168" y="1517711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>
                  <a:cs typeface="Segoe UI" panose="020B0502040204020203" pitchFamily="34" charset="0"/>
                </a:rPr>
                <a:t>Thứ 4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075945" y="513308"/>
              <a:ext cx="1656684" cy="72080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cs typeface="Segoe UI" panose="020B0502040204020203" pitchFamily="34" charset="0"/>
                </a:rPr>
                <a:t>DƯƠNG LỊCH</a:t>
              </a:r>
            </a:p>
          </p:txBody>
        </p:sp>
        <p:cxnSp>
          <p:nvCxnSpPr>
            <p:cNvPr id="69" name="Elbow Connector 68"/>
            <p:cNvCxnSpPr>
              <a:stCxn id="14" idx="3"/>
              <a:endCxn id="41989" idx="3"/>
            </p:cNvCxnSpPr>
            <p:nvPr/>
          </p:nvCxnSpPr>
          <p:spPr bwMode="auto">
            <a:xfrm>
              <a:off x="7732629" y="873710"/>
              <a:ext cx="12695" cy="4447071"/>
            </a:xfrm>
            <a:prstGeom prst="bentConnector3">
              <a:avLst>
                <a:gd name="adj1" fmla="val 1800000"/>
              </a:avLst>
            </a:prstGeom>
            <a:ln w="28575"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41992" idx="3"/>
            </p:cNvCxnSpPr>
            <p:nvPr/>
          </p:nvCxnSpPr>
          <p:spPr bwMode="auto">
            <a:xfrm>
              <a:off x="7740563" y="1877120"/>
              <a:ext cx="21581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41991" idx="3"/>
            </p:cNvCxnSpPr>
            <p:nvPr/>
          </p:nvCxnSpPr>
          <p:spPr bwMode="auto">
            <a:xfrm>
              <a:off x="7740563" y="3001192"/>
              <a:ext cx="21581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>
              <a:off x="7688197" y="4191947"/>
              <a:ext cx="260245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9443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8"/>
    </mc:Choice>
    <mc:Fallback xmlns="">
      <p:transition spd="slow" advTm="45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3141664" y="225425"/>
            <a:ext cx="5864225" cy="7620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TÍNH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THỜI GIAN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2" name="Freeform 2"/>
          <p:cNvSpPr>
            <a:spLocks noChangeArrowheads="1"/>
          </p:cNvSpPr>
          <p:nvPr/>
        </p:nvSpPr>
        <p:spPr bwMode="auto">
          <a:xfrm>
            <a:off x="1828800" y="2819400"/>
            <a:ext cx="8610600" cy="1588"/>
          </a:xfrm>
          <a:custGeom>
            <a:avLst/>
            <a:gdLst>
              <a:gd name="T0" fmla="*/ 0 w 23919"/>
              <a:gd name="T1" fmla="*/ 0 h 5"/>
              <a:gd name="T2" fmla="*/ 2147483647 w 23919"/>
              <a:gd name="T3" fmla="*/ 2147483647 h 5"/>
              <a:gd name="T4" fmla="*/ 0 60000 65536"/>
              <a:gd name="T5" fmla="*/ 0 60000 65536"/>
              <a:gd name="T6" fmla="*/ 0 w 23919"/>
              <a:gd name="T7" fmla="*/ 0 h 5"/>
              <a:gd name="T8" fmla="*/ 23919 w 23919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919" h="5">
                <a:moveTo>
                  <a:pt x="0" y="0"/>
                </a:moveTo>
                <a:lnTo>
                  <a:pt x="23918" y="4"/>
                </a:lnTo>
              </a:path>
            </a:pathLst>
          </a:custGeom>
          <a:noFill/>
          <a:ln w="57240" cap="sq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Times New Roman" pitchFamily="16" charset="0"/>
              <a:ea typeface="Microsoft YaHei" pitchFamily="32" charset="-122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315200" y="1901826"/>
            <a:ext cx="20574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 algn="ctr">
              <a:spcBef>
                <a:spcPts val="1250"/>
              </a:spcBef>
              <a:buSzPct val="100000"/>
              <a:defRPr/>
            </a:pP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Công</a:t>
            </a:r>
            <a:r>
              <a:rPr lang="en-US" altLang="vi-VN" sz="2400" b="1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nguyên</a:t>
            </a:r>
            <a:endParaRPr lang="en-US" altLang="vi-VN" sz="2400" b="1" dirty="0">
              <a:solidFill>
                <a:srgbClr val="000000"/>
              </a:solidFill>
              <a:cs typeface="Times New Roman" pitchFamily="16" charset="0"/>
            </a:endParaRP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 rot="5580000" flipH="1">
            <a:off x="7569995" y="1040607"/>
            <a:ext cx="550862" cy="395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en-US" kern="1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 rot="16500000" flipH="1" flipV="1">
            <a:off x="7942263" y="998538"/>
            <a:ext cx="457200" cy="327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69310"/>
              </a:avLst>
            </a:prstTxWarp>
          </a:bodyPr>
          <a:lstStyle/>
          <a:p>
            <a:pPr algn="ctr"/>
            <a:r>
              <a:rPr lang="en-US" kern="1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 rot="16620000" flipH="1">
            <a:off x="6089651" y="2428876"/>
            <a:ext cx="222250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en-US" kern="1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67" name="Freeform 7"/>
          <p:cNvSpPr>
            <a:spLocks noChangeArrowheads="1"/>
          </p:cNvSpPr>
          <p:nvPr/>
        </p:nvSpPr>
        <p:spPr bwMode="auto">
          <a:xfrm>
            <a:off x="9906000" y="2628900"/>
            <a:ext cx="1588" cy="381000"/>
          </a:xfrm>
          <a:custGeom>
            <a:avLst/>
            <a:gdLst>
              <a:gd name="T0" fmla="*/ 0 w 6"/>
              <a:gd name="T1" fmla="*/ 0 h 1059"/>
              <a:gd name="T2" fmla="*/ 2147483646 w 6"/>
              <a:gd name="T3" fmla="*/ 2147483646 h 1059"/>
              <a:gd name="T4" fmla="*/ 0 60000 65536"/>
              <a:gd name="T5" fmla="*/ 0 60000 65536"/>
              <a:gd name="T6" fmla="*/ 0 w 6"/>
              <a:gd name="T7" fmla="*/ 0 h 1059"/>
              <a:gd name="T8" fmla="*/ 6 w 6"/>
              <a:gd name="T9" fmla="*/ 1059 h 10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059">
                <a:moveTo>
                  <a:pt x="0" y="0"/>
                </a:moveTo>
                <a:lnTo>
                  <a:pt x="5" y="1058"/>
                </a:lnTo>
              </a:path>
            </a:pathLst>
          </a:custGeom>
          <a:noFill/>
          <a:ln w="5724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Freeform 8"/>
          <p:cNvSpPr>
            <a:spLocks noChangeArrowheads="1"/>
          </p:cNvSpPr>
          <p:nvPr/>
        </p:nvSpPr>
        <p:spPr bwMode="auto">
          <a:xfrm>
            <a:off x="5867400" y="2362200"/>
            <a:ext cx="1588" cy="838200"/>
          </a:xfrm>
          <a:custGeom>
            <a:avLst/>
            <a:gdLst>
              <a:gd name="T0" fmla="*/ 0 w 5"/>
              <a:gd name="T1" fmla="*/ 0 h 2329"/>
              <a:gd name="T2" fmla="*/ 2147483647 w 5"/>
              <a:gd name="T3" fmla="*/ 2147483647 h 2329"/>
              <a:gd name="T4" fmla="*/ 0 60000 65536"/>
              <a:gd name="T5" fmla="*/ 0 60000 65536"/>
              <a:gd name="T6" fmla="*/ 0 w 5"/>
              <a:gd name="T7" fmla="*/ 0 h 2329"/>
              <a:gd name="T8" fmla="*/ 5 w 5"/>
              <a:gd name="T9" fmla="*/ 2329 h 2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2329">
                <a:moveTo>
                  <a:pt x="0" y="0"/>
                </a:moveTo>
                <a:lnTo>
                  <a:pt x="4" y="2328"/>
                </a:lnTo>
              </a:path>
            </a:pathLst>
          </a:custGeom>
          <a:noFill/>
          <a:ln w="57240" cap="sq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Times New Roman" pitchFamily="16" charset="0"/>
              <a:ea typeface="Microsoft YaHei" pitchFamily="32" charset="-122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9601200" y="3048001"/>
            <a:ext cx="6858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>
              <a:spcBef>
                <a:spcPts val="1500"/>
              </a:spcBef>
              <a:buSzPct val="100000"/>
              <a:defRPr/>
            </a:pPr>
            <a:r>
              <a:rPr lang="vi-VN" altLang="vi-VN" sz="2400" b="1">
                <a:solidFill>
                  <a:srgbClr val="C00000"/>
                </a:solidFill>
              </a:rPr>
              <a:t>542</a:t>
            </a:r>
          </a:p>
        </p:txBody>
      </p:sp>
      <p:sp>
        <p:nvSpPr>
          <p:cNvPr id="15370" name="Freeform 10"/>
          <p:cNvSpPr>
            <a:spLocks noChangeArrowheads="1"/>
          </p:cNvSpPr>
          <p:nvPr/>
        </p:nvSpPr>
        <p:spPr bwMode="auto">
          <a:xfrm>
            <a:off x="6553200" y="2590800"/>
            <a:ext cx="1588" cy="381000"/>
          </a:xfrm>
          <a:custGeom>
            <a:avLst/>
            <a:gdLst>
              <a:gd name="T0" fmla="*/ 0 w 5"/>
              <a:gd name="T1" fmla="*/ 0 h 1059"/>
              <a:gd name="T2" fmla="*/ 2147483646 w 5"/>
              <a:gd name="T3" fmla="*/ 2147483646 h 1059"/>
              <a:gd name="T4" fmla="*/ 0 60000 65536"/>
              <a:gd name="T5" fmla="*/ 0 60000 65536"/>
              <a:gd name="T6" fmla="*/ 0 w 5"/>
              <a:gd name="T7" fmla="*/ 0 h 1059"/>
              <a:gd name="T8" fmla="*/ 5 w 5"/>
              <a:gd name="T9" fmla="*/ 1059 h 10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1059">
                <a:moveTo>
                  <a:pt x="0" y="0"/>
                </a:moveTo>
                <a:lnTo>
                  <a:pt x="4" y="1058"/>
                </a:lnTo>
              </a:path>
            </a:pathLst>
          </a:custGeom>
          <a:noFill/>
          <a:ln w="5724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036763" y="1931989"/>
            <a:ext cx="28194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>
              <a:spcBef>
                <a:spcPts val="1250"/>
              </a:spcBef>
              <a:buSzPct val="100000"/>
              <a:defRPr/>
            </a:pP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Trước</a:t>
            </a:r>
            <a:r>
              <a:rPr lang="en-US" altLang="vi-VN" sz="2400" b="1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công</a:t>
            </a:r>
            <a:r>
              <a:rPr lang="en-US" altLang="vi-VN" sz="2400" b="1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nguyên</a:t>
            </a:r>
            <a:endParaRPr lang="en-US" altLang="vi-VN" sz="2400" b="1" dirty="0">
              <a:solidFill>
                <a:srgbClr val="000000"/>
              </a:solidFill>
              <a:cs typeface="Times New Roman" pitchFamily="16" charset="0"/>
            </a:endParaRPr>
          </a:p>
        </p:txBody>
      </p:sp>
      <p:sp>
        <p:nvSpPr>
          <p:cNvPr id="15372" name="Freeform 12"/>
          <p:cNvSpPr>
            <a:spLocks noChangeArrowheads="1"/>
          </p:cNvSpPr>
          <p:nvPr/>
        </p:nvSpPr>
        <p:spPr bwMode="auto">
          <a:xfrm>
            <a:off x="3200400" y="2609850"/>
            <a:ext cx="1588" cy="381000"/>
          </a:xfrm>
          <a:custGeom>
            <a:avLst/>
            <a:gdLst>
              <a:gd name="T0" fmla="*/ 0 w 5"/>
              <a:gd name="T1" fmla="*/ 0 h 1059"/>
              <a:gd name="T2" fmla="*/ 2147483647 w 5"/>
              <a:gd name="T3" fmla="*/ 2147483647 h 1059"/>
              <a:gd name="T4" fmla="*/ 0 60000 65536"/>
              <a:gd name="T5" fmla="*/ 0 60000 65536"/>
              <a:gd name="T6" fmla="*/ 0 w 5"/>
              <a:gd name="T7" fmla="*/ 0 h 1059"/>
              <a:gd name="T8" fmla="*/ 5 w 5"/>
              <a:gd name="T9" fmla="*/ 1059 h 10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1059">
                <a:moveTo>
                  <a:pt x="0" y="0"/>
                </a:moveTo>
                <a:lnTo>
                  <a:pt x="4" y="1058"/>
                </a:lnTo>
              </a:path>
            </a:pathLst>
          </a:custGeom>
          <a:ln w="2857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6324600" y="3048001"/>
            <a:ext cx="533400" cy="460375"/>
          </a:xfrm>
          <a:prstGeom prst="rect">
            <a:avLst/>
          </a:prstGeom>
          <a:solidFill>
            <a:srgbClr val="FFFFFF"/>
          </a:solidFill>
          <a:ln w="3240" cap="sq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500"/>
              </a:spcBef>
              <a:buSzPct val="100000"/>
            </a:pPr>
            <a:r>
              <a:rPr lang="vi-VN" altLang="vi-VN" sz="24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2819400" y="3048001"/>
            <a:ext cx="8382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>
              <a:spcBef>
                <a:spcPts val="1500"/>
              </a:spcBef>
              <a:buSzPct val="100000"/>
              <a:defRPr/>
            </a:pPr>
            <a:r>
              <a:rPr lang="vi-VN" altLang="vi-VN" sz="2400" b="1">
                <a:solidFill>
                  <a:srgbClr val="3333CC">
                    <a:lumMod val="75000"/>
                  </a:srgbClr>
                </a:solidFill>
              </a:rPr>
              <a:t>179</a:t>
            </a:r>
          </a:p>
        </p:txBody>
      </p:sp>
      <p:sp>
        <p:nvSpPr>
          <p:cNvPr id="15375" name="WordArt 15"/>
          <p:cNvSpPr>
            <a:spLocks noChangeArrowheads="1" noChangeShapeType="1" noTextEdit="1"/>
          </p:cNvSpPr>
          <p:nvPr/>
        </p:nvSpPr>
        <p:spPr bwMode="auto">
          <a:xfrm rot="5580000" flipH="1">
            <a:off x="4654550" y="1497013"/>
            <a:ext cx="43815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en-US" kern="1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76" name="Freeform 16"/>
          <p:cNvSpPr>
            <a:spLocks/>
          </p:cNvSpPr>
          <p:nvPr/>
        </p:nvSpPr>
        <p:spPr bwMode="auto">
          <a:xfrm>
            <a:off x="5929314" y="2438400"/>
            <a:ext cx="566737" cy="1588"/>
          </a:xfrm>
          <a:custGeom>
            <a:avLst/>
            <a:gdLst>
              <a:gd name="T0" fmla="*/ 0 w 1575"/>
              <a:gd name="T1" fmla="*/ 0 h 6"/>
              <a:gd name="T2" fmla="*/ 2147483646 w 1575"/>
              <a:gd name="T3" fmla="*/ 2147483646 h 6"/>
              <a:gd name="T4" fmla="*/ 0 60000 65536"/>
              <a:gd name="T5" fmla="*/ 0 60000 65536"/>
              <a:gd name="T6" fmla="*/ 0 w 1575"/>
              <a:gd name="T7" fmla="*/ 0 h 6"/>
              <a:gd name="T8" fmla="*/ 1575 w 1575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75" h="6">
                <a:moveTo>
                  <a:pt x="0" y="0"/>
                </a:moveTo>
                <a:lnTo>
                  <a:pt x="1574" y="5"/>
                </a:lnTo>
              </a:path>
            </a:pathLst>
          </a:custGeom>
          <a:noFill/>
          <a:ln w="38160" cap="sq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Freeform 17"/>
          <p:cNvSpPr>
            <a:spLocks/>
          </p:cNvSpPr>
          <p:nvPr/>
        </p:nvSpPr>
        <p:spPr bwMode="auto">
          <a:xfrm>
            <a:off x="5313363" y="2438400"/>
            <a:ext cx="493712" cy="1588"/>
          </a:xfrm>
          <a:custGeom>
            <a:avLst/>
            <a:gdLst>
              <a:gd name="T0" fmla="*/ 2147483646 w 1372"/>
              <a:gd name="T1" fmla="*/ 0 h 6"/>
              <a:gd name="T2" fmla="*/ 0 w 1372"/>
              <a:gd name="T3" fmla="*/ 2147483646 h 6"/>
              <a:gd name="T4" fmla="*/ 0 60000 65536"/>
              <a:gd name="T5" fmla="*/ 0 60000 65536"/>
              <a:gd name="T6" fmla="*/ 0 w 1372"/>
              <a:gd name="T7" fmla="*/ 0 h 6"/>
              <a:gd name="T8" fmla="*/ 1372 w 1372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72" h="6">
                <a:moveTo>
                  <a:pt x="1371" y="0"/>
                </a:moveTo>
                <a:lnTo>
                  <a:pt x="0" y="5"/>
                </a:lnTo>
              </a:path>
            </a:pathLst>
          </a:custGeom>
          <a:noFill/>
          <a:ln w="28575" cap="sq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624013" y="3887788"/>
            <a:ext cx="49466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  <a:cs typeface="Times New Roman" panose="02020603050405020304" pitchFamily="18" charset="0"/>
              </a:rPr>
              <a:t>- Năm 179 TCN cách năm 40:</a:t>
            </a:r>
          </a:p>
        </p:txBody>
      </p:sp>
      <p:sp>
        <p:nvSpPr>
          <p:cNvPr id="15379" name="WordArt 19"/>
          <p:cNvSpPr>
            <a:spLocks noChangeArrowheads="1" noChangeShapeType="1" noTextEdit="1"/>
          </p:cNvSpPr>
          <p:nvPr/>
        </p:nvSpPr>
        <p:spPr bwMode="auto">
          <a:xfrm rot="5580000" flipH="1">
            <a:off x="4301332" y="1758157"/>
            <a:ext cx="438150" cy="2535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en-US" kern="10" dirty="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6172200" y="3887788"/>
            <a:ext cx="838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179 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6972300" y="3887788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7470775" y="3905250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40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8001000" y="3925888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8534400" y="3930650"/>
            <a:ext cx="1676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219 năm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1562100" y="4581525"/>
            <a:ext cx="4191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  <a:latin typeface="Arial" panose="020B0604020202020204" pitchFamily="34" charset="0"/>
              </a:rPr>
              <a:t>- </a:t>
            </a:r>
            <a:r>
              <a:rPr lang="en-US" altLang="vi-VN" sz="2800">
                <a:solidFill>
                  <a:srgbClr val="0000FF"/>
                </a:solidFill>
                <a:cs typeface="Times New Roman" panose="02020603050405020304" pitchFamily="18" charset="0"/>
              </a:rPr>
              <a:t>Năm 542 cách năm 40: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5295900" y="4592638"/>
            <a:ext cx="838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542  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6057900" y="4560888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6515100" y="4619625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40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7070725" y="4619625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7588250" y="4629150"/>
            <a:ext cx="1676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502 năm</a:t>
            </a:r>
          </a:p>
        </p:txBody>
      </p:sp>
      <p:sp>
        <p:nvSpPr>
          <p:cNvPr id="43040" name="Rectangle 1"/>
          <p:cNvSpPr>
            <a:spLocks noChangeArrowheads="1"/>
          </p:cNvSpPr>
          <p:nvPr/>
        </p:nvSpPr>
        <p:spPr bwMode="auto">
          <a:xfrm>
            <a:off x="5591176" y="1901826"/>
            <a:ext cx="542925" cy="46037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cs typeface="Segoe UI" panose="020B0502040204020203" pitchFamily="34" charset="0"/>
              </a:rPr>
              <a:t>CN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8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08"/>
    </mc:Choice>
    <mc:Fallback xmlns="">
      <p:transition spd="slow" advTm="71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0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3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6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1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6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41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6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1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6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1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6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6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81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86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91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96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01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06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1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1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6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31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36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41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46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2897A6A-6639-644B-86C3-678DDD9FD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0"/>
            <a:ext cx="12070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9E532-DAB8-0746-8140-0A55B751363B}"/>
              </a:ext>
            </a:extLst>
          </p:cNvPr>
          <p:cNvSpPr/>
          <p:nvPr/>
        </p:nvSpPr>
        <p:spPr>
          <a:xfrm>
            <a:off x="1064029" y="1742321"/>
            <a:ext cx="11006051" cy="3889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AU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Hãy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chọn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10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sự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kiện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đã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xảy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ra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trong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cuộc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đời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em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,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có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ghi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rõ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tên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sự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kiện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và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năm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xảy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ra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sự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kiện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(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Ví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dụ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,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năm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2010,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em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được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sinh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ra)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Biểu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diễn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các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sự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kiện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trên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trục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thời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gian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(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theo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mẫu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Hãy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chọn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một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sự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kiện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mà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em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cho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là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quan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trọng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nhất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và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viết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khoảng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7 – 10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dòng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về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sự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kiện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này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(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sự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kiên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đó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là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gì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?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Nó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xảy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ra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khi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nào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?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ở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đâu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?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Có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liên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quan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đến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những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ai?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Vì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sao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nó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lại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xảy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ra?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Vì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sao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em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lại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cho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nó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là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quan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trọng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?)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38C718-A314-EA46-A431-FC67AB5DF77B}"/>
              </a:ext>
            </a:extLst>
          </p:cNvPr>
          <p:cNvSpPr/>
          <p:nvPr/>
        </p:nvSpPr>
        <p:spPr>
          <a:xfrm>
            <a:off x="3043080" y="966646"/>
            <a:ext cx="5798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 w="50800"/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35751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E1A96-7C33-9B41-9D42-E33DDCCC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CCEDCA-0807-9647-A6AA-359CCF627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9750" y="3131344"/>
            <a:ext cx="952500" cy="1739900"/>
          </a:xfrm>
        </p:spPr>
      </p:pic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802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84A07E-AEEB-5843-A6E2-7781C585CD1F}"/>
              </a:ext>
            </a:extLst>
          </p:cNvPr>
          <p:cNvSpPr txBox="1"/>
          <p:nvPr/>
        </p:nvSpPr>
        <p:spPr>
          <a:xfrm>
            <a:off x="2779792" y="273466"/>
            <a:ext cx="8446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4 - </a:t>
            </a:r>
            <a:r>
              <a:rPr lang="en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THỜI GIAN TRONG LỊCH SỬ</a:t>
            </a:r>
            <a:endParaRPr lang="en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loud Callout 26">
            <a:extLst>
              <a:ext uri="{FF2B5EF4-FFF2-40B4-BE49-F238E27FC236}">
                <a16:creationId xmlns:a16="http://schemas.microsoft.com/office/drawing/2014/main" id="{9A1D62DC-FBC9-7E4B-A72B-CD8BF6106D77}"/>
              </a:ext>
            </a:extLst>
          </p:cNvPr>
          <p:cNvSpPr/>
          <p:nvPr/>
        </p:nvSpPr>
        <p:spPr>
          <a:xfrm>
            <a:off x="832908" y="2750584"/>
            <a:ext cx="4955828" cy="1824409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400" b="1" dirty="0">
                <a:solidFill>
                  <a:srgbClr val="FF0000"/>
                </a:solidFill>
                <a:latin typeface="+mj-lt"/>
              </a:rPr>
              <a:t>- Tại sao phải xác định thời gian trong lịch sử? </a:t>
            </a:r>
            <a:endParaRPr lang="en-VN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8" name="Content Placeholder 4">
            <a:extLst>
              <a:ext uri="{FF2B5EF4-FFF2-40B4-BE49-F238E27FC236}">
                <a16:creationId xmlns:a16="http://schemas.microsoft.com/office/drawing/2014/main" id="{B3072F65-76E8-C94F-8D49-FC93B8476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4837945"/>
            <a:ext cx="2221774" cy="18244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32214" y="1051944"/>
            <a:ext cx="8313045" cy="641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1F2AF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2214" y="1928821"/>
            <a:ext cx="1000176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7" descr="viet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6" y="1893509"/>
            <a:ext cx="6096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96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 animBg="1"/>
      <p:bldP spid="27" grpId="2" animBg="1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CD7A429-A3F9-194B-82B8-579FE1ADE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0"/>
            <a:ext cx="12070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357435-F432-BD4A-86FD-0848B2B66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38" b="2750"/>
          <a:stretch/>
        </p:blipFill>
        <p:spPr>
          <a:xfrm>
            <a:off x="121920" y="2443942"/>
            <a:ext cx="11948160" cy="4428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FEB4AB-268F-1948-A171-FE9D6C4332AB}"/>
              </a:ext>
            </a:extLst>
          </p:cNvPr>
          <p:cNvSpPr txBox="1"/>
          <p:nvPr/>
        </p:nvSpPr>
        <p:spPr>
          <a:xfrm>
            <a:off x="1908488" y="127380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</a:t>
            </a:r>
            <a:r>
              <a:rPr lang="en-US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__________________________                                </a:t>
            </a:r>
            <a:r>
              <a:rPr lang="en-US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______________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8E526A-22A7-7F4F-9FB1-233F224E8EF5}"/>
              </a:ext>
            </a:extLst>
          </p:cNvPr>
          <p:cNvSpPr/>
          <p:nvPr/>
        </p:nvSpPr>
        <p:spPr>
          <a:xfrm>
            <a:off x="2763024" y="1910070"/>
            <a:ext cx="6300192" cy="53387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CÁC SỰ KIỆN QUAN TRỌNG TRONG CUỘC ĐỜI TÔI</a:t>
            </a:r>
          </a:p>
        </p:txBody>
      </p:sp>
    </p:spTree>
    <p:extLst>
      <p:ext uri="{BB962C8B-B14F-4D97-AF65-F5344CB8AC3E}">
        <p14:creationId xmlns:p14="http://schemas.microsoft.com/office/powerpoint/2010/main" val="24471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:a16="http://schemas.microsoft.com/office/drawing/2014/main" id="{1FE36FA1-154D-8146-87A0-DD4BE03CF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483" y="1825625"/>
            <a:ext cx="181356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3E65EE-15BA-C04B-8DC8-D4AF71EC8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388" y="1825625"/>
            <a:ext cx="1103284" cy="1091565"/>
          </a:xfrm>
          <a:prstGeom prst="rect">
            <a:avLst/>
          </a:prstGeom>
        </p:spPr>
      </p:pic>
      <p:pic>
        <p:nvPicPr>
          <p:cNvPr id="6" name="Picture 2" descr="Hình ảnh Học Thảo Luận Viết Bài Tập Về Nhà Làm Bài Toán, Bé, Phiên, Dễ  Thương miễn phí tải tập tin PNG PSDComment và Vector">
            <a:extLst>
              <a:ext uri="{FF2B5EF4-FFF2-40B4-BE49-F238E27FC236}">
                <a16:creationId xmlns:a16="http://schemas.microsoft.com/office/drawing/2014/main" id="{5DF6842B-54F7-0443-B4DC-706DFFED7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19" y="3217228"/>
            <a:ext cx="1561811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267AA5-5743-2E46-B1E2-8EC0D2A07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13" y="2917189"/>
            <a:ext cx="1245870" cy="1028701"/>
          </a:xfrm>
          <a:prstGeom prst="rect">
            <a:avLst/>
          </a:prstGeom>
        </p:spPr>
      </p:pic>
      <p:pic>
        <p:nvPicPr>
          <p:cNvPr id="8" name="Picture 2" descr="Tải Nhanh 32 Khung Slide Powerpoint Đẹp - Link Drive">
            <a:extLst>
              <a:ext uri="{FF2B5EF4-FFF2-40B4-BE49-F238E27FC236}">
                <a16:creationId xmlns:a16="http://schemas.microsoft.com/office/drawing/2014/main" id="{AFB813E1-6AED-784E-AF20-90279EC3D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-177482"/>
            <a:ext cx="12039598" cy="740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BFE70F-40D3-5C44-8E84-87DB43FDF694}"/>
              </a:ext>
            </a:extLst>
          </p:cNvPr>
          <p:cNvSpPr/>
          <p:nvPr/>
        </p:nvSpPr>
        <p:spPr>
          <a:xfrm>
            <a:off x="2614613" y="1479641"/>
            <a:ext cx="7411256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VN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huẩn </a:t>
            </a:r>
            <a:r>
              <a:rPr lang="en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bị bài </a:t>
            </a:r>
            <a:r>
              <a:rPr lang="en-VN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VN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VN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VN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Nguồn </a:t>
            </a:r>
            <a:r>
              <a:rPr lang="en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gốc loài </a:t>
            </a:r>
            <a:r>
              <a:rPr lang="en-VN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VN" sz="32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0360" algn="just">
              <a:lnSpc>
                <a:spcPct val="115000"/>
              </a:lnSpc>
            </a:pPr>
            <a:r>
              <a:rPr lang="en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Sự xuất hiện của con người trên Trái Đất: thời gian, địa điểm, động lực.</a:t>
            </a:r>
          </a:p>
          <a:p>
            <a:pPr indent="340360" algn="just">
              <a:lnSpc>
                <a:spcPct val="115000"/>
              </a:lnSpc>
            </a:pPr>
            <a:r>
              <a:rPr lang="en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Sự khác nhau giữa Người tối cổ và Người tinh khôn.</a:t>
            </a:r>
            <a:endParaRPr lang="en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loud Callout 26">
            <a:extLst>
              <a:ext uri="{FF2B5EF4-FFF2-40B4-BE49-F238E27FC236}">
                <a16:creationId xmlns:a16="http://schemas.microsoft.com/office/drawing/2014/main" id="{9A1D62DC-FBC9-7E4B-A72B-CD8BF6106D77}"/>
              </a:ext>
            </a:extLst>
          </p:cNvPr>
          <p:cNvSpPr/>
          <p:nvPr/>
        </p:nvSpPr>
        <p:spPr>
          <a:xfrm>
            <a:off x="843373" y="3557330"/>
            <a:ext cx="3876636" cy="1824409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400" dirty="0">
                <a:solidFill>
                  <a:srgbClr val="0070C0"/>
                </a:solidFill>
                <a:latin typeface="+mj-lt"/>
              </a:rPr>
              <a:t>- Con người thời xưa đã xác định thời gian bằng những cách nào?</a:t>
            </a:r>
            <a:r>
              <a:rPr lang="en-VN" sz="2400" dirty="0">
                <a:solidFill>
                  <a:srgbClr val="0070C0"/>
                </a:solidFill>
                <a:effectLst/>
                <a:latin typeface="+mj-lt"/>
              </a:rPr>
              <a:t> </a:t>
            </a:r>
            <a:endParaRPr lang="en-VN" sz="24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8" name="Content Placeholder 4">
            <a:extLst>
              <a:ext uri="{FF2B5EF4-FFF2-40B4-BE49-F238E27FC236}">
                <a16:creationId xmlns:a16="http://schemas.microsoft.com/office/drawing/2014/main" id="{B3072F65-76E8-C94F-8D49-FC93B8476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0" y="5387926"/>
            <a:ext cx="1592556" cy="1307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9" y="1390145"/>
            <a:ext cx="11080266" cy="433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2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E1A96-7C33-9B41-9D42-E33DDCCC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CCEDCA-0807-9647-A6AA-359CCF627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9750" y="3131344"/>
            <a:ext cx="952500" cy="1739900"/>
          </a:xfrm>
        </p:spPr>
      </p:pic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859"/>
            <a:ext cx="12191999" cy="681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B85D894E-86E2-0F4B-913E-2E90DB1B6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900396"/>
              </p:ext>
            </p:extLst>
          </p:nvPr>
        </p:nvGraphicFramePr>
        <p:xfrm>
          <a:off x="630250" y="264855"/>
          <a:ext cx="11151442" cy="634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492">
                  <a:extLst>
                    <a:ext uri="{9D8B030D-6E8A-4147-A177-3AD203B41FA5}">
                      <a16:colId xmlns:a16="http://schemas.microsoft.com/office/drawing/2014/main" val="1738596614"/>
                    </a:ext>
                  </a:extLst>
                </a:gridCol>
                <a:gridCol w="7487159">
                  <a:extLst>
                    <a:ext uri="{9D8B030D-6E8A-4147-A177-3AD203B41FA5}">
                      <a16:colId xmlns:a16="http://schemas.microsoft.com/office/drawing/2014/main" val="752157951"/>
                    </a:ext>
                  </a:extLst>
                </a:gridCol>
                <a:gridCol w="1540791">
                  <a:extLst>
                    <a:ext uri="{9D8B030D-6E8A-4147-A177-3AD203B41FA5}">
                      <a16:colId xmlns:a16="http://schemas.microsoft.com/office/drawing/2014/main" val="3679416993"/>
                    </a:ext>
                  </a:extLst>
                </a:gridCol>
              </a:tblGrid>
              <a:tr h="7104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307444"/>
                  </a:ext>
                </a:extLst>
              </a:tr>
              <a:tr h="1677993">
                <a:tc>
                  <a:txBody>
                    <a:bodyPr/>
                    <a:lstStyle/>
                    <a:p>
                      <a:endParaRPr lang="en-VN" dirty="0"/>
                    </a:p>
                    <a:p>
                      <a:endParaRPr lang="en-VN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2458"/>
                  </a:ext>
                </a:extLst>
              </a:tr>
              <a:tr h="2134108">
                <a:tc>
                  <a:txBody>
                    <a:bodyPr/>
                    <a:lstStyle/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414025"/>
                  </a:ext>
                </a:extLst>
              </a:tr>
              <a:tr h="1823601">
                <a:tc>
                  <a:txBody>
                    <a:bodyPr/>
                    <a:lstStyle/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37402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F0A86BD8-4C69-0540-B1D9-A2ACF399C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08" y="5078684"/>
            <a:ext cx="1887430" cy="13634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5AB8F9-5767-7A4B-88C8-83EA83E7B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208" y="2872724"/>
            <a:ext cx="1721304" cy="16200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DF1B5D-107A-C94D-8CDD-21B3CE6726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032" y="1145573"/>
            <a:ext cx="1413440" cy="134420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0BFD60B-52FA-8E4D-B63E-604C42F82990}"/>
              </a:ext>
            </a:extLst>
          </p:cNvPr>
          <p:cNvSpPr txBox="1"/>
          <p:nvPr/>
        </p:nvSpPr>
        <p:spPr>
          <a:xfrm>
            <a:off x="2914370" y="1126854"/>
            <a:ext cx="73157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 hồ cát: có hai bình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nhau,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bình có chia nhiều vạch. Đổ </a:t>
            </a:r>
            <a:r>
              <a:rPr lang="en-V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cát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vào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ình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cho chảy từ từ xuống bình thứ hai và xác định giờ dựa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V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cát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chảy đến từng vạch</a:t>
            </a:r>
            <a:r>
              <a:rPr lang="en-VN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EBB01F-8A39-D944-9104-C362BA517A33}"/>
              </a:ext>
            </a:extLst>
          </p:cNvPr>
          <p:cNvSpPr txBox="1"/>
          <p:nvPr/>
        </p:nvSpPr>
        <p:spPr>
          <a:xfrm>
            <a:off x="2899787" y="2764169"/>
            <a:ext cx="7112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Đồng hồ nước cũng có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tắc hoạt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t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tự như đổng hồ cát: có hai bình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nhau,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bình có chia nhiều vạch. Đổ </a:t>
            </a:r>
            <a:r>
              <a:rPr lang="en-V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vào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bình, cho chảy từ từ xuống bình thứ hai và xác định giờ dựa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V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chảy đến từng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vạch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F004C7-6312-2B42-A917-C88AC6220C5D}"/>
              </a:ext>
            </a:extLst>
          </p:cNvPr>
          <p:cNvSpPr txBox="1"/>
          <p:nvPr/>
        </p:nvSpPr>
        <p:spPr>
          <a:xfrm>
            <a:off x="2899786" y="4959813"/>
            <a:ext cx="7112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Đồng hồ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trời: có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cái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tròn,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đó vẽ nhiều vòng tròn đồng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Dùng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gỗ cắm ở giữa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rồi để ra ngoài ánh nắng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trời. Bóng của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đến vòng tròn nào thì xác định được lúc đó là mấy giờ.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8B892A-9786-D745-A756-4251F18E57D9}"/>
              </a:ext>
            </a:extLst>
          </p:cNvPr>
          <p:cNvSpPr txBox="1"/>
          <p:nvPr/>
        </p:nvSpPr>
        <p:spPr>
          <a:xfrm>
            <a:off x="10494619" y="2872724"/>
            <a:ext cx="1341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Đóng băng vào mùa đông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3A314F-CC23-F448-804E-60F77E19E188}"/>
              </a:ext>
            </a:extLst>
          </p:cNvPr>
          <p:cNvSpPr txBox="1"/>
          <p:nvPr/>
        </p:nvSpPr>
        <p:spPr>
          <a:xfrm>
            <a:off x="10330478" y="4975595"/>
            <a:ext cx="1496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Phụ thuộc vào hướng mặt trời các 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ùa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E1A96-7C33-9B41-9D42-E33DDCCC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CCEDCA-0807-9647-A6AA-359CCF627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9750" y="3131344"/>
            <a:ext cx="952500" cy="1739900"/>
          </a:xfrm>
        </p:spPr>
      </p:pic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802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84A07E-AEEB-5843-A6E2-7781C585CD1F}"/>
              </a:ext>
            </a:extLst>
          </p:cNvPr>
          <p:cNvSpPr txBox="1"/>
          <p:nvPr/>
        </p:nvSpPr>
        <p:spPr>
          <a:xfrm>
            <a:off x="2999240" y="364030"/>
            <a:ext cx="8634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4 - </a:t>
            </a:r>
            <a:r>
              <a:rPr lang="en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THỜI GIAN TRONG LỊCH SỬ</a:t>
            </a:r>
            <a:endParaRPr lang="en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7130" y="1276128"/>
            <a:ext cx="7301871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1F2AF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4645" y="1959780"/>
            <a:ext cx="1000176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4645" y="3553816"/>
            <a:ext cx="1000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331477" y="4181746"/>
            <a:ext cx="6199069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1F2AF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7" descr="viet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84" y="3388009"/>
            <a:ext cx="6096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8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E1A96-7C33-9B41-9D42-E33DDCCC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E500-5E3D-C84C-9166-2F09DE9D8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" y="27911"/>
            <a:ext cx="12191999" cy="683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A6E616-2B28-A347-9668-0F742566AE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74818"/>
            <a:ext cx="7872412" cy="18106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34FA2E-202D-C742-9539-3DC5841B418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" y="-29536"/>
            <a:ext cx="3371850" cy="4544858"/>
          </a:xfrm>
          <a:prstGeom prst="rect">
            <a:avLst/>
          </a:prstGeom>
        </p:spPr>
      </p:pic>
      <p:sp>
        <p:nvSpPr>
          <p:cNvPr id="8" name="Vertical Scroll 7">
            <a:extLst>
              <a:ext uri="{FF2B5EF4-FFF2-40B4-BE49-F238E27FC236}">
                <a16:creationId xmlns:a16="http://schemas.microsoft.com/office/drawing/2014/main" id="{5E2BF5B0-5C29-2643-A970-F4D99C61971E}"/>
              </a:ext>
            </a:extLst>
          </p:cNvPr>
          <p:cNvSpPr/>
          <p:nvPr/>
        </p:nvSpPr>
        <p:spPr>
          <a:xfrm>
            <a:off x="3448286" y="365125"/>
            <a:ext cx="4227183" cy="3672035"/>
          </a:xfrm>
          <a:prstGeom prst="verticalScroll">
            <a:avLst/>
          </a:prstGeom>
          <a:solidFill>
            <a:srgbClr val="73F58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xem trên tờ lịch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những đơn vị thời gian nào và những loại lịch nào?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xưa đã dựa vào cơ sở để làm ra lịch? </a:t>
            </a:r>
            <a:r>
              <a:rPr lang="en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em, cách tính thời gian thống nhất </a:t>
            </a:r>
            <a:r>
              <a:rPr lang="en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toàn thế giới có cần thiết </a:t>
            </a:r>
            <a:r>
              <a:rPr lang="en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Vì sao</a:t>
            </a:r>
            <a:r>
              <a:rPr lang="en-V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Vertical Scroll 8">
            <a:extLst>
              <a:ext uri="{FF2B5EF4-FFF2-40B4-BE49-F238E27FC236}">
                <a16:creationId xmlns:a16="http://schemas.microsoft.com/office/drawing/2014/main" id="{0A8DC9C2-C3C0-B641-AA14-332650000F6D}"/>
              </a:ext>
            </a:extLst>
          </p:cNvPr>
          <p:cNvSpPr/>
          <p:nvPr/>
        </p:nvSpPr>
        <p:spPr>
          <a:xfrm>
            <a:off x="8438137" y="2948896"/>
            <a:ext cx="3850049" cy="3851843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thông tin sgk </a:t>
            </a:r>
            <a:r>
              <a:rPr lang="en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biết mỗi thập kỉ, thế kỉ, thiên niên kỉ có bao nhiêu năm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sát sơ đồ hình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muốn biết năm 2000 TCN cách ngày nay bao nhiêu năm thì tính như thế nào?</a:t>
            </a:r>
            <a:endParaRPr lang="en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:a16="http://schemas.microsoft.com/office/drawing/2014/main" id="{7641E0B5-A657-AD44-AB13-B1064454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009" y="23054"/>
            <a:ext cx="181356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410339-7783-9E49-B279-135F7B6CCAAA}"/>
              </a:ext>
            </a:extLst>
          </p:cNvPr>
          <p:cNvSpPr txBox="1"/>
          <p:nvPr/>
        </p:nvSpPr>
        <p:spPr>
          <a:xfrm>
            <a:off x="4629910" y="39473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en-VN" sz="2400" b="1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VN" sz="2400" b="1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VN" sz="2400" b="1" dirty="0">
              <a:solidFill>
                <a:srgbClr val="1F2A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A363D7-7C2A-C743-8287-E443862D5A65}"/>
              </a:ext>
            </a:extLst>
          </p:cNvPr>
          <p:cNvSpPr txBox="1"/>
          <p:nvPr/>
        </p:nvSpPr>
        <p:spPr>
          <a:xfrm>
            <a:off x="9302977" y="297498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en-VN" sz="2400" b="1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VN" sz="2400" b="1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VN" sz="2400" b="1" dirty="0">
              <a:solidFill>
                <a:srgbClr val="1F2A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72685" y="99805"/>
            <a:ext cx="1202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MysticalH" panose="020B7200000000000000" pitchFamily="34" charset="0"/>
                <a:cs typeface="Times New Roman" panose="02020603050405020304" pitchFamily="18" charset="0"/>
              </a:rPr>
              <a:t>THẢO LUẬN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.VnMysticalH" panose="020B7200000000000000" pitchFamily="34" charset="0"/>
                <a:cs typeface="Times New Roman" panose="02020603050405020304" pitchFamily="18" charset="0"/>
              </a:rPr>
              <a:t>NHãM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55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760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C166DA-317A-074D-874F-EDF9F367E6D4}"/>
              </a:ext>
            </a:extLst>
          </p:cNvPr>
          <p:cNvSpPr/>
          <p:nvPr/>
        </p:nvSpPr>
        <p:spPr>
          <a:xfrm>
            <a:off x="4479471" y="1727629"/>
            <a:ext cx="2355273" cy="567827"/>
          </a:xfrm>
          <a:prstGeom prst="rect">
            <a:avLst/>
          </a:prstGeom>
          <a:solidFill>
            <a:srgbClr val="73F58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 lịch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5BCFF0-E11F-674C-8027-A64A2113640F}"/>
              </a:ext>
            </a:extLst>
          </p:cNvPr>
          <p:cNvSpPr/>
          <p:nvPr/>
        </p:nvSpPr>
        <p:spPr>
          <a:xfrm>
            <a:off x="7106948" y="1727628"/>
            <a:ext cx="2571624" cy="5678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lịch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2DCC98-717F-3642-9B96-42E5C741F34C}"/>
              </a:ext>
            </a:extLst>
          </p:cNvPr>
          <p:cNvSpPr/>
          <p:nvPr/>
        </p:nvSpPr>
        <p:spPr>
          <a:xfrm>
            <a:off x="4479470" y="2483248"/>
            <a:ext cx="2355273" cy="567827"/>
          </a:xfrm>
          <a:prstGeom prst="rect">
            <a:avLst/>
          </a:prstGeom>
          <a:solidFill>
            <a:srgbClr val="73F58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 </a:t>
            </a:r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8682F4-6642-EF49-B1DD-8B61C6176780}"/>
              </a:ext>
            </a:extLst>
          </p:cNvPr>
          <p:cNvSpPr/>
          <p:nvPr/>
        </p:nvSpPr>
        <p:spPr>
          <a:xfrm>
            <a:off x="4479470" y="3231379"/>
            <a:ext cx="2355272" cy="567827"/>
          </a:xfrm>
          <a:prstGeom prst="rect">
            <a:avLst/>
          </a:prstGeom>
          <a:solidFill>
            <a:srgbClr val="73F58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30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8C757E-F07B-EC4B-8B53-0D07C883A04C}"/>
              </a:ext>
            </a:extLst>
          </p:cNvPr>
          <p:cNvSpPr/>
          <p:nvPr/>
        </p:nvSpPr>
        <p:spPr>
          <a:xfrm>
            <a:off x="4479470" y="3924619"/>
            <a:ext cx="2355273" cy="531284"/>
          </a:xfrm>
          <a:prstGeom prst="rect">
            <a:avLst/>
          </a:prstGeom>
          <a:solidFill>
            <a:srgbClr val="73F58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00A26C-549D-004E-87B4-583F4727A50F}"/>
              </a:ext>
            </a:extLst>
          </p:cNvPr>
          <p:cNvSpPr/>
          <p:nvPr/>
        </p:nvSpPr>
        <p:spPr>
          <a:xfrm>
            <a:off x="7106947" y="3273750"/>
            <a:ext cx="2571625" cy="5124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25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DBA6F3-1BA6-6446-B471-D5B375EB95D4}"/>
              </a:ext>
            </a:extLst>
          </p:cNvPr>
          <p:cNvSpPr/>
          <p:nvPr/>
        </p:nvSpPr>
        <p:spPr>
          <a:xfrm>
            <a:off x="7096554" y="3908144"/>
            <a:ext cx="2582018" cy="5678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12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D09610-22B0-D442-9D09-0AF7A7E14B51}"/>
              </a:ext>
            </a:extLst>
          </p:cNvPr>
          <p:cNvSpPr/>
          <p:nvPr/>
        </p:nvSpPr>
        <p:spPr>
          <a:xfrm>
            <a:off x="7106947" y="2454146"/>
            <a:ext cx="2571625" cy="6221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 </a:t>
            </a:r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F71594-7B98-3647-9FEF-4DF88985D519}"/>
              </a:ext>
            </a:extLst>
          </p:cNvPr>
          <p:cNvSpPr/>
          <p:nvPr/>
        </p:nvSpPr>
        <p:spPr>
          <a:xfrm>
            <a:off x="4503243" y="4667058"/>
            <a:ext cx="2355273" cy="662389"/>
          </a:xfrm>
          <a:prstGeom prst="rect">
            <a:avLst/>
          </a:prstGeom>
          <a:solidFill>
            <a:srgbClr val="73F58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2020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F8BA79-6FBE-4A40-97E1-80047FD1947B}"/>
              </a:ext>
            </a:extLst>
          </p:cNvPr>
          <p:cNvSpPr/>
          <p:nvPr/>
        </p:nvSpPr>
        <p:spPr>
          <a:xfrm>
            <a:off x="7050966" y="4689013"/>
            <a:ext cx="2627606" cy="6459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Mậu Tuất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4EACD69-5591-EC48-A5B3-BEC967599B1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0" y="1223889"/>
            <a:ext cx="3973225" cy="4951828"/>
          </a:xfrm>
          <a:prstGeom prst="rect">
            <a:avLst/>
          </a:prstGeom>
        </p:spPr>
      </p:pic>
      <p:pic>
        <p:nvPicPr>
          <p:cNvPr id="18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:a16="http://schemas.microsoft.com/office/drawing/2014/main" id="{0D9049F2-C1A3-7045-8DFF-3A7BAC99C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836" y="94214"/>
            <a:ext cx="181356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023288" y="81477"/>
            <a:ext cx="1202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MysticalH" panose="020B7200000000000000" pitchFamily="34" charset="0"/>
                <a:cs typeface="Times New Roman" panose="02020603050405020304" pitchFamily="18" charset="0"/>
              </a:rPr>
              <a:t>THẢO LUẬN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.VnMysticalH" panose="020B7200000000000000" pitchFamily="34" charset="0"/>
                <a:cs typeface="Times New Roman" panose="02020603050405020304" pitchFamily="18" charset="0"/>
              </a:rPr>
              <a:t>NHãM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62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C4EA-5A78-6E44-90B7-03AD739B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08110-605E-5844-8563-2DA84E75C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6570C407-6F42-1644-831A-356057F36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ertical Scroll 4">
            <a:extLst>
              <a:ext uri="{FF2B5EF4-FFF2-40B4-BE49-F238E27FC236}">
                <a16:creationId xmlns:a16="http://schemas.microsoft.com/office/drawing/2014/main" id="{EBFA804F-6DCC-EC4B-A1A8-6CE3CFB41BCC}"/>
              </a:ext>
            </a:extLst>
          </p:cNvPr>
          <p:cNvSpPr/>
          <p:nvPr/>
        </p:nvSpPr>
        <p:spPr>
          <a:xfrm>
            <a:off x="23450" y="816893"/>
            <a:ext cx="2905125" cy="3571875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VN" sz="2400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Người </a:t>
            </a:r>
            <a:r>
              <a:rPr lang="en-VN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VN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400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sáng tạo ra lịch dựa trên cơ sở quan sát và tính toán quy </a:t>
            </a:r>
            <a:r>
              <a:rPr lang="en-VN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en-US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en-VN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VN" sz="2400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chuyển của </a:t>
            </a:r>
            <a:r>
              <a:rPr lang="en-VN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VN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Tr</a:t>
            </a:r>
            <a:r>
              <a:rPr lang="en-US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VN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VN" sz="2400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VN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VN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VN" sz="2400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Trời nhìn từ Trái Đất </a:t>
            </a:r>
          </a:p>
        </p:txBody>
      </p:sp>
      <p:sp>
        <p:nvSpPr>
          <p:cNvPr id="6" name="Vertical Scroll 5">
            <a:extLst>
              <a:ext uri="{FF2B5EF4-FFF2-40B4-BE49-F238E27FC236}">
                <a16:creationId xmlns:a16="http://schemas.microsoft.com/office/drawing/2014/main" id="{AA1A53FB-F4F6-C443-A129-2BCFD8AE1ACF}"/>
              </a:ext>
            </a:extLst>
          </p:cNvPr>
          <p:cNvSpPr/>
          <p:nvPr/>
        </p:nvSpPr>
        <p:spPr>
          <a:xfrm>
            <a:off x="2630745" y="789950"/>
            <a:ext cx="3362325" cy="454267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VN" dirty="0"/>
              <a:t>-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lịch 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 cách tính thời gian theo chu kì 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Tr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xung quanh Trái Đất. Thời gian 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Tr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chuyển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hết 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vòng quanh Trái Đất là 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tháng. </a:t>
            </a:r>
          </a:p>
        </p:txBody>
      </p:sp>
      <p:sp>
        <p:nvSpPr>
          <p:cNvPr id="7" name="Vertical Scroll 6">
            <a:extLst>
              <a:ext uri="{FF2B5EF4-FFF2-40B4-BE49-F238E27FC236}">
                <a16:creationId xmlns:a16="http://schemas.microsoft.com/office/drawing/2014/main" id="{5EF1C6E7-C49E-B74A-97E9-FFB77BAC70AE}"/>
              </a:ext>
            </a:extLst>
          </p:cNvPr>
          <p:cNvSpPr/>
          <p:nvPr/>
        </p:nvSpPr>
        <p:spPr>
          <a:xfrm>
            <a:off x="5770310" y="816893"/>
            <a:ext cx="3362325" cy="454267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VN" dirty="0"/>
              <a:t>- </a:t>
            </a:r>
            <a:endParaRPr lang="en-US" dirty="0" smtClean="0"/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lịch 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 cách tính thời gian theo chu kì Trái Đất quay xung quanh 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Trời. Thời gian Trái Đất chuyển 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hết 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vòng quanh 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Trời 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 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Vertical Scroll 7">
            <a:extLst>
              <a:ext uri="{FF2B5EF4-FFF2-40B4-BE49-F238E27FC236}">
                <a16:creationId xmlns:a16="http://schemas.microsoft.com/office/drawing/2014/main" id="{954A90B1-306A-1248-8062-31F439FB8C54}"/>
              </a:ext>
            </a:extLst>
          </p:cNvPr>
          <p:cNvSpPr/>
          <p:nvPr/>
        </p:nvSpPr>
        <p:spPr>
          <a:xfrm>
            <a:off x="8810659" y="839524"/>
            <a:ext cx="3343308" cy="454267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cần có lịch chung: đó là </a:t>
            </a:r>
            <a:r>
              <a:rPr lang="en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lịch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lấy năm Chúa 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Giê-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đời làm năm đầu tiên của Công nguyên. Trước năm đó là trước Công nguyên (TCN)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7B5FD49-D6D8-3442-B5F7-506A17076A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11" y="4578091"/>
            <a:ext cx="2121289" cy="2160334"/>
          </a:xfrm>
          <a:prstGeom prst="rect">
            <a:avLst/>
          </a:prstGeom>
        </p:spPr>
      </p:pic>
      <p:sp>
        <p:nvSpPr>
          <p:cNvPr id="19" name="Horizontal Scroll 18">
            <a:extLst>
              <a:ext uri="{FF2B5EF4-FFF2-40B4-BE49-F238E27FC236}">
                <a16:creationId xmlns:a16="http://schemas.microsoft.com/office/drawing/2014/main" id="{C5D69347-0244-4841-9244-5E3237D4E612}"/>
              </a:ext>
            </a:extLst>
          </p:cNvPr>
          <p:cNvSpPr/>
          <p:nvPr/>
        </p:nvSpPr>
        <p:spPr>
          <a:xfrm>
            <a:off x="1075930" y="278062"/>
            <a:ext cx="10677954" cy="4118405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AU" sz="24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vi-VN" sz="24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ơng</a:t>
            </a:r>
            <a:r>
              <a:rPr lang="en-US" sz="24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AU" sz="24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365 </a:t>
            </a:r>
            <a:r>
              <a:rPr lang="vi-VN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thành 12 tháng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 đủ (31 ngày) và tháng thiếu (30 ngày). 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háng 2 chỉ có 28 ngày.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nhuận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366 ngày. Tháng 2 của năm nhuận có 29 ngày, ngày thứ 29 ấy gọi là “ngày nhuận”.</a:t>
            </a:r>
            <a:endParaRPr lang="en-US" sz="2400" dirty="0">
              <a:solidFill>
                <a:srgbClr val="1F2AF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AU" sz="24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AU" sz="24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AU" sz="24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AU" sz="24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354 </a:t>
            </a:r>
            <a:r>
              <a:rPr lang="en-US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29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AU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AU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nhuận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 </a:t>
            </a:r>
            <a:r>
              <a:rPr lang="en-AU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AU" sz="2400" dirty="0">
              <a:solidFill>
                <a:srgbClr val="1F2AF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4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E1A96-7C33-9B41-9D42-E33DDCCC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CCEDCA-0807-9647-A6AA-359CCF627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9750" y="3131344"/>
            <a:ext cx="952500" cy="1739900"/>
          </a:xfrm>
        </p:spPr>
      </p:pic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802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84A07E-AEEB-5843-A6E2-7781C585CD1F}"/>
              </a:ext>
            </a:extLst>
          </p:cNvPr>
          <p:cNvSpPr txBox="1"/>
          <p:nvPr/>
        </p:nvSpPr>
        <p:spPr>
          <a:xfrm>
            <a:off x="2999241" y="364030"/>
            <a:ext cx="8494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4 - </a:t>
            </a:r>
            <a:r>
              <a:rPr lang="en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THỜI GIAN TRONG LỊCH SỬ</a:t>
            </a:r>
            <a:endParaRPr lang="en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7130" y="1276128"/>
            <a:ext cx="7301871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1F2AF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2214" y="1928821"/>
            <a:ext cx="1000176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2214" y="3350749"/>
            <a:ext cx="1000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331477" y="3939067"/>
            <a:ext cx="6199069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1F2AF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2214" y="4647864"/>
            <a:ext cx="542648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8403" y="5343401"/>
            <a:ext cx="10087693" cy="504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7" descr="viet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" y="4516256"/>
            <a:ext cx="6096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66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|0.8|2.3|0.9|4.7|1.5|2.8|0.8|1.5|12.6|2|1.4|1.5|1|0.5|0.3|0.5|0.4|9|2.2|2|4.5|0.7|0.6|1.7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|1.6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|0.8|2.3|0.9|4.7|1.5|2.8|0.8|1.5|12.6|2|1.4|1.5|1|0.5|0.3|0.5|0.4|9|2.2|2|4.5|0.7|0.6|1.7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1737</Words>
  <PresentationFormat>Widescreen</PresentationFormat>
  <Paragraphs>176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Microsoft YaHei</vt:lpstr>
      <vt:lpstr>.VnMysticalH</vt:lpstr>
      <vt:lpstr>APPLE CHANCERY</vt:lpstr>
      <vt:lpstr>APPLE CHANCERY</vt:lpstr>
      <vt:lpstr>Arial</vt:lpstr>
      <vt:lpstr>Calibri</vt:lpstr>
      <vt:lpstr>Calibri Light</vt:lpstr>
      <vt:lpstr>Segoe UI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2021-07-10T08:21:22Z</dcterms:created>
  <dcterms:modified xsi:type="dcterms:W3CDTF">2022-08-07T04:32:50Z</dcterms:modified>
</cp:coreProperties>
</file>