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7" r:id="rId2"/>
    <p:sldMasterId id="2147483710" r:id="rId3"/>
    <p:sldMasterId id="2147483723" r:id="rId4"/>
    <p:sldMasterId id="2147483736" r:id="rId5"/>
    <p:sldMasterId id="2147483749" r:id="rId6"/>
  </p:sldMasterIdLst>
  <p:notesMasterIdLst>
    <p:notesMasterId r:id="rId40"/>
  </p:notesMasterIdLst>
  <p:sldIdLst>
    <p:sldId id="291" r:id="rId7"/>
    <p:sldId id="347" r:id="rId8"/>
    <p:sldId id="342" r:id="rId9"/>
    <p:sldId id="369" r:id="rId10"/>
    <p:sldId id="298" r:id="rId11"/>
    <p:sldId id="370" r:id="rId12"/>
    <p:sldId id="303" r:id="rId13"/>
    <p:sldId id="292" r:id="rId14"/>
    <p:sldId id="372" r:id="rId15"/>
    <p:sldId id="373" r:id="rId16"/>
    <p:sldId id="374" r:id="rId17"/>
    <p:sldId id="375" r:id="rId18"/>
    <p:sldId id="376" r:id="rId19"/>
    <p:sldId id="377" r:id="rId20"/>
    <p:sldId id="386" r:id="rId21"/>
    <p:sldId id="388" r:id="rId22"/>
    <p:sldId id="389" r:id="rId23"/>
    <p:sldId id="379" r:id="rId24"/>
    <p:sldId id="360" r:id="rId25"/>
    <p:sldId id="381" r:id="rId26"/>
    <p:sldId id="382" r:id="rId27"/>
    <p:sldId id="383" r:id="rId28"/>
    <p:sldId id="393" r:id="rId29"/>
    <p:sldId id="380" r:id="rId30"/>
    <p:sldId id="395" r:id="rId31"/>
    <p:sldId id="384" r:id="rId32"/>
    <p:sldId id="394" r:id="rId33"/>
    <p:sldId id="353" r:id="rId34"/>
    <p:sldId id="300" r:id="rId35"/>
    <p:sldId id="399" r:id="rId36"/>
    <p:sldId id="401" r:id="rId37"/>
    <p:sldId id="397" r:id="rId38"/>
    <p:sldId id="34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CCCC"/>
    <a:srgbClr val="CCFF33"/>
    <a:srgbClr val="FF0066"/>
    <a:srgbClr val="00FFFF"/>
    <a:srgbClr val="6600CC"/>
    <a:srgbClr val="EBA212"/>
    <a:srgbClr val="66FF33"/>
    <a:srgbClr val="E3D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p:scale>
          <a:sx n="60" d="100"/>
          <a:sy n="60" d="100"/>
        </p:scale>
        <p:origin x="-552" y="-3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4647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55448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3418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477254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39854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2252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7334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540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26595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2507326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5121473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552519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5510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10919390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954686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732253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98914915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26772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1209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1163091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553602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361714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70171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512611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54862551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5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295161205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6051891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0987362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03122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723694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944822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8469711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15577942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70916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341669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2838955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82265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9803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3915333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994203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7072983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909635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803506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845681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9709984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8535395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1071044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1236767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9493950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5181432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446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365920480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43984928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33832698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239010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34555518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23888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896708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627947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65146495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394125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0837125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42443447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4667096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26011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74142996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4159548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54596653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9935887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2672393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2812189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829875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092998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330196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49822997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17362687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32500833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02385615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23174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83801422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1372433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7497754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659001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5692195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9929982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261394707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62" r:id="rId13"/>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2022/7/16</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cs typeface="+mn-cs"/>
            </a:endParaRPr>
          </a:p>
        </p:txBody>
      </p:sp>
    </p:spTree>
    <p:extLst>
      <p:ext uri="{BB962C8B-B14F-4D97-AF65-F5344CB8AC3E}">
        <p14:creationId xmlns:p14="http://schemas.microsoft.com/office/powerpoint/2010/main" val="34442825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9.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5.xml"/><Relationship Id="rId7" Type="http://schemas.openxmlformats.org/officeDocument/2006/relationships/image" Target="../media/image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8.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9.png"/><Relationship Id="rId5" Type="http://schemas.openxmlformats.org/officeDocument/2006/relationships/notesSlide" Target="../notesSlides/notesSlide13.xml"/><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8.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1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4.wdp"/><Relationship Id="rId2" Type="http://schemas.openxmlformats.org/officeDocument/2006/relationships/slideLayout" Target="../slideLayouts/slideLayout63.xml"/><Relationship Id="rId1" Type="http://schemas.openxmlformats.org/officeDocument/2006/relationships/tags" Target="../tags/tag4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3.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3.xml"/><Relationship Id="rId1" Type="http://schemas.openxmlformats.org/officeDocument/2006/relationships/tags" Target="../tags/tag43.xml"/><Relationship Id="rId5" Type="http://schemas.openxmlformats.org/officeDocument/2006/relationships/image" Target="../media/image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18.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0.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0.xml"/><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1.xml"/><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2.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24.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8.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7.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ags" Target="../tags/tag59.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5.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notesSlide" Target="../notesSlides/notesSlide28.xm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8.png"/><Relationship Id="rId3" Type="http://schemas.openxmlformats.org/officeDocument/2006/relationships/tags" Target="../tags/tag8.xml"/><Relationship Id="rId7" Type="http://schemas.openxmlformats.org/officeDocument/2006/relationships/slideLayout" Target="../slideLayouts/slideLayout2.xml"/><Relationship Id="rId12"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0.png"/><Relationship Id="rId5" Type="http://schemas.openxmlformats.org/officeDocument/2006/relationships/tags" Target="../tags/tag10.xml"/><Relationship Id="rId10" Type="http://schemas.openxmlformats.org/officeDocument/2006/relationships/image" Target="../media/image7.png"/><Relationship Id="rId4" Type="http://schemas.openxmlformats.org/officeDocument/2006/relationships/tags" Target="../tags/tag9.xml"/><Relationship Id="rId9" Type="http://schemas.openxmlformats.org/officeDocument/2006/relationships/image" Target="../media/image5.pn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3.xml"/><Relationship Id="rId1" Type="http://schemas.openxmlformats.org/officeDocument/2006/relationships/tags" Target="../tags/tag6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11"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1.xml"/><Relationship Id="rId7" Type="http://schemas.openxmlformats.org/officeDocument/2006/relationships/image" Target="../media/image1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50.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6.xml"/><Relationship Id="rId7" Type="http://schemas.openxmlformats.org/officeDocument/2006/relationships/image" Target="../media/image2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3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04952" y="-697303"/>
            <a:ext cx="11335407" cy="5419725"/>
          </a:xfrm>
          <a:prstGeom prst="rect">
            <a:avLst/>
          </a:prstGeom>
        </p:spPr>
      </p:pic>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2675175" y="897296"/>
            <a:ext cx="4734618"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ĐỌC KẾT NỐI </a:t>
            </a:r>
            <a:endParaRPr lang="vi-VN" sz="3600" b="1" kern="0" dirty="0" smtClean="0">
              <a:solidFill>
                <a:srgbClr val="0000FF"/>
              </a:solidFill>
              <a:latin typeface="Times New Roman" panose="02020603050405020304" pitchFamily="18" charset="0"/>
              <a:cs typeface="Times New Roman" panose="02020603050405020304" pitchFamily="18" charset="0"/>
              <a:sym typeface="Amatic S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00FF"/>
                </a:solidFill>
                <a:latin typeface="Times New Roman" panose="02020603050405020304" pitchFamily="18" charset="0"/>
                <a:cs typeface="Times New Roman" panose="02020603050405020304" pitchFamily="18" charset="0"/>
                <a:sym typeface="Amatic SC"/>
              </a:rPr>
              <a:t>CHỦ ĐIỂM</a:t>
            </a:r>
            <a:endParaRPr kumimoji="0" lang="en-US" sz="3600" b="0" i="0" u="none" strike="noStrike" kern="0" cap="none" spc="0" normalizeH="0" baseline="0" noProof="0" dirty="0">
              <a:ln>
                <a:noFill/>
              </a:ln>
              <a:solidFill>
                <a:srgbClr val="0000FF"/>
              </a:solidFill>
              <a:effectLst/>
              <a:uLnTx/>
              <a:uFillTx/>
            </a:endParaRPr>
          </a:p>
        </p:txBody>
      </p:sp>
      <p:sp>
        <p:nvSpPr>
          <p:cNvPr id="8" name="Rectangle 7"/>
          <p:cNvSpPr/>
          <p:nvPr/>
        </p:nvSpPr>
        <p:spPr>
          <a:xfrm>
            <a:off x="1299771" y="2220735"/>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1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2124" y="3484180"/>
            <a:ext cx="7423793" cy="307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94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3161800"/>
            <a:ext cx="6495393" cy="523220"/>
          </a:xfrm>
          <a:prstGeom prst="rect">
            <a:avLst/>
          </a:prstGeom>
        </p:spPr>
        <p:txBody>
          <a:bodyPr wrap="square">
            <a:spAutoFit/>
          </a:bodyPr>
          <a:lstStyle/>
          <a:p>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nghị</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a:t>
            </a: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lvl="0" algn="just">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3</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Thê</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loại</a:t>
            </a:r>
            <a:r>
              <a:rPr lang="en-US" sz="4400" b="1" dirty="0">
                <a:solidFill>
                  <a:srgbClr val="6600CC"/>
                </a:solidFill>
                <a:latin typeface="Times New Roman" pitchFamily="18" charset="0"/>
                <a:cs typeface="Times New Roman" pitchFamily="18" charset="0"/>
              </a:rPr>
              <a:t>:</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92899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4486680"/>
            <a:ext cx="6495393" cy="1077218"/>
          </a:xfrm>
          <a:prstGeom prst="rect">
            <a:avLst/>
          </a:prstGeom>
        </p:spPr>
        <p:txBody>
          <a:bodyPr wrap="square">
            <a:spAutoFit/>
          </a:bodyPr>
          <a:lstStyle/>
          <a:p>
            <a:r>
              <a:rPr lang="en-US" sz="3200" dirty="0" err="1">
                <a:latin typeface="Times New Roman" pitchFamily="18" charset="0"/>
                <a:cs typeface="Times New Roman" pitchFamily="18" charset="0"/>
              </a:rPr>
              <a:t>Nghi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3626058" y="2456142"/>
            <a:ext cx="6053953" cy="1446550"/>
          </a:xfrm>
          <a:prstGeom prst="rect">
            <a:avLst/>
          </a:prstGeom>
        </p:spPr>
        <p:txBody>
          <a:bodyPr wrap="square">
            <a:spAutoFit/>
          </a:bodyPr>
          <a:lstStyle/>
          <a:p>
            <a:pPr lvl="0" algn="ctr">
              <a:defRPr/>
            </a:pPr>
            <a:r>
              <a:rPr kumimoji="0" lang="zh-CN" altLang="en-US" sz="4400" b="0"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4</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Phương</a:t>
            </a:r>
            <a:r>
              <a:rPr lang="en-US" sz="4400" b="1" dirty="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thức</a:t>
            </a:r>
            <a:r>
              <a:rPr lang="en-US" sz="4400" b="1" dirty="0">
                <a:solidFill>
                  <a:srgbClr val="6600CC"/>
                </a:solidFill>
                <a:latin typeface="Times New Roman" pitchFamily="18" charset="0"/>
                <a:cs typeface="Times New Roman" pitchFamily="18" charset="0"/>
              </a:rPr>
              <a:t> </a:t>
            </a:r>
            <a:endParaRPr lang="en-US" sz="4400" b="1" dirty="0" smtClean="0">
              <a:solidFill>
                <a:srgbClr val="6600CC"/>
              </a:solidFill>
              <a:latin typeface="Times New Roman" pitchFamily="18" charset="0"/>
              <a:cs typeface="Times New Roman" pitchFamily="18" charset="0"/>
            </a:endParaRPr>
          </a:p>
          <a:p>
            <a:pPr lvl="0" algn="ctr">
              <a:defRPr/>
            </a:pPr>
            <a:r>
              <a:rPr lang="en-US" sz="4400" b="1" dirty="0" err="1" smtClean="0">
                <a:solidFill>
                  <a:srgbClr val="6600CC"/>
                </a:solidFill>
                <a:latin typeface="Times New Roman" pitchFamily="18" charset="0"/>
                <a:cs typeface="Times New Roman" pitchFamily="18" charset="0"/>
              </a:rPr>
              <a:t>biểu</a:t>
            </a:r>
            <a:r>
              <a:rPr lang="en-US" sz="4400" b="1" dirty="0" smtClean="0">
                <a:solidFill>
                  <a:srgbClr val="6600CC"/>
                </a:solidFill>
                <a:latin typeface="Times New Roman" pitchFamily="18" charset="0"/>
                <a:cs typeface="Times New Roman" pitchFamily="18" charset="0"/>
              </a:rPr>
              <a:t> </a:t>
            </a:r>
            <a:r>
              <a:rPr lang="en-US" sz="4400" b="1" dirty="0" err="1">
                <a:solidFill>
                  <a:srgbClr val="6600CC"/>
                </a:solidFill>
                <a:latin typeface="Times New Roman" pitchFamily="18" charset="0"/>
                <a:cs typeface="Times New Roman" pitchFamily="18" charset="0"/>
              </a:rPr>
              <a:t>đạt</a:t>
            </a:r>
            <a:r>
              <a:rPr lang="en-US" sz="4400" b="1" dirty="0">
                <a:solidFill>
                  <a:srgbClr val="6600CC"/>
                </a:solidFill>
                <a:latin typeface="Times New Roman" pitchFamily="18" charset="0"/>
                <a:cs typeface="Times New Roman" pitchFamily="18" charset="0"/>
              </a:rPr>
              <a:t>: </a:t>
            </a:r>
            <a:r>
              <a:rPr lang="en-US" sz="4400" dirty="0">
                <a:solidFill>
                  <a:srgbClr val="6600CC"/>
                </a:solidFill>
                <a:latin typeface="Times New Roman" pitchFamily="18" charset="0"/>
                <a:cs typeface="Times New Roman" pitchFamily="18" charset="0"/>
              </a:rPr>
              <a:t> </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6282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247586" y="4371459"/>
            <a:ext cx="1835206" cy="2404179"/>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7126580" y="2294490"/>
            <a:ext cx="1734212" cy="1077218"/>
          </a:xfrm>
          <a:prstGeom prst="rect">
            <a:avLst/>
          </a:prstGeom>
        </p:spPr>
        <p:txBody>
          <a:bodyPr wrap="square">
            <a:spAutoFit/>
          </a:bodyPr>
          <a:lstStyle/>
          <a:p>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phần</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067503" y="2152596"/>
            <a:ext cx="3185205"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noProof="0" dirty="0">
                <a:solidFill>
                  <a:srgbClr val="6600CC"/>
                </a:solidFill>
                <a:latin typeface="Times New Roman" panose="02020603050405020304" pitchFamily="18" charset="0"/>
                <a:cs typeface="Times New Roman" panose="02020603050405020304" pitchFamily="18" charset="0"/>
                <a:sym typeface="+mn-lt"/>
              </a:rPr>
              <a:t>5</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sz="4400" b="1" dirty="0" err="1">
                <a:solidFill>
                  <a:srgbClr val="6600CC"/>
                </a:solidFill>
                <a:latin typeface="Times New Roman" pitchFamily="18" charset="0"/>
                <a:cs typeface="Times New Roman" pitchFamily="18" charset="0"/>
              </a:rPr>
              <a:t>Bố</a:t>
            </a:r>
            <a:r>
              <a:rPr lang="en-US" sz="4400" b="1" dirty="0">
                <a:solidFill>
                  <a:srgbClr val="6600CC"/>
                </a:solidFill>
                <a:latin typeface="Times New Roman" pitchFamily="18" charset="0"/>
                <a:cs typeface="Times New Roman" pitchFamily="18" charset="0"/>
              </a:rPr>
              <a:t> </a:t>
            </a:r>
            <a:r>
              <a:rPr lang="en-US" sz="4400" b="1" dirty="0" err="1" smtClean="0">
                <a:solidFill>
                  <a:srgbClr val="6600CC"/>
                </a:solidFill>
                <a:latin typeface="Times New Roman" pitchFamily="18" charset="0"/>
                <a:cs typeface="Times New Roman" pitchFamily="18" charset="0"/>
              </a:rPr>
              <a:t>cục</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12" name="Rectangle 11">
            <a:extLst>
              <a:ext uri="{FF2B5EF4-FFF2-40B4-BE49-F238E27FC236}">
                <a16:creationId xmlns="" xmlns:a16="http://schemas.microsoft.com/office/drawing/2014/main" id="{E387CCC2-5485-FA48-BF69-A956025EAC67}"/>
              </a:ext>
            </a:extLst>
          </p:cNvPr>
          <p:cNvSpPr/>
          <p:nvPr/>
        </p:nvSpPr>
        <p:spPr>
          <a:xfrm>
            <a:off x="2883808" y="2922037"/>
            <a:ext cx="646331"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01</a:t>
            </a:r>
            <a:endParaRPr lang="en-US" sz="3600" b="1"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E387CCC2-5485-FA48-BF69-A956025EAC67}"/>
              </a:ext>
            </a:extLst>
          </p:cNvPr>
          <p:cNvSpPr/>
          <p:nvPr/>
        </p:nvSpPr>
        <p:spPr>
          <a:xfrm>
            <a:off x="3031948" y="4207624"/>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02</a:t>
            </a:r>
            <a:endParaRPr lang="en-US" sz="3600" b="1" dirty="0">
              <a:solidFill>
                <a:srgbClr val="FF0000"/>
              </a:solidFill>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E387CCC2-5485-FA48-BF69-A956025EAC67}"/>
              </a:ext>
            </a:extLst>
          </p:cNvPr>
          <p:cNvSpPr/>
          <p:nvPr/>
        </p:nvSpPr>
        <p:spPr>
          <a:xfrm>
            <a:off x="3421172" y="5249283"/>
            <a:ext cx="646331"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mn-lt"/>
              </a:rPr>
              <a:t>03</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3530423" y="2969712"/>
            <a:ext cx="6096000" cy="1200329"/>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Han-</a:t>
            </a:r>
            <a:r>
              <a:rPr lang="en-US" sz="2400" dirty="0" err="1">
                <a:solidFill>
                  <a:srgbClr val="0000FF"/>
                </a:solidFill>
                <a:latin typeface="Times New Roman" pitchFamily="18" charset="0"/>
                <a:cs typeface="Times New Roman" pitchFamily="18" charset="0"/>
              </a:rPr>
              <a:t>xơ</a:t>
            </a:r>
            <a:r>
              <a:rPr lang="en-US" sz="2400" dirty="0">
                <a:solidFill>
                  <a:srgbClr val="0000FF"/>
                </a:solidFill>
                <a:latin typeface="Times New Roman" pitchFamily="18" charset="0"/>
                <a:cs typeface="Times New Roman" pitchFamily="18" charset="0"/>
              </a:rPr>
              <a:t> Cri-</a:t>
            </a:r>
            <a:r>
              <a:rPr lang="en-US" sz="2400" dirty="0" err="1">
                <a:solidFill>
                  <a:srgbClr val="0000FF"/>
                </a:solidFill>
                <a:latin typeface="Times New Roman" pitchFamily="18" charset="0"/>
                <a:cs typeface="Times New Roman" pitchFamily="18" charset="0"/>
              </a:rPr>
              <a:t>xti</a:t>
            </a:r>
            <a:r>
              <a:rPr lang="en-US" sz="2400" dirty="0">
                <a:solidFill>
                  <a:srgbClr val="0000FF"/>
                </a:solidFill>
                <a:latin typeface="Times New Roman" pitchFamily="18" charset="0"/>
                <a:cs typeface="Times New Roman" pitchFamily="18" charset="0"/>
              </a:rPr>
              <a:t>-an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Tình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của</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người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viết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đối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với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nhân</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vật</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p>
        </p:txBody>
      </p:sp>
      <p:sp>
        <p:nvSpPr>
          <p:cNvPr id="5" name="Rectangle 4"/>
          <p:cNvSpPr/>
          <p:nvPr/>
        </p:nvSpPr>
        <p:spPr>
          <a:xfrm>
            <a:off x="3744337" y="4237244"/>
            <a:ext cx="6096000" cy="830997"/>
          </a:xfrm>
          <a:prstGeom prst="rect">
            <a:avLst/>
          </a:prstGeom>
        </p:spPr>
        <p:txBody>
          <a:bodyPr>
            <a:spAutoFit/>
          </a:bodyPr>
          <a:lstStyle/>
          <a:p>
            <a:r>
              <a:rPr lang="en-US" sz="2400" dirty="0" err="1">
                <a:solidFill>
                  <a:srgbClr val="0000FF"/>
                </a:solidFill>
                <a:latin typeface="Times New Roman" pitchFamily="18" charset="0"/>
                <a:cs typeface="Times New Roman" pitchFamily="18" charset="0"/>
              </a:rPr>
              <a:t>Tiếp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lính</a:t>
            </a:r>
            <a:r>
              <a:rPr lang="en-US" sz="2400" dirty="0">
                <a:solidFill>
                  <a:srgbClr val="0000FF"/>
                </a:solidFill>
                <a:latin typeface="Times New Roman" pitchFamily="18" charset="0"/>
                <a:cs typeface="Times New Roman" pitchFamily="18" charset="0"/>
              </a:rPr>
              <a:t> chì </a:t>
            </a:r>
            <a:r>
              <a:rPr lang="en-US" sz="2400" dirty="0" err="1">
                <a:solidFill>
                  <a:srgbClr val="0000FF"/>
                </a:solidFill>
                <a:latin typeface="Times New Roman" pitchFamily="18" charset="0"/>
                <a:cs typeface="Times New Roman" pitchFamily="18" charset="0"/>
              </a:rPr>
              <a:t>gợi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viết</a:t>
            </a:r>
            <a:r>
              <a:rPr lang="en-US" sz="2400" dirty="0" smtClean="0">
                <a:solidFill>
                  <a:srgbClr val="0000FF"/>
                </a:solidFill>
                <a:latin typeface="Times New Roman" pitchFamily="18" charset="0"/>
                <a:cs typeface="Times New Roman" pitchFamily="18" charset="0"/>
              </a:rPr>
              <a:t> </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4036339" y="5285750"/>
            <a:ext cx="5337828" cy="830997"/>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Còn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Suy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thúc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109215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800" decel="100000"/>
                                        <p:tgtEl>
                                          <p:spTgt spid="15"/>
                                        </p:tgtEl>
                                      </p:cBhvr>
                                    </p:animEffect>
                                    <p:anim calcmode="lin" valueType="num">
                                      <p:cBhvr>
                                        <p:cTn id="45" dur="800" decel="100000" fill="hold"/>
                                        <p:tgtEl>
                                          <p:spTgt spid="15"/>
                                        </p:tgtEl>
                                        <p:attrNameLst>
                                          <p:attrName>style.rotation</p:attrName>
                                        </p:attrNameLst>
                                      </p:cBhvr>
                                      <p:tavLst>
                                        <p:tav tm="0">
                                          <p:val>
                                            <p:fltVal val="-90"/>
                                          </p:val>
                                        </p:tav>
                                        <p:tav tm="100000">
                                          <p:val>
                                            <p:fltVal val="0"/>
                                          </p:val>
                                        </p:tav>
                                      </p:tavLst>
                                    </p:anim>
                                    <p:anim calcmode="lin" valueType="num">
                                      <p:cBhvr>
                                        <p:cTn id="46" dur="800" decel="100000" fill="hold"/>
                                        <p:tgtEl>
                                          <p:spTgt spid="15"/>
                                        </p:tgtEl>
                                        <p:attrNameLst>
                                          <p:attrName>ppt_x</p:attrName>
                                        </p:attrNameLst>
                                      </p:cBhvr>
                                      <p:tavLst>
                                        <p:tav tm="0">
                                          <p:val>
                                            <p:strVal val="#ppt_x+0.4"/>
                                          </p:val>
                                        </p:tav>
                                        <p:tav tm="100000">
                                          <p:val>
                                            <p:strVal val="#ppt_x-0.05"/>
                                          </p:val>
                                        </p:tav>
                                      </p:tavLst>
                                    </p:anim>
                                    <p:anim calcmode="lin" valueType="num">
                                      <p:cBhvr>
                                        <p:cTn id="47" dur="800" decel="100000" fill="hold"/>
                                        <p:tgtEl>
                                          <p:spTgt spid="1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800" decel="100000"/>
                                        <p:tgtEl>
                                          <p:spTgt spid="6"/>
                                        </p:tgtEl>
                                      </p:cBhvr>
                                    </p:animEffect>
                                    <p:anim calcmode="lin" valueType="num">
                                      <p:cBhvr>
                                        <p:cTn id="53" dur="800" decel="100000" fill="hold"/>
                                        <p:tgtEl>
                                          <p:spTgt spid="6"/>
                                        </p:tgtEl>
                                        <p:attrNameLst>
                                          <p:attrName>style.rotation</p:attrName>
                                        </p:attrNameLst>
                                      </p:cBhvr>
                                      <p:tavLst>
                                        <p:tav tm="0">
                                          <p:val>
                                            <p:fltVal val="-90"/>
                                          </p:val>
                                        </p:tav>
                                        <p:tav tm="100000">
                                          <p:val>
                                            <p:fltVal val="0"/>
                                          </p:val>
                                        </p:tav>
                                      </p:tavLst>
                                    </p:anim>
                                    <p:anim calcmode="lin" valueType="num">
                                      <p:cBhvr>
                                        <p:cTn id="54" dur="800" decel="100000" fill="hold"/>
                                        <p:tgtEl>
                                          <p:spTgt spid="6"/>
                                        </p:tgtEl>
                                        <p:attrNameLst>
                                          <p:attrName>ppt_x</p:attrName>
                                        </p:attrNameLst>
                                      </p:cBhvr>
                                      <p:tavLst>
                                        <p:tav tm="0">
                                          <p:val>
                                            <p:strVal val="#ppt_x+0.4"/>
                                          </p:val>
                                        </p:tav>
                                        <p:tav tm="100000">
                                          <p:val>
                                            <p:strVal val="#ppt_x-0.05"/>
                                          </p:val>
                                        </p:tav>
                                      </p:tavLst>
                                    </p:anim>
                                    <p:anim calcmode="lin" valueType="num">
                                      <p:cBhvr>
                                        <p:cTn id="55" dur="800" decel="100000" fill="hold"/>
                                        <p:tgtEl>
                                          <p:spTgt spid="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50883" y="-360028"/>
            <a:ext cx="10011103"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10800530" y="5380346"/>
            <a:ext cx="1361090" cy="1477654"/>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558862" y="1884582"/>
            <a:ext cx="4398580" cy="769441"/>
          </a:xfrm>
          <a:prstGeom prst="rect">
            <a:avLst/>
          </a:prstGeom>
        </p:spPr>
        <p:txBody>
          <a:bodyPr wrap="square">
            <a:spAutoFit/>
          </a:bodyPr>
          <a:lstStyle/>
          <a:p>
            <a:pPr lvl="0" algn="ctr">
              <a:defRPr/>
            </a:pPr>
            <a:r>
              <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6</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Tóm</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tắt</a:t>
            </a:r>
            <a:r>
              <a:rPr lang="en-US" sz="4400" b="1" dirty="0" smtClean="0">
                <a:solidFill>
                  <a:srgbClr val="6600CC"/>
                </a:solidFill>
                <a:latin typeface="Times New Roman" pitchFamily="18" charset="0"/>
                <a:cs typeface="Times New Roman" pitchFamily="18" charset="0"/>
              </a:rPr>
              <a:t>:</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3231936" y="2654023"/>
            <a:ext cx="6842809" cy="3477875"/>
          </a:xfrm>
          <a:prstGeom prst="rect">
            <a:avLst/>
          </a:prstGeom>
        </p:spPr>
        <p:txBody>
          <a:bodyPr wrap="square">
            <a:spAutoFit/>
          </a:bodyPr>
          <a:lstStyle/>
          <a:p>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xo,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mặt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vượt</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chửng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May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1451808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16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760202" y="2319594"/>
            <a:ext cx="4327017" cy="1200329"/>
          </a:xfrm>
          <a:prstGeom prst="rect">
            <a:avLst/>
          </a:prstGeom>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lang="en-US" sz="3600" b="1" dirty="0">
                <a:solidFill>
                  <a:srgbClr val="0000FF"/>
                </a:solidFill>
                <a:latin typeface="Times New Roman" pitchFamily="18" charset="0"/>
                <a:cs typeface="Times New Roman" pitchFamily="18" charset="0"/>
              </a:rPr>
              <a:t>SUY NGẪM VÀ </a:t>
            </a:r>
            <a:endParaRPr lang="en-US" sz="3600" b="1" dirty="0" smtClean="0">
              <a:solidFill>
                <a:srgbClr val="0000FF"/>
              </a:solidFill>
              <a:latin typeface="Times New Roman" pitchFamily="18" charset="0"/>
              <a:cs typeface="Times New Roman" pitchFamily="18" charset="0"/>
            </a:endParaRPr>
          </a:p>
          <a:p>
            <a:pPr lvl="0" algn="ctr">
              <a:defRPr/>
            </a:pPr>
            <a:r>
              <a:rPr lang="en-US" sz="3600" b="1" dirty="0" smtClean="0">
                <a:solidFill>
                  <a:srgbClr val="0000FF"/>
                </a:solidFill>
                <a:latin typeface="Times New Roman" pitchFamily="18" charset="0"/>
                <a:cs typeface="Times New Roman" pitchFamily="18" charset="0"/>
              </a:rPr>
              <a:t>PHẢN </a:t>
            </a:r>
            <a:r>
              <a:rPr lang="en-US" sz="3600" b="1" dirty="0">
                <a:solidFill>
                  <a:srgbClr val="0000FF"/>
                </a:solidFill>
                <a:latin typeface="Times New Roman" pitchFamily="18" charset="0"/>
                <a:cs typeface="Times New Roman" pitchFamily="18" charset="0"/>
              </a:rPr>
              <a:t>HỒI</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96200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pic>
        <p:nvPicPr>
          <p:cNvPr id="12" name="Picture 11">
            <a:extLst>
              <a:ext uri="{FF2B5EF4-FFF2-40B4-BE49-F238E27FC236}">
                <a16:creationId xmlns="" xmlns:a16="http://schemas.microsoft.com/office/drawing/2014/main" id="{27F4EAFC-C099-F94A-965B-93EF9191E86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27331" y="2486411"/>
            <a:ext cx="5459282" cy="3670801"/>
          </a:xfrm>
          <a:prstGeom prst="rect">
            <a:avLst/>
          </a:prstGeom>
        </p:spPr>
      </p:pic>
      <p:sp>
        <p:nvSpPr>
          <p:cNvPr id="13" name="Rectangle 12">
            <a:extLst>
              <a:ext uri="{FF2B5EF4-FFF2-40B4-BE49-F238E27FC236}">
                <a16:creationId xmlns="" xmlns:a16="http://schemas.microsoft.com/office/drawing/2014/main" id="{24E8DD67-E0AD-4643-B824-031FF424B2A8}"/>
              </a:ext>
            </a:extLst>
          </p:cNvPr>
          <p:cNvSpPr/>
          <p:nvPr/>
        </p:nvSpPr>
        <p:spPr>
          <a:xfrm>
            <a:off x="1923393" y="3802804"/>
            <a:ext cx="3547241" cy="1200329"/>
          </a:xfrm>
          <a:prstGeom prst="rect">
            <a:avLst/>
          </a:prstGeom>
        </p:spPr>
        <p:txBody>
          <a:bodyPr wrap="square">
            <a:spAutoFit/>
          </a:bodyPr>
          <a:lstStyle/>
          <a:p>
            <a:pPr algn="ct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dũng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cảm</a:t>
            </a:r>
            <a:r>
              <a:rPr lang="en-US" sz="2400" dirty="0">
                <a:solidFill>
                  <a:srgbClr val="FF0000"/>
                </a:solidFill>
                <a:latin typeface="Times New Roman" pitchFamily="18" charset="0"/>
                <a:cs typeface="Times New Roman" pitchFamily="18" charset="0"/>
              </a:rPr>
              <a:t> ?</a:t>
            </a:r>
          </a:p>
        </p:txBody>
      </p:sp>
      <p:sp>
        <p:nvSpPr>
          <p:cNvPr id="14" name="Rectangle 13">
            <a:extLst>
              <a:ext uri="{FF2B5EF4-FFF2-40B4-BE49-F238E27FC236}">
                <a16:creationId xmlns="" xmlns:a16="http://schemas.microsoft.com/office/drawing/2014/main" id="{D728938D-A3AC-3E43-ABAB-3609C4883762}"/>
              </a:ext>
            </a:extLst>
          </p:cNvPr>
          <p:cNvSpPr/>
          <p:nvPr/>
        </p:nvSpPr>
        <p:spPr>
          <a:xfrm>
            <a:off x="6283277" y="3207661"/>
            <a:ext cx="5649643" cy="3108543"/>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lùi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307553" y="2178536"/>
            <a:ext cx="8353311" cy="523220"/>
          </a:xfrm>
          <a:prstGeom prst="rect">
            <a:avLst/>
          </a:prstGeom>
          <a:solidFill>
            <a:schemeClr val="bg1"/>
          </a:solid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61210434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3" grpId="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4" name="Rectangle 13">
            <a:extLst>
              <a:ext uri="{FF2B5EF4-FFF2-40B4-BE49-F238E27FC236}">
                <a16:creationId xmlns="" xmlns:a16="http://schemas.microsoft.com/office/drawing/2014/main" id="{D728938D-A3AC-3E43-ABAB-3609C4883762}"/>
              </a:ext>
            </a:extLst>
          </p:cNvPr>
          <p:cNvSpPr/>
          <p:nvPr/>
        </p:nvSpPr>
        <p:spPr>
          <a:xfrm>
            <a:off x="5785952" y="2460530"/>
            <a:ext cx="6351926" cy="4154984"/>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lũ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chửng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may </a:t>
            </a:r>
            <a:r>
              <a:rPr lang="en-US" sz="2400" dirty="0" err="1">
                <a:latin typeface="Times New Roman" pitchFamily="18" charset="0"/>
                <a:cs typeface="Times New Roman" pitchFamily="18" charset="0"/>
              </a:rPr>
              <a:t>mắn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trụi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a:t>
            </a:r>
            <a:r>
              <a:rPr lang="en-US" sz="2400" dirty="0">
                <a:latin typeface="Times New Roman" pitchFamily="18" charset="0"/>
                <a:cs typeface="Times New Roman" pitchFamily="18" charset="0"/>
              </a:rPr>
              <a:t>.</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244489" y="1937310"/>
            <a:ext cx="5273441" cy="954107"/>
          </a:xfrm>
          <a:prstGeom prst="rect">
            <a:avLst/>
          </a:prstGeom>
          <a:noFill/>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p>
        </p:txBody>
      </p:sp>
      <p:sp>
        <p:nvSpPr>
          <p:cNvPr id="2" name="Rectangle 1"/>
          <p:cNvSpPr/>
          <p:nvPr/>
        </p:nvSpPr>
        <p:spPr>
          <a:xfrm>
            <a:off x="245641" y="3031103"/>
            <a:ext cx="5586256" cy="138499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vượt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98791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
        <p:nvSpPr>
          <p:cNvPr id="11" name="Rectangle 10"/>
          <p:cNvSpPr/>
          <p:nvPr/>
        </p:nvSpPr>
        <p:spPr>
          <a:xfrm>
            <a:off x="307553" y="1280233"/>
            <a:ext cx="8800545" cy="523220"/>
          </a:xfrm>
          <a:prstGeom prst="rect">
            <a:avLst/>
          </a:prstGeom>
          <a:solidFill>
            <a:schemeClr val="bg1"/>
          </a:solidFill>
        </p:spPr>
        <p:txBody>
          <a:bodyPr wrap="square">
            <a:spAutoFit/>
          </a:bodyPr>
          <a:lstStyle/>
          <a:p>
            <a:pPr algn="ctr">
              <a:defRPr/>
            </a:pPr>
            <a:r>
              <a:rPr lang="en-US" sz="2800" b="1" kern="0" dirty="0" smtClean="0">
                <a:solidFill>
                  <a:srgbClr val="0000FF"/>
                </a:solidFill>
                <a:latin typeface="Times New Roman" pitchFamily="18" charset="0"/>
                <a:cs typeface="Times New Roman" panose="02020603050405020304" pitchFamily="18" charset="0"/>
                <a:sym typeface="Amatic SC"/>
              </a:rPr>
              <a:t>1.</a:t>
            </a:r>
            <a:r>
              <a:rPr lang="en-US" sz="2800" b="1" dirty="0" smtClean="0">
                <a:solidFill>
                  <a:srgbClr val="0000FF"/>
                </a:solidFill>
                <a:latin typeface="Times New Roman" pitchFamily="18" charset="0"/>
                <a:cs typeface="Times New Roman" pitchFamily="18" charset="0"/>
              </a:rPr>
              <a:t>Tình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p>
        </p:txBody>
      </p:sp>
      <p:sp>
        <p:nvSpPr>
          <p:cNvPr id="16" name="Rectangle 15">
            <a:extLst>
              <a:ext uri="{FF2B5EF4-FFF2-40B4-BE49-F238E27FC236}">
                <a16:creationId xmlns="" xmlns:a16="http://schemas.microsoft.com/office/drawing/2014/main" id="{D728938D-A3AC-3E43-ABAB-3609C4883762}"/>
              </a:ext>
            </a:extLst>
          </p:cNvPr>
          <p:cNvSpPr/>
          <p:nvPr/>
        </p:nvSpPr>
        <p:spPr>
          <a:xfrm>
            <a:off x="244489" y="1937310"/>
            <a:ext cx="7916679" cy="461665"/>
          </a:xfrm>
          <a:prstGeom prst="rect">
            <a:avLst/>
          </a:prstGeom>
          <a:noFill/>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p>
        </p:txBody>
      </p:sp>
      <p:sp>
        <p:nvSpPr>
          <p:cNvPr id="2" name="Rectangle 1"/>
          <p:cNvSpPr/>
          <p:nvPr/>
        </p:nvSpPr>
        <p:spPr>
          <a:xfrm>
            <a:off x="245641" y="2510875"/>
            <a:ext cx="7779008"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endParaRPr lang="en-US" sz="2400" dirty="0">
              <a:latin typeface="Times New Roman" pitchFamily="18" charset="0"/>
              <a:cs typeface="Times New Roman" pitchFamily="18" charset="0"/>
            </a:endParaRPr>
          </a:p>
        </p:txBody>
      </p:sp>
      <p:sp>
        <p:nvSpPr>
          <p:cNvPr id="3" name="Rectangle 2"/>
          <p:cNvSpPr/>
          <p:nvPr/>
        </p:nvSpPr>
        <p:spPr>
          <a:xfrm>
            <a:off x="244489" y="4020906"/>
            <a:ext cx="8426545" cy="1569660"/>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err="1" smtClean="0">
                <a:solidFill>
                  <a:srgbClr val="FF0000"/>
                </a:solidFill>
                <a:latin typeface="Times New Roman" pitchFamily="18" charset="0"/>
                <a:cs typeface="Times New Roman" pitchFamily="18" charset="0"/>
              </a:rPr>
              <a:t>Tác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yêu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trọng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vật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chú</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lính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cảm</a:t>
            </a:r>
            <a:r>
              <a:rPr lang="en-US" sz="2400" b="1" dirty="0" smtClean="0">
                <a:solidFill>
                  <a:srgbClr val="FF000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lĩnh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sẵn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vượt</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Rectangle 3"/>
          <p:cNvSpPr/>
          <p:nvPr/>
        </p:nvSpPr>
        <p:spPr>
          <a:xfrm>
            <a:off x="307552" y="3350888"/>
            <a:ext cx="7559441" cy="830997"/>
          </a:xfrm>
          <a:prstGeom prst="rect">
            <a:avLst/>
          </a:prstGeom>
        </p:spPr>
        <p:txBody>
          <a:bodyPr wrap="square">
            <a:spAutoFit/>
          </a:bodyPr>
          <a:lstStyle/>
          <a:p>
            <a:r>
              <a:rPr lang="en-US" sz="2400" dirty="0" smtClean="0">
                <a:latin typeface="Times New Roman" pitchFamily="18" charset="0"/>
                <a:cs typeface="Times New Roman" pitchFamily="18" charset="0"/>
              </a:rPr>
              <a:t>-&gt;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chẽ</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5134966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307553" y="1429908"/>
            <a:ext cx="7497975"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7" name="Picture 16">
            <a:extLst>
              <a:ext uri="{FF2B5EF4-FFF2-40B4-BE49-F238E27FC236}">
                <a16:creationId xmlns="" xmlns:a16="http://schemas.microsoft.com/office/drawing/2014/main" id="{AAF2E359-C149-5944-92BB-EE680555DD3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600310" y="3075185"/>
            <a:ext cx="5749796" cy="2449050"/>
          </a:xfrm>
          <a:prstGeom prst="rect">
            <a:avLst/>
          </a:prstGeom>
        </p:spPr>
      </p:pic>
      <p:sp>
        <p:nvSpPr>
          <p:cNvPr id="18" name="Rectangle 17">
            <a:extLst>
              <a:ext uri="{FF2B5EF4-FFF2-40B4-BE49-F238E27FC236}">
                <a16:creationId xmlns="" xmlns:a16="http://schemas.microsoft.com/office/drawing/2014/main" id="{F6DFF095-EAED-4346-B40F-B4CA46F68A5D}"/>
              </a:ext>
            </a:extLst>
          </p:cNvPr>
          <p:cNvSpPr/>
          <p:nvPr/>
        </p:nvSpPr>
        <p:spPr>
          <a:xfrm>
            <a:off x="1902219" y="3761789"/>
            <a:ext cx="3631477" cy="1200329"/>
          </a:xfrm>
          <a:prstGeom prst="rect">
            <a:avLst/>
          </a:prstGeom>
        </p:spPr>
        <p:txBody>
          <a:bodyPr wrap="square">
            <a:spAutoFit/>
          </a:bodyPr>
          <a:lstStyle/>
          <a:p>
            <a:pPr algn="ctr"/>
            <a:r>
              <a:rPr lang="en-US" sz="2400" dirty="0" err="1">
                <a:solidFill>
                  <a:srgbClr val="6600CC"/>
                </a:solidFill>
                <a:latin typeface="Times New Roman" pitchFamily="18" charset="0"/>
                <a:cs typeface="Times New Roman" pitchFamily="18" charset="0"/>
              </a:rPr>
              <a:t>Nhân</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vật</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chú</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lính</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chì</a:t>
            </a:r>
            <a:r>
              <a:rPr lang="en-US" sz="2400" dirty="0">
                <a:solidFill>
                  <a:srgbClr val="6600CC"/>
                </a:solidFill>
                <a:latin typeface="Times New Roman" pitchFamily="18" charset="0"/>
                <a:cs typeface="Times New Roman" pitchFamily="18" charset="0"/>
              </a:rPr>
              <a:t> </a:t>
            </a:r>
          </a:p>
          <a:p>
            <a:pPr algn="ctr"/>
            <a:r>
              <a:rPr lang="en-US" sz="2400" dirty="0" err="1">
                <a:solidFill>
                  <a:srgbClr val="6600CC"/>
                </a:solidFill>
                <a:latin typeface="Times New Roman" pitchFamily="18" charset="0"/>
                <a:cs typeface="Times New Roman" pitchFamily="18" charset="0"/>
              </a:rPr>
              <a:t>dũng</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cảm</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đã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gợi</a:t>
            </a:r>
            <a:r>
              <a:rPr lang="en-US" sz="2400" dirty="0">
                <a:solidFill>
                  <a:srgbClr val="6600CC"/>
                </a:solidFill>
                <a:latin typeface="Times New Roman" pitchFamily="18" charset="0"/>
                <a:cs typeface="Times New Roman" pitchFamily="18" charset="0"/>
              </a:rPr>
              <a:t> ra </a:t>
            </a:r>
            <a:r>
              <a:rPr lang="en-US" sz="2400" dirty="0" err="1">
                <a:solidFill>
                  <a:srgbClr val="6600CC"/>
                </a:solidFill>
                <a:latin typeface="Times New Roman" pitchFamily="18" charset="0"/>
                <a:cs typeface="Times New Roman" pitchFamily="18" charset="0"/>
              </a:rPr>
              <a:t>cho</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tác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giả</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bức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thư</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bài</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học</a:t>
            </a:r>
            <a:r>
              <a:rPr lang="en-US" sz="2400" dirty="0">
                <a:solidFill>
                  <a:srgbClr val="6600CC"/>
                </a:solidFill>
                <a:latin typeface="Times New Roman" pitchFamily="18" charset="0"/>
                <a:cs typeface="Times New Roman" pitchFamily="18" charset="0"/>
              </a:rPr>
              <a:t> </a:t>
            </a:r>
            <a:r>
              <a:rPr lang="en-US" sz="2400" dirty="0" err="1">
                <a:solidFill>
                  <a:srgbClr val="6600CC"/>
                </a:solidFill>
                <a:latin typeface="Times New Roman" pitchFamily="18" charset="0"/>
                <a:cs typeface="Times New Roman" pitchFamily="18" charset="0"/>
              </a:rPr>
              <a:t>gì</a:t>
            </a:r>
            <a:r>
              <a:rPr lang="en-US" sz="2400" dirty="0">
                <a:solidFill>
                  <a:srgbClr val="6600CC"/>
                </a:solidFill>
                <a:latin typeface="Times New Roman" pitchFamily="18" charset="0"/>
                <a:cs typeface="Times New Roman" pitchFamily="18" charset="0"/>
              </a:rPr>
              <a:t>?</a:t>
            </a:r>
          </a:p>
        </p:txBody>
      </p:sp>
      <p:pic>
        <p:nvPicPr>
          <p:cNvPr id="19" name="Picture 18">
            <a:extLst>
              <a:ext uri="{FF2B5EF4-FFF2-40B4-BE49-F238E27FC236}">
                <a16:creationId xmlns="" xmlns:a16="http://schemas.microsoft.com/office/drawing/2014/main" id="{84E67009-7879-494D-86AA-3083632F69D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924"/>
          <a:stretch/>
        </p:blipFill>
        <p:spPr>
          <a:xfrm>
            <a:off x="8623738" y="4144524"/>
            <a:ext cx="3499946" cy="2713475"/>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999311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8"/>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83538"/>
            <a:ext cx="11776841" cy="8099193"/>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9340913" y="4484323"/>
            <a:ext cx="2874517" cy="2874517"/>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
        <p:nvSpPr>
          <p:cNvPr id="2" name="Rectangle 1"/>
          <p:cNvSpPr/>
          <p:nvPr/>
        </p:nvSpPr>
        <p:spPr>
          <a:xfrm>
            <a:off x="2036212" y="2837847"/>
            <a:ext cx="8053552" cy="304698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rẫy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269740" y="-296044"/>
            <a:ext cx="1672871" cy="1413818"/>
          </a:xfrm>
          <a:prstGeom prst="rect">
            <a:avLst/>
          </a:prstGeom>
        </p:spPr>
      </p:pic>
    </p:spTree>
    <p:extLst>
      <p:ext uri="{BB962C8B-B14F-4D97-AF65-F5344CB8AC3E}">
        <p14:creationId xmlns:p14="http://schemas.microsoft.com/office/powerpoint/2010/main" val="636278490"/>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41434" y="-930167"/>
            <a:ext cx="12633434" cy="8655269"/>
          </a:xfrm>
          <a:prstGeom prst="rect">
            <a:avLst/>
          </a:prstGeom>
        </p:spPr>
      </p:pic>
      <p:sp>
        <p:nvSpPr>
          <p:cNvPr id="2" name="Rectangle 1"/>
          <p:cNvSpPr/>
          <p:nvPr/>
        </p:nvSpPr>
        <p:spPr>
          <a:xfrm>
            <a:off x="3432654" y="1461434"/>
            <a:ext cx="4734618" cy="523220"/>
          </a:xfrm>
          <a:prstGeom prst="rect">
            <a:avLst/>
          </a:prstGeom>
        </p:spPr>
        <p:txBody>
          <a:bodyPr wrap="square">
            <a:spAutoFit/>
          </a:bodyPr>
          <a:lstStyle/>
          <a:p>
            <a:pPr lvl="0" algn="ctr">
              <a:defRPr/>
            </a:pPr>
            <a:r>
              <a:rPr lang="en-US" sz="2800" b="1" dirty="0" smtClean="0">
                <a:solidFill>
                  <a:srgbClr val="FF0000"/>
                </a:solidFill>
                <a:latin typeface="Times New Roman" pitchFamily="18" charset="0"/>
                <a:cs typeface="Times New Roman" pitchFamily="18" charset="0"/>
              </a:rPr>
              <a:t>YÊU CẦU CẦN ĐẠT</a:t>
            </a:r>
          </a:p>
        </p:txBody>
      </p:sp>
      <p:pic>
        <p:nvPicPr>
          <p:cNvPr id="8" name="Picture 7">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69740" y="-296044"/>
            <a:ext cx="1672871" cy="1413818"/>
          </a:xfrm>
          <a:prstGeom prst="rect">
            <a:avLst/>
          </a:prstGeom>
        </p:spPr>
      </p:pic>
      <p:sp>
        <p:nvSpPr>
          <p:cNvPr id="3" name="Rectangle 2"/>
          <p:cNvSpPr/>
          <p:nvPr/>
        </p:nvSpPr>
        <p:spPr>
          <a:xfrm>
            <a:off x="3048000" y="2276023"/>
            <a:ext cx="6254404" cy="492443"/>
          </a:xfrm>
          <a:prstGeom prst="rect">
            <a:avLst/>
          </a:prstGeom>
        </p:spPr>
        <p:txBody>
          <a:bodyPr wrap="none">
            <a:spAutoFit/>
          </a:bodyPr>
          <a:lstStyle/>
          <a:p>
            <a:r>
              <a:rPr lang="vi-VN" altLang="zh-CN" sz="2600" dirty="0" smtClean="0">
                <a:solidFill>
                  <a:srgbClr val="0000FF"/>
                </a:solidFill>
                <a:latin typeface="Times New Roman" pitchFamily="18" charset="0"/>
                <a:cs typeface="Times New Roman" pitchFamily="18" charset="0"/>
                <a:sym typeface="+mn-lt"/>
              </a:rPr>
              <a:t>- </a:t>
            </a:r>
            <a:r>
              <a:rPr lang="en-US" altLang="zh-CN" sz="2600" dirty="0" err="1" smtClean="0">
                <a:solidFill>
                  <a:srgbClr val="0000FF"/>
                </a:solidFill>
                <a:latin typeface="Times New Roman" pitchFamily="18" charset="0"/>
                <a:cs typeface="Times New Roman" pitchFamily="18" charset="0"/>
                <a:sym typeface="+mn-lt"/>
              </a:rPr>
              <a:t>Vận</a:t>
            </a:r>
            <a:r>
              <a:rPr lang="en-US" altLang="zh-CN" sz="2600" dirty="0" smtClean="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dụng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kĩ</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năng</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đọc</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để</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hiểu</a:t>
            </a:r>
            <a:r>
              <a:rPr lang="en-US" altLang="zh-CN" sz="2600" dirty="0">
                <a:solidFill>
                  <a:srgbClr val="0000FF"/>
                </a:solidFill>
                <a:latin typeface="Times New Roman" pitchFamily="18" charset="0"/>
                <a:cs typeface="Times New Roman" pitchFamily="18" charset="0"/>
                <a:sym typeface="+mn-lt"/>
              </a:rPr>
              <a:t> </a:t>
            </a:r>
            <a:r>
              <a:rPr lang="en-US" altLang="zh-CN" sz="2600" dirty="0" err="1">
                <a:solidFill>
                  <a:srgbClr val="0000FF"/>
                </a:solidFill>
                <a:latin typeface="Times New Roman" pitchFamily="18" charset="0"/>
                <a:cs typeface="Times New Roman" pitchFamily="18" charset="0"/>
                <a:sym typeface="+mn-lt"/>
              </a:rPr>
              <a:t>nội</a:t>
            </a:r>
            <a:r>
              <a:rPr lang="en-US" altLang="zh-CN" sz="2600" dirty="0">
                <a:solidFill>
                  <a:srgbClr val="0000FF"/>
                </a:solidFill>
                <a:latin typeface="Times New Roman" pitchFamily="18" charset="0"/>
                <a:cs typeface="Times New Roman" pitchFamily="18" charset="0"/>
                <a:sym typeface="+mn-lt"/>
              </a:rPr>
              <a:t> dung VB.</a:t>
            </a:r>
            <a:endParaRPr lang="zh-CN" altLang="en-US" sz="2600" dirty="0">
              <a:solidFill>
                <a:srgbClr val="0000FF"/>
              </a:solidFill>
              <a:latin typeface="Times New Roman" pitchFamily="18" charset="0"/>
              <a:cs typeface="Times New Roman" pitchFamily="18" charset="0"/>
              <a:sym typeface="+mn-lt"/>
            </a:endParaRPr>
          </a:p>
        </p:txBody>
      </p:sp>
      <p:sp>
        <p:nvSpPr>
          <p:cNvPr id="4" name="Rectangle 3"/>
          <p:cNvSpPr/>
          <p:nvPr/>
        </p:nvSpPr>
        <p:spPr>
          <a:xfrm>
            <a:off x="3047999" y="2853350"/>
            <a:ext cx="6647794" cy="2092881"/>
          </a:xfrm>
          <a:prstGeom prst="rect">
            <a:avLst/>
          </a:prstGeom>
        </p:spPr>
        <p:txBody>
          <a:bodyPr wrap="square">
            <a:spAutoFit/>
          </a:bodyPr>
          <a:lstStyle/>
          <a:p>
            <a:r>
              <a:rPr lang="vi-VN" sz="2600" dirty="0" smtClean="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Liên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nối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với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văn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bản</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Em</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bé</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thông</a:t>
            </a:r>
            <a:r>
              <a:rPr lang="en-US" sz="2600" dirty="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minh–</a:t>
            </a:r>
            <a:r>
              <a:rPr lang="en-US" sz="2600" dirty="0" err="1" smtClean="0">
                <a:solidFill>
                  <a:srgbClr val="0000FF"/>
                </a:solidFill>
                <a:latin typeface="Times New Roman" pitchFamily="18" charset="0"/>
                <a:cs typeface="Times New Roman" pitchFamily="18" charset="0"/>
              </a:rPr>
              <a:t>nhân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vật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kết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tinh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trí</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tuệ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dân</a:t>
            </a:r>
            <a:r>
              <a:rPr lang="en-US" sz="2600" dirty="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gian</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và</a:t>
            </a:r>
            <a:r>
              <a:rPr lang="en-US" sz="2600" dirty="0">
                <a:solidFill>
                  <a:srgbClr val="0000FF"/>
                </a:solidFill>
                <a:latin typeface="Times New Roman" pitchFamily="18" charset="0"/>
                <a:cs typeface="Times New Roman" pitchFamily="18" charset="0"/>
              </a:rPr>
              <a:t> </a:t>
            </a:r>
            <a:r>
              <a:rPr lang="vi-VN" sz="2600" dirty="0" smtClean="0">
                <a:solidFill>
                  <a:srgbClr val="0000FF"/>
                </a:solidFill>
                <a:latin typeface="Times New Roman" pitchFamily="18" charset="0"/>
                <a:cs typeface="Times New Roman" pitchFamily="18" charset="0"/>
              </a:rPr>
              <a:t>     </a:t>
            </a:r>
            <a:r>
              <a:rPr lang="en-US" sz="2600" dirty="0" smtClean="0">
                <a:solidFill>
                  <a:srgbClr val="0000FF"/>
                </a:solidFill>
                <a:latin typeface="Times New Roman" pitchFamily="18" charset="0"/>
                <a:cs typeface="Times New Roman" pitchFamily="18" charset="0"/>
              </a:rPr>
              <a:t>“</a:t>
            </a:r>
            <a:r>
              <a:rPr lang="en-US" sz="2600" dirty="0" err="1" smtClean="0">
                <a:solidFill>
                  <a:srgbClr val="0000FF"/>
                </a:solidFill>
                <a:latin typeface="Times New Roman" pitchFamily="18" charset="0"/>
                <a:cs typeface="Times New Roman" pitchFamily="18" charset="0"/>
              </a:rPr>
              <a:t>Hình</a:t>
            </a:r>
            <a:r>
              <a:rPr lang="en-US" sz="2600" dirty="0" smtClean="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ảnh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hoa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trong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bài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dao</a:t>
            </a:r>
            <a:r>
              <a:rPr lang="en-US" sz="2600" dirty="0">
                <a:solidFill>
                  <a:srgbClr val="0000FF"/>
                </a:solidFill>
                <a:latin typeface="Times New Roman" pitchFamily="18" charset="0"/>
                <a:cs typeface="Times New Roman" pitchFamily="18" charset="0"/>
              </a:rPr>
              <a:t> </a:t>
            </a:r>
            <a:r>
              <a:rPr lang="en-US" sz="2600" i="1" dirty="0" err="1" smtClean="0">
                <a:solidFill>
                  <a:srgbClr val="0000FF"/>
                </a:solidFill>
                <a:latin typeface="Times New Roman" pitchFamily="18" charset="0"/>
                <a:cs typeface="Times New Roman" pitchFamily="18" charset="0"/>
              </a:rPr>
              <a:t>Trong</a:t>
            </a:r>
            <a:r>
              <a:rPr lang="en-US" sz="2600" i="1" dirty="0" smtClean="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đầm</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gì</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đẹp</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bằng</a:t>
            </a:r>
            <a:r>
              <a:rPr lang="en-US" sz="2600" i="1" dirty="0">
                <a:solidFill>
                  <a:srgbClr val="0000FF"/>
                </a:solidFill>
                <a:latin typeface="Times New Roman" pitchFamily="18" charset="0"/>
                <a:cs typeface="Times New Roman" pitchFamily="18" charset="0"/>
              </a:rPr>
              <a:t> </a:t>
            </a:r>
            <a:r>
              <a:rPr lang="en-US" sz="2600" i="1" dirty="0" err="1">
                <a:solidFill>
                  <a:srgbClr val="0000FF"/>
                </a:solidFill>
                <a:latin typeface="Times New Roman" pitchFamily="18" charset="0"/>
                <a:cs typeface="Times New Roman" pitchFamily="18" charset="0"/>
              </a:rPr>
              <a:t>sen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để</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hiểu</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hơn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về</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chủ</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điểm</a:t>
            </a:r>
            <a:r>
              <a:rPr lang="en-US" sz="2600"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Những</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góc</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nhìn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văn</a:t>
            </a:r>
            <a:r>
              <a:rPr lang="en-US" sz="2600" b="1" i="1" dirty="0">
                <a:solidFill>
                  <a:srgbClr val="0000FF"/>
                </a:solidFill>
                <a:latin typeface="Times New Roman" pitchFamily="18" charset="0"/>
                <a:cs typeface="Times New Roman" pitchFamily="18" charset="0"/>
              </a:rPr>
              <a:t> </a:t>
            </a:r>
            <a:r>
              <a:rPr lang="en-US" sz="2600" b="1" i="1" dirty="0" err="1">
                <a:solidFill>
                  <a:srgbClr val="0000FF"/>
                </a:solidFill>
                <a:latin typeface="Times New Roman" pitchFamily="18" charset="0"/>
                <a:cs typeface="Times New Roman" pitchFamily="18" charset="0"/>
              </a:rPr>
              <a:t>chương</a:t>
            </a:r>
            <a:r>
              <a:rPr lang="en-US" sz="2600" b="1" i="1" dirty="0">
                <a:solidFill>
                  <a:srgbClr val="0000FF"/>
                </a:solidFill>
                <a:latin typeface="Times New Roman" pitchFamily="18" charset="0"/>
                <a:cs typeface="Times New Roman" pitchFamily="18" charset="0"/>
              </a:rPr>
              <a:t>.</a:t>
            </a:r>
            <a:endParaRPr lang="en-US" sz="2600" b="1" dirty="0">
              <a:solidFill>
                <a:srgbClr val="0000FF"/>
              </a:solidFill>
              <a:latin typeface="Times New Roman" pitchFamily="18" charset="0"/>
              <a:cs typeface="Times New Roman" pitchFamily="18" charset="0"/>
            </a:endParaRPr>
          </a:p>
        </p:txBody>
      </p:sp>
      <p:sp>
        <p:nvSpPr>
          <p:cNvPr id="9" name="Rectangle 8"/>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519210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738" y="1691518"/>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729878" y="1429908"/>
            <a:ext cx="7075650" cy="523220"/>
          </a:xfrm>
          <a:prstGeom prst="rect">
            <a:avLst/>
          </a:prstGeom>
          <a:solidFill>
            <a:schemeClr val="bg1"/>
          </a:solidFill>
        </p:spPr>
        <p:txBody>
          <a:bodyPr wrap="square">
            <a:spAutoFit/>
          </a:bodyPr>
          <a:lstStyle/>
          <a:p>
            <a:pPr algn="ct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viết</a:t>
            </a:r>
            <a:r>
              <a:rPr lang="en-US" sz="2800" b="1" dirty="0">
                <a:solidFill>
                  <a:srgbClr val="0000FF"/>
                </a:solidFill>
                <a:latin typeface="Times New Roman" pitchFamily="18" charset="0"/>
                <a:cs typeface="Times New Roman" pitchFamily="18" charset="0"/>
              </a:rPr>
              <a:t> </a:t>
            </a:r>
          </a:p>
        </p:txBody>
      </p:sp>
      <p:pic>
        <p:nvPicPr>
          <p:cNvPr id="19" name="Picture 18">
            <a:extLst>
              <a:ext uri="{FF2B5EF4-FFF2-40B4-BE49-F238E27FC236}">
                <a16:creationId xmlns="" xmlns:a16="http://schemas.microsoft.com/office/drawing/2014/main" id="{84E67009-7879-494D-86AA-3083632F69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924"/>
          <a:stretch/>
        </p:blipFill>
        <p:spPr>
          <a:xfrm>
            <a:off x="8623738" y="4144524"/>
            <a:ext cx="3499946" cy="2713475"/>
          </a:xfrm>
          <a:prstGeom prst="rect">
            <a:avLst/>
          </a:prstGeom>
          <a:solidFill>
            <a:srgbClr val="FFFFFF">
              <a:shade val="85000"/>
            </a:srgbClr>
          </a:solidFill>
          <a:ln w="57150" cap="sq">
            <a:solidFill>
              <a:srgbClr val="454A8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1">
            <a:extLst>
              <a:ext uri="{FF2B5EF4-FFF2-40B4-BE49-F238E27FC236}">
                <a16:creationId xmlns="" xmlns:a16="http://schemas.microsoft.com/office/drawing/2014/main" id="{D1557A60-7CBB-4243-AD03-5B9CB8C538A3}"/>
              </a:ext>
            </a:extLst>
          </p:cNvPr>
          <p:cNvSpPr txBox="1"/>
          <p:nvPr/>
        </p:nvSpPr>
        <p:spPr>
          <a:xfrm>
            <a:off x="729878" y="2089344"/>
            <a:ext cx="7075650" cy="1374735"/>
          </a:xfrm>
          <a:prstGeom prst="rect">
            <a:avLst/>
          </a:prstGeom>
          <a:solidFill>
            <a:schemeClr val="bg1"/>
          </a:solid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B</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ài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học về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lòng</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dũng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cảm, can </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đảm</a:t>
            </a:r>
            <a:r>
              <a:rPr lang="en-US"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en-US" altLang="zh-CN" b="0" dirty="0" err="1"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dám</a:t>
            </a:r>
            <a:r>
              <a:rPr lang="vi-VN" altLang="zh-CN" b="0" dirty="0" smtClean="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a:t>
            </a:r>
            <a:r>
              <a:rPr lang="vi-VN" altLang="zh-CN"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đương đầu với những khó khăn, thử thách để vươn lên trong cuộc sống.</a:t>
            </a:r>
          </a:p>
          <a:p>
            <a:pPr algn="just">
              <a:tabLst>
                <a:tab pos="530225" algn="l"/>
              </a:tabLst>
            </a:pPr>
            <a:endParaRPr lang="zh-CN" altLang="en-US" b="0" dirty="0">
              <a:solidFill>
                <a:srgbClr val="6600CC"/>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Rectangle 1"/>
          <p:cNvSpPr/>
          <p:nvPr/>
        </p:nvSpPr>
        <p:spPr>
          <a:xfrm>
            <a:off x="708589" y="4148074"/>
            <a:ext cx="7075650" cy="830997"/>
          </a:xfrm>
          <a:prstGeom prst="rect">
            <a:avLst/>
          </a:prstGeom>
          <a:solidFill>
            <a:schemeClr val="accent4"/>
          </a:solidFill>
        </p:spPr>
        <p:txBody>
          <a:bodyPr wrap="square">
            <a:spAutoFit/>
          </a:bodyPr>
          <a:lstStyle/>
          <a:p>
            <a:r>
              <a:rPr lang="en-US" sz="2400" b="1" dirty="0" smtClean="0">
                <a:solidFill>
                  <a:srgbClr val="FF0000"/>
                </a:solidFill>
                <a:latin typeface="Times New Roman" pitchFamily="18" charset="0"/>
                <a:cs typeface="Times New Roman" pitchFamily="18" charset="0"/>
              </a:rPr>
              <a:t>=&gt; “</a:t>
            </a:r>
            <a:r>
              <a:rPr lang="en-US" sz="2400" b="1" dirty="0">
                <a:solidFill>
                  <a:srgbClr val="FF0000"/>
                </a:solidFill>
                <a:latin typeface="Times New Roman" pitchFamily="18" charset="0"/>
                <a:cs typeface="Times New Roman" pitchFamily="18" charset="0"/>
              </a:rPr>
              <a:t>Con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bại</a:t>
            </a:r>
            <a:r>
              <a:rPr lang="en-US" sz="2400" b="1" dirty="0">
                <a:solidFill>
                  <a:srgbClr val="FF0000"/>
                </a:solidFill>
                <a:latin typeface="Times New Roman" pitchFamily="18" charset="0"/>
                <a:cs typeface="Times New Roman" pitchFamily="18" charset="0"/>
              </a:rPr>
              <a:t>”</a:t>
            </a:r>
          </a:p>
        </p:txBody>
      </p:sp>
      <p:sp>
        <p:nvSpPr>
          <p:cNvPr id="14" name="Rectangle 13"/>
          <p:cNvSpPr/>
          <p:nvPr/>
        </p:nvSpPr>
        <p:spPr>
          <a:xfrm>
            <a:off x="661291" y="3464079"/>
            <a:ext cx="7559441" cy="461665"/>
          </a:xfrm>
          <a:prstGeom prst="rect">
            <a:avLst/>
          </a:prstGeom>
        </p:spPr>
        <p:txBody>
          <a:bodyPr wrap="square">
            <a:spAutoFit/>
          </a:bodyPr>
          <a:lstStyle/>
          <a:p>
            <a:r>
              <a:rPr lang="en-US" sz="2400" dirty="0" smtClean="0">
                <a:latin typeface="Times New Roman" pitchFamily="18" charset="0"/>
                <a:cs typeface="Times New Roman" pitchFamily="18" charset="0"/>
              </a:rPr>
              <a:t>-&gt;</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chẽ</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5020409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 xmlns:a16="http://schemas.microsoft.com/office/drawing/2014/main" id="{018696B6-8EE4-AC42-9600-CB03FF9BA66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83" r="38312"/>
          <a:stretch/>
        </p:blipFill>
        <p:spPr>
          <a:xfrm>
            <a:off x="8671035" y="4682359"/>
            <a:ext cx="3520965" cy="210868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Square">
            <a:extLst>
              <a:ext uri="{FF2B5EF4-FFF2-40B4-BE49-F238E27FC236}">
                <a16:creationId xmlns="" xmlns:a16="http://schemas.microsoft.com/office/drawing/2014/main" id="{B17BA492-80A2-AE45-A0BF-9E47A152C46D}"/>
              </a:ext>
            </a:extLst>
          </p:cNvPr>
          <p:cNvSpPr/>
          <p:nvPr/>
        </p:nvSpPr>
        <p:spPr>
          <a:xfrm>
            <a:off x="566694" y="2402222"/>
            <a:ext cx="7852091" cy="3726350"/>
          </a:xfrm>
          <a:prstGeom prst="rect">
            <a:avLst/>
          </a:prstGeom>
          <a:solidFill>
            <a:srgbClr val="CCFF33"/>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 name="文本框 11">
            <a:extLst>
              <a:ext uri="{FF2B5EF4-FFF2-40B4-BE49-F238E27FC236}">
                <a16:creationId xmlns="" xmlns:a16="http://schemas.microsoft.com/office/drawing/2014/main" id="{9D611319-76AE-A346-94E7-0AC58714F58C}"/>
              </a:ext>
            </a:extLst>
          </p:cNvPr>
          <p:cNvSpPr txBox="1"/>
          <p:nvPr/>
        </p:nvSpPr>
        <p:spPr>
          <a:xfrm>
            <a:off x="804041" y="2712589"/>
            <a:ext cx="7357127" cy="3302314"/>
          </a:xfrm>
          <a:prstGeom prst="rect">
            <a:avLst/>
          </a:prstGeom>
          <a:noFill/>
        </p:spPr>
        <p:txBody>
          <a:bodyPr wrap="square" rtlCol="0">
            <a:spAutoFit/>
          </a:bodyPr>
          <a:lstStyle>
            <a:defPPr>
              <a:defRPr lang="zh-CN"/>
            </a:defPPr>
            <a:lvl1pPr marR="0" lvl="0" indent="0" fontAlgn="auto">
              <a:lnSpc>
                <a:spcPts val="2500"/>
              </a:lnSpc>
              <a:spcBef>
                <a:spcPts val="0"/>
              </a:spcBef>
              <a:spcAft>
                <a:spcPts val="0"/>
              </a:spcAft>
              <a:buClrTx/>
              <a:buSzTx/>
              <a:buFontTx/>
              <a:buNone/>
              <a:tabLst/>
              <a:defRPr kumimoji="0" sz="2400" b="1" u="none" strike="noStrike" cap="none" spc="0" normalizeH="0" baseline="0">
                <a:ln>
                  <a:noFill/>
                </a:ln>
                <a:solidFill>
                  <a:schemeClr val="tx1">
                    <a:lumMod val="75000"/>
                    <a:lumOff val="25000"/>
                  </a:schemeClr>
                </a:solidFill>
                <a:effectLst/>
                <a:uLnTx/>
                <a:uFillTx/>
                <a:latin typeface="仓耳大漫漫体 W02" panose="02020400000000000000" pitchFamily="18" charset="-122"/>
                <a:ea typeface="仓耳大漫漫体 W02" panose="02020400000000000000" pitchFamily="18" charset="-122"/>
              </a:defRPr>
            </a:lvl1pPr>
          </a:lstStyle>
          <a:p>
            <a:pPr algn="just">
              <a:tabLst>
                <a:tab pos="530225" algn="l"/>
              </a:tabLst>
            </a:pPr>
            <a:r>
              <a:rPr lang="vi-VN" altLang="zh-CN"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Tôi muốn nói lời cảm ơn nhà văn An-đéc-xen vì ông đã “dập tắt hi vọng” về “một kết thúc có hậu” như ta thường gặp trong các câu chuyện cổ tích. Trẻ em chúng ta đang sống trong một thế giới thực, nơi mà hằng ngày vẫn diễn ra chiến tranh, đau thương, tệ nạn, ma tuý, cảnh nghèo đói, … Chính vì thế, phải nhìn nhận một cách nghiêm túc những mặt trái của cuộc sống thực tại để tìm cách giải quyết có hiệu quả, và từ đó, chúng ta sẽ xây dựng một thế giới tươi đẹp hơn.</a:t>
            </a:r>
            <a:endParaRPr lang="zh-CN" altLang="en-US" sz="2800" b="0" i="1"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1924747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0" fill="hold"/>
                                        <p:tgtEl>
                                          <p:spTgt spid="16"/>
                                        </p:tgtEl>
                                        <p:attrNameLst>
                                          <p:attrName>ppt_x</p:attrName>
                                        </p:attrNameLst>
                                      </p:cBhvr>
                                      <p:tavLst>
                                        <p:tav tm="0">
                                          <p:val>
                                            <p:strVal val="#ppt_x"/>
                                          </p:val>
                                        </p:tav>
                                        <p:tav tm="100000">
                                          <p:val>
                                            <p:strVal val="#ppt_x"/>
                                          </p:val>
                                        </p:tav>
                                      </p:tavLst>
                                    </p:anim>
                                    <p:anim calcmode="lin" valueType="num">
                                      <p:cBhvr>
                                        <p:cTn id="8" dur="15000" fill="hold"/>
                                        <p:tgtEl>
                                          <p:spTgt spid="16"/>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5" name="图片 3">
            <a:extLst>
              <a:ext uri="{FF2B5EF4-FFF2-40B4-BE49-F238E27FC236}">
                <a16:creationId xmlns="" xmlns:a16="http://schemas.microsoft.com/office/drawing/2014/main" id="{8167E989-995B-418D-911F-33D355428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52" y="-296044"/>
            <a:ext cx="9148887" cy="7421275"/>
          </a:xfrm>
          <a:prstGeom prst="rect">
            <a:avLst/>
          </a:prstGeom>
        </p:spPr>
      </p:pic>
      <p:sp>
        <p:nvSpPr>
          <p:cNvPr id="17" name="Rectangle 16"/>
          <p:cNvSpPr/>
          <p:nvPr/>
        </p:nvSpPr>
        <p:spPr>
          <a:xfrm>
            <a:off x="1222978" y="3257532"/>
            <a:ext cx="6483254" cy="2062103"/>
          </a:xfrm>
          <a:prstGeom prst="rect">
            <a:avLst/>
          </a:prstGeom>
        </p:spPr>
        <p:txBody>
          <a:bodyPr wrap="square">
            <a:spAutoFit/>
          </a:bodyPr>
          <a:lstStyle/>
          <a:p>
            <a:pPr algn="ctr"/>
            <a:r>
              <a:rPr lang="en-US" sz="3200" dirty="0" err="1">
                <a:solidFill>
                  <a:srgbClr val="0000FF"/>
                </a:solidFill>
                <a:latin typeface="Times New Roman" pitchFamily="18" charset="0"/>
                <a:cs typeface="Times New Roman" pitchFamily="18" charset="0"/>
              </a:rPr>
              <a:t>Tác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suy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nghĩ</a:t>
            </a:r>
            <a:r>
              <a:rPr lang="en-US" sz="3200" dirty="0">
                <a:solidFill>
                  <a:srgbClr val="0000FF"/>
                </a:solidFill>
                <a:latin typeface="Times New Roman" pitchFamily="18" charset="0"/>
                <a:cs typeface="Times New Roman" pitchFamily="18" charset="0"/>
              </a:rPr>
              <a:t> </a:t>
            </a:r>
          </a:p>
          <a:p>
            <a:pPr algn="ctr"/>
            <a:r>
              <a:rPr lang="en-US" sz="3200" dirty="0" err="1">
                <a:solidFill>
                  <a:srgbClr val="0000FF"/>
                </a:solidFill>
                <a:latin typeface="Times New Roman" pitchFamily="18" charset="0"/>
                <a:cs typeface="Times New Roman" pitchFamily="18" charset="0"/>
              </a:rPr>
              <a:t>như</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hậu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truyện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dũng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đồng</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852057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2172919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61587"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9332" y="1959540"/>
            <a:ext cx="3303588"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2" name="Picture 11">
            <a:extLst>
              <a:ext uri="{FF2B5EF4-FFF2-40B4-BE49-F238E27FC236}">
                <a16:creationId xmlns="" xmlns:a16="http://schemas.microsoft.com/office/drawing/2014/main" id="{27F4EAFC-C099-F94A-965B-93EF9191E86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2077" b="92000" l="5462" r="55154">
                        <a14:foregroundMark x1="17615" y1="74385" x2="10769" y2="76077"/>
                        <a14:foregroundMark x1="10769" y1="76077" x2="5615" y2="81231"/>
                        <a14:foregroundMark x1="5615" y1="81231" x2="8923" y2="88000"/>
                        <a14:foregroundMark x1="8923" y1="88000" x2="23462" y2="92462"/>
                        <a14:foregroundMark x1="23462" y1="92462" x2="37846" y2="93077"/>
                        <a14:foregroundMark x1="37846" y1="93077" x2="45077" y2="91923"/>
                        <a14:foregroundMark x1="45077" y1="91923" x2="51615" y2="88615"/>
                        <a14:foregroundMark x1="51615" y1="88615" x2="55769" y2="82692"/>
                        <a14:foregroundMark x1="55769" y1="82692" x2="51308" y2="77077"/>
                        <a14:foregroundMark x1="51308" y1="77077" x2="37692" y2="72077"/>
                        <a14:foregroundMark x1="37692" y1="72077" x2="15769" y2="73692"/>
                        <a14:foregroundMark x1="52154" y1="78000" x2="52154" y2="78000"/>
                        <a14:foregroundMark x1="52846" y1="79077" x2="54462" y2="86000"/>
                        <a14:foregroundMark x1="54462" y1="86000" x2="54000" y2="87462"/>
                        <a14:foregroundMark x1="55154" y1="82231" x2="53077" y2="78000"/>
                      </a14:backgroundRemoval>
                    </a14:imgEffect>
                  </a14:imgLayer>
                </a14:imgProps>
              </a:ext>
            </a:extLst>
          </a:blip>
          <a:srcRect t="69969" r="42482" b="5531"/>
          <a:stretch/>
        </p:blipFill>
        <p:spPr>
          <a:xfrm rot="21195327">
            <a:off x="-25825" y="1197620"/>
            <a:ext cx="7607001" cy="5114919"/>
          </a:xfrm>
          <a:prstGeom prst="rect">
            <a:avLst/>
          </a:prstGeom>
        </p:spPr>
      </p:pic>
      <p:sp>
        <p:nvSpPr>
          <p:cNvPr id="13" name="Rectangle 12">
            <a:extLst>
              <a:ext uri="{FF2B5EF4-FFF2-40B4-BE49-F238E27FC236}">
                <a16:creationId xmlns="" xmlns:a16="http://schemas.microsoft.com/office/drawing/2014/main" id="{24E8DD67-E0AD-4643-B824-031FF424B2A8}"/>
              </a:ext>
            </a:extLst>
          </p:cNvPr>
          <p:cNvSpPr/>
          <p:nvPr/>
        </p:nvSpPr>
        <p:spPr>
          <a:xfrm>
            <a:off x="1577702" y="2682078"/>
            <a:ext cx="5106877" cy="2677656"/>
          </a:xfrm>
          <a:prstGeom prst="rect">
            <a:avLst/>
          </a:prstGeom>
        </p:spPr>
        <p:txBody>
          <a:bodyPr wrap="square">
            <a:spAutoFit/>
          </a:bodyPr>
          <a:lstStyle/>
          <a:p>
            <a:pPr algn="just">
              <a:tabLst>
                <a:tab pos="530225" algn="l"/>
              </a:tabLst>
            </a:pPr>
            <a:r>
              <a:rPr lang="vi-VN" altLang="zh-CN" sz="2400"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Tác giả lá thư cho rằng kết thúc không có hậu của truyện “Chú lính chì dũng cảm” sẽ giúp người đọc nhận ra những mặt trái của đời sống thực. Để từ đó, chúng ta sẽ tìm cách giải quyết vấn đề có hiệu quả và xây dựng một thế giới tươi đẹp hơn.</a:t>
            </a:r>
          </a:p>
        </p:txBody>
      </p:sp>
    </p:spTree>
    <p:extLst>
      <p:ext uri="{BB962C8B-B14F-4D97-AF65-F5344CB8AC3E}">
        <p14:creationId xmlns:p14="http://schemas.microsoft.com/office/powerpoint/2010/main" val="11658266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008885" y="3646582"/>
            <a:ext cx="4114799" cy="3211417"/>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161168" y="-101825"/>
            <a:ext cx="3771752" cy="412273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1035" y="2352971"/>
            <a:ext cx="3568262" cy="23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latin typeface="Times New Roman" pitchFamily="18" charset="0"/>
                <a:cs typeface="Times New Roman" pitchFamily="18" charset="0"/>
              </a:rPr>
              <a:t>BỨC THƯ GỬI CHÚ LÍNH </a:t>
            </a:r>
            <a:r>
              <a:rPr lang="en-US" sz="2800" b="1" dirty="0" smtClean="0">
                <a:latin typeface="Times New Roman" pitchFamily="18" charset="0"/>
                <a:cs typeface="Times New Roman" pitchFamily="18" charset="0"/>
              </a:rPr>
              <a:t>CHÌ DŨNG CẢM</a:t>
            </a:r>
            <a:r>
              <a:rPr lang="en-US" sz="2800" i="1" dirty="0" smtClean="0">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6" name="Rectangle 15"/>
          <p:cNvSpPr/>
          <p:nvPr/>
        </p:nvSpPr>
        <p:spPr>
          <a:xfrm>
            <a:off x="635282" y="1429908"/>
            <a:ext cx="9612304" cy="523220"/>
          </a:xfrm>
          <a:prstGeom prst="rect">
            <a:avLst/>
          </a:prstGeom>
          <a:solidFill>
            <a:schemeClr val="bg1"/>
          </a:solidFill>
        </p:spPr>
        <p:txBody>
          <a:bodyPr wrap="square">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Suy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Chú</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 xmlns:a16="http://schemas.microsoft.com/office/drawing/2014/main" id="{24E8DD67-E0AD-4643-B824-031FF424B2A8}"/>
              </a:ext>
            </a:extLst>
          </p:cNvPr>
          <p:cNvSpPr/>
          <p:nvPr/>
        </p:nvSpPr>
        <p:spPr>
          <a:xfrm>
            <a:off x="635282" y="2004703"/>
            <a:ext cx="9612304" cy="830997"/>
          </a:xfrm>
          <a:prstGeom prst="rect">
            <a:avLst/>
          </a:prstGeom>
          <a:solidFill>
            <a:srgbClr val="FFFF00"/>
          </a:solidFill>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a:t>
            </a:r>
          </a:p>
        </p:txBody>
      </p:sp>
      <p:sp>
        <p:nvSpPr>
          <p:cNvPr id="12" name="Rectangle 11"/>
          <p:cNvSpPr/>
          <p:nvPr/>
        </p:nvSpPr>
        <p:spPr>
          <a:xfrm>
            <a:off x="635282" y="2917500"/>
            <a:ext cx="9612304" cy="1200329"/>
          </a:xfrm>
          <a:prstGeom prst="rect">
            <a:avLst/>
          </a:prstGeom>
          <a:solidFill>
            <a:srgbClr val="CCFF33"/>
          </a:solidFill>
        </p:spPr>
        <p:txBody>
          <a:bodyPr wrap="square">
            <a:spAutoFit/>
          </a:bodyPr>
          <a:lstStyle/>
          <a:p>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ma </a:t>
            </a:r>
            <a:r>
              <a:rPr lang="en-US" sz="2400" dirty="0" err="1">
                <a:latin typeface="Times New Roman" pitchFamily="18" charset="0"/>
                <a:cs typeface="Times New Roman" pitchFamily="18" charset="0"/>
              </a:rPr>
              <a:t>túy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p>
        </p:txBody>
      </p:sp>
      <p:sp>
        <p:nvSpPr>
          <p:cNvPr id="13" name="Rectangle 12"/>
          <p:cNvSpPr/>
          <p:nvPr/>
        </p:nvSpPr>
        <p:spPr>
          <a:xfrm>
            <a:off x="635282" y="4404609"/>
            <a:ext cx="9612304" cy="1200329"/>
          </a:xfrm>
          <a:prstGeom prst="rect">
            <a:avLst/>
          </a:prstGeom>
          <a:solidFill>
            <a:srgbClr val="FFCCCC"/>
          </a:solidFill>
        </p:spPr>
        <p:txBody>
          <a:bodyPr wrap="square">
            <a:spAutoFit/>
          </a:bodyPr>
          <a:lstStyle/>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đec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T</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ừ </a:t>
            </a:r>
            <a:r>
              <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đó, chúng ta sẽ tìm cách giải quyết vấn đề có hiệu quả và xây dựng một thế giới tươi đẹp hơn</a:t>
            </a:r>
            <a:r>
              <a:rPr lang="vi-VN" altLang="zh-CN"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t>
            </a:r>
            <a:endParaRPr lang="vi-VN" altLang="zh-CN"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4" name="Rectangle 13"/>
          <p:cNvSpPr/>
          <p:nvPr/>
        </p:nvSpPr>
        <p:spPr>
          <a:xfrm>
            <a:off x="658845" y="5900935"/>
            <a:ext cx="9612304" cy="523220"/>
          </a:xfrm>
          <a:prstGeom prst="rect">
            <a:avLst/>
          </a:prstGeom>
          <a:solidFill>
            <a:schemeClr val="bg1"/>
          </a:solidFill>
        </p:spPr>
        <p:txBody>
          <a:bodyPr wrap="square">
            <a:spAutoFit/>
          </a:bodyPr>
          <a:lstStyle/>
          <a:p>
            <a:r>
              <a:rPr lang="en-US" sz="2800" b="1" dirty="0" smtClean="0">
                <a:solidFill>
                  <a:srgbClr val="FF0000"/>
                </a:solidFill>
                <a:latin typeface="Times New Roman" pitchFamily="18" charset="0"/>
                <a:cs typeface="Times New Roman" pitchFamily="18" charset="0"/>
              </a:rPr>
              <a:t>=&gt; </a:t>
            </a:r>
            <a:r>
              <a:rPr lang="en-US" sz="2800" b="1" dirty="0" err="1">
                <a:solidFill>
                  <a:srgbClr val="FF0000"/>
                </a:solidFill>
                <a:latin typeface="Times New Roman" pitchFamily="18" charset="0"/>
                <a:cs typeface="Times New Roman" pitchFamily="18" charset="0"/>
              </a:rPr>
              <a:t>S</a:t>
            </a:r>
            <a:r>
              <a:rPr lang="en-US" sz="2800" b="1" dirty="0" err="1" smtClean="0">
                <a:solidFill>
                  <a:srgbClr val="FF0000"/>
                </a:solidFill>
                <a:latin typeface="Times New Roman" pitchFamily="18" charset="0"/>
                <a:cs typeface="Times New Roman" pitchFamily="18" charset="0"/>
              </a:rPr>
              <a:t>uy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trị</a:t>
            </a:r>
            <a:r>
              <a:rPr lang="en-US" sz="2800" b="1" dirty="0">
                <a:solidFill>
                  <a:srgbClr val="FF0000"/>
                </a:solidFill>
                <a:latin typeface="Times New Roman" pitchFamily="18" charset="0"/>
                <a:cs typeface="Times New Roman" pitchFamily="18" charset="0"/>
              </a:rPr>
              <a:t> to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1843262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 xmlns:a16="http://schemas.microsoft.com/office/drawing/2014/main" id="{E11BC58A-D0E9-9641-89C6-4726B47AFDBA}"/>
              </a:ext>
            </a:extLst>
          </p:cNvPr>
          <p:cNvSpPr/>
          <p:nvPr/>
        </p:nvSpPr>
        <p:spPr>
          <a:xfrm>
            <a:off x="2204607" y="2998972"/>
            <a:ext cx="6277242" cy="2985433"/>
          </a:xfrm>
          <a:prstGeom prst="rect">
            <a:avLst/>
          </a:prstGeom>
        </p:spPr>
        <p:txBody>
          <a:bodyPr wrap="square">
            <a:spAutoFit/>
          </a:bodyPr>
          <a:lstStyle/>
          <a:p>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bản</a:t>
            </a:r>
            <a:r>
              <a:rPr lang="en-US" sz="2400"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Bức</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thư</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gửi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chú</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lính</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chì</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dũng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cảm</a:t>
            </a:r>
            <a:r>
              <a:rPr lang="en-US" sz="2400" i="1"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tỏ</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yêu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mến</a:t>
            </a:r>
            <a:r>
              <a:rPr lang="en-US" sz="2400" dirty="0">
                <a:solidFill>
                  <a:srgbClr val="0000FF"/>
                </a:solidFill>
                <a:latin typeface="Times New Roman" pitchFamily="18" charset="0"/>
                <a:cs typeface="Times New Roman" pitchFamily="18" charset="0"/>
              </a:rPr>
              <a:t>, </a:t>
            </a:r>
            <a:r>
              <a:rPr lang="vi-VN" sz="2400" i="1" dirty="0">
                <a:solidFill>
                  <a:srgbClr val="0000FF"/>
                </a:solidFill>
                <a:latin typeface="Times New Roman" pitchFamily="18" charset="0"/>
                <a:cs typeface="Times New Roman" pitchFamily="18" charset="0"/>
              </a:rPr>
              <a:t>, nể phục</a:t>
            </a:r>
            <a:r>
              <a:rPr lang="vi-VN"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giả</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cảm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truyện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cổ</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An-</a:t>
            </a:r>
            <a:r>
              <a:rPr lang="en-US" sz="2400" dirty="0" err="1">
                <a:solidFill>
                  <a:srgbClr val="0000FF"/>
                </a:solidFill>
                <a:latin typeface="Times New Roman" pitchFamily="18" charset="0"/>
                <a:cs typeface="Times New Roman" pitchFamily="18" charset="0"/>
              </a:rPr>
              <a:t>đéc</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xen</a:t>
            </a:r>
            <a:r>
              <a:rPr lang="en-US" sz="2400" i="1"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Đồng thời, tác giả bức thư </a:t>
            </a:r>
            <a:r>
              <a:rPr lang="en-US" sz="2400" dirty="0" err="1">
                <a:solidFill>
                  <a:srgbClr val="0000FF"/>
                </a:solidFill>
                <a:latin typeface="Times New Roman" pitchFamily="18" charset="0"/>
                <a:cs typeface="Times New Roman" pitchFamily="18" charset="0"/>
              </a:rPr>
              <a:t>đã</a:t>
            </a:r>
            <a:r>
              <a:rPr lang="en-US" sz="2400" dirty="0">
                <a:solidFill>
                  <a:srgbClr val="0000FF"/>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rút ra những bài học ý nghĩa cũng như đưa ra quan điểm cá nhân về kết thúc không có hậu của truyện “Chú lính chì dũng cảm”.</a:t>
            </a:r>
            <a:endParaRPr lang="en-US" sz="2400" dirty="0">
              <a:solidFill>
                <a:srgbClr val="0000FF"/>
              </a:solidFill>
              <a:latin typeface="Times New Roman" pitchFamily="18" charset="0"/>
              <a:cs typeface="Times New Roman" pitchFamily="18" charset="0"/>
            </a:endParaRPr>
          </a:p>
          <a:p>
            <a:pPr algn="just">
              <a:tabLst>
                <a:tab pos="530225" algn="l"/>
              </a:tabLst>
            </a:pPr>
            <a:endParaRPr lang="vi-VN" altLang="zh-CN"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1517175" y="2222313"/>
            <a:ext cx="6096000" cy="461665"/>
          </a:xfrm>
          <a:prstGeom prst="rect">
            <a:avLst/>
          </a:prstGeom>
        </p:spPr>
        <p:txBody>
          <a:bodyPr>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Nội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dung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2324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sp>
        <p:nvSpPr>
          <p:cNvPr id="2" name="Rectangle 1"/>
          <p:cNvSpPr/>
          <p:nvPr/>
        </p:nvSpPr>
        <p:spPr>
          <a:xfrm>
            <a:off x="4045600" y="1357377"/>
            <a:ext cx="3377848" cy="646331"/>
          </a:xfrm>
          <a:prstGeom prst="rect">
            <a:avLst/>
          </a:prstGeom>
          <a:solidFill>
            <a:srgbClr val="FFFF00"/>
          </a:solidFill>
        </p:spPr>
        <p:txBody>
          <a:bodyPr wrap="none">
            <a:spAutoFit/>
          </a:bodyPr>
          <a:lstStyle/>
          <a:p>
            <a:pPr lvl="0" algn="ctr">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I</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V</a:t>
            </a: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a:t>
            </a:r>
            <a:r>
              <a:rPr kumimoji="0" lang="en-US"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TỔNG</a:t>
            </a:r>
            <a:r>
              <a:rPr kumimoji="0" lang="en-US"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KẾT</a:t>
            </a:r>
            <a:endParaRPr kumimoji="0" lang="en-US" sz="3600" b="0"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1333" y="5108028"/>
            <a:ext cx="2174909" cy="1749971"/>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322885"/>
            <a:ext cx="3258061" cy="2535114"/>
          </a:xfrm>
          <a:prstGeom prst="rect">
            <a:avLst/>
          </a:prstGeom>
        </p:spPr>
      </p:pic>
      <p:pic>
        <p:nvPicPr>
          <p:cNvPr id="16" name="图片 3">
            <a:extLst>
              <a:ext uri="{FF2B5EF4-FFF2-40B4-BE49-F238E27FC236}">
                <a16:creationId xmlns="" xmlns:a16="http://schemas.microsoft.com/office/drawing/2014/main" id="{8167E989-995B-418D-911F-33D3554289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277" y="-614855"/>
            <a:ext cx="9148887" cy="7444108"/>
          </a:xfrm>
          <a:prstGeom prst="rect">
            <a:avLst/>
          </a:prstGeom>
        </p:spPr>
      </p:pic>
      <p:sp>
        <p:nvSpPr>
          <p:cNvPr id="17" name="Rectangle 16">
            <a:extLst>
              <a:ext uri="{FF2B5EF4-FFF2-40B4-BE49-F238E27FC236}">
                <a16:creationId xmlns="" xmlns:a16="http://schemas.microsoft.com/office/drawing/2014/main" id="{E11BC58A-D0E9-9641-89C6-4726B47AFDBA}"/>
              </a:ext>
            </a:extLst>
          </p:cNvPr>
          <p:cNvSpPr/>
          <p:nvPr/>
        </p:nvSpPr>
        <p:spPr>
          <a:xfrm>
            <a:off x="2646040" y="3199500"/>
            <a:ext cx="6513725"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a:t>
            </a:r>
          </a:p>
          <a:p>
            <a:pPr algn="just">
              <a:tabLst>
                <a:tab pos="530225" algn="l"/>
              </a:tabLst>
            </a:pPr>
            <a:endParaRPr lang="vi-VN" altLang="zh-CN" sz="28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3" name="Rectangle 2"/>
          <p:cNvSpPr/>
          <p:nvPr/>
        </p:nvSpPr>
        <p:spPr>
          <a:xfrm>
            <a:off x="2827283" y="2623493"/>
            <a:ext cx="6096000" cy="523220"/>
          </a:xfrm>
          <a:prstGeom prst="rect">
            <a:avLst/>
          </a:prstGeom>
        </p:spPr>
        <p:txBody>
          <a:bodyPr>
            <a:spAutoFit/>
          </a:bodyPr>
          <a:lstStyle/>
          <a:p>
            <a:r>
              <a:rPr lang="en-US" sz="2800" b="1" u="sng" dirty="0">
                <a:latin typeface="Times New Roman" pitchFamily="18" charset="0"/>
                <a:cs typeface="Times New Roman" pitchFamily="18" charset="0"/>
              </a:rPr>
              <a:t>2</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Nghệ</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thuật</a:t>
            </a:r>
            <a:endParaRPr lang="en-US" sz="2800" u="sng" dirty="0">
              <a:latin typeface="Times New Roman" pitchFamily="18" charset="0"/>
              <a:cs typeface="Times New Roman" pitchFamily="18" charset="0"/>
            </a:endParaRPr>
          </a:p>
        </p:txBody>
      </p:sp>
    </p:spTree>
    <p:extLst>
      <p:ext uri="{BB962C8B-B14F-4D97-AF65-F5344CB8AC3E}">
        <p14:creationId xmlns:p14="http://schemas.microsoft.com/office/powerpoint/2010/main" val="168881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4871545"/>
            <a:ext cx="2919419" cy="1986455"/>
          </a:xfrm>
          <a:prstGeom prst="rect">
            <a:avLst/>
          </a:prstGeom>
        </p:spPr>
      </p:pic>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050050" y="697982"/>
            <a:ext cx="1068526" cy="1167957"/>
          </a:xfrm>
          <a:prstGeom prst="rect">
            <a:avLst/>
          </a:prstGeom>
        </p:spPr>
      </p:pic>
      <p:sp>
        <p:nvSpPr>
          <p:cNvPr id="5" name="Horizontal Scroll 4"/>
          <p:cNvSpPr/>
          <p:nvPr/>
        </p:nvSpPr>
        <p:spPr>
          <a:xfrm>
            <a:off x="2882477" y="0"/>
            <a:ext cx="6048672" cy="3072341"/>
          </a:xfrm>
          <a:prstGeom prst="horizontalScroll">
            <a:avLst/>
          </a:prstGeom>
          <a:solidFill>
            <a:srgbClr val="FFCCCC"/>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3577184" y="857928"/>
            <a:ext cx="4217821" cy="995209"/>
          </a:xfrm>
          <a:prstGeom prst="rect">
            <a:avLst/>
          </a:prstGeom>
          <a:noFill/>
        </p:spPr>
        <p:txBody>
          <a:bodyPr wrap="none" rtlCol="0">
            <a:spAutoFit/>
          </a:bodyPr>
          <a:lstStyle/>
          <a:p>
            <a:r>
              <a:rPr lang="en-US" sz="5867" b="1" dirty="0" smtClean="0">
                <a:solidFill>
                  <a:srgbClr val="FF0000"/>
                </a:solidFill>
                <a:latin typeface="Times New Roman" panose="02020603050405020304" pitchFamily="18" charset="0"/>
                <a:cs typeface="Times New Roman" panose="02020603050405020304" pitchFamily="18" charset="0"/>
              </a:rPr>
              <a:t>VẬN DỤNG</a:t>
            </a:r>
            <a:endParaRPr lang="en-US" sz="5867" b="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7"/>
          <a:stretch>
            <a:fillRect/>
          </a:stretch>
        </p:blipFill>
        <p:spPr>
          <a:xfrm>
            <a:off x="-141668" y="-113873"/>
            <a:ext cx="1052482" cy="889499"/>
          </a:xfrm>
          <a:prstGeom prst="rect">
            <a:avLst/>
          </a:prstGeom>
        </p:spPr>
      </p:pic>
      <p:pic>
        <p:nvPicPr>
          <p:cNvPr id="10" name="图片 3">
            <a:extLst>
              <a:ext uri="{FF2B5EF4-FFF2-40B4-BE49-F238E27FC236}">
                <a16:creationId xmlns="" xmlns:a16="http://schemas.microsoft.com/office/drawing/2014/main" id="{8167E989-995B-418D-911F-33D3554289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0131" y="0"/>
            <a:ext cx="9148887" cy="6858000"/>
          </a:xfrm>
          <a:prstGeom prst="rect">
            <a:avLst/>
          </a:prstGeom>
        </p:spPr>
      </p:pic>
      <p:pic>
        <p:nvPicPr>
          <p:cNvPr id="11"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49815">
            <a:off x="56386" y="973681"/>
            <a:ext cx="2327672" cy="2327672"/>
          </a:xfrm>
          <a:prstGeom prst="rect">
            <a:avLst/>
          </a:prstGeom>
        </p:spPr>
      </p:pic>
      <p:sp>
        <p:nvSpPr>
          <p:cNvPr id="12" name="Rectangle 11"/>
          <p:cNvSpPr/>
          <p:nvPr/>
        </p:nvSpPr>
        <p:spPr>
          <a:xfrm>
            <a:off x="3418022" y="4114833"/>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835907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42" y="-1083537"/>
            <a:ext cx="9148887" cy="6858000"/>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2381133" y="-715774"/>
            <a:ext cx="3542059" cy="3542059"/>
          </a:xfrm>
          <a:prstGeom prst="rect">
            <a:avLst/>
          </a:prstGeom>
        </p:spPr>
      </p:pic>
      <p:pic>
        <p:nvPicPr>
          <p:cNvPr id="5" name="Picture 4">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2" name="Rectangle 1"/>
          <p:cNvSpPr/>
          <p:nvPr/>
        </p:nvSpPr>
        <p:spPr>
          <a:xfrm>
            <a:off x="2669627" y="2695932"/>
            <a:ext cx="6632028" cy="954107"/>
          </a:xfrm>
          <a:prstGeom prst="rect">
            <a:avLst/>
          </a:prstGeom>
        </p:spPr>
        <p:txBody>
          <a:bodyPr wrap="square">
            <a:spAutoFit/>
          </a:bodyPr>
          <a:lstStyle/>
          <a:p>
            <a:r>
              <a:rPr lang="en-US" sz="2800" b="1" dirty="0" err="1" smtClean="0">
                <a:solidFill>
                  <a:srgbClr val="0000FF"/>
                </a:solidFill>
                <a:latin typeface="Times New Roman" pitchFamily="18" charset="0"/>
                <a:cs typeface="Times New Roman" pitchFamily="18" charset="0"/>
              </a:rPr>
              <a:t>Hãy</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sắc</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37554812"/>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926615" y="1041356"/>
            <a:ext cx="5818605" cy="5518590"/>
          </a:xfrm>
          <a:prstGeom prst="rect">
            <a:avLst/>
          </a:prstGeom>
        </p:spPr>
      </p:pic>
      <p:sp>
        <p:nvSpPr>
          <p:cNvPr id="2" name="Rectangle 1"/>
          <p:cNvSpPr/>
          <p:nvPr/>
        </p:nvSpPr>
        <p:spPr>
          <a:xfrm>
            <a:off x="3406646" y="1343753"/>
            <a:ext cx="5327099" cy="646331"/>
          </a:xfrm>
          <a:prstGeom prst="rect">
            <a:avLst/>
          </a:prstGeom>
          <a:solidFill>
            <a:srgbClr val="FFCCCC"/>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TIẾN</a:t>
            </a:r>
            <a:r>
              <a:rPr kumimoji="0" lang="vi-VN" sz="3600" b="1" i="0" u="none" strike="noStrike" kern="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sym typeface="Amatic SC"/>
              </a:rPr>
              <a:t> TRÌNH TIẾT HỌC</a:t>
            </a:r>
            <a:endParaRPr kumimoji="0" lang="en-US" sz="3600" b="0" i="0" u="none" strike="noStrike" kern="0" cap="none" spc="0" normalizeH="0" baseline="0" noProof="0" dirty="0">
              <a:ln>
                <a:noFill/>
              </a:ln>
              <a:solidFill>
                <a:srgbClr val="0000FF"/>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95128" y="4967084"/>
            <a:ext cx="2019272" cy="1624743"/>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13"/>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A_图片 6">
            <a:extLst>
              <a:ext uri="{FF2B5EF4-FFF2-40B4-BE49-F238E27FC236}">
                <a16:creationId xmlns="" xmlns:a16="http://schemas.microsoft.com/office/drawing/2014/main" id="{444D52FE-8165-4300-A967-CA134A5378D6}"/>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070195" y="3205110"/>
            <a:ext cx="3395074" cy="3667927"/>
          </a:xfrm>
          <a:prstGeom prst="rect">
            <a:avLst/>
          </a:prstGeom>
        </p:spPr>
      </p:pic>
      <p:pic>
        <p:nvPicPr>
          <p:cNvPr id="14" name="PA_图片 6">
            <a:extLst>
              <a:ext uri="{FF2B5EF4-FFF2-40B4-BE49-F238E27FC236}">
                <a16:creationId xmlns="" xmlns:a16="http://schemas.microsoft.com/office/drawing/2014/main" id="{444D52FE-8165-4300-A967-CA134A5378D6}"/>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2686497" y="2751640"/>
            <a:ext cx="3554520" cy="3840187"/>
          </a:xfrm>
          <a:prstGeom prst="rect">
            <a:avLst/>
          </a:prstGeom>
        </p:spPr>
      </p:pic>
      <p:pic>
        <p:nvPicPr>
          <p:cNvPr id="15" name="PA_图片 6">
            <a:extLst>
              <a:ext uri="{FF2B5EF4-FFF2-40B4-BE49-F238E27FC236}">
                <a16:creationId xmlns="" xmlns:a16="http://schemas.microsoft.com/office/drawing/2014/main" id="{444D52FE-8165-4300-A967-CA134A5378D6}"/>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8463553" y="1343753"/>
            <a:ext cx="3650847" cy="3944256"/>
          </a:xfrm>
          <a:prstGeom prst="rect">
            <a:avLst/>
          </a:prstGeom>
        </p:spPr>
      </p:pic>
      <p:pic>
        <p:nvPicPr>
          <p:cNvPr id="16" name="PA_图片 6">
            <a:extLst>
              <a:ext uri="{FF2B5EF4-FFF2-40B4-BE49-F238E27FC236}">
                <a16:creationId xmlns="" xmlns:a16="http://schemas.microsoft.com/office/drawing/2014/main" id="{444D52FE-8165-4300-A967-CA134A5378D6}"/>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238209" y="1443136"/>
            <a:ext cx="4172209" cy="3523948"/>
          </a:xfrm>
          <a:prstGeom prst="rect">
            <a:avLst/>
          </a:prstGeom>
        </p:spPr>
      </p:pic>
      <p:sp>
        <p:nvSpPr>
          <p:cNvPr id="17" name="文本框 9">
            <a:extLst>
              <a:ext uri="{FF2B5EF4-FFF2-40B4-BE49-F238E27FC236}">
                <a16:creationId xmlns:a16="http://schemas.microsoft.com/office/drawing/2014/main" xmlns="" id="{3B6DD758-D307-E544-8A00-F5F5E6B8CDEB}"/>
              </a:ext>
            </a:extLst>
          </p:cNvPr>
          <p:cNvSpPr txBox="1"/>
          <p:nvPr/>
        </p:nvSpPr>
        <p:spPr>
          <a:xfrm>
            <a:off x="598226" y="2751887"/>
            <a:ext cx="2346625" cy="1127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Chuẩn</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bị</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đọc</a:t>
            </a:r>
            <a:endParaRPr lang="zh-CN" altLang="en-US"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8" name="文本框 9">
            <a:extLst>
              <a:ext uri="{FF2B5EF4-FFF2-40B4-BE49-F238E27FC236}">
                <a16:creationId xmlns:a16="http://schemas.microsoft.com/office/drawing/2014/main" xmlns="" id="{4BDDB829-A6DA-E048-AE11-D024DF1DADB0}"/>
              </a:ext>
            </a:extLst>
          </p:cNvPr>
          <p:cNvSpPr txBox="1"/>
          <p:nvPr/>
        </p:nvSpPr>
        <p:spPr>
          <a:xfrm>
            <a:off x="3274921" y="378182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II.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Trải</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nghiệm</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cùng</a:t>
            </a:r>
            <a:r>
              <a:rPr lang="en-US" altLang="zh-CN" sz="2400" b="1" dirty="0">
                <a:solidFill>
                  <a:srgbClr val="6600CC"/>
                </a:solidFill>
                <a:latin typeface="Times New Roman" pitchFamily="18" charset="0"/>
                <a:ea typeface="Kaufmann" panose="020B0500000000000000" pitchFamily="34" charset="0"/>
                <a:cs typeface="Times New Roman" pitchFamily="18" charset="0"/>
                <a:sym typeface="+mn-lt"/>
              </a:rPr>
              <a:t> </a:t>
            </a:r>
            <a:endPar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endParaRPr>
          </a:p>
          <a:p>
            <a:pPr algn="ctr"/>
            <a:r>
              <a:rPr lang="en-US" altLang="zh-CN" sz="2400" b="1" dirty="0" err="1" smtClean="0">
                <a:solidFill>
                  <a:srgbClr val="6600CC"/>
                </a:solidFill>
                <a:latin typeface="Times New Roman" pitchFamily="18" charset="0"/>
                <a:ea typeface="Kaufmann" panose="020B0500000000000000" pitchFamily="34" charset="0"/>
                <a:cs typeface="Times New Roman" pitchFamily="18" charset="0"/>
                <a:sym typeface="+mn-lt"/>
              </a:rPr>
              <a:t>văn</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en-US" altLang="zh-CN" sz="2400" b="1" dirty="0" err="1">
                <a:solidFill>
                  <a:srgbClr val="6600CC"/>
                </a:solidFill>
                <a:latin typeface="Times New Roman" pitchFamily="18" charset="0"/>
                <a:ea typeface="Kaufmann" panose="020B0500000000000000" pitchFamily="34" charset="0"/>
                <a:cs typeface="Times New Roman" pitchFamily="18" charset="0"/>
                <a:sym typeface="+mn-lt"/>
              </a:rPr>
              <a:t>bản</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19" name="文本框 9">
            <a:extLst>
              <a:ext uri="{FF2B5EF4-FFF2-40B4-BE49-F238E27FC236}">
                <a16:creationId xmlns:a16="http://schemas.microsoft.com/office/drawing/2014/main" xmlns="" id="{4BDDB829-A6DA-E048-AE11-D024DF1DADB0}"/>
              </a:ext>
            </a:extLst>
          </p:cNvPr>
          <p:cNvSpPr txBox="1"/>
          <p:nvPr/>
        </p:nvSpPr>
        <p:spPr>
          <a:xfrm>
            <a:off x="6795999" y="4149168"/>
            <a:ext cx="1943466" cy="17798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II</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SUY NGẪM VÀ PHẢN HỒI</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
        <p:nvSpPr>
          <p:cNvPr id="20" name="文本框 9">
            <a:extLst>
              <a:ext uri="{FF2B5EF4-FFF2-40B4-BE49-F238E27FC236}">
                <a16:creationId xmlns:a16="http://schemas.microsoft.com/office/drawing/2014/main" xmlns="" id="{4BDDB829-A6DA-E048-AE11-D024DF1DADB0}"/>
              </a:ext>
            </a:extLst>
          </p:cNvPr>
          <p:cNvSpPr txBox="1"/>
          <p:nvPr/>
        </p:nvSpPr>
        <p:spPr>
          <a:xfrm>
            <a:off x="9317243" y="2921355"/>
            <a:ext cx="1943466" cy="9879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gn="ct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IV</a:t>
            </a:r>
            <a:r>
              <a:rPr lang="en-US"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 </a:t>
            </a:r>
            <a:r>
              <a:rPr lang="vi-VN" altLang="zh-CN" sz="2400" b="1" dirty="0" smtClean="0">
                <a:solidFill>
                  <a:srgbClr val="6600CC"/>
                </a:solidFill>
                <a:latin typeface="Times New Roman" pitchFamily="18" charset="0"/>
                <a:ea typeface="Kaufmann" panose="020B0500000000000000" pitchFamily="34" charset="0"/>
                <a:cs typeface="Times New Roman" pitchFamily="18" charset="0"/>
                <a:sym typeface="+mn-lt"/>
              </a:rPr>
              <a:t>TỔNG KẾT</a:t>
            </a:r>
            <a:endParaRPr lang="en-US" altLang="zh-CN" sz="2400" b="1" dirty="0">
              <a:solidFill>
                <a:srgbClr val="6600CC"/>
              </a:solidFill>
              <a:latin typeface="Times New Roman" pitchFamily="18" charset="0"/>
              <a:ea typeface="Kaufmann" panose="020B0500000000000000" pitchFamily="34" charset="0"/>
              <a:cs typeface="Times New Roman" pitchFamily="18" charset="0"/>
              <a:sym typeface="+mn-lt"/>
            </a:endParaRPr>
          </a:p>
        </p:txBody>
      </p:sp>
    </p:spTree>
    <p:extLst>
      <p:ext uri="{BB962C8B-B14F-4D97-AF65-F5344CB8AC3E}">
        <p14:creationId xmlns:p14="http://schemas.microsoft.com/office/powerpoint/2010/main" val="10182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2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32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5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par>
                          <p:cTn id="45" fill="hold">
                            <p:stCondLst>
                              <p:cond delay="5250"/>
                            </p:stCondLst>
                            <p:childTnLst>
                              <p:par>
                                <p:cTn id="46" presetID="14"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par>
                          <p:cTn id="49" fill="hold">
                            <p:stCondLst>
                              <p:cond delay="5750"/>
                            </p:stCondLst>
                            <p:childTnLst>
                              <p:par>
                                <p:cTn id="50" presetID="14" presetClass="entr" presetSubtype="1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par>
                          <p:cTn id="53" fill="hold">
                            <p:stCondLst>
                              <p:cond delay="6250"/>
                            </p:stCondLst>
                            <p:childTnLst>
                              <p:par>
                                <p:cTn id="54" presetID="14"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 xmlns:a16="http://schemas.microsoft.com/office/drawing/2014/main" id="{813D66B9-4A09-462C-AA26-03692FE6AEA6}"/>
              </a:ext>
            </a:extLst>
          </p:cNvPr>
          <p:cNvSpPr txBox="1"/>
          <p:nvPr/>
        </p:nvSpPr>
        <p:spPr>
          <a:xfrm>
            <a:off x="2040996" y="1134030"/>
            <a:ext cx="9050561" cy="5324535"/>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An-</a:t>
            </a:r>
            <a:r>
              <a:rPr lang="en-US" sz="2000" dirty="0" err="1">
                <a:latin typeface="Times New Roman" pitchFamily="18" charset="0"/>
                <a:cs typeface="Times New Roman" pitchFamily="18" charset="0"/>
              </a:rPr>
              <a:t>đéc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xen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cha hay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lẽo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cha </a:t>
            </a:r>
            <a:r>
              <a:rPr lang="en-US" sz="2000" dirty="0" err="1">
                <a:latin typeface="Times New Roman" pitchFamily="18" charset="0"/>
                <a:cs typeface="Times New Roman" pitchFamily="18" charset="0"/>
              </a:rPr>
              <a:t>mắng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ửng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rằng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a:t>
            </a: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xmlns=""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1</a:t>
            </a:r>
            <a:r>
              <a:rPr lang="en-US" sz="2400" b="1" u="sng"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3327545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 xmlns:a16="http://schemas.microsoft.com/office/drawing/2014/main" id="{3378732E-4E49-4ADA-9A59-34FF8418106A}"/>
              </a:ext>
            </a:extLst>
          </p:cNvPr>
          <p:cNvGrpSpPr/>
          <p:nvPr/>
        </p:nvGrpSpPr>
        <p:grpSpPr>
          <a:xfrm>
            <a:off x="933076" y="-1092561"/>
            <a:ext cx="10316140" cy="5760000"/>
            <a:chOff x="3297693" y="-335112"/>
            <a:chExt cx="5596613" cy="5760000"/>
          </a:xfrm>
        </p:grpSpPr>
        <p:grpSp>
          <p:nvGrpSpPr>
            <p:cNvPr id="17" name="组合 16">
              <a:extLst>
                <a:ext uri="{FF2B5EF4-FFF2-40B4-BE49-F238E27FC236}">
                  <a16:creationId xmlns=""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100092" y="967646"/>
              <a:ext cx="4127718" cy="830327"/>
            </a:xfrm>
            <a:prstGeom prst="rect">
              <a:avLst/>
            </a:prstGeom>
          </p:spPr>
        </p:pic>
      </p:grpSp>
      <p:sp>
        <p:nvSpPr>
          <p:cNvPr id="10" name="椭圆 9">
            <a:extLst>
              <a:ext uri="{FF2B5EF4-FFF2-40B4-BE49-F238E27FC236}">
                <a16:creationId xmlns=""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 xmlns:a16="http://schemas.microsoft.com/office/drawing/2014/main" id="{813D66B9-4A09-462C-AA26-03692FE6AEA6}"/>
              </a:ext>
            </a:extLst>
          </p:cNvPr>
          <p:cNvSpPr txBox="1"/>
          <p:nvPr/>
        </p:nvSpPr>
        <p:spPr>
          <a:xfrm>
            <a:off x="2040996" y="1134030"/>
            <a:ext cx="9050561" cy="5478423"/>
          </a:xfrm>
          <a:prstGeom prst="rect">
            <a:avLst/>
          </a:prstGeom>
          <a:noFill/>
        </p:spPr>
        <p:txBody>
          <a:bodyPr wrap="square" rtlCol="0">
            <a:spAutoFit/>
          </a:bodyPr>
          <a:lstStyle/>
          <a:p>
            <a:pPr algn="ctr"/>
            <a:r>
              <a:rPr lang="vi-VN" sz="2000" b="1" dirty="0" smtClean="0">
                <a:solidFill>
                  <a:srgbClr val="0000FF"/>
                </a:solidFill>
                <a:latin typeface="Times New Roman" pitchFamily="18" charset="0"/>
                <a:cs typeface="Times New Roman" pitchFamily="18" charset="0"/>
              </a:rPr>
              <a:t>ĐOẠN VĂN THAM KHẢO</a:t>
            </a:r>
            <a:endParaRPr lang="en-US" sz="2000" b="1" dirty="0">
              <a:solidFill>
                <a:srgbClr val="0000FF"/>
              </a:solidFill>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Andersen.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cha </a:t>
            </a:r>
            <a:r>
              <a:rPr lang="en-US" sz="2200" dirty="0" err="1">
                <a:latin typeface="Times New Roman" pitchFamily="18" charset="0"/>
                <a:cs typeface="Times New Roman" pitchFamily="18" charset="0"/>
              </a:rPr>
              <a:t>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lẽo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bỏng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ngỗng</a:t>
            </a:r>
            <a:r>
              <a:rPr lang="en-US" sz="2200" dirty="0">
                <a:latin typeface="Times New Roman" pitchFamily="18" charset="0"/>
                <a:cs typeface="Times New Roman" pitchFamily="18" charset="0"/>
              </a:rPr>
              <a:t> quay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quẹt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noel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hạnh</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a:t>
            </a:r>
            <a:r>
              <a:rPr lang="en-US" sz="2200" dirty="0">
                <a:latin typeface="Times New Roman" pitchFamily="18" charset="0"/>
                <a:cs typeface="Times New Roman" pitchFamily="18" charset="0"/>
              </a:rPr>
              <a:t> ơ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a:t>
            </a:r>
            <a:r>
              <a:rPr lang="en-US" sz="2200" dirty="0">
                <a:latin typeface="Times New Roman" pitchFamily="18" charset="0"/>
                <a:cs typeface="Times New Roman" pitchFamily="18" charset="0"/>
              </a:rPr>
              <a:t> bi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a:t>
            </a: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3">
            <a:extLst>
              <a:ext uri="{FF2B5EF4-FFF2-40B4-BE49-F238E27FC236}">
                <a16:creationId xmlns:a16="http://schemas.microsoft.com/office/drawing/2014/main" xmlns=""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30" y="1567132"/>
            <a:ext cx="1823595" cy="2832717"/>
          </a:xfrm>
          <a:prstGeom prst="rect">
            <a:avLst/>
          </a:prstGeom>
        </p:spPr>
      </p:pic>
      <p:sp>
        <p:nvSpPr>
          <p:cNvPr id="2" name="Rectangle 1"/>
          <p:cNvSpPr/>
          <p:nvPr/>
        </p:nvSpPr>
        <p:spPr>
          <a:xfrm>
            <a:off x="773676" y="3086830"/>
            <a:ext cx="1297150" cy="461665"/>
          </a:xfrm>
          <a:prstGeom prst="rect">
            <a:avLst/>
          </a:prstGeom>
        </p:spPr>
        <p:txBody>
          <a:bodyPr wrap="none">
            <a:spAutoFit/>
          </a:bodyPr>
          <a:lstStyle/>
          <a:p>
            <a:r>
              <a:rPr lang="en-US" sz="2400" b="1" u="sng" dirty="0" err="1">
                <a:solidFill>
                  <a:srgbClr val="FF0000"/>
                </a:solidFill>
                <a:latin typeface="Times New Roman" pitchFamily="18" charset="0"/>
                <a:cs typeface="Times New Roman" pitchFamily="18" charset="0"/>
              </a:rPr>
              <a:t>Đoạn</a:t>
            </a:r>
            <a:r>
              <a:rPr lang="en-US" sz="2400" b="1" u="sng" dirty="0">
                <a:solidFill>
                  <a:srgbClr val="FF0000"/>
                </a:solidFill>
                <a:latin typeface="Times New Roman" pitchFamily="18" charset="0"/>
                <a:cs typeface="Times New Roman" pitchFamily="18" charset="0"/>
              </a:rPr>
              <a:t> </a:t>
            </a:r>
            <a:r>
              <a:rPr lang="en-US" sz="2400" b="1" u="sng" dirty="0" smtClean="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 </a:t>
            </a:r>
            <a:endParaRPr lang="en-US" sz="2400" dirty="0">
              <a:solidFill>
                <a:srgbClr val="FF0000"/>
              </a:solidFill>
            </a:endParaRPr>
          </a:p>
        </p:txBody>
      </p:sp>
      <p:pic>
        <p:nvPicPr>
          <p:cNvPr id="20" name="Picture 19">
            <a:extLst>
              <a:ext uri="{FF2B5EF4-FFF2-40B4-BE49-F238E27FC236}">
                <a16:creationId xmlns="" xmlns:a16="http://schemas.microsoft.com/office/drawing/2014/main" id="{9EAEA7A9-3CED-4097-AC74-320E7957D25B}"/>
              </a:ext>
            </a:extLst>
          </p:cNvPr>
          <p:cNvPicPr>
            <a:picLocks noChangeAspect="1"/>
          </p:cNvPicPr>
          <p:nvPr/>
        </p:nvPicPr>
        <p:blipFill>
          <a:blip r:embed="rId7"/>
          <a:stretch>
            <a:fillRect/>
          </a:stretch>
        </p:blipFill>
        <p:spPr>
          <a:xfrm>
            <a:off x="-78604" y="-50809"/>
            <a:ext cx="1052482" cy="889499"/>
          </a:xfrm>
          <a:prstGeom prst="rect">
            <a:avLst/>
          </a:prstGeom>
        </p:spPr>
      </p:pic>
    </p:spTree>
    <p:extLst>
      <p:ext uri="{BB962C8B-B14F-4D97-AF65-F5344CB8AC3E}">
        <p14:creationId xmlns:p14="http://schemas.microsoft.com/office/powerpoint/2010/main" val="933221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0" y="-1083538"/>
            <a:ext cx="11619186" cy="7736585"/>
          </a:xfrm>
          <a:prstGeom prst="rect">
            <a:avLst/>
          </a:prstGeom>
        </p:spPr>
      </p:pic>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9815">
            <a:off x="-157116" y="-179746"/>
            <a:ext cx="3542059" cy="3542059"/>
          </a:xfrm>
          <a:prstGeom prst="rect">
            <a:avLst/>
          </a:prstGeom>
        </p:spPr>
      </p:pic>
      <p:pic>
        <p:nvPicPr>
          <p:cNvPr id="5" name="Picture 4">
            <a:extLst>
              <a:ext uri="{FF2B5EF4-FFF2-40B4-BE49-F238E27FC236}">
                <a16:creationId xmlns:a16="http://schemas.microsoft.com/office/drawing/2014/main" xmlns="" id="{9EAEA7A9-3CED-4097-AC74-320E7957D25B}"/>
              </a:ext>
            </a:extLst>
          </p:cNvPr>
          <p:cNvPicPr>
            <a:picLocks noChangeAspect="1"/>
          </p:cNvPicPr>
          <p:nvPr/>
        </p:nvPicPr>
        <p:blipFill>
          <a:blip r:embed="rId5"/>
          <a:stretch>
            <a:fillRect/>
          </a:stretch>
        </p:blipFill>
        <p:spPr>
          <a:xfrm>
            <a:off x="-141668" y="-113873"/>
            <a:ext cx="1052482" cy="889499"/>
          </a:xfrm>
          <a:prstGeom prst="rect">
            <a:avLst/>
          </a:prstGeom>
        </p:spPr>
      </p:pic>
      <p:sp>
        <p:nvSpPr>
          <p:cNvPr id="6" name="文本框 17">
            <a:extLst>
              <a:ext uri="{FF2B5EF4-FFF2-40B4-BE49-F238E27FC236}">
                <a16:creationId xmlns="" xmlns:a16="http://schemas.microsoft.com/office/drawing/2014/main" id="{069AB095-F8D2-4BC8-A6FB-89AEAB009398}"/>
              </a:ext>
            </a:extLst>
          </p:cNvPr>
          <p:cNvSpPr txBox="1"/>
          <p:nvPr/>
        </p:nvSpPr>
        <p:spPr>
          <a:xfrm>
            <a:off x="2795227" y="2341869"/>
            <a:ext cx="7607748" cy="584775"/>
          </a:xfrm>
          <a:prstGeom prst="rect">
            <a:avLst/>
          </a:prstGeom>
          <a:noFill/>
        </p:spPr>
        <p:txBody>
          <a:bodyPr wrap="square" rtlCol="0">
            <a:spAutoFit/>
          </a:bodyPr>
          <a:lstStyle/>
          <a:p>
            <a:pPr lvl="0" algn="ctr">
              <a:defRPr/>
            </a:pPr>
            <a:r>
              <a:rPr lang="en-US" altLang="zh-CN" sz="3200" b="1" dirty="0" smtClean="0">
                <a:solidFill>
                  <a:srgbClr val="FF0000"/>
                </a:solidFill>
                <a:latin typeface="Times New Roman" panose="02020603050405020304" pitchFamily="18" charset="0"/>
                <a:cs typeface="Times New Roman" panose="02020603050405020304" pitchFamily="18" charset="0"/>
              </a:rPr>
              <a:t>HƯỚNG DẪN </a:t>
            </a:r>
            <a:r>
              <a:rPr lang="en-US" altLang="zh-CN" sz="3200" b="1" dirty="0" smtClean="0">
                <a:solidFill>
                  <a:srgbClr val="FF0000"/>
                </a:solidFill>
                <a:latin typeface="Times New Roman" panose="02020603050405020304" pitchFamily="18" charset="0"/>
                <a:cs typeface="Times New Roman" panose="02020603050405020304" pitchFamily="18" charset="0"/>
              </a:rPr>
              <a:t>HỌC TẬP </a:t>
            </a:r>
            <a:r>
              <a:rPr lang="en-US" altLang="zh-CN" sz="3200" b="1" dirty="0" smtClean="0">
                <a:solidFill>
                  <a:srgbClr val="FF0000"/>
                </a:solidFill>
                <a:latin typeface="Times New Roman" panose="02020603050405020304" pitchFamily="18" charset="0"/>
                <a:cs typeface="Times New Roman" panose="02020603050405020304" pitchFamily="18" charset="0"/>
              </a:rPr>
              <a:t>Ở NHÀ</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黑体"/>
              <a:cs typeface="Times New Roman" panose="02020603050405020304" pitchFamily="18" charset="0"/>
            </a:endParaRPr>
          </a:p>
        </p:txBody>
      </p:sp>
      <p:sp>
        <p:nvSpPr>
          <p:cNvPr id="3" name="Rectangle 2"/>
          <p:cNvSpPr/>
          <p:nvPr/>
        </p:nvSpPr>
        <p:spPr>
          <a:xfrm>
            <a:off x="2795227" y="3173333"/>
            <a:ext cx="7987864" cy="1815882"/>
          </a:xfrm>
          <a:prstGeom prst="rect">
            <a:avLst/>
          </a:prstGeom>
        </p:spPr>
        <p:txBody>
          <a:bodyPr wrap="square">
            <a:spAutoFit/>
          </a:bodyPr>
          <a:lstStyle/>
          <a:p>
            <a:pPr marL="457200" indent="-457200">
              <a:buFontTx/>
              <a:buChar char="-"/>
            </a:pPr>
            <a:r>
              <a:rPr lang="en-US" sz="2800" dirty="0" err="1" smtClean="0">
                <a:latin typeface="Times New Roman" pitchFamily="18" charset="0"/>
                <a:cs typeface="Times New Roman" pitchFamily="18" charset="0"/>
              </a:rPr>
              <a:t>Nắm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smtClean="0">
                <a:latin typeface="Times New Roman" pitchFamily="18" charset="0"/>
                <a:cs typeface="Times New Roman" pitchFamily="18" charset="0"/>
              </a:rPr>
              <a:t>.</a:t>
            </a:r>
          </a:p>
          <a:p>
            <a:pPr marL="457200" indent="-457200">
              <a:buFontTx/>
              <a:buChar char="-"/>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Việt</a:t>
            </a:r>
            <a:r>
              <a:rPr lang="en-US" sz="2800" b="1" i="1" dirty="0">
                <a:latin typeface="Times New Roman" pitchFamily="18" charset="0"/>
                <a:cs typeface="Times New Roman" pitchFamily="18" charset="0"/>
              </a:rPr>
              <a:t>”</a:t>
            </a:r>
            <a:r>
              <a:rPr lang="en-US" sz="2800" dirty="0">
                <a:latin typeface="Times New Roman" pitchFamily="18" charset="0"/>
                <a:cs typeface="Times New Roman" pitchFamily="18" charset="0"/>
              </a:rPr>
              <a:t>,</a:t>
            </a:r>
            <a:r>
              <a:rPr lang="en-US" sz="2800" b="1" i="1" dirty="0">
                <a:latin typeface="Times New Roman" pitchFamily="18" charset="0"/>
                <a:cs typeface="Times New Roman" pitchFamily="18" charset="0"/>
              </a:rPr>
              <a:t> </a:t>
            </a:r>
            <a:r>
              <a:rPr lang="en-US" sz="2800" dirty="0" err="1">
                <a:latin typeface="Times New Roman" pitchFamily="18" charset="0"/>
                <a:cs typeface="Times New Roman" pitchFamily="18" charset="0"/>
              </a:rPr>
              <a: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6.</a:t>
            </a:r>
          </a:p>
        </p:txBody>
      </p:sp>
    </p:spTree>
    <p:extLst>
      <p:ext uri="{BB962C8B-B14F-4D97-AF65-F5344CB8AC3E}">
        <p14:creationId xmlns:p14="http://schemas.microsoft.com/office/powerpoint/2010/main" val="1159044093"/>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EDD0C69-F685-4E7C-8BA9-67B6E91DF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50" y="1065435"/>
            <a:ext cx="4112067" cy="5650675"/>
          </a:xfrm>
          <a:prstGeom prst="rect">
            <a:avLst/>
          </a:prstGeom>
        </p:spPr>
      </p:pic>
      <p:pic>
        <p:nvPicPr>
          <p:cNvPr id="9" name="PA_图片 12" descr="图片包含 玩具, 玩偶, 室内&#10;&#10;已生成极高可信度的说明">
            <a:extLst>
              <a:ext uri="{FF2B5EF4-FFF2-40B4-BE49-F238E27FC236}">
                <a16:creationId xmlns="" xmlns:a16="http://schemas.microsoft.com/office/drawing/2014/main" id="{4FD38BB5-099A-45D5-9704-F0C2C9ECD44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54917" y="3799490"/>
            <a:ext cx="7937083" cy="3094341"/>
          </a:xfrm>
          <a:prstGeom prst="rect">
            <a:avLst/>
          </a:prstGeom>
        </p:spPr>
      </p:pic>
      <p:sp>
        <p:nvSpPr>
          <p:cNvPr id="4" name="TextBox 3"/>
          <p:cNvSpPr txBox="1"/>
          <p:nvPr/>
        </p:nvSpPr>
        <p:spPr>
          <a:xfrm>
            <a:off x="2419541" y="403716"/>
            <a:ext cx="8302273" cy="1323439"/>
          </a:xfrm>
          <a:prstGeom prst="rect">
            <a:avLst/>
          </a:prstGeom>
          <a:solidFill>
            <a:srgbClr val="66FF33"/>
          </a:solidFill>
        </p:spPr>
        <p:txBody>
          <a:bodyPr wrap="none" rtlCol="0">
            <a:spAutoFit/>
          </a:bodyPr>
          <a:lstStyle/>
          <a:p>
            <a:pPr algn="l"/>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Hẹn</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gặp</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lại</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các</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 </a:t>
            </a:r>
            <a:r>
              <a:rPr lang="en-US" altLang="zh-CN" sz="8000" b="1" spc="-200" dirty="0" err="1"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em</a:t>
            </a:r>
            <a:r>
              <a:rPr lang="en-US" altLang="zh-CN" sz="8000" b="1" spc="-200" dirty="0" smtClean="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rPr>
              <a:t>!</a:t>
            </a:r>
            <a:endParaRPr lang="zh-CN" altLang="en-US" sz="8000" b="1" spc="-200" dirty="0">
              <a:ln w="9525">
                <a:noFill/>
              </a:ln>
              <a:solidFill>
                <a:srgbClr val="FF0000"/>
              </a:solidFill>
              <a:effectLst>
                <a:outerShdw blurRad="50800" dist="38100" dir="5400000" algn="t" rotWithShape="0">
                  <a:schemeClr val="bg1">
                    <a:alpha val="69000"/>
                  </a:schemeClr>
                </a:outerShdw>
              </a:effectLst>
              <a:latin typeface="Times New Roman" pitchFamily="18" charset="0"/>
              <a:ea typeface="方正卡通简体" pitchFamily="65" charset="-122"/>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6"/>
          <a:stretch>
            <a:fillRect/>
          </a:stretch>
        </p:blipFill>
        <p:spPr>
          <a:xfrm>
            <a:off x="-141668" y="-113873"/>
            <a:ext cx="1052482" cy="889499"/>
          </a:xfrm>
          <a:prstGeom prst="rect">
            <a:avLst/>
          </a:prstGeom>
        </p:spPr>
      </p:pic>
      <p:sp>
        <p:nvSpPr>
          <p:cNvPr id="7" name="文本框 11"/>
          <p:cNvSpPr txBox="1">
            <a:spLocks noChangeArrowheads="1"/>
          </p:cNvSpPr>
          <p:nvPr/>
        </p:nvSpPr>
        <p:spPr bwMode="auto">
          <a:xfrm>
            <a:off x="4532755" y="2039241"/>
            <a:ext cx="5255738" cy="1323439"/>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CHÚC CÁC EM </a:t>
            </a:r>
            <a:endPar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r>
              <a:rPr lang="en-US" altLang="zh-CN"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HỌC </a:t>
            </a:r>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TỐT!</a:t>
            </a:r>
            <a:endParaRPr lang="zh-CN" altLang="en-US"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3945704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0" presetClass="path" presetSubtype="0" accel="50000" decel="50000" fill="hold" nodeType="withEffect">
                                  <p:stCondLst>
                                    <p:cond delay="0"/>
                                  </p:stCondLst>
                                  <p:childTnLst>
                                    <p:animMotion origin="layout" path="M 0.69844 -0.03518 L 0.69844 -0.03518 L 0.68438 -0.04074 C 0.68216 -0.04166 0.68021 -0.04305 0.67813 -0.04351 C 0.66823 -0.04676 0.66016 -0.04745 0.65 -0.04907 C 0.64466 -0.05 0.63945 -0.05069 0.63438 -0.05185 C 0.62852 -0.05347 0.62292 -0.05601 0.61719 -0.0574 C 0.58815 -0.06527 0.61797 -0.05439 0.58906 -0.06574 C 0.5776 -0.06481 0.56602 -0.06527 0.55469 -0.06296 C 0.5513 -0.0625 0.54844 -0.05926 0.54531 -0.0574 L 0.54063 -0.05463 C 0.53724 -0.05277 0.53451 -0.04861 0.53125 -0.04629 C 0.5276 -0.04398 0.52396 -0.04259 0.52031 -0.04074 C 0.50677 -0.02638 0.51823 -0.03773 0.50469 -0.02685 C 0.50247 -0.02523 0.50052 -0.02268 0.49844 -0.02129 C 0.49583 -0.0199 0.4931 -0.0199 0.49063 -0.01851 C 0.48737 -0.01713 0.48438 -0.01458 0.48125 -0.01296 C 0.46042 -0.00301 0.48294 -0.01597 0.46875 -0.0074 L 0.40938 -0.01018 C 0.40247 -0.01088 0.39583 -0.01296 0.38906 -0.01296 C 0.37435 -0.01296 0.3599 -0.01111 0.34531 -0.01018 C 0.31458 -0.00115 0.3599 -0.01527 0.325 -0.00185 C 0.32135 -0.00069 0.31758 -0.00023 0.31406 0.00093 C 0.31081 0.00162 0.30768 0.00255 0.30469 0.00371 C 0.29622 0.00625 0.2862 0.01088 0.27813 0.01204 L 0.25469 0.01482 L 0.23125 0.01204 C 0.21914 0.01019 0.20716 0.00741 0.19531 0.00371 C 0.19258 0.00278 0.1901 0.00162 0.1875 0.00093 C 0.18385 -0.00023 0.18008 -0.00069 0.17656 -0.00185 C 0.17227 -0.00347 0.16406 -0.0074 0.16406 -0.0074 C 0.15169 -0.00509 0.15208 -0.00578 0.14219 -0.00185 C 0.13997 -0.00115 0.13789 -0.00023 0.13594 0.00093 C 0.13138 0.00301 0.12982 0.0051 0.125 0.00649 C 0.11979 0.00764 0.11458 0.00834 0.10938 0.00926 C 0.1026 0.00834 0.0957 0.00857 0.08906 0.00649 C 0.08672 0.00556 0.08477 0.00301 0.08281 0.00093 C 0.07995 -0.00231 0.07513 -0.01018 0.07188 -0.01296 C 0.07031 -0.01435 0.06862 -0.01458 0.06719 -0.01574 C 0.06094 -0.02129 0.06432 -0.02176 0.05781 -0.02407 C 0.05417 -0.02546 0.05052 -0.02592 0.04688 -0.02685 C 0.04375 -0.02592 0.04049 -0.02546 0.0375 -0.02407 L 0.02344 -0.01574 L 0.01875 -0.01296 C 0.01719 -0.01203 0.0151 -0.01226 0.01406 -0.01018 L 0.0125 -0.0074 L 0.0125 -0.0074 " pathEditMode="relative" ptsTypes="AAAAAAAAAAAAAAAAAAAAAAAAAAAAAAAAAAAAAAAAAAAAAAA">
                                      <p:cBhvr>
                                        <p:cTn id="9" dur="2000" fill="hold"/>
                                        <p:tgtEl>
                                          <p:spTgt spid="9"/>
                                        </p:tgtEl>
                                        <p:attrNameLst>
                                          <p:attrName>ppt_x</p:attrName>
                                          <p:attrName>ppt_y</p:attrName>
                                        </p:attrNameLst>
                                      </p:cBhvr>
                                    </p:animMotion>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6*min(max(#ppt_w*#ppt_h,.3),1)-7.4)/-.7*#ppt_w"/>
                                          </p:val>
                                        </p:tav>
                                        <p:tav tm="100000">
                                          <p:val>
                                            <p:strVal val="#ppt_w"/>
                                          </p:val>
                                        </p:tav>
                                      </p:tavLst>
                                    </p:anim>
                                    <p:anim calcmode="lin" valueType="num">
                                      <p:cBhvr>
                                        <p:cTn id="18" dur="750" fill="hold"/>
                                        <p:tgtEl>
                                          <p:spTgt spid="4"/>
                                        </p:tgtEl>
                                        <p:attrNameLst>
                                          <p:attrName>ppt_h</p:attrName>
                                        </p:attrNameLst>
                                      </p:cBhvr>
                                      <p:tavLst>
                                        <p:tav tm="0">
                                          <p:val>
                                            <p:strVal val="(6*min(max(#ppt_w*#ppt_h,.3),1)-7.4)/-.7*#ppt_h"/>
                                          </p:val>
                                        </p:tav>
                                        <p:tav tm="100000">
                                          <p:val>
                                            <p:strVal val="#ppt_h"/>
                                          </p:val>
                                        </p:tav>
                                      </p:tavLst>
                                    </p:anim>
                                    <p:anim calcmode="lin" valueType="num">
                                      <p:cBhvr>
                                        <p:cTn id="19" dur="750" fill="hold"/>
                                        <p:tgtEl>
                                          <p:spTgt spid="4"/>
                                        </p:tgtEl>
                                        <p:attrNameLst>
                                          <p:attrName>ppt_x</p:attrName>
                                        </p:attrNameLst>
                                      </p:cBhvr>
                                      <p:tavLst>
                                        <p:tav tm="0">
                                          <p:val>
                                            <p:fltVal val="0.5"/>
                                          </p:val>
                                        </p:tav>
                                        <p:tav tm="100000">
                                          <p:val>
                                            <p:strVal val="#ppt_x"/>
                                          </p:val>
                                        </p:tav>
                                      </p:tavLst>
                                    </p:anim>
                                    <p:anim calcmode="lin" valueType="num">
                                      <p:cBhvr>
                                        <p:cTn id="20" dur="75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907769" y="2319594"/>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210680" y="4193003"/>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303240" y="3752386"/>
            <a:ext cx="3944613" cy="2535114"/>
          </a:xfrm>
          <a:prstGeom prst="rect">
            <a:avLst/>
          </a:prstGeom>
        </p:spPr>
      </p:pic>
    </p:spTree>
    <p:extLst>
      <p:ext uri="{BB962C8B-B14F-4D97-AF65-F5344CB8AC3E}">
        <p14:creationId xmlns:p14="http://schemas.microsoft.com/office/powerpoint/2010/main" val="3842927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2A12925-2C2E-41E0-BCD7-147217C81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267" y="756768"/>
            <a:ext cx="2702993" cy="2342835"/>
          </a:xfrm>
          <a:prstGeom prst="rect">
            <a:avLst/>
          </a:prstGeom>
        </p:spPr>
      </p:pic>
      <p:pic>
        <p:nvPicPr>
          <p:cNvPr id="4" name="PA_图片 4">
            <a:extLst>
              <a:ext uri="{FF2B5EF4-FFF2-40B4-BE49-F238E27FC236}">
                <a16:creationId xmlns="" xmlns:a16="http://schemas.microsoft.com/office/drawing/2014/main" id="{493A8E0B-764A-406F-B739-AA3D58B777D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756768"/>
            <a:ext cx="8404546" cy="6858000"/>
          </a:xfrm>
          <a:prstGeom prst="rect">
            <a:avLst/>
          </a:prstGeom>
        </p:spPr>
      </p:pic>
      <p:pic>
        <p:nvPicPr>
          <p:cNvPr id="10" name="PA_图片 6">
            <a:extLst>
              <a:ext uri="{FF2B5EF4-FFF2-40B4-BE49-F238E27FC236}">
                <a16:creationId xmlns="" xmlns:a16="http://schemas.microsoft.com/office/drawing/2014/main" id="{6F81C8F6-CFA1-4562-85E0-63759927E6C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7391400" y="3512591"/>
            <a:ext cx="4800600" cy="3190875"/>
          </a:xfrm>
          <a:prstGeom prst="rect">
            <a:avLst/>
          </a:prstGeom>
        </p:spPr>
      </p:pic>
      <p:sp>
        <p:nvSpPr>
          <p:cNvPr id="11" name="TextBox 10"/>
          <p:cNvSpPr txBox="1"/>
          <p:nvPr/>
        </p:nvSpPr>
        <p:spPr>
          <a:xfrm>
            <a:off x="1576552" y="2754607"/>
            <a:ext cx="4694683" cy="2862322"/>
          </a:xfrm>
          <a:prstGeom prst="rect">
            <a:avLst/>
          </a:prstGeom>
          <a:noFill/>
        </p:spPr>
        <p:txBody>
          <a:bodyPr wrap="square" rtlCol="0">
            <a:spAutoFit/>
          </a:bodyPr>
          <a:lstStyle/>
          <a:p>
            <a:pPr algn="ctr"/>
            <a:r>
              <a:rPr lang="de-DE" sz="3600" b="1" i="1" dirty="0">
                <a:solidFill>
                  <a:srgbClr val="0000FF"/>
                </a:solidFill>
                <a:latin typeface="Times New Roman" pitchFamily="18" charset="0"/>
                <a:cs typeface="Times New Roman" pitchFamily="18" charset="0"/>
              </a:rPr>
              <a:t>Trong các tác phẩm truyện đã học, nhân vật nào đã để lại cho em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ấn </a:t>
            </a:r>
            <a:r>
              <a:rPr lang="de-DE" sz="3600" b="1" i="1" dirty="0">
                <a:solidFill>
                  <a:srgbClr val="0000FF"/>
                </a:solidFill>
                <a:latin typeface="Times New Roman" pitchFamily="18" charset="0"/>
                <a:cs typeface="Times New Roman" pitchFamily="18" charset="0"/>
              </a:rPr>
              <a:t>tượng sâu sắc nhất? </a:t>
            </a:r>
            <a:endParaRPr lang="de-DE" sz="3600" b="1" i="1" dirty="0" smtClean="0">
              <a:solidFill>
                <a:srgbClr val="0000FF"/>
              </a:solidFill>
              <a:latin typeface="Times New Roman" pitchFamily="18" charset="0"/>
              <a:cs typeface="Times New Roman" pitchFamily="18" charset="0"/>
            </a:endParaRPr>
          </a:p>
          <a:p>
            <a:pPr algn="ctr"/>
            <a:r>
              <a:rPr lang="de-DE" sz="3600" b="1" i="1" dirty="0" smtClean="0">
                <a:solidFill>
                  <a:srgbClr val="0000FF"/>
                </a:solidFill>
                <a:latin typeface="Times New Roman" pitchFamily="18" charset="0"/>
                <a:cs typeface="Times New Roman" pitchFamily="18" charset="0"/>
              </a:rPr>
              <a:t>Vì </a:t>
            </a:r>
            <a:r>
              <a:rPr lang="de-DE" sz="3600" b="1" i="1" dirty="0">
                <a:solidFill>
                  <a:srgbClr val="0000FF"/>
                </a:solidFill>
                <a:latin typeface="Times New Roman" pitchFamily="18" charset="0"/>
                <a:cs typeface="Times New Roman" pitchFamily="18" charset="0"/>
              </a:rPr>
              <a:t>sao?</a:t>
            </a:r>
            <a:endParaRPr lang="en-US" sz="3600" b="1" dirty="0">
              <a:solidFill>
                <a:srgbClr val="0000FF"/>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833506" y="914400"/>
            <a:ext cx="8269388" cy="1954925"/>
          </a:xfrm>
          <a:prstGeom prst="rect">
            <a:avLst/>
          </a:prstGeom>
        </p:spPr>
      </p:pic>
      <p:sp>
        <p:nvSpPr>
          <p:cNvPr id="8" name="Rectangle 7"/>
          <p:cNvSpPr/>
          <p:nvPr/>
        </p:nvSpPr>
        <p:spPr>
          <a:xfrm>
            <a:off x="4120005" y="1673263"/>
            <a:ext cx="4031874" cy="646331"/>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 CHUẨN</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BỊ ĐỌC</a:t>
            </a:r>
            <a:endParaRPr kumimoji="0" lang="en-US" sz="3600" b="0" i="0" u="none" strike="noStrike" kern="0" cap="none" spc="0" normalizeH="0" baseline="0" noProof="0" dirty="0">
              <a:ln>
                <a:noFill/>
              </a:ln>
              <a:solidFill>
                <a:srgbClr val="6600CC"/>
              </a:solidFill>
              <a:effectLst/>
              <a:uLnTx/>
              <a:uFillTx/>
            </a:endParaRPr>
          </a:p>
        </p:txBody>
      </p:sp>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1" y="5108029"/>
            <a:ext cx="2722939" cy="1749972"/>
          </a:xfrm>
          <a:prstGeom prst="rect">
            <a:avLst/>
          </a:prstGeom>
        </p:spPr>
      </p:pic>
    </p:spTree>
    <p:extLst>
      <p:ext uri="{BB962C8B-B14F-4D97-AF65-F5344CB8AC3E}">
        <p14:creationId xmlns:p14="http://schemas.microsoft.com/office/powerpoint/2010/main" val="2922219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789012" y="1109040"/>
            <a:ext cx="8269388" cy="3776537"/>
          </a:xfrm>
          <a:prstGeom prst="rect">
            <a:avLst/>
          </a:prstGeom>
        </p:spPr>
      </p:pic>
      <p:sp>
        <p:nvSpPr>
          <p:cNvPr id="2" name="Rectangle 1"/>
          <p:cNvSpPr/>
          <p:nvPr/>
        </p:nvSpPr>
        <p:spPr>
          <a:xfrm>
            <a:off x="3856478" y="2319594"/>
            <a:ext cx="4134465" cy="1200329"/>
          </a:xfrm>
          <a:prstGeom prst="rect">
            <a:avLst/>
          </a:prstGeom>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baseline="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II. TRẢI</a:t>
            </a: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 NGHIỆM </a:t>
            </a:r>
          </a:p>
          <a:p>
            <a:pPr marR="0" lvl="0" algn="ctr" defTabSz="914400" eaLnBrk="1" fontAlgn="auto" latinLnBrk="0" hangingPunct="1">
              <a:lnSpc>
                <a:spcPct val="100000"/>
              </a:lnSpc>
              <a:spcBef>
                <a:spcPts val="0"/>
              </a:spcBef>
              <a:spcAft>
                <a:spcPts val="0"/>
              </a:spcAft>
              <a:buClrTx/>
              <a:buSzTx/>
              <a:tabLst/>
              <a:defRPr/>
            </a:pPr>
            <a:r>
              <a:rPr kumimoji="0" lang="vi-VN" sz="3600" b="1" i="0" u="none" strike="noStrike" kern="0" cap="none" spc="0" normalizeH="0" noProof="0" dirty="0" smtClean="0">
                <a:ln>
                  <a:noFill/>
                </a:ln>
                <a:solidFill>
                  <a:srgbClr val="6600CC"/>
                </a:solidFill>
                <a:effectLst/>
                <a:uLnTx/>
                <a:uFillTx/>
                <a:latin typeface="Times New Roman" panose="02020603050405020304" pitchFamily="18" charset="0"/>
                <a:cs typeface="Times New Roman" panose="02020603050405020304" pitchFamily="18" charset="0"/>
                <a:sym typeface="Amatic SC"/>
              </a:rPr>
              <a:t>CÙNG VĂN BẢN</a:t>
            </a:r>
            <a:endParaRPr kumimoji="0" lang="en-US" sz="3600" b="0" i="0" u="none" strike="noStrike" kern="0" cap="none" spc="0" normalizeH="0" baseline="0" noProof="0" dirty="0">
              <a:ln>
                <a:noFill/>
              </a:ln>
              <a:solidFill>
                <a:srgbClr val="6600CC"/>
              </a:solidFill>
              <a:effectLst/>
              <a:uLnTx/>
              <a:uFillTx/>
            </a:endParaRPr>
          </a:p>
        </p:txBody>
      </p:sp>
      <p:pic>
        <p:nvPicPr>
          <p:cNvPr id="9" name="图片 5">
            <a:extLst>
              <a:ext uri="{FF2B5EF4-FFF2-40B4-BE49-F238E27FC236}">
                <a16:creationId xmlns:a16="http://schemas.microsoft.com/office/drawing/2014/main" xmlns="" id="{0C011631-D0F3-48AB-B7B6-6712906A7139}"/>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94923" y="4459176"/>
            <a:ext cx="2981320" cy="2398824"/>
          </a:xfrm>
          <a:prstGeom prst="rect">
            <a:avLst/>
          </a:prstGeom>
          <a:solidFill>
            <a:srgbClr val="00B050"/>
          </a:solidFill>
        </p:spPr>
      </p:pic>
      <p:pic>
        <p:nvPicPr>
          <p:cNvPr id="10" name="Picture 9">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38209" y="-241716"/>
            <a:ext cx="1672871" cy="1413818"/>
          </a:xfrm>
          <a:prstGeom prst="rect">
            <a:avLst/>
          </a:prstGeom>
        </p:spPr>
      </p:pic>
      <p:sp>
        <p:nvSpPr>
          <p:cNvPr id="12" name="Rectangle 11"/>
          <p:cNvSpPr/>
          <p:nvPr/>
        </p:nvSpPr>
        <p:spPr>
          <a:xfrm>
            <a:off x="1881936" y="88728"/>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13" name="Picture 12">
            <a:extLst>
              <a:ext uri="{FF2B5EF4-FFF2-40B4-BE49-F238E27FC236}">
                <a16:creationId xmlns:a16="http://schemas.microsoft.com/office/drawing/2014/main" xmlns="" id="{11A4B837-C19F-D24E-BD05-36496AE6F9A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889" b="98000" l="9932" r="89932">
                        <a14:foregroundMark x1="48980" y1="10889" x2="56327" y2="4000"/>
                        <a14:foregroundMark x1="56327" y1="4000" x2="64082" y2="1778"/>
                        <a14:foregroundMark x1="64082" y1="1778" x2="71701" y2="5333"/>
                        <a14:foregroundMark x1="71701" y1="5333" x2="74014" y2="10444"/>
                        <a14:foregroundMark x1="35102" y1="46222" x2="37415" y2="50889"/>
                        <a14:foregroundMark x1="49252" y1="66222" x2="59048" y2="57111"/>
                        <a14:foregroundMark x1="54830" y1="74222" x2="59728" y2="57111"/>
                        <a14:foregroundMark x1="67483" y1="58444" x2="67483" y2="58444"/>
                        <a14:foregroundMark x1="19048" y1="71111" x2="16599" y2="58444"/>
                        <a14:foregroundMark x1="16599" y1="58444" x2="9524" y2="79778"/>
                        <a14:foregroundMark x1="9524" y1="79778" x2="11837" y2="90222"/>
                        <a14:foregroundMark x1="11837" y1="90222" x2="19048" y2="95556"/>
                        <a14:foregroundMark x1="19048" y1="95556" x2="25170" y2="90444"/>
                        <a14:foregroundMark x1="25170" y1="90444" x2="26939" y2="79556"/>
                        <a14:foregroundMark x1="26939" y1="79556" x2="19320" y2="59556"/>
                        <a14:foregroundMark x1="19320" y1="59556" x2="18367" y2="58444"/>
                        <a14:foregroundMark x1="8299" y1="99111" x2="15238" y2="99556"/>
                        <a14:foregroundMark x1="15238" y1="99556" x2="54150" y2="94889"/>
                        <a14:foregroundMark x1="54150" y1="94889" x2="86395" y2="98000"/>
                        <a14:foregroundMark x1="86395" y1="98000" x2="84898" y2="86889"/>
                        <a14:foregroundMark x1="84898" y1="86889" x2="80544" y2="76000"/>
                        <a14:foregroundMark x1="80544" y1="76000" x2="78776" y2="74000"/>
                        <a14:foregroundMark x1="32109" y1="88222" x2="57959" y2="88889"/>
                        <a14:foregroundMark x1="57959" y1="88889" x2="64762" y2="88000"/>
                        <a14:foregroundMark x1="64762" y1="88000" x2="65306" y2="88222"/>
                      </a14:backgroundRemoval>
                    </a14:imgEffect>
                  </a14:imgLayer>
                </a14:imgProps>
              </a:ext>
            </a:extLst>
          </a:blip>
          <a:stretch>
            <a:fillRect/>
          </a:stretch>
        </p:blipFill>
        <p:spPr>
          <a:xfrm flipH="1">
            <a:off x="-90371" y="4209586"/>
            <a:ext cx="3944613" cy="2535114"/>
          </a:xfrm>
          <a:prstGeom prst="rect">
            <a:avLst/>
          </a:prstGeom>
        </p:spPr>
      </p:pic>
    </p:spTree>
    <p:extLst>
      <p:ext uri="{BB962C8B-B14F-4D97-AF65-F5344CB8AC3E}">
        <p14:creationId xmlns:p14="http://schemas.microsoft.com/office/powerpoint/2010/main" val="735872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1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6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167E989-995B-418D-911F-33D3554289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242" y="-1083538"/>
            <a:ext cx="9148887" cy="6858000"/>
          </a:xfrm>
          <a:prstGeom prst="rect">
            <a:avLst/>
          </a:prstGeom>
        </p:spPr>
      </p:pic>
      <p:sp>
        <p:nvSpPr>
          <p:cNvPr id="12" name="PA_矩形 94">
            <a:extLst>
              <a:ext uri="{FF2B5EF4-FFF2-40B4-BE49-F238E27FC236}">
                <a16:creationId xmlns="" xmlns:a16="http://schemas.microsoft.com/office/drawing/2014/main" id="{C3714A55-AEFC-41CA-95E6-51DA46264322}"/>
              </a:ext>
            </a:extLst>
          </p:cNvPr>
          <p:cNvSpPr/>
          <p:nvPr>
            <p:custDataLst>
              <p:tags r:id="rId1"/>
            </p:custDataLst>
          </p:nvPr>
        </p:nvSpPr>
        <p:spPr>
          <a:xfrm>
            <a:off x="2995447" y="1639250"/>
            <a:ext cx="4603531"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       </a:t>
            </a:r>
            <a:r>
              <a:rPr lang="en-US" altLang="zh-CN" sz="5400" dirty="0">
                <a:solidFill>
                  <a:srgbClr val="0000FF"/>
                </a:solidFill>
                <a:latin typeface="Times New Roman" panose="02020603050405020304" pitchFamily="18" charset="0"/>
                <a:cs typeface="Times New Roman" panose="02020603050405020304" pitchFamily="18" charset="0"/>
                <a:sym typeface="+mn-lt"/>
              </a:rPr>
              <a:t>1</a:t>
            </a:r>
            <a:r>
              <a:rPr kumimoji="0" lang="en-US" altLang="zh-CN"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r>
              <a:rPr lang="en-US" altLang="zh-CN" sz="54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5400" dirty="0" err="1">
                <a:solidFill>
                  <a:srgbClr val="0000FF"/>
                </a:solidFill>
                <a:latin typeface="Times New Roman" panose="02020603050405020304" pitchFamily="18" charset="0"/>
                <a:cs typeface="Times New Roman" panose="02020603050405020304" pitchFamily="18" charset="0"/>
                <a:sym typeface="+mn-lt"/>
              </a:rPr>
              <a:t>Đọc</a:t>
            </a:r>
            <a:r>
              <a:rPr kumimoji="0" lang="en-US" altLang="zh-CN" sz="54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rPr>
              <a:t>:</a:t>
            </a:r>
            <a:endParaRPr kumimoji="0" lang="zh-CN" altLang="en-US" sz="5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pic>
        <p:nvPicPr>
          <p:cNvPr id="13" name="图片 12" descr="图片包含 玩偶, 玩具, 室内, 天空&#10;&#10;已生成极高可信度的说明">
            <a:extLst>
              <a:ext uri="{FF2B5EF4-FFF2-40B4-BE49-F238E27FC236}">
                <a16:creationId xmlns="" xmlns:a16="http://schemas.microsoft.com/office/drawing/2014/main" id="{50B367B6-A700-4BF0-AEE1-998AC79D8A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9815">
            <a:off x="8494971" y="574433"/>
            <a:ext cx="3542059" cy="3542059"/>
          </a:xfrm>
          <a:prstGeom prst="rect">
            <a:avLst/>
          </a:prstGeom>
        </p:spPr>
      </p:pic>
      <p:sp>
        <p:nvSpPr>
          <p:cNvPr id="5" name="Rectangle 4"/>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6" name="Picture 5">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pic>
        <p:nvPicPr>
          <p:cNvPr id="11" name="PA_图片 3">
            <a:extLst>
              <a:ext uri="{FF2B5EF4-FFF2-40B4-BE49-F238E27FC236}">
                <a16:creationId xmlns="" xmlns:a16="http://schemas.microsoft.com/office/drawing/2014/main" id="{F7F0255D-73AA-46F0-BC57-AAE03A24D803}"/>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7358" y="2424792"/>
            <a:ext cx="6731338" cy="4653925"/>
          </a:xfrm>
          <a:prstGeom prst="rect">
            <a:avLst/>
          </a:prstGeom>
        </p:spPr>
      </p:pic>
      <p:sp>
        <p:nvSpPr>
          <p:cNvPr id="14" name="PA_文本框 6">
            <a:extLst>
              <a:ext uri="{FF2B5EF4-FFF2-40B4-BE49-F238E27FC236}">
                <a16:creationId xmlns="" xmlns:a16="http://schemas.microsoft.com/office/drawing/2014/main" id="{87D47D6A-61AB-433E-8DA4-EE45A3C05EAB}"/>
              </a:ext>
            </a:extLst>
          </p:cNvPr>
          <p:cNvSpPr txBox="1"/>
          <p:nvPr>
            <p:custDataLst>
              <p:tags r:id="rId3"/>
            </p:custDataLst>
          </p:nvPr>
        </p:nvSpPr>
        <p:spPr>
          <a:xfrm>
            <a:off x="1292267" y="3966924"/>
            <a:ext cx="56415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a:solidFill>
                  <a:srgbClr val="0000FF"/>
                </a:solidFill>
                <a:latin typeface="Times New Roman" panose="02020603050405020304" pitchFamily="18" charset="0"/>
                <a:cs typeface="Times New Roman" panose="02020603050405020304" pitchFamily="18" charset="0"/>
                <a:sym typeface="+mn-lt"/>
              </a:rPr>
              <a:t>Đọc</a:t>
            </a:r>
            <a:r>
              <a:rPr lang="en-US" altLang="zh-CN" sz="4800" noProof="0" dirty="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giọng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nhẹ</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nhàng</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truyền</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 </a:t>
            </a:r>
            <a:r>
              <a:rPr lang="en-US" altLang="zh-CN" sz="4800" noProof="0" dirty="0" err="1" smtClean="0">
                <a:solidFill>
                  <a:srgbClr val="0000FF"/>
                </a:solidFill>
                <a:latin typeface="Times New Roman" panose="02020603050405020304" pitchFamily="18" charset="0"/>
                <a:cs typeface="Times New Roman" panose="02020603050405020304" pitchFamily="18" charset="0"/>
                <a:sym typeface="+mn-lt"/>
              </a:rPr>
              <a:t>cảm</a:t>
            </a:r>
            <a:r>
              <a:rPr lang="en-US" altLang="zh-CN" sz="4800" noProof="0" dirty="0" smtClean="0">
                <a:solidFill>
                  <a:srgbClr val="0000FF"/>
                </a:solidFill>
                <a:latin typeface="Times New Roman" panose="02020603050405020304" pitchFamily="18" charset="0"/>
                <a:cs typeface="Times New Roman" panose="02020603050405020304" pitchFamily="18" charset="0"/>
                <a:sym typeface="+mn-lt"/>
              </a:rPr>
              <a:t>.</a:t>
            </a:r>
            <a:endParaRPr kumimoji="0" lang="zh-CN" altLang="en-US" sz="4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68630236"/>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6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7"/>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8"/>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499939" y="2554683"/>
            <a:ext cx="6495393" cy="3416320"/>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Gửi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bé</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nhỏ</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quý</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a:t>
            </a:r>
          </a:p>
          <a:p>
            <a:r>
              <a:rPr lang="en-US" sz="2400" dirty="0" err="1">
                <a:solidFill>
                  <a:srgbClr val="0000FF"/>
                </a:solidFill>
                <a:latin typeface="Times New Roman" panose="02020603050405020304" pitchFamily="18" charset="0"/>
                <a:cs typeface="Times New Roman" panose="02020603050405020304" pitchFamily="18" charset="0"/>
              </a:rPr>
              <a:t>Kí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bềnh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rồi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lướt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sau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đón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song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chắc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ngọt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mãi</a:t>
            </a:r>
            <a:r>
              <a:rPr lang="en-US" sz="2400" dirty="0">
                <a:solidFill>
                  <a:srgbClr val="0000FF"/>
                </a:solidFill>
                <a:latin typeface="Times New Roman" panose="02020603050405020304" pitchFamily="18" charset="0"/>
                <a:cs typeface="Times New Roman" panose="02020603050405020304" pitchFamily="18" charset="0"/>
              </a:rPr>
              <a:t> in </a:t>
            </a:r>
            <a:r>
              <a:rPr lang="en-US" sz="2400" dirty="0" smtClean="0">
                <a:solidFill>
                  <a:srgbClr val="0000FF"/>
                </a:solidFill>
                <a:latin typeface="Times New Roman" panose="02020603050405020304" pitchFamily="18" charset="0"/>
                <a:cs typeface="Times New Roman" panose="02020603050405020304" pitchFamily="18" charset="0"/>
              </a:rPr>
              <a:t>đ</a:t>
            </a:r>
            <a:r>
              <a:rPr lang="vi-VN" sz="2400" dirty="0" smtClean="0">
                <a:solidFill>
                  <a:srgbClr val="0000FF"/>
                </a:solidFill>
                <a:latin typeface="Times New Roman" panose="02020603050405020304" pitchFamily="18" charset="0"/>
                <a:cs typeface="Times New Roman" panose="02020603050405020304" pitchFamily="18" charset="0"/>
              </a:rPr>
              <a:t>ậm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mạch</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1764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718441" y="-360028"/>
            <a:ext cx="9082089" cy="7501808"/>
          </a:xfrm>
          <a:prstGeom prst="rect">
            <a:avLst/>
          </a:prstGeom>
        </p:spPr>
      </p:pic>
      <p:pic>
        <p:nvPicPr>
          <p:cNvPr id="13"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212" y="3161800"/>
            <a:ext cx="2559562" cy="3696200"/>
          </a:xfrm>
          <a:prstGeom prst="rect">
            <a:avLst/>
          </a:prstGeom>
        </p:spPr>
      </p:pic>
      <p:pic>
        <p:nvPicPr>
          <p:cNvPr id="8" name="Picture 7"/>
          <p:cNvPicPr/>
          <p:nvPr/>
        </p:nvPicPr>
        <p:blipFill>
          <a:blip r:embed="rId8"/>
          <a:stretch>
            <a:fillRect/>
          </a:stretch>
        </p:blipFill>
        <p:spPr>
          <a:xfrm>
            <a:off x="9995332" y="3902692"/>
            <a:ext cx="2166288" cy="2955308"/>
          </a:xfrm>
          <a:prstGeom prst="rect">
            <a:avLst/>
          </a:prstGeom>
        </p:spPr>
      </p:pic>
      <p:sp>
        <p:nvSpPr>
          <p:cNvPr id="7" name="Rectangle 6"/>
          <p:cNvSpPr/>
          <p:nvPr/>
        </p:nvSpPr>
        <p:spPr>
          <a:xfrm>
            <a:off x="1577702" y="131732"/>
            <a:ext cx="9222828" cy="1083374"/>
          </a:xfrm>
          <a:prstGeom prst="rect">
            <a:avLst/>
          </a:prstGeom>
          <a:solidFill>
            <a:srgbClr val="66FF33"/>
          </a:solidFill>
        </p:spPr>
        <p:txBody>
          <a:bodyPr wrap="square">
            <a:spAutoFit/>
          </a:bodyPr>
          <a:lstStyle/>
          <a:p>
            <a:pPr algn="ctr">
              <a:lnSpc>
                <a:spcPct val="115000"/>
              </a:lnSpc>
              <a:spcAft>
                <a:spcPts val="0"/>
              </a:spcAft>
            </a:pPr>
            <a:r>
              <a:rPr lang="en-US" sz="2800" b="1" dirty="0">
                <a:solidFill>
                  <a:srgbClr val="FF0000"/>
                </a:solidFill>
                <a:latin typeface="Times New Roman" pitchFamily="18" charset="0"/>
                <a:cs typeface="Times New Roman" pitchFamily="18" charset="0"/>
              </a:rPr>
              <a:t>BỨC THƯ GỬI CHÚ LÍNH </a:t>
            </a:r>
            <a:r>
              <a:rPr lang="en-US" sz="2800" b="1" dirty="0" smtClean="0">
                <a:solidFill>
                  <a:srgbClr val="FF0000"/>
                </a:solidFill>
                <a:latin typeface="Times New Roman" pitchFamily="18" charset="0"/>
                <a:cs typeface="Times New Roman" pitchFamily="18" charset="0"/>
              </a:rPr>
              <a:t>CHÌ DŨNG CẢM</a:t>
            </a:r>
            <a:r>
              <a:rPr lang="en-US" sz="2800" i="1" dirty="0" smtClean="0">
                <a:solidFill>
                  <a:srgbClr val="FF0000"/>
                </a:solidFill>
                <a:latin typeface="Times New Roman" pitchFamily="18" charset="0"/>
                <a:cs typeface="Times New Roman" pitchFamily="18" charset="0"/>
              </a:rPr>
              <a:t> </a:t>
            </a:r>
          </a:p>
          <a:p>
            <a:pPr algn="ctr">
              <a:lnSpc>
                <a:spcPct val="115000"/>
              </a:lnSpc>
              <a:spcAft>
                <a:spcPts val="0"/>
              </a:spcAft>
            </a:pP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a:t>
            </a:r>
            <a:r>
              <a:rPr lang="en-US" sz="2800" i="1" dirty="0" err="1">
                <a:latin typeface="Times New Roman" pitchFamily="18" charset="0"/>
                <a:cs typeface="Times New Roman" pitchFamily="18" charset="0"/>
              </a:rPr>
              <a:t>xơ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bớt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Đao-mon-tơ</a:t>
            </a:r>
            <a:r>
              <a:rPr lang="en-US" sz="2800" i="1" dirty="0">
                <a:latin typeface="Times New Roman" pitchFamily="18" charset="0"/>
                <a:cs typeface="Times New Roman" pitchFamily="18" charset="0"/>
              </a:rPr>
              <a:t>)</a:t>
            </a:r>
            <a:endParaRPr lang="en-US" sz="2800" dirty="0">
              <a:effectLst/>
              <a:latin typeface="Times New Roman" panose="02020603050405020304" pitchFamily="18" charset="0"/>
              <a:ea typeface="Times New Roman" panose="02020603050405020304" pitchFamily="18" charset="0"/>
              <a:cs typeface="Times New Roman" pitchFamily="18" charset="0"/>
            </a:endParaRPr>
          </a:p>
        </p:txBody>
      </p:sp>
      <p:pic>
        <p:nvPicPr>
          <p:cNvPr id="9" name="Picture 8">
            <a:extLst>
              <a:ext uri="{FF2B5EF4-FFF2-40B4-BE49-F238E27FC236}">
                <a16:creationId xmlns:a16="http://schemas.microsoft.com/office/drawing/2014/main" xmlns="" id="{9EAEA7A9-3CED-4097-AC74-320E7957D25B}"/>
              </a:ext>
            </a:extLst>
          </p:cNvPr>
          <p:cNvPicPr>
            <a:picLocks noChangeAspect="1"/>
          </p:cNvPicPr>
          <p:nvPr/>
        </p:nvPicPr>
        <p:blipFill>
          <a:blip r:embed="rId9"/>
          <a:stretch>
            <a:fillRect/>
          </a:stretch>
        </p:blipFill>
        <p:spPr>
          <a:xfrm>
            <a:off x="-269740" y="-296044"/>
            <a:ext cx="1672871" cy="1413818"/>
          </a:xfrm>
          <a:prstGeom prst="rect">
            <a:avLst/>
          </a:prstGeom>
        </p:spPr>
      </p:pic>
      <p:sp>
        <p:nvSpPr>
          <p:cNvPr id="10" name="Rectangle 9">
            <a:extLst>
              <a:ext uri="{FF2B5EF4-FFF2-40B4-BE49-F238E27FC236}">
                <a16:creationId xmlns:a16="http://schemas.microsoft.com/office/drawing/2014/main" xmlns="" id="{BA970700-95F1-EE46-A0B0-115F680456F7}"/>
              </a:ext>
            </a:extLst>
          </p:cNvPr>
          <p:cNvSpPr/>
          <p:nvPr/>
        </p:nvSpPr>
        <p:spPr>
          <a:xfrm>
            <a:off x="3641829" y="3161800"/>
            <a:ext cx="6495393" cy="954107"/>
          </a:xfrm>
          <a:prstGeom prst="rect">
            <a:avLst/>
          </a:prstGeom>
        </p:spPr>
        <p:txBody>
          <a:bodyPr wrap="square">
            <a:spAutoFit/>
          </a:bodyPr>
          <a:lstStyle/>
          <a:p>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UPU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34, NXB </a:t>
            </a:r>
            <a:r>
              <a:rPr lang="en-US" sz="2800" dirty="0" err="1">
                <a:latin typeface="Times New Roman" pitchFamily="18" charset="0"/>
                <a:cs typeface="Times New Roman" pitchFamily="18" charset="0"/>
              </a:rPr>
              <a:t>Bưu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2005</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1" name="PA_矩形 94">
            <a:extLst>
              <a:ext uri="{FF2B5EF4-FFF2-40B4-BE49-F238E27FC236}">
                <a16:creationId xmlns="" xmlns:a16="http://schemas.microsoft.com/office/drawing/2014/main" id="{C3714A55-AEFC-41CA-95E6-51DA46264322}"/>
              </a:ext>
            </a:extLst>
          </p:cNvPr>
          <p:cNvSpPr/>
          <p:nvPr>
            <p:custDataLst>
              <p:tags r:id="rId3"/>
            </p:custDataLst>
          </p:nvPr>
        </p:nvSpPr>
        <p:spPr>
          <a:xfrm>
            <a:off x="4439143" y="1807354"/>
            <a:ext cx="4294953"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2</a:t>
            </a:r>
            <a:r>
              <a:rPr lang="vi-VN"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Xuất</a:t>
            </a:r>
            <a:r>
              <a:rPr lang="en-US" altLang="zh-CN" sz="4400" b="1" dirty="0" smtClean="0">
                <a:solidFill>
                  <a:srgbClr val="6600CC"/>
                </a:solidFill>
                <a:latin typeface="Times New Roman" panose="02020603050405020304" pitchFamily="18" charset="0"/>
                <a:cs typeface="Times New Roman" panose="02020603050405020304" pitchFamily="18" charset="0"/>
                <a:sym typeface="+mn-lt"/>
              </a:rPr>
              <a:t> </a:t>
            </a:r>
            <a:r>
              <a:rPr lang="en-US" altLang="zh-CN" sz="4400" b="1" dirty="0" err="1" smtClean="0">
                <a:solidFill>
                  <a:srgbClr val="6600CC"/>
                </a:solidFill>
                <a:latin typeface="Times New Roman" panose="02020603050405020304" pitchFamily="18" charset="0"/>
                <a:cs typeface="Times New Roman" panose="02020603050405020304" pitchFamily="18" charset="0"/>
                <a:sym typeface="+mn-lt"/>
              </a:rPr>
              <a:t>xứ</a:t>
            </a:r>
            <a:endParaRPr kumimoji="0" lang="zh-CN" altLang="en-US" sz="4400" b="1" i="0" u="none" strike="noStrike" kern="1200" cap="none" spc="0" normalizeH="0" baseline="0" noProof="0" dirty="0">
              <a:ln>
                <a:noFill/>
              </a:ln>
              <a:solidFill>
                <a:srgbClr val="6600CC"/>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53396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2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Đáng yêu</Template>
  <TotalTime>10199</TotalTime>
  <Words>1938</Words>
  <PresentationFormat>Custom</PresentationFormat>
  <Paragraphs>191</Paragraphs>
  <Slides>33</Slides>
  <Notes>31</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主题​​</vt:lpstr>
      <vt:lpstr>1_Office 主题​​</vt:lpstr>
      <vt:lpstr>2_Office 主题​​</vt:lpstr>
      <vt:lpstr>3_Office 主题​​</vt:lpstr>
      <vt:lpstr>4_Office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2021-09-19T03:01:38Z</dcterms:created>
  <dcterms:modified xsi:type="dcterms:W3CDTF">2022-07-16T18:24:30Z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