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1" r:id="rId2"/>
    <p:sldId id="296" r:id="rId3"/>
    <p:sldId id="261" r:id="rId4"/>
    <p:sldId id="297" r:id="rId5"/>
    <p:sldId id="282" r:id="rId6"/>
    <p:sldId id="298" r:id="rId7"/>
    <p:sldId id="299" r:id="rId8"/>
    <p:sldId id="300" r:id="rId9"/>
    <p:sldId id="301" r:id="rId10"/>
    <p:sldId id="302" r:id="rId11"/>
    <p:sldId id="259" r:id="rId12"/>
    <p:sldId id="258" r:id="rId13"/>
    <p:sldId id="283" r:id="rId14"/>
    <p:sldId id="284" r:id="rId15"/>
    <p:sldId id="257" r:id="rId16"/>
    <p:sldId id="286" r:id="rId17"/>
    <p:sldId id="285" r:id="rId18"/>
    <p:sldId id="262" r:id="rId19"/>
    <p:sldId id="303" r:id="rId20"/>
    <p:sldId id="287" r:id="rId21"/>
    <p:sldId id="263" r:id="rId22"/>
    <p:sldId id="288" r:id="rId23"/>
    <p:sldId id="289" r:id="rId24"/>
    <p:sldId id="290" r:id="rId25"/>
    <p:sldId id="291" r:id="rId26"/>
    <p:sldId id="269" r:id="rId27"/>
    <p:sldId id="292" r:id="rId28"/>
    <p:sldId id="293" r:id="rId29"/>
    <p:sldId id="294" r:id="rId30"/>
    <p:sldId id="271" r:id="rId31"/>
    <p:sldId id="295" r:id="rId32"/>
    <p:sldId id="279" r:id="rId33"/>
    <p:sldId id="280" r:id="rId34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08" y="-27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I. </a:t>
          </a:r>
          <a:r>
            <a:rPr lang="en-US" sz="3200" b="1" dirty="0" smtClean="0">
              <a:solidFill>
                <a:schemeClr val="tx1"/>
              </a:solidFill>
            </a:rPr>
            <a:t>SỰ ĐA </a:t>
          </a:r>
          <a:r>
            <a:rPr lang="en-US" sz="3200" b="1" dirty="0" smtClean="0">
              <a:solidFill>
                <a:schemeClr val="tx1"/>
              </a:solidFill>
            </a:rPr>
            <a:t>DẠNG </a:t>
          </a:r>
          <a:r>
            <a:rPr lang="en-US" sz="3200" b="1" dirty="0" smtClean="0">
              <a:solidFill>
                <a:schemeClr val="tx1"/>
              </a:solidFill>
            </a:rPr>
            <a:t>CỦA NẤM</a:t>
          </a:r>
          <a:endParaRPr lang="en-US" sz="3200" b="1" dirty="0">
            <a:solidFill>
              <a:schemeClr val="tx1"/>
            </a:solidFill>
          </a:endParaRP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II. VAI TRÒ </a:t>
          </a:r>
          <a:r>
            <a:rPr lang="en-US" sz="3200" b="1" dirty="0" smtClean="0">
              <a:solidFill>
                <a:schemeClr val="tx1"/>
              </a:solidFill>
            </a:rPr>
            <a:t>VÀ TÁC HẠI CỦA </a:t>
          </a:r>
          <a:r>
            <a:rPr lang="en-US" sz="3200" b="1" dirty="0" smtClean="0">
              <a:solidFill>
                <a:schemeClr val="tx1"/>
              </a:solidFill>
            </a:rPr>
            <a:t>NẤM</a:t>
          </a:r>
          <a:endParaRPr lang="en-US" sz="3200" b="1" dirty="0">
            <a:solidFill>
              <a:schemeClr val="tx1"/>
            </a:solidFill>
          </a:endParaRP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2" custScaleX="133752" custScaleY="511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2" custScaleY="75736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2" custScaleX="133752" custScaleY="544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2" custScaleY="68440">
        <dgm:presLayoutVars>
          <dgm:bulletEnabled val="1"/>
        </dgm:presLayoutVars>
      </dgm:prSet>
      <dgm:spPr/>
    </dgm:pt>
  </dgm:ptLst>
  <dgm:cxnLst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694318"/>
          <a:ext cx="6934200" cy="1240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761998"/>
          <a:ext cx="6492241" cy="9810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I. </a:t>
          </a:r>
          <a:r>
            <a:rPr lang="en-US" sz="3200" b="1" kern="1200" dirty="0" smtClean="0">
              <a:solidFill>
                <a:schemeClr val="tx1"/>
              </a:solidFill>
            </a:rPr>
            <a:t>SỰ ĐA </a:t>
          </a:r>
          <a:r>
            <a:rPr lang="en-US" sz="3200" b="1" kern="1200" dirty="0" smtClean="0">
              <a:solidFill>
                <a:schemeClr val="tx1"/>
              </a:solidFill>
            </a:rPr>
            <a:t>DẠNG </a:t>
          </a:r>
          <a:r>
            <a:rPr lang="en-US" sz="3200" b="1" kern="1200" dirty="0" smtClean="0">
              <a:solidFill>
                <a:schemeClr val="tx1"/>
              </a:solidFill>
            </a:rPr>
            <a:t>CỦA 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94602" y="809890"/>
        <a:ext cx="6396457" cy="885279"/>
      </dsp:txXfrm>
    </dsp:sp>
    <dsp:sp modelId="{122620D4-9702-40D2-B18F-27754A4EC27C}">
      <dsp:nvSpPr>
        <dsp:cNvPr id="0" name=""/>
        <dsp:cNvSpPr/>
      </dsp:nvSpPr>
      <dsp:spPr>
        <a:xfrm>
          <a:off x="0" y="2460354"/>
          <a:ext cx="6934200" cy="11210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2375217"/>
          <a:ext cx="6492241" cy="104453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II. VAI TRÒ </a:t>
          </a:r>
          <a:r>
            <a:rPr lang="en-US" sz="3200" b="1" kern="1200" dirty="0" smtClean="0">
              <a:solidFill>
                <a:schemeClr val="tx1"/>
              </a:solidFill>
            </a:rPr>
            <a:t>VÀ TÁC HẠI CỦA </a:t>
          </a:r>
          <a:r>
            <a:rPr lang="en-US" sz="3200" b="1" kern="1200" dirty="0" smtClean="0">
              <a:solidFill>
                <a:schemeClr val="tx1"/>
              </a:solidFill>
            </a:rPr>
            <a:t>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97700" y="2426207"/>
        <a:ext cx="6390261" cy="942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smtClean="0"/>
              <a:t>18</a:t>
            </a:r>
            <a:r>
              <a:rPr lang="en-US" sz="3200" b="1" dirty="0" smtClean="0"/>
              <a:t>: </a:t>
            </a:r>
            <a:endParaRPr lang="en-US" sz="3200" b="1" dirty="0" smtClean="0"/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ĐA DẠNG NẤM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6200" y="6248400"/>
            <a:ext cx="3276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</a:rPr>
              <a:t> V1.1_KHTN6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8"/>
            <a:ext cx="8839202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90411199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37608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sát</a:t>
            </a:r>
            <a:r>
              <a:rPr lang="en-US" sz="2400" b="1" dirty="0">
                <a:solidFill>
                  <a:srgbClr val="0070C0"/>
                </a:solidFill>
              </a:rPr>
              <a:t> 3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dưới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đây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phân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ví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576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</a:t>
            </a:r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570480" y="2837910"/>
          <a:ext cx="5831840" cy="2010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690"/>
                <a:gridCol w="1452880"/>
                <a:gridCol w="1461770"/>
                <a:gridCol w="1460500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Tên nhóm nấm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đảm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tiếp hợp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Đặc điểm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hình mũ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Sợi nấm phân nhánh, màu nâu, xám, trắng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Đại diện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bụng dê, nấm cục 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hương, nấm rơm, nấm sò…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 dirty="0" err="1">
                          <a:effectLst/>
                        </a:rPr>
                        <a:t>Nấm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mốc</a:t>
                      </a:r>
                      <a:r>
                        <a:rPr lang="en-US" sz="1300" dirty="0">
                          <a:effectLst/>
                        </a:rPr>
                        <a:t>…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143000"/>
            <a:ext cx="4230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- </a:t>
            </a:r>
            <a:r>
              <a:rPr lang="en-US" sz="2400" dirty="0" err="1">
                <a:solidFill>
                  <a:srgbClr val="0070C0"/>
                </a:solidFill>
              </a:rPr>
              <a:t>Nấm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chia </a:t>
            </a:r>
            <a:r>
              <a:rPr lang="en-US" sz="2400" dirty="0" err="1">
                <a:solidFill>
                  <a:srgbClr val="0070C0"/>
                </a:solidFill>
              </a:rPr>
              <a:t>thành</a:t>
            </a:r>
            <a:r>
              <a:rPr lang="en-US" sz="2400" dirty="0">
                <a:solidFill>
                  <a:srgbClr val="0070C0"/>
                </a:solidFill>
              </a:rPr>
              <a:t> 3 </a:t>
            </a:r>
            <a:r>
              <a:rPr lang="en-US" sz="2400" dirty="0" err="1">
                <a:solidFill>
                  <a:srgbClr val="0070C0"/>
                </a:solidFill>
              </a:rPr>
              <a:t>nhóm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7866"/>
              </p:ext>
            </p:extLst>
          </p:nvPr>
        </p:nvGraphicFramePr>
        <p:xfrm>
          <a:off x="609600" y="1905000"/>
          <a:ext cx="9906000" cy="2870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4343"/>
                <a:gridCol w="2173857"/>
                <a:gridCol w="2286000"/>
                <a:gridCol w="2971800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đảm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tiếp hợp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Đặc điểm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mũ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Sợi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xám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trắng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Đại diện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bụng dê, nấm cục 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hương, nấm rơm, nấm sò…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mốc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953000"/>
            <a:ext cx="7620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57200" y="152400"/>
            <a:ext cx="10515600" cy="3048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TRÒ CHƠI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ĐUỔI HÌNH – HÁI NẤM</a:t>
            </a:r>
            <a:r>
              <a:rPr lang="en-US" sz="4800" b="1" dirty="0" smtClean="0">
                <a:solidFill>
                  <a:srgbClr val="FF0000"/>
                </a:solidFill>
              </a:rPr>
              <a:t>  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038600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LUẬT CHƠI: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Mỗi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ảnh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về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 VÀ 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5 </a:t>
            </a:r>
            <a:r>
              <a:rPr lang="en-US" sz="2400" dirty="0" err="1" smtClean="0">
                <a:solidFill>
                  <a:srgbClr val="002060"/>
                </a:solidFill>
              </a:rPr>
              <a:t>giây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sát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tên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nào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câu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xác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chiến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thắng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330005"/>
            <a:ext cx="975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 smtClean="0"/>
              <a:t>Nấm</a:t>
            </a:r>
            <a:r>
              <a:rPr lang="en-US" sz="2800" dirty="0" smtClean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14" y="15240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</a:t>
            </a:r>
            <a:r>
              <a:rPr lang="en-US" sz="3200" b="1" dirty="0" smtClean="0">
                <a:solidFill>
                  <a:schemeClr val="tx1"/>
                </a:solidFill>
              </a:rPr>
              <a:t>VÀ TÁC HẠI CỦA </a:t>
            </a:r>
            <a:r>
              <a:rPr lang="en-US" sz="3200" b="1" dirty="0" smtClean="0">
                <a:solidFill>
                  <a:schemeClr val="tx1"/>
                </a:solidFill>
              </a:rPr>
              <a:t>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9172" y="990600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/>
                <a:gridCol w="4460400"/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4960203"/>
            <a:ext cx="937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</a:rPr>
              <a:t>Kể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tên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hại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gây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ra</a:t>
            </a:r>
            <a:r>
              <a:rPr lang="en-US" sz="2400" b="1" dirty="0" smtClean="0">
                <a:solidFill>
                  <a:srgbClr val="0070C0"/>
                </a:solidFill>
              </a:rPr>
              <a:t>? </a:t>
            </a:r>
            <a:r>
              <a:rPr lang="en-US" sz="2400" b="1" dirty="0" err="1" smtClean="0">
                <a:solidFill>
                  <a:srgbClr val="0070C0"/>
                </a:solidFill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xuất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một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biện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pháp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phòng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tránh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bệnh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828800"/>
            <a:ext cx="3280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 </a:t>
            </a:r>
            <a:r>
              <a:rPr lang="en-US" sz="2400" b="1" dirty="0" err="1">
                <a:solidFill>
                  <a:srgbClr val="0070C0"/>
                </a:solidFill>
              </a:rPr>
              <a:t>Hoàn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sau</a:t>
            </a:r>
            <a:r>
              <a:rPr lang="en-US" sz="2400" b="1" dirty="0">
                <a:solidFill>
                  <a:srgbClr val="0070C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khuẩn và động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nguyên 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huỷ các chất bền vững như: xenlulozơ, hemixenlulozơ, lignin, chitin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nấm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</a:t>
            </a:r>
            <a:r>
              <a:rPr lang="en-US" sz="3200" b="1" dirty="0" smtClean="0">
                <a:solidFill>
                  <a:schemeClr val="tx1"/>
                </a:solidFill>
              </a:rPr>
              <a:t>VÀ TÁC HẠI CỦA </a:t>
            </a:r>
            <a:r>
              <a:rPr lang="en-US" sz="3200" b="1" dirty="0" smtClean="0">
                <a:solidFill>
                  <a:schemeClr val="tx1"/>
                </a:solidFill>
              </a:rPr>
              <a:t>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</a:t>
            </a:r>
            <a:r>
              <a:rPr lang="en-US" sz="3200" b="1" dirty="0" smtClean="0">
                <a:solidFill>
                  <a:schemeClr val="tx1"/>
                </a:solidFill>
              </a:rPr>
              <a:t>VÀ TÁC HẠI CỦA </a:t>
            </a:r>
            <a:r>
              <a:rPr lang="en-US" sz="3200" b="1" dirty="0" smtClean="0">
                <a:solidFill>
                  <a:schemeClr val="tx1"/>
                </a:solidFill>
              </a:rPr>
              <a:t>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</a:t>
            </a:r>
            <a:r>
              <a:rPr lang="en-US" sz="3200" b="1" dirty="0" smtClean="0">
                <a:solidFill>
                  <a:schemeClr val="tx1"/>
                </a:solidFill>
              </a:rPr>
              <a:t>VÀ TÁC HẠI CỦA </a:t>
            </a:r>
            <a:r>
              <a:rPr lang="en-US" sz="3200" b="1" dirty="0" smtClean="0">
                <a:solidFill>
                  <a:schemeClr val="tx1"/>
                </a:solidFill>
              </a:rPr>
              <a:t>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III. MỘT SỐ BỆNH DO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93682"/>
            <a:ext cx="7239000" cy="54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 smtClean="0">
                <a:hlinkClick r:id="rId3"/>
              </a:rPr>
              <a:t> – </a:t>
            </a:r>
            <a:r>
              <a:rPr lang="en-US" u="sng" dirty="0" err="1" smtClean="0">
                <a:hlinkClick r:id="rId3"/>
              </a:rPr>
              <a:t>youtube</a:t>
            </a:r>
            <a:r>
              <a:rPr lang="en-US" u="sng" dirty="0" smtClean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DẤU HIỆU NHẬN BIẾT 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4478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CỦNG CỐ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 smtClean="0">
                <a:solidFill>
                  <a:srgbClr val="0070C0"/>
                </a:solidFill>
              </a:rPr>
              <a:t>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213"/>
            <a:ext cx="8763000" cy="50615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02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85800"/>
            <a:ext cx="8451578" cy="55220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8382000" cy="57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80520"/>
            <a:ext cx="7772400" cy="56061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557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7924800" cy="58843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0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95" y="457200"/>
            <a:ext cx="7960009" cy="55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1009</Words>
  <PresentationFormat>Custom</PresentationFormat>
  <Paragraphs>132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2021-05-03T08:20:30Z</dcterms:created>
  <dcterms:modified xsi:type="dcterms:W3CDTF">2021-05-23T17:19:35Z</dcterms:modified>
</cp:coreProperties>
</file>