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97" r:id="rId11"/>
  </p:sldIdLst>
  <p:sldSz cx="12192000" cy="6858000"/>
  <p:notesSz cx="6858000" cy="9144000"/>
  <p:defaultTextStyle>
    <a:defPPr>
      <a:defRPr lang="en-A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5" d="100"/>
          <a:sy n="75" d="100"/>
        </p:scale>
        <p:origin x="54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08542-1266-4B52-A084-F4FB44404C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462C23-B3E2-4220-A6B1-E83940CF6A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63D3AE-2BDF-4B15-95E4-D06BB42DEA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BCC41-49C9-4567-B5EB-FE2D5ABBF1C1}" type="datetimeFigureOut">
              <a:rPr lang="en-AS" smtClean="0"/>
              <a:t>8/3/2022</a:t>
            </a:fld>
            <a:endParaRPr lang="en-A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EEC244-0614-4FCA-8016-AF941136C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F91461-2071-4706-8C02-E8BE35FCE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717C1-CF42-4F79-8E55-A0408BDDF789}" type="slidenum">
              <a:rPr lang="en-AS" smtClean="0"/>
              <a:t>‹#›</a:t>
            </a:fld>
            <a:endParaRPr lang="en-AS"/>
          </a:p>
        </p:txBody>
      </p:sp>
    </p:spTree>
    <p:extLst>
      <p:ext uri="{BB962C8B-B14F-4D97-AF65-F5344CB8AC3E}">
        <p14:creationId xmlns:p14="http://schemas.microsoft.com/office/powerpoint/2010/main" val="237671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218A-2646-4520-9549-5D40906E59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8A9E3AA-994E-48E7-80B0-043F81F7CB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80840D-F05D-4AC4-AABB-756B56167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BCC41-49C9-4567-B5EB-FE2D5ABBF1C1}" type="datetimeFigureOut">
              <a:rPr lang="en-AS" smtClean="0"/>
              <a:t>8/3/2022</a:t>
            </a:fld>
            <a:endParaRPr lang="en-A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F91C14-DD7C-49FC-9389-F3D329FEE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3D766-E073-4E6E-BFF4-DCC1274EB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717C1-CF42-4F79-8E55-A0408BDDF789}" type="slidenum">
              <a:rPr lang="en-AS" smtClean="0"/>
              <a:t>‹#›</a:t>
            </a:fld>
            <a:endParaRPr lang="en-AS"/>
          </a:p>
        </p:txBody>
      </p:sp>
    </p:spTree>
    <p:extLst>
      <p:ext uri="{BB962C8B-B14F-4D97-AF65-F5344CB8AC3E}">
        <p14:creationId xmlns:p14="http://schemas.microsoft.com/office/powerpoint/2010/main" val="2082234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DCD7919-37E5-4AD9-B213-F554FC4E1C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B90379-BB1E-42F3-B149-1D788B48D3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08D4A9-7A7D-4F02-8389-46A330F552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BCC41-49C9-4567-B5EB-FE2D5ABBF1C1}" type="datetimeFigureOut">
              <a:rPr lang="en-AS" smtClean="0"/>
              <a:t>8/3/2022</a:t>
            </a:fld>
            <a:endParaRPr lang="en-A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53D6F1-5768-4DBE-B850-BA3D6D01F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DF4EFC-3670-46C4-A15D-37FF7D64B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717C1-CF42-4F79-8E55-A0408BDDF789}" type="slidenum">
              <a:rPr lang="en-AS" smtClean="0"/>
              <a:t>‹#›</a:t>
            </a:fld>
            <a:endParaRPr lang="en-AS"/>
          </a:p>
        </p:txBody>
      </p:sp>
    </p:spTree>
    <p:extLst>
      <p:ext uri="{BB962C8B-B14F-4D97-AF65-F5344CB8AC3E}">
        <p14:creationId xmlns:p14="http://schemas.microsoft.com/office/powerpoint/2010/main" val="20305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72C92-89BD-43FC-8DC3-4EF80AA9B2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D14C23-A95C-4531-AFD2-48D893E353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93CA64-5A2C-477F-8D86-6A552D0FDF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BCC41-49C9-4567-B5EB-FE2D5ABBF1C1}" type="datetimeFigureOut">
              <a:rPr lang="en-AS" smtClean="0"/>
              <a:t>8/3/2022</a:t>
            </a:fld>
            <a:endParaRPr lang="en-A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52ADC6-21C3-486D-B859-8D2E01320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F03645-091D-46A3-96A5-48D911577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717C1-CF42-4F79-8E55-A0408BDDF789}" type="slidenum">
              <a:rPr lang="en-AS" smtClean="0"/>
              <a:t>‹#›</a:t>
            </a:fld>
            <a:endParaRPr lang="en-AS"/>
          </a:p>
        </p:txBody>
      </p:sp>
    </p:spTree>
    <p:extLst>
      <p:ext uri="{BB962C8B-B14F-4D97-AF65-F5344CB8AC3E}">
        <p14:creationId xmlns:p14="http://schemas.microsoft.com/office/powerpoint/2010/main" val="3723535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D71234-B216-4F89-9FD3-B039DCE5B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956351-0840-48A6-852F-DE1A661107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23C32D-A569-465D-B736-181ABF6E26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BCC41-49C9-4567-B5EB-FE2D5ABBF1C1}" type="datetimeFigureOut">
              <a:rPr lang="en-AS" smtClean="0"/>
              <a:t>8/3/2022</a:t>
            </a:fld>
            <a:endParaRPr lang="en-A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199238-DD32-43A5-8C1B-A63F3A5F43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AB1383-4B2E-4819-BFCF-5233D4E9C9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717C1-CF42-4F79-8E55-A0408BDDF789}" type="slidenum">
              <a:rPr lang="en-AS" smtClean="0"/>
              <a:t>‹#›</a:t>
            </a:fld>
            <a:endParaRPr lang="en-AS"/>
          </a:p>
        </p:txBody>
      </p:sp>
    </p:spTree>
    <p:extLst>
      <p:ext uri="{BB962C8B-B14F-4D97-AF65-F5344CB8AC3E}">
        <p14:creationId xmlns:p14="http://schemas.microsoft.com/office/powerpoint/2010/main" val="6749958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C9771-D048-49DF-82FC-3001D1362D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7EB8F8-5364-4F7D-AA3D-AA52B208B8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21BD6D-A693-4F29-8200-7AD524A726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464FC9-C949-40E5-9090-4AA9706DB8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BCC41-49C9-4567-B5EB-FE2D5ABBF1C1}" type="datetimeFigureOut">
              <a:rPr lang="en-AS" smtClean="0"/>
              <a:t>8/3/2022</a:t>
            </a:fld>
            <a:endParaRPr lang="en-A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6281E8-37E5-4E15-8A42-8702C4ED3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CF9915-47CA-4444-BD1D-7648B5A6A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717C1-CF42-4F79-8E55-A0408BDDF789}" type="slidenum">
              <a:rPr lang="en-AS" smtClean="0"/>
              <a:t>‹#›</a:t>
            </a:fld>
            <a:endParaRPr lang="en-AS"/>
          </a:p>
        </p:txBody>
      </p:sp>
    </p:spTree>
    <p:extLst>
      <p:ext uri="{BB962C8B-B14F-4D97-AF65-F5344CB8AC3E}">
        <p14:creationId xmlns:p14="http://schemas.microsoft.com/office/powerpoint/2010/main" val="3012574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968791-1369-4261-99B8-B800269D2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9B8572-E3C2-4B86-97F3-EAFEC34670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F3AFD6-A50B-4454-B141-562CA1ED71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CD07D1-F50E-4277-867A-1088870720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7D31334-F27E-484D-9316-57595FE5FC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8ACDF0D-6F73-44A0-B6D1-9D4572CB4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BCC41-49C9-4567-B5EB-FE2D5ABBF1C1}" type="datetimeFigureOut">
              <a:rPr lang="en-AS" smtClean="0"/>
              <a:t>8/3/2022</a:t>
            </a:fld>
            <a:endParaRPr lang="en-A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AD31D52-4268-44E4-A71E-6F0C9DFEB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C0E0465-28E0-4BB5-AF56-562578B758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717C1-CF42-4F79-8E55-A0408BDDF789}" type="slidenum">
              <a:rPr lang="en-AS" smtClean="0"/>
              <a:t>‹#›</a:t>
            </a:fld>
            <a:endParaRPr lang="en-AS"/>
          </a:p>
        </p:txBody>
      </p:sp>
    </p:spTree>
    <p:extLst>
      <p:ext uri="{BB962C8B-B14F-4D97-AF65-F5344CB8AC3E}">
        <p14:creationId xmlns:p14="http://schemas.microsoft.com/office/powerpoint/2010/main" val="1045793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7811A7-27F3-45AD-A5A0-BDAAB8495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9E1398-C108-4B51-A21F-BBD705C2FD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BCC41-49C9-4567-B5EB-FE2D5ABBF1C1}" type="datetimeFigureOut">
              <a:rPr lang="en-AS" smtClean="0"/>
              <a:t>8/3/2022</a:t>
            </a:fld>
            <a:endParaRPr lang="en-A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20EE4E-EDC8-41B7-AD39-014DF06961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D0D3C6-4755-4C85-BE50-0C0DAC229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717C1-CF42-4F79-8E55-A0408BDDF789}" type="slidenum">
              <a:rPr lang="en-AS" smtClean="0"/>
              <a:t>‹#›</a:t>
            </a:fld>
            <a:endParaRPr lang="en-AS"/>
          </a:p>
        </p:txBody>
      </p:sp>
    </p:spTree>
    <p:extLst>
      <p:ext uri="{BB962C8B-B14F-4D97-AF65-F5344CB8AC3E}">
        <p14:creationId xmlns:p14="http://schemas.microsoft.com/office/powerpoint/2010/main" val="4111700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2ECB13E-6AC8-4CB3-9847-44377D60EE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BCC41-49C9-4567-B5EB-FE2D5ABBF1C1}" type="datetimeFigureOut">
              <a:rPr lang="en-AS" smtClean="0"/>
              <a:t>8/3/2022</a:t>
            </a:fld>
            <a:endParaRPr lang="en-A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8122B7C-9411-4429-8634-1B0BB8F55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81038D-75A2-4385-8CCF-9DFCD1AAB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717C1-CF42-4F79-8E55-A0408BDDF789}" type="slidenum">
              <a:rPr lang="en-AS" smtClean="0"/>
              <a:t>‹#›</a:t>
            </a:fld>
            <a:endParaRPr lang="en-AS"/>
          </a:p>
        </p:txBody>
      </p:sp>
    </p:spTree>
    <p:extLst>
      <p:ext uri="{BB962C8B-B14F-4D97-AF65-F5344CB8AC3E}">
        <p14:creationId xmlns:p14="http://schemas.microsoft.com/office/powerpoint/2010/main" val="13475190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79947A-2A84-4C57-910F-EC5815CBD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431D76-EDB3-4168-B2E8-279D36451A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637F1E-6BAB-4B17-8355-6A132E1474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4B1AE8-AFC5-47B3-AE3A-0347CFAD59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BCC41-49C9-4567-B5EB-FE2D5ABBF1C1}" type="datetimeFigureOut">
              <a:rPr lang="en-AS" smtClean="0"/>
              <a:t>8/3/2022</a:t>
            </a:fld>
            <a:endParaRPr lang="en-A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DE0980-892B-48FD-9027-0F2836E729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3689B3-EA14-4E0B-844E-C4F0596306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717C1-CF42-4F79-8E55-A0408BDDF789}" type="slidenum">
              <a:rPr lang="en-AS" smtClean="0"/>
              <a:t>‹#›</a:t>
            </a:fld>
            <a:endParaRPr lang="en-AS"/>
          </a:p>
        </p:txBody>
      </p:sp>
    </p:spTree>
    <p:extLst>
      <p:ext uri="{BB962C8B-B14F-4D97-AF65-F5344CB8AC3E}">
        <p14:creationId xmlns:p14="http://schemas.microsoft.com/office/powerpoint/2010/main" val="1606765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48D2B-A093-4015-B920-C22916812E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7C1FD29-5EB1-4C39-882E-277AB8C55B8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E235F9-4735-4189-B362-DFD09C00C2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121B2D-2D2B-4FB7-BF90-8204B4B21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BCC41-49C9-4567-B5EB-FE2D5ABBF1C1}" type="datetimeFigureOut">
              <a:rPr lang="en-AS" smtClean="0"/>
              <a:t>8/3/2022</a:t>
            </a:fld>
            <a:endParaRPr lang="en-A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D73BEA-1B85-4CEF-84E4-670809680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D97C9A-CC58-4BAD-9E14-502CBE2EC0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717C1-CF42-4F79-8E55-A0408BDDF789}" type="slidenum">
              <a:rPr lang="en-AS" smtClean="0"/>
              <a:t>‹#›</a:t>
            </a:fld>
            <a:endParaRPr lang="en-AS"/>
          </a:p>
        </p:txBody>
      </p:sp>
    </p:spTree>
    <p:extLst>
      <p:ext uri="{BB962C8B-B14F-4D97-AF65-F5344CB8AC3E}">
        <p14:creationId xmlns:p14="http://schemas.microsoft.com/office/powerpoint/2010/main" val="1033921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3FA8738-37D7-4748-B7F9-915F4A5D34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556F38-C71C-4A78-AB30-7465C4E133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50AC6B-F4E6-48A1-A018-40CE0867E3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CBCC41-49C9-4567-B5EB-FE2D5ABBF1C1}" type="datetimeFigureOut">
              <a:rPr lang="en-AS" smtClean="0"/>
              <a:t>8/3/2022</a:t>
            </a:fld>
            <a:endParaRPr lang="en-A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9D0038-6D12-4484-B5FA-BB45695B9F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098612-7017-4DA1-90A2-AA6E1C24F5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7717C1-CF42-4F79-8E55-A0408BDDF789}" type="slidenum">
              <a:rPr lang="en-AS" smtClean="0"/>
              <a:t>‹#›</a:t>
            </a:fld>
            <a:endParaRPr lang="en-AS"/>
          </a:p>
        </p:txBody>
      </p:sp>
    </p:spTree>
    <p:extLst>
      <p:ext uri="{BB962C8B-B14F-4D97-AF65-F5344CB8AC3E}">
        <p14:creationId xmlns:p14="http://schemas.microsoft.com/office/powerpoint/2010/main" val="4139878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A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Rectangle 6">
            <a:extLst>
              <a:ext uri="{FF2B5EF4-FFF2-40B4-BE49-F238E27FC236}">
                <a16:creationId xmlns:a16="http://schemas.microsoft.com/office/drawing/2014/main" id="{4E1BEB12-92AF-4445-98AD-4C7756E7C9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D0522C2C-7B5C-48A7-A969-03941E5D2E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Freeform 13">
            <a:extLst>
              <a:ext uri="{FF2B5EF4-FFF2-40B4-BE49-F238E27FC236}">
                <a16:creationId xmlns:a16="http://schemas.microsoft.com/office/drawing/2014/main" id="{9C682A1A-5B2D-4111-BBD6-620165633E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769476" y="220196"/>
            <a:ext cx="9422524" cy="6637806"/>
          </a:xfrm>
          <a:custGeom>
            <a:avLst/>
            <a:gdLst>
              <a:gd name="connsiteX0" fmla="*/ 4929467 w 8191500"/>
              <a:gd name="connsiteY0" fmla="*/ 0 h 5770597"/>
              <a:gd name="connsiteX1" fmla="*/ 8065066 w 8191500"/>
              <a:gd name="connsiteY1" fmla="*/ 1118513 h 5770597"/>
              <a:gd name="connsiteX2" fmla="*/ 8191500 w 8191500"/>
              <a:gd name="connsiteY2" fmla="*/ 1227339 h 5770597"/>
              <a:gd name="connsiteX3" fmla="*/ 8191500 w 8191500"/>
              <a:gd name="connsiteY3" fmla="*/ 5770597 h 5770597"/>
              <a:gd name="connsiteX4" fmla="*/ 79523 w 8191500"/>
              <a:gd name="connsiteY4" fmla="*/ 5770597 h 5770597"/>
              <a:gd name="connsiteX5" fmla="*/ 56799 w 8191500"/>
              <a:gd name="connsiteY5" fmla="*/ 5644158 h 5770597"/>
              <a:gd name="connsiteX6" fmla="*/ 0 w 8191500"/>
              <a:gd name="connsiteY6" fmla="*/ 4898209 h 5770597"/>
              <a:gd name="connsiteX7" fmla="*/ 4929467 w 8191500"/>
              <a:gd name="connsiteY7" fmla="*/ 0 h 5770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91500" h="5770597">
                <a:moveTo>
                  <a:pt x="4929467" y="0"/>
                </a:moveTo>
                <a:cubicBezTo>
                  <a:pt x="6120547" y="0"/>
                  <a:pt x="7212963" y="419755"/>
                  <a:pt x="8065066" y="1118513"/>
                </a:cubicBezTo>
                <a:lnTo>
                  <a:pt x="8191500" y="1227339"/>
                </a:lnTo>
                <a:lnTo>
                  <a:pt x="8191500" y="5770597"/>
                </a:lnTo>
                <a:lnTo>
                  <a:pt x="79523" y="5770597"/>
                </a:lnTo>
                <a:lnTo>
                  <a:pt x="56799" y="5644158"/>
                </a:lnTo>
                <a:cubicBezTo>
                  <a:pt x="19398" y="5400934"/>
                  <a:pt x="0" y="5151822"/>
                  <a:pt x="0" y="4898209"/>
                </a:cubicBezTo>
                <a:cubicBezTo>
                  <a:pt x="0" y="2193003"/>
                  <a:pt x="2206998" y="0"/>
                  <a:pt x="49294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Oval 12">
            <a:extLst>
              <a:ext uri="{FF2B5EF4-FFF2-40B4-BE49-F238E27FC236}">
                <a16:creationId xmlns:a16="http://schemas.microsoft.com/office/drawing/2014/main" id="{D6EE29F2-D77F-4BD0-A20B-334D316A1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09800" y="2099696"/>
            <a:ext cx="1942241" cy="188955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Arc 14">
            <a:extLst>
              <a:ext uri="{FF2B5EF4-FFF2-40B4-BE49-F238E27FC236}">
                <a16:creationId xmlns:a16="http://schemas.microsoft.com/office/drawing/2014/main" id="{22D09ED2-868F-42C6-866E-F92E0CEF31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520172">
            <a:off x="1613162" y="1492572"/>
            <a:ext cx="2987899" cy="2987899"/>
          </a:xfrm>
          <a:prstGeom prst="arc">
            <a:avLst>
              <a:gd name="adj1" fmla="val 14455503"/>
              <a:gd name="adj2" fmla="val 227775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ED43C7-C2C2-42B2-81E5-CDCEE693E4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2244" y="331570"/>
            <a:ext cx="7644627" cy="956603"/>
          </a:xfrm>
        </p:spPr>
        <p:txBody>
          <a:bodyPr>
            <a:normAutofit fontScale="90000"/>
          </a:bodyPr>
          <a:lstStyle/>
          <a:p>
            <a:pPr algn="r"/>
            <a:r>
              <a:rPr lang="vi-VN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Thí nghiệm về lực kế kéo </a:t>
            </a:r>
            <a:endParaRPr lang="en-A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52DE4F1-9FE2-4771-8AD3-480019C79D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7879" y="2851095"/>
            <a:ext cx="4396753" cy="72217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F73B1AE7-D537-4CDE-8038-EA3638D42A76}"/>
              </a:ext>
            </a:extLst>
          </p:cNvPr>
          <p:cNvSpPr txBox="1"/>
          <p:nvPr/>
        </p:nvSpPr>
        <p:spPr>
          <a:xfrm>
            <a:off x="819143" y="1903938"/>
            <a:ext cx="87757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Móc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kéo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A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8107953-6EA4-427C-8E50-808AFE54B665}"/>
              </a:ext>
            </a:extLst>
          </p:cNvPr>
          <p:cNvSpPr txBox="1"/>
          <p:nvPr/>
        </p:nvSpPr>
        <p:spPr>
          <a:xfrm>
            <a:off x="1714500" y="3547557"/>
            <a:ext cx="5943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l">
              <a:buAutoNum type="alphaLcParenR"/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đoán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EBA9C9C-95FD-4CF9-AE00-31EBB32FBD2C}"/>
              </a:ext>
            </a:extLst>
          </p:cNvPr>
          <p:cNvSpPr txBox="1"/>
          <p:nvPr/>
        </p:nvSpPr>
        <p:spPr>
          <a:xfrm>
            <a:off x="1609679" y="4372510"/>
            <a:ext cx="591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b)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endParaRPr lang="en-A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6236678-F169-4420-8940-F3A3CF8EE135}"/>
              </a:ext>
            </a:extLst>
          </p:cNvPr>
          <p:cNvSpPr txBox="1"/>
          <p:nvPr/>
        </p:nvSpPr>
        <p:spPr>
          <a:xfrm>
            <a:off x="1816100" y="5270500"/>
            <a:ext cx="8763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tục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kéo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ngược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tăng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en-A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7562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/>
      <p:bldP spid="22" grpId="0"/>
      <p:bldP spid="24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A1B59D75-FC88-4DE3-A268-C2181AE2FC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946" y="610642"/>
            <a:ext cx="12672514" cy="6336257"/>
          </a:xfrm>
          <a:prstGeom prst="rect">
            <a:avLst/>
          </a:prstGeom>
        </p:spPr>
      </p:pic>
      <p:sp>
        <p:nvSpPr>
          <p:cNvPr id="25602" name="Rectangle 2">
            <a:extLst>
              <a:ext uri="{FF2B5EF4-FFF2-40B4-BE49-F238E27FC236}">
                <a16:creationId xmlns:a16="http://schemas.microsoft.com/office/drawing/2014/main" id="{D571F5CD-3B74-4298-8845-19C015A32D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vi-VN"/>
              <a:t>`</a:t>
            </a:r>
          </a:p>
        </p:txBody>
      </p:sp>
      <p:sp>
        <p:nvSpPr>
          <p:cNvPr id="25608" name="WordArt 11">
            <a:extLst>
              <a:ext uri="{FF2B5EF4-FFF2-40B4-BE49-F238E27FC236}">
                <a16:creationId xmlns:a16="http://schemas.microsoft.com/office/drawing/2014/main" id="{8EFD8C5E-13DF-4FCF-8CEE-153D319F2A1F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21049" y="1248427"/>
            <a:ext cx="9346951" cy="107576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pt-BR" sz="4157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XIN CHÀO CÁC EM</a:t>
            </a:r>
            <a:endParaRPr lang="en-AS" sz="4157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10" name="WordArt 11">
            <a:extLst>
              <a:ext uri="{FF2B5EF4-FFF2-40B4-BE49-F238E27FC236}">
                <a16:creationId xmlns:a16="http://schemas.microsoft.com/office/drawing/2014/main" id="{915DFC5C-9D9F-4942-BA85-7B6137E04AAC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669926" y="2703005"/>
            <a:ext cx="9346951" cy="107576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pt-BR" sz="4157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HẸN GẶP LẠI VÀO TIẾT SAU</a:t>
            </a:r>
            <a:endParaRPr lang="en-AS" sz="4157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C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newsflash/>
    <p:sndAc>
      <p:stSnd>
        <p:snd r:embed="rId2" name="APPLAUSE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D8C4ACE-9D41-44BE-9FAF-114A0438BF4A}"/>
              </a:ext>
            </a:extLst>
          </p:cNvPr>
          <p:cNvSpPr txBox="1"/>
          <p:nvPr/>
        </p:nvSpPr>
        <p:spPr>
          <a:xfrm>
            <a:off x="2717800" y="431800"/>
            <a:ext cx="6654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16: </a:t>
            </a:r>
            <a:r>
              <a:rPr lang="en-US" sz="32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32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NEWTON</a:t>
            </a:r>
            <a:endParaRPr lang="en-AS" sz="32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EAFEC68-EF8D-475A-83B9-BA2BD13457BF}"/>
              </a:ext>
            </a:extLst>
          </p:cNvPr>
          <p:cNvSpPr txBox="1"/>
          <p:nvPr/>
        </p:nvSpPr>
        <p:spPr>
          <a:xfrm>
            <a:off x="609760" y="1218625"/>
            <a:ext cx="6489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NEWTON</a:t>
            </a:r>
            <a:endParaRPr lang="en-A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8827652-F682-4346-89EF-72D9340C3315}"/>
              </a:ext>
            </a:extLst>
          </p:cNvPr>
          <p:cNvSpPr txBox="1"/>
          <p:nvPr/>
        </p:nvSpPr>
        <p:spPr>
          <a:xfrm>
            <a:off x="755526" y="1945280"/>
            <a:ext cx="589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endParaRPr lang="en-A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E7E4640-CFF2-4CBB-B091-AD46C575C8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0075" y="1689009"/>
            <a:ext cx="2900363" cy="184996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05316AB-4712-4992-B317-33B87130EC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5514" y="3940964"/>
            <a:ext cx="2168252" cy="114229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7F61612-655F-43F0-AD84-79303BA817EF}"/>
              </a:ext>
            </a:extLst>
          </p:cNvPr>
          <p:cNvSpPr txBox="1"/>
          <p:nvPr/>
        </p:nvSpPr>
        <p:spPr>
          <a:xfrm>
            <a:off x="1994833" y="2597320"/>
            <a:ext cx="601015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C1. Hình 16.1a lực nào làm cho thanh Nam châm dịch chuyển lại gần thanh? </a:t>
            </a:r>
          </a:p>
          <a:p>
            <a:r>
              <a:rPr lang="de-DE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C2. Lực nào làm cho hai xe thay đổi chuyển động khi đốt dây? Cho biết hướng của mỗi lực đó. </a:t>
            </a:r>
            <a:endParaRPr lang="en-A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D640DB3-5024-46EA-8CAC-4376BCFB9803}"/>
              </a:ext>
            </a:extLst>
          </p:cNvPr>
          <p:cNvGrpSpPr/>
          <p:nvPr/>
        </p:nvGrpSpPr>
        <p:grpSpPr>
          <a:xfrm>
            <a:off x="535655" y="2942996"/>
            <a:ext cx="1081553" cy="2399115"/>
            <a:chOff x="377921" y="3036485"/>
            <a:chExt cx="1081553" cy="2399115"/>
          </a:xfrm>
        </p:grpSpPr>
        <p:pic>
          <p:nvPicPr>
            <p:cNvPr id="15" name="Graphic 14" descr="Question Mark with solid fill">
              <a:extLst>
                <a:ext uri="{FF2B5EF4-FFF2-40B4-BE49-F238E27FC236}">
                  <a16:creationId xmlns:a16="http://schemas.microsoft.com/office/drawing/2014/main" id="{B54B120F-53E1-4BE6-AD40-7CA9E8B82B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61498" y="3036485"/>
              <a:ext cx="914400" cy="914400"/>
            </a:xfrm>
            <a:prstGeom prst="rect">
              <a:avLst/>
            </a:prstGeom>
          </p:spPr>
        </p:pic>
        <p:pic>
          <p:nvPicPr>
            <p:cNvPr id="17" name="Picture 16" descr="A picture containing clipart&#10;&#10;Description automatically generated">
              <a:extLst>
                <a:ext uri="{FF2B5EF4-FFF2-40B4-BE49-F238E27FC236}">
                  <a16:creationId xmlns:a16="http://schemas.microsoft.com/office/drawing/2014/main" id="{DD1C6E26-5ED4-45BD-A859-57B070F4D5F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921" y="4118785"/>
              <a:ext cx="1081553" cy="1316815"/>
            </a:xfrm>
            <a:prstGeom prst="rect">
              <a:avLst/>
            </a:prstGeom>
          </p:spPr>
        </p:pic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B39ECBCF-864E-405F-8F22-1F4724BD1B13}"/>
              </a:ext>
            </a:extLst>
          </p:cNvPr>
          <p:cNvSpPr txBox="1"/>
          <p:nvPr/>
        </p:nvSpPr>
        <p:spPr>
          <a:xfrm>
            <a:off x="1381832" y="5583219"/>
            <a:ext cx="91544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Nghiên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Newton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SGK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A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Graphic 20" descr="Badge Question Mark with solid fill">
            <a:extLst>
              <a:ext uri="{FF2B5EF4-FFF2-40B4-BE49-F238E27FC236}">
                <a16:creationId xmlns:a16="http://schemas.microsoft.com/office/drawing/2014/main" id="{F593A7C5-7C88-4DF5-AC36-CAF6FE76E16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40393" y="558321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066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92D9196-54AF-47CF-87FC-50A53934EF42}"/>
              </a:ext>
            </a:extLst>
          </p:cNvPr>
          <p:cNvSpPr txBox="1"/>
          <p:nvPr/>
        </p:nvSpPr>
        <p:spPr>
          <a:xfrm>
            <a:off x="2717800" y="431800"/>
            <a:ext cx="6654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16: </a:t>
            </a:r>
            <a:r>
              <a:rPr lang="en-US" sz="32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32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NEWTON</a:t>
            </a:r>
            <a:endParaRPr lang="en-AS" sz="32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68ABA49-B897-4ABB-8DCA-C6D72098A790}"/>
              </a:ext>
            </a:extLst>
          </p:cNvPr>
          <p:cNvSpPr txBox="1"/>
          <p:nvPr/>
        </p:nvSpPr>
        <p:spPr>
          <a:xfrm>
            <a:off x="558960" y="1065564"/>
            <a:ext cx="6489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NEWTON</a:t>
            </a:r>
            <a:endParaRPr lang="en-A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F2B926-5D11-4416-8ED0-FB625C32C325}"/>
              </a:ext>
            </a:extLst>
          </p:cNvPr>
          <p:cNvSpPr txBox="1"/>
          <p:nvPr/>
        </p:nvSpPr>
        <p:spPr>
          <a:xfrm>
            <a:off x="746054" y="1756162"/>
            <a:ext cx="58458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endParaRPr lang="en-A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D49F8E7-CEAD-46DE-9ABD-20D6B112C0A9}"/>
              </a:ext>
            </a:extLst>
          </p:cNvPr>
          <p:cNvSpPr txBox="1"/>
          <p:nvPr/>
        </p:nvSpPr>
        <p:spPr>
          <a:xfrm>
            <a:off x="886156" y="2428547"/>
            <a:ext cx="8980227" cy="991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de-DE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Lực không tồn tại riêng lẻ, các lực hút hoặc đẩy luôn xuất hiện thành từng cặp giữa hai vật. </a:t>
            </a:r>
            <a:endParaRPr lang="en-A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C85BB04-61F1-4D9B-8199-095B8CEA7FE9}"/>
              </a:ext>
            </a:extLst>
          </p:cNvPr>
          <p:cNvSpPr txBox="1"/>
          <p:nvPr/>
        </p:nvSpPr>
        <p:spPr>
          <a:xfrm>
            <a:off x="746054" y="3610748"/>
            <a:ext cx="42831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Newton</a:t>
            </a:r>
            <a:endParaRPr lang="en-A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9AD01DD-1650-443E-9812-5AD1B49F676F}"/>
              </a:ext>
            </a:extLst>
          </p:cNvPr>
          <p:cNvSpPr txBox="1"/>
          <p:nvPr/>
        </p:nvSpPr>
        <p:spPr>
          <a:xfrm>
            <a:off x="633377" y="4339794"/>
            <a:ext cx="8791646" cy="1452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de-DE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 mọi trường hợp, khi vật A tác dụng lên vật B thì vật B cũng tác dụng trở lại vật A một lực. Hai lực này là hai lực trực đối. </a:t>
            </a:r>
            <a:endParaRPr lang="en-A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0AA8139-302C-4F22-B62F-B90BE51B8F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7700" y="4523766"/>
            <a:ext cx="2143125" cy="1647182"/>
          </a:xfrm>
          <a:prstGeom prst="rect">
            <a:avLst/>
          </a:prstGeom>
        </p:spPr>
      </p:pic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A02572C3-FE4B-4A70-9385-5874973BFA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4798573"/>
              </p:ext>
            </p:extLst>
          </p:nvPr>
        </p:nvGraphicFramePr>
        <p:xfrm>
          <a:off x="3365500" y="5767956"/>
          <a:ext cx="2010769" cy="6337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Equation" r:id="rId4" imgW="799533" imgH="228481" progId="Equation.DSMT4">
                  <p:embed/>
                </p:oleObj>
              </mc:Choice>
              <mc:Fallback>
                <p:oleObj name="Equation" r:id="rId4" imgW="799533" imgH="228481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65500" y="5767956"/>
                        <a:ext cx="2010769" cy="6337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13669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321C2F4-83ED-49DD-8F16-832C3AA228E1}"/>
              </a:ext>
            </a:extLst>
          </p:cNvPr>
          <p:cNvSpPr txBox="1"/>
          <p:nvPr/>
        </p:nvSpPr>
        <p:spPr>
          <a:xfrm>
            <a:off x="2717800" y="431800"/>
            <a:ext cx="6654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16: </a:t>
            </a:r>
            <a:r>
              <a:rPr lang="en-US" sz="32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32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NEWTON</a:t>
            </a:r>
            <a:endParaRPr lang="en-AS" sz="32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54102A-5175-42B4-BDB1-65B317BCE096}"/>
              </a:ext>
            </a:extLst>
          </p:cNvPr>
          <p:cNvSpPr txBox="1"/>
          <p:nvPr/>
        </p:nvSpPr>
        <p:spPr>
          <a:xfrm>
            <a:off x="444660" y="1058050"/>
            <a:ext cx="9613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endParaRPr lang="en-A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92E9AB2-D499-44A4-9437-0B67BF12D73A}"/>
              </a:ext>
            </a:extLst>
          </p:cNvPr>
          <p:cNvGrpSpPr/>
          <p:nvPr/>
        </p:nvGrpSpPr>
        <p:grpSpPr>
          <a:xfrm>
            <a:off x="444660" y="2333396"/>
            <a:ext cx="1081553" cy="2399115"/>
            <a:chOff x="377921" y="3036485"/>
            <a:chExt cx="1081553" cy="2399115"/>
          </a:xfrm>
        </p:grpSpPr>
        <p:pic>
          <p:nvPicPr>
            <p:cNvPr id="7" name="Graphic 6" descr="Question Mark with solid fill">
              <a:extLst>
                <a:ext uri="{FF2B5EF4-FFF2-40B4-BE49-F238E27FC236}">
                  <a16:creationId xmlns:a16="http://schemas.microsoft.com/office/drawing/2014/main" id="{3E16F153-AC8E-4485-AE31-27AB262C49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61498" y="3036485"/>
              <a:ext cx="914400" cy="914400"/>
            </a:xfrm>
            <a:prstGeom prst="rect">
              <a:avLst/>
            </a:prstGeom>
          </p:spPr>
        </p:pic>
        <p:pic>
          <p:nvPicPr>
            <p:cNvPr id="8" name="Picture 7" descr="A picture containing clipart&#10;&#10;Description automatically generated">
              <a:extLst>
                <a:ext uri="{FF2B5EF4-FFF2-40B4-BE49-F238E27FC236}">
                  <a16:creationId xmlns:a16="http://schemas.microsoft.com/office/drawing/2014/main" id="{7BFEAE3A-9DAE-49EA-8386-DA8E41D421B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921" y="4118785"/>
              <a:ext cx="1081553" cy="1316815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52029823-916D-4824-B3D0-81553B6E30F3}"/>
              </a:ext>
            </a:extLst>
          </p:cNvPr>
          <p:cNvSpPr txBox="1"/>
          <p:nvPr/>
        </p:nvSpPr>
        <p:spPr>
          <a:xfrm>
            <a:off x="2286000" y="2514600"/>
            <a:ext cx="68707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C3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Cặp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lực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phản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lực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đặc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điểm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gì</a:t>
            </a:r>
            <a:endParaRPr lang="en-US" sz="3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C4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Cặp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lực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phản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lực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phải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lực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bằng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tại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sao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A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3477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06417F4-D883-4702-A691-A28E8893712B}"/>
              </a:ext>
            </a:extLst>
          </p:cNvPr>
          <p:cNvSpPr txBox="1"/>
          <p:nvPr/>
        </p:nvSpPr>
        <p:spPr>
          <a:xfrm>
            <a:off x="2717800" y="431800"/>
            <a:ext cx="6654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16: </a:t>
            </a:r>
            <a:r>
              <a:rPr lang="en-US" sz="32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32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NEWTON</a:t>
            </a:r>
            <a:endParaRPr lang="en-AS" sz="32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28C68B-5047-4927-B47F-4A05789C67E9}"/>
              </a:ext>
            </a:extLst>
          </p:cNvPr>
          <p:cNvSpPr txBox="1"/>
          <p:nvPr/>
        </p:nvSpPr>
        <p:spPr>
          <a:xfrm>
            <a:off x="444660" y="1058050"/>
            <a:ext cx="9613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endParaRPr lang="en-A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63DA51D-B696-4CAD-89EC-E04BA13FCD72}"/>
              </a:ext>
            </a:extLst>
          </p:cNvPr>
          <p:cNvSpPr txBox="1"/>
          <p:nvPr/>
        </p:nvSpPr>
        <p:spPr>
          <a:xfrm>
            <a:off x="723900" y="1955800"/>
            <a:ext cx="9436100" cy="30623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  <a:tabLst>
                <a:tab pos="291465" algn="l"/>
              </a:tabLst>
            </a:pPr>
            <a:r>
              <a:rPr lang="de-DE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Lực và phản lực luôn xuất hiện thành từng cặp. </a:t>
            </a:r>
            <a:endParaRPr lang="en-A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spcBef>
                <a:spcPts val="600"/>
              </a:spcBef>
              <a:spcAft>
                <a:spcPts val="600"/>
              </a:spcAft>
              <a:tabLst>
                <a:tab pos="291465" algn="l"/>
              </a:tabLst>
            </a:pPr>
            <a:r>
              <a:rPr lang="de-DE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Lực và phản lực tác dụng theo một đường thẳng, cùng độ lớn nhưng ngược chiều (hai lực như vật là hai lực trực đối)</a:t>
            </a:r>
            <a:endParaRPr lang="en-A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spcBef>
                <a:spcPts val="600"/>
              </a:spcBef>
              <a:spcAft>
                <a:spcPts val="600"/>
              </a:spcAft>
              <a:tabLst>
                <a:tab pos="291465" algn="l"/>
              </a:tabLst>
            </a:pPr>
            <a:r>
              <a:rPr lang="de-DE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Lực và phản lực không cân bằng (Vì chúng đặt vào hai vật khác nhau)</a:t>
            </a:r>
            <a:endParaRPr lang="en-A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de-DE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  Cặp lực và phản lực là hai lực cùng loại. </a:t>
            </a:r>
            <a:endParaRPr lang="en-A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9259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8A944D2-D0AA-4F88-847D-A00924B77BE8}"/>
              </a:ext>
            </a:extLst>
          </p:cNvPr>
          <p:cNvSpPr txBox="1"/>
          <p:nvPr/>
        </p:nvSpPr>
        <p:spPr>
          <a:xfrm>
            <a:off x="2717800" y="431800"/>
            <a:ext cx="65626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16: </a:t>
            </a:r>
            <a:r>
              <a:rPr lang="en-US" sz="32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32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NEWTON</a:t>
            </a:r>
            <a:endParaRPr lang="en-AS" sz="32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0229C8-57FE-46DA-B341-5AE5A10152E3}"/>
              </a:ext>
            </a:extLst>
          </p:cNvPr>
          <p:cNvSpPr txBox="1"/>
          <p:nvPr/>
        </p:nvSpPr>
        <p:spPr>
          <a:xfrm>
            <a:off x="1358900" y="1119693"/>
            <a:ext cx="2717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A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C7B35B2-DB95-4818-93F5-F1639998440F}"/>
              </a:ext>
            </a:extLst>
          </p:cNvPr>
          <p:cNvSpPr txBox="1"/>
          <p:nvPr/>
        </p:nvSpPr>
        <p:spPr>
          <a:xfrm>
            <a:off x="838200" y="1807586"/>
            <a:ext cx="7594600" cy="2118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4862830" algn="l"/>
              </a:tabLst>
            </a:pP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C5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Hãy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chỉ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ra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cặp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lực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phản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lực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trường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endParaRPr lang="en-A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4862830" algn="l"/>
              </a:tabLst>
            </a:pP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a)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Quyển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sách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nằm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yên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mặt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bàn</a:t>
            </a:r>
            <a:endParaRPr lang="en-A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4862830" algn="l"/>
              </a:tabLst>
            </a:pP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b)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Dùng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búa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đóng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đinh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gỗ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A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C816F95-732D-43C9-8AD6-440A63C5F7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7587" y="2392362"/>
            <a:ext cx="2105025" cy="8286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193B8FB-16BE-47A1-8805-20887E0CCB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7587" y="3429000"/>
            <a:ext cx="2228850" cy="136207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CFB4078-6150-466F-8BD8-BB74DBC1061F}"/>
              </a:ext>
            </a:extLst>
          </p:cNvPr>
          <p:cNvSpPr txBox="1"/>
          <p:nvPr/>
        </p:nvSpPr>
        <p:spPr>
          <a:xfrm>
            <a:off x="838200" y="4221638"/>
            <a:ext cx="7505700" cy="991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4862830" algn="l"/>
              </a:tabLst>
            </a:pP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C6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Quyển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sách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nằm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yên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phải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kết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quả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lực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phản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lực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hay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A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E6E4F01-2928-4E9D-B273-09471893FD7E}"/>
              </a:ext>
            </a:extLst>
          </p:cNvPr>
          <p:cNvSpPr txBox="1"/>
          <p:nvPr/>
        </p:nvSpPr>
        <p:spPr>
          <a:xfrm>
            <a:off x="965200" y="5372100"/>
            <a:ext cx="831527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C7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Lực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do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búa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đinh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phản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lực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đặc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gì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endParaRPr lang="en-A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1294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3D9DBF3-9A78-4E63-9106-89DFAAC724C8}"/>
              </a:ext>
            </a:extLst>
          </p:cNvPr>
          <p:cNvSpPr txBox="1"/>
          <p:nvPr/>
        </p:nvSpPr>
        <p:spPr>
          <a:xfrm>
            <a:off x="2603500" y="419100"/>
            <a:ext cx="6654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16: </a:t>
            </a:r>
            <a:r>
              <a:rPr lang="en-US" sz="32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32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NEWTON</a:t>
            </a:r>
            <a:endParaRPr lang="en-AS" sz="32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B414C2C-003A-40C2-B3E6-083F2FD65AD5}"/>
              </a:ext>
            </a:extLst>
          </p:cNvPr>
          <p:cNvSpPr txBox="1"/>
          <p:nvPr/>
        </p:nvSpPr>
        <p:spPr>
          <a:xfrm>
            <a:off x="1168400" y="1282700"/>
            <a:ext cx="32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A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92917A-5A62-47D5-932B-E866FE8916E0}"/>
              </a:ext>
            </a:extLst>
          </p:cNvPr>
          <p:cNvSpPr txBox="1"/>
          <p:nvPr/>
        </p:nvSpPr>
        <p:spPr>
          <a:xfrm>
            <a:off x="825500" y="2146300"/>
            <a:ext cx="9080500" cy="3143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98755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vi-VN" sz="2800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GV Yêu cầu mỗi nhóm HS:</a:t>
            </a:r>
            <a:endParaRPr lang="en-A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vi-VN" sz="2800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- Tìm thêm các ví dụ tác dụng tương hỗ một số hiện tượng có lợi một số hiện tượng có hại</a:t>
            </a:r>
            <a:endParaRPr lang="en-A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vi-VN" sz="2800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- Tại sao người kéo co qua một sợi dây lại có người thắng, người thua? Điều đó mâu thuẫn với định luật 3 Newton không? Vẽ hình giải thích? </a:t>
            </a:r>
            <a:endParaRPr lang="en-A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6486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6">
            <a:extLst>
              <a:ext uri="{FF2B5EF4-FFF2-40B4-BE49-F238E27FC236}">
                <a16:creationId xmlns:a16="http://schemas.microsoft.com/office/drawing/2014/main" id="{D6036EFE-6B32-453B-A2A8-E25E962ACD6D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850900" y="431800"/>
            <a:ext cx="10147300" cy="749300"/>
          </a:xfrm>
          <a:prstGeom prst="ribbon">
            <a:avLst>
              <a:gd name="adj1" fmla="val 12500"/>
              <a:gd name="adj2" fmla="val 50000"/>
            </a:avLst>
          </a:prstGeom>
          <a:solidFill>
            <a:schemeClr val="accent1"/>
          </a:solidFill>
          <a:ln>
            <a:solidFill>
              <a:schemeClr val="tx1"/>
            </a:solidFill>
            <a:round/>
            <a:headEnd/>
            <a:tailEnd/>
          </a:ln>
        </p:spPr>
        <p:txBody>
          <a:bodyPr vert="horz" wrap="none" lIns="135852" tIns="67926" rIns="135852" bIns="67926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65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65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65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65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65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679262" algn="ctr" rtl="0" fontAlgn="base">
              <a:spcBef>
                <a:spcPct val="0"/>
              </a:spcBef>
              <a:spcAft>
                <a:spcPct val="0"/>
              </a:spcAft>
              <a:defRPr sz="65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1358524" algn="ctr" rtl="0" fontAlgn="base">
              <a:spcBef>
                <a:spcPct val="0"/>
              </a:spcBef>
              <a:spcAft>
                <a:spcPct val="0"/>
              </a:spcAft>
              <a:defRPr sz="65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2037786" algn="ctr" rtl="0" fontAlgn="base">
              <a:spcBef>
                <a:spcPct val="0"/>
              </a:spcBef>
              <a:spcAft>
                <a:spcPct val="0"/>
              </a:spcAft>
              <a:defRPr sz="65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2717048" algn="ctr" rtl="0" fontAlgn="base">
              <a:spcBef>
                <a:spcPct val="0"/>
              </a:spcBef>
              <a:spcAft>
                <a:spcPct val="0"/>
              </a:spcAft>
              <a:defRPr sz="65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altLang="vi-VN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 </a:t>
            </a:r>
            <a:r>
              <a:rPr lang="en-US" altLang="vi-VN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altLang="vi-VN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vi-VN" altLang="vi-VN" sz="4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2872A1-5FA1-47B1-8575-E8CA30172F56}"/>
              </a:ext>
            </a:extLst>
          </p:cNvPr>
          <p:cNvSpPr txBox="1"/>
          <p:nvPr/>
        </p:nvSpPr>
        <p:spPr>
          <a:xfrm>
            <a:off x="1700177" y="1685494"/>
            <a:ext cx="8791646" cy="1452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de-DE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 mọi trường hợp, khi vật A tác dụng lên vật B thì vật B cũng tác dụng trở lại vật A một lực. Hai lực này là hai lực trực đối. </a:t>
            </a:r>
            <a:endParaRPr lang="en-A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84F1B0F3-A2D1-4BEE-B60D-5CFBA67DBC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8542100"/>
              </p:ext>
            </p:extLst>
          </p:nvPr>
        </p:nvGraphicFramePr>
        <p:xfrm>
          <a:off x="4813300" y="3086101"/>
          <a:ext cx="2010769" cy="6337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Equation" r:id="rId3" imgW="799533" imgH="228481" progId="Equation.DSMT4">
                  <p:embed/>
                </p:oleObj>
              </mc:Choice>
              <mc:Fallback>
                <p:oleObj name="Equation" r:id="rId3" imgW="799533" imgH="228481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A02572C3-FE4B-4A70-9385-5874973BFA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13300" y="3086101"/>
                        <a:ext cx="2010769" cy="6337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120316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DF89E8B-C3BA-45F6-95B8-3E776F21CE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9047"/>
            <a:ext cx="12192000" cy="6099905"/>
          </a:xfrm>
          <a:prstGeom prst="rect">
            <a:avLst/>
          </a:prstGeom>
        </p:spPr>
      </p:pic>
      <p:sp>
        <p:nvSpPr>
          <p:cNvPr id="9" name="Text Box 5">
            <a:extLst>
              <a:ext uri="{FF2B5EF4-FFF2-40B4-BE49-F238E27FC236}">
                <a16:creationId xmlns:a16="http://schemas.microsoft.com/office/drawing/2014/main" id="{609C1DCB-E682-430B-9A3E-22E4C6A74D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6412" y="1087438"/>
            <a:ext cx="330517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5852" tIns="67926" rIns="135852" bIns="67926">
            <a:spAutoFit/>
          </a:bodyPr>
          <a:lstStyle>
            <a:lvl1pPr>
              <a:spcBef>
                <a:spcPct val="20000"/>
              </a:spcBef>
              <a:buChar char="•"/>
              <a:defRPr sz="4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4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3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vi-VN" altLang="vi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Dặn dò</a:t>
            </a:r>
          </a:p>
        </p:txBody>
      </p:sp>
      <p:sp>
        <p:nvSpPr>
          <p:cNvPr id="10" name="Text Box 6">
            <a:extLst>
              <a:ext uri="{FF2B5EF4-FFF2-40B4-BE49-F238E27FC236}">
                <a16:creationId xmlns:a16="http://schemas.microsoft.com/office/drawing/2014/main" id="{09A2FA76-6A3A-4D09-9B44-DFCE7E3EB7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6013" y="1963738"/>
            <a:ext cx="8351837" cy="3368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5852" tIns="67926" rIns="135852" bIns="67926">
            <a:spAutoFit/>
          </a:bodyPr>
          <a:lstStyle>
            <a:lvl1pPr>
              <a:spcBef>
                <a:spcPct val="20000"/>
              </a:spcBef>
              <a:buChar char="•"/>
              <a:defRPr sz="4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4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3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vi-VN" altLang="vi-VN" sz="4200" dirty="0"/>
              <a:t> </a:t>
            </a:r>
            <a:r>
              <a:rPr lang="vi-VN" altLang="vi-VN" sz="4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Học </a:t>
            </a:r>
            <a:r>
              <a:rPr lang="en-US" altLang="vi-VN" sz="4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vi-VN" sz="4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4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altLang="vi-VN" sz="4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4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vi-VN" altLang="vi-VN" sz="4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vi-VN" altLang="vi-VN" sz="4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Làm bài tập </a:t>
            </a:r>
            <a:r>
              <a:rPr lang="en-US" altLang="vi-VN" sz="4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SBT</a:t>
            </a:r>
            <a:r>
              <a:rPr lang="en-US" altLang="vi-VN" sz="4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4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vi-VN" sz="4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13. 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en-US" altLang="vi-VN" sz="4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4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altLang="vi-VN" sz="4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4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r>
              <a:rPr lang="en-US" altLang="vi-VN" sz="4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4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altLang="vi-VN" sz="4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4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altLang="vi-VN" sz="4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4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altLang="vi-VN" sz="4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altLang="vi-VN" sz="4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altLang="vi-VN" sz="4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4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altLang="vi-VN" sz="4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4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altLang="vi-VN" sz="4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685209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3200" dirty="0">
            <a:latin typeface="Times New Roman" panose="02020603050405020304" pitchFamily="18" charset="0"/>
            <a:cs typeface="Times New Roman" panose="02020603050405020304" pitchFamily="18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</TotalTime>
  <Words>606</Words>
  <Application>Microsoft Office PowerPoint</Application>
  <PresentationFormat>Widescreen</PresentationFormat>
  <Paragraphs>48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Office Theme</vt:lpstr>
      <vt:lpstr>MathType 7.0 Equation</vt:lpstr>
      <vt:lpstr>Thí nghiệm về lực kế kéo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`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Tuan Cao</dc:creator>
  <cp:lastModifiedBy>Tuan Cao</cp:lastModifiedBy>
  <cp:revision>7</cp:revision>
  <dcterms:created xsi:type="dcterms:W3CDTF">2022-08-03T07:34:44Z</dcterms:created>
  <dcterms:modified xsi:type="dcterms:W3CDTF">2022-08-03T09:24:55Z</dcterms:modified>
</cp:coreProperties>
</file>