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0" r:id="rId8"/>
    <p:sldId id="261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9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631B8-90D2-4EA4-B541-73202778943E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43412-F8D4-472E-B550-31FB23E6F8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631B8-90D2-4EA4-B541-73202778943E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43412-F8D4-472E-B550-31FB23E6F8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631B8-90D2-4EA4-B541-73202778943E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43412-F8D4-472E-B550-31FB23E6F8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631B8-90D2-4EA4-B541-73202778943E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43412-F8D4-472E-B550-31FB23E6F8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631B8-90D2-4EA4-B541-73202778943E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43412-F8D4-472E-B550-31FB23E6F8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631B8-90D2-4EA4-B541-73202778943E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43412-F8D4-472E-B550-31FB23E6F8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631B8-90D2-4EA4-B541-73202778943E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43412-F8D4-472E-B550-31FB23E6F8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631B8-90D2-4EA4-B541-73202778943E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43412-F8D4-472E-B550-31FB23E6F8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631B8-90D2-4EA4-B541-73202778943E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43412-F8D4-472E-B550-31FB23E6F8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631B8-90D2-4EA4-B541-73202778943E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43412-F8D4-472E-B550-31FB23E6F8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631B8-90D2-4EA4-B541-73202778943E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43412-F8D4-472E-B550-31FB23E6F8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631B8-90D2-4EA4-B541-73202778943E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43412-F8D4-472E-B550-31FB23E6F8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5.bin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image" Target="../media/image16.emf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1"/>
            <a:ext cx="7772400" cy="230505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LUYỆN </a:t>
            </a:r>
            <a:r>
              <a:rPr lang="en-US" b="1" dirty="0" smtClean="0"/>
              <a:t>TẬP</a:t>
            </a:r>
            <a:br>
              <a:rPr lang="en-US" b="1" dirty="0" smtClean="0"/>
            </a:br>
            <a:r>
              <a:rPr lang="en-US" b="1" dirty="0" smtClean="0"/>
              <a:t> </a:t>
            </a:r>
            <a:r>
              <a:rPr lang="pt-BR" b="1" dirty="0"/>
              <a:t>TÍNH CHẤT</a:t>
            </a:r>
            <a:r>
              <a:rPr lang="en-US" dirty="0"/>
              <a:t/>
            </a:r>
            <a:br>
              <a:rPr lang="en-US" dirty="0"/>
            </a:br>
            <a:r>
              <a:rPr lang="pt-BR" b="1" dirty="0"/>
              <a:t>BA ĐƯỜNG PHÂN GIÁC CỦA TAM GIÁC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ransition>
    <p:pull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893" name="Object 5"/>
          <p:cNvGraphicFramePr>
            <a:graphicFrameLocks noChangeAspect="1"/>
          </p:cNvGraphicFramePr>
          <p:nvPr/>
        </p:nvGraphicFramePr>
        <p:xfrm>
          <a:off x="3733800" y="304800"/>
          <a:ext cx="1524000" cy="457200"/>
        </p:xfrm>
        <a:graphic>
          <a:graphicData uri="http://schemas.openxmlformats.org/presentationml/2006/ole">
            <p:oleObj spid="_x0000_s37893" name="Equation" r:id="rId3" imgW="571252" imgH="228501" progId="Equation.DSMT4">
              <p:embed/>
            </p:oleObj>
          </a:graphicData>
        </a:graphic>
      </p:graphicFrame>
      <p:graphicFrame>
        <p:nvGraphicFramePr>
          <p:cNvPr id="37892" name="Object 4"/>
          <p:cNvGraphicFramePr>
            <a:graphicFrameLocks noChangeAspect="1"/>
          </p:cNvGraphicFramePr>
          <p:nvPr/>
        </p:nvGraphicFramePr>
        <p:xfrm>
          <a:off x="1143000" y="838200"/>
          <a:ext cx="4114800" cy="561975"/>
        </p:xfrm>
        <a:graphic>
          <a:graphicData uri="http://schemas.openxmlformats.org/presentationml/2006/ole">
            <p:oleObj spid="_x0000_s37892" name="Equation" r:id="rId4" imgW="1752600" imgH="254000" progId="Equation.DSMT4">
              <p:embed/>
            </p:oleObj>
          </a:graphicData>
        </a:graphic>
      </p:graphicFrame>
      <p:graphicFrame>
        <p:nvGraphicFramePr>
          <p:cNvPr id="37891" name="Object 3"/>
          <p:cNvGraphicFramePr>
            <a:graphicFrameLocks noChangeAspect="1"/>
          </p:cNvGraphicFramePr>
          <p:nvPr/>
        </p:nvGraphicFramePr>
        <p:xfrm>
          <a:off x="952500" y="1905001"/>
          <a:ext cx="4457700" cy="533400"/>
        </p:xfrm>
        <a:graphic>
          <a:graphicData uri="http://schemas.openxmlformats.org/presentationml/2006/ole">
            <p:oleObj spid="_x0000_s37891" name="Equation" r:id="rId5" imgW="1485255" imgH="253890" progId="Equation.DSMT4">
              <p:embed/>
            </p:oleObj>
          </a:graphicData>
        </a:graphic>
      </p:graphicFrame>
      <p:graphicFrame>
        <p:nvGraphicFramePr>
          <p:cNvPr id="37890" name="Object 2"/>
          <p:cNvGraphicFramePr>
            <a:graphicFrameLocks noChangeAspect="1"/>
          </p:cNvGraphicFramePr>
          <p:nvPr/>
        </p:nvGraphicFramePr>
        <p:xfrm>
          <a:off x="1209675" y="2571750"/>
          <a:ext cx="6257925" cy="704850"/>
        </p:xfrm>
        <a:graphic>
          <a:graphicData uri="http://schemas.openxmlformats.org/presentationml/2006/ole">
            <p:oleObj spid="_x0000_s37890" name="Equation" r:id="rId6" imgW="2527300" imgH="254000" progId="Equation.DSMT4">
              <p:embed/>
            </p:oleObj>
          </a:graphicData>
        </a:graphic>
      </p:graphicFrame>
      <p:graphicFrame>
        <p:nvGraphicFramePr>
          <p:cNvPr id="37889" name="Object 1"/>
          <p:cNvGraphicFramePr>
            <a:graphicFrameLocks noChangeAspect="1"/>
          </p:cNvGraphicFramePr>
          <p:nvPr/>
        </p:nvGraphicFramePr>
        <p:xfrm>
          <a:off x="2667000" y="3962400"/>
          <a:ext cx="5562599" cy="762000"/>
        </p:xfrm>
        <a:graphic>
          <a:graphicData uri="http://schemas.openxmlformats.org/presentationml/2006/ole">
            <p:oleObj spid="_x0000_s37889" name="Equation" r:id="rId7" imgW="2082800" imgH="228600" progId="Equation.DSMT4">
              <p:embed/>
            </p:oleObj>
          </a:graphicData>
        </a:graphic>
      </p:graphicFrame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762000" y="225623"/>
            <a:ext cx="5029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b)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Trong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∆IBC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có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0" y="685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762000" y="1400175"/>
            <a:ext cx="7696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Mặt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khác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BD, CE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phân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giác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của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∆ABC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nên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0" y="21145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1447800" y="3200400"/>
            <a:ext cx="3429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=360</a:t>
            </a:r>
            <a:r>
              <a:rPr kumimoji="0" lang="en-US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- 2α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Do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đó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7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7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378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378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4" grpId="0"/>
      <p:bldP spid="37896" grpId="0"/>
      <p:bldP spid="3789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800" b="1" i="1" u="sng" dirty="0"/>
              <a:t>Định lí</a:t>
            </a:r>
            <a:r>
              <a:rPr lang="it-IT" sz="2800" b="1" dirty="0"/>
              <a:t> : 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it-IT" sz="2800" dirty="0"/>
              <a:t>Ba đường phân giác  của một </a:t>
            </a:r>
            <a:r>
              <a:rPr lang="it-IT" sz="2800" dirty="0" smtClean="0"/>
              <a:t>tam giác </a:t>
            </a:r>
            <a:r>
              <a:rPr lang="it-IT" sz="2800" dirty="0"/>
              <a:t>cùng đi qua 1 điểm. điểm này cách đều ba cạnh của </a:t>
            </a:r>
            <a:r>
              <a:rPr lang="en-US" sz="2800" dirty="0" smtClean="0">
                <a:sym typeface="Symbol"/>
              </a:rPr>
              <a:t>tam </a:t>
            </a:r>
            <a:r>
              <a:rPr lang="en-US" sz="2800" dirty="0" err="1" smtClean="0">
                <a:sym typeface="Symbol"/>
              </a:rPr>
              <a:t>giác</a:t>
            </a:r>
            <a:r>
              <a:rPr lang="en-US" sz="2800" dirty="0" smtClean="0">
                <a:sym typeface="Symbol"/>
              </a:rPr>
              <a:t> </a:t>
            </a:r>
            <a:r>
              <a:rPr lang="it-IT" sz="2800" dirty="0" smtClean="0"/>
              <a:t> </a:t>
            </a:r>
            <a:r>
              <a:rPr lang="it-IT" sz="2800" dirty="0"/>
              <a:t>đó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41" name="TextBox 40"/>
          <p:cNvSpPr txBox="1"/>
          <p:nvPr/>
        </p:nvSpPr>
        <p:spPr>
          <a:xfrm>
            <a:off x="762000" y="2743200"/>
            <a:ext cx="4724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GT: ∆ABC. AD, BE, CF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∆ABC.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AD, BE, CF.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KL: I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AB, BC,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CA (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82" name="Picture 3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410200" y="1981200"/>
            <a:ext cx="2962275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err="1" smtClean="0"/>
              <a:t>Bài</a:t>
            </a:r>
            <a:r>
              <a:rPr lang="en-US" sz="2800" b="1" dirty="0" smtClean="0"/>
              <a:t> 1</a:t>
            </a:r>
            <a:r>
              <a:rPr lang="pt-BR" sz="2800" b="1" dirty="0" smtClean="0"/>
              <a:t>:</a:t>
            </a:r>
            <a:r>
              <a:rPr lang="pt-BR" sz="2800" dirty="0" smtClean="0"/>
              <a:t>Trên hình bên có AC là tia phân giác góc BAD và CB = </a:t>
            </a:r>
            <a:r>
              <a:rPr lang="pt-BR" sz="2800" dirty="0" smtClean="0"/>
              <a:t>CD.Chứng minh góc </a:t>
            </a:r>
            <a:r>
              <a:rPr lang="pt-BR" sz="2800" dirty="0" smtClean="0"/>
              <a:t>ABC = góc ADC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2286000"/>
            <a:ext cx="3276600" cy="281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84730" y="2514600"/>
          <a:ext cx="4220669" cy="1426464"/>
        </p:xfrm>
        <a:graphic>
          <a:graphicData uri="http://schemas.openxmlformats.org/drawingml/2006/table">
            <a:tbl>
              <a:tblPr/>
              <a:tblGrid>
                <a:gridCol w="946012"/>
                <a:gridCol w="3274657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</a:rPr>
                        <a:t>GT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</a:rPr>
                        <a:t>AC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</a:rPr>
                        <a:t>là</a:t>
                      </a:r>
                      <a:r>
                        <a:rPr lang="en-US" sz="2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</a:rPr>
                        <a:t>tia</a:t>
                      </a:r>
                      <a:r>
                        <a:rPr lang="en-US" sz="2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</a:rPr>
                        <a:t>phân</a:t>
                      </a:r>
                      <a:r>
                        <a:rPr lang="en-US" sz="2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</a:rPr>
                        <a:t>giác</a:t>
                      </a:r>
                      <a:r>
                        <a:rPr lang="en-US" sz="2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</a:rPr>
                        <a:t>góc</a:t>
                      </a:r>
                      <a:r>
                        <a:rPr lang="en-US" sz="2400" dirty="0">
                          <a:latin typeface="Times New Roman"/>
                          <a:ea typeface="Times New Roman"/>
                        </a:rPr>
                        <a:t> BAD, CB = CD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KL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400" dirty="0">
                          <a:latin typeface="Times New Roman"/>
                          <a:ea typeface="Times New Roman"/>
                        </a:rPr>
                        <a:t>ABC = ADC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0" y="0"/>
          <a:ext cx="161925" cy="152400"/>
        </p:xfrm>
        <a:graphic>
          <a:graphicData uri="http://schemas.openxmlformats.org/presentationml/2006/ole">
            <p:oleObj spid="_x0000_s16386" name="Equation" r:id="rId4" imgW="165100" imgH="152400" progId="Equation.DSMT4">
              <p:embed/>
            </p:oleObj>
          </a:graphicData>
        </a:graphic>
      </p:graphicFrame>
      <p:graphicFrame>
        <p:nvGraphicFramePr>
          <p:cNvPr id="16385" name="Object 1"/>
          <p:cNvGraphicFramePr>
            <a:graphicFrameLocks noChangeAspect="1"/>
          </p:cNvGraphicFramePr>
          <p:nvPr/>
        </p:nvGraphicFramePr>
        <p:xfrm>
          <a:off x="0" y="0"/>
          <a:ext cx="161925" cy="152400"/>
        </p:xfrm>
        <a:graphic>
          <a:graphicData uri="http://schemas.openxmlformats.org/presentationml/2006/ole">
            <p:oleObj spid="_x0000_s16385" name="Equation" r:id="rId5" imgW="165100" imgH="1524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Chứng</a:t>
            </a:r>
            <a:r>
              <a:rPr lang="en-US" dirty="0" smtClean="0"/>
              <a:t> minh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dirty="0" err="1" smtClean="0"/>
              <a:t>Kẻ</a:t>
            </a:r>
            <a:r>
              <a:rPr lang="en-US" sz="2400" dirty="0" smtClean="0"/>
              <a:t>  </a:t>
            </a:r>
            <a:r>
              <a:rPr lang="en-US" sz="2400" dirty="0"/>
              <a:t>CH </a:t>
            </a:r>
            <a:r>
              <a:rPr lang="en-US" sz="2400" dirty="0" smtClean="0">
                <a:sym typeface="Symbol"/>
              </a:rPr>
              <a:t></a:t>
            </a:r>
            <a:r>
              <a:rPr lang="en-US" sz="2400" dirty="0" smtClean="0"/>
              <a:t>  AB </a:t>
            </a:r>
            <a:r>
              <a:rPr lang="en-US" sz="2400" dirty="0"/>
              <a:t>(H 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</a:t>
            </a:r>
            <a:r>
              <a:rPr lang="en-US" sz="2400" dirty="0" smtClean="0"/>
              <a:t> </a:t>
            </a:r>
            <a:r>
              <a:rPr lang="en-US" sz="2400" dirty="0"/>
              <a:t>AD)		 </a:t>
            </a:r>
          </a:p>
          <a:p>
            <a:pPr>
              <a:buNone/>
            </a:pPr>
            <a:r>
              <a:rPr lang="en-US" sz="2400" dirty="0"/>
              <a:t>CK  </a:t>
            </a:r>
            <a:r>
              <a:rPr lang="en-US" sz="2400" dirty="0" smtClean="0">
                <a:sym typeface="Symbol"/>
              </a:rPr>
              <a:t> </a:t>
            </a:r>
            <a:r>
              <a:rPr lang="en-US" sz="2400" dirty="0" smtClean="0"/>
              <a:t>AD </a:t>
            </a:r>
            <a:r>
              <a:rPr lang="en-US" sz="2400" dirty="0"/>
              <a:t>(K  </a:t>
            </a:r>
            <a:r>
              <a:rPr lang="en-US" sz="2400" dirty="0" smtClean="0">
                <a:sym typeface="Symbol"/>
              </a:rPr>
              <a:t> </a:t>
            </a:r>
            <a:r>
              <a:rPr lang="en-US" sz="2400" dirty="0" smtClean="0"/>
              <a:t>AD</a:t>
            </a:r>
            <a:r>
              <a:rPr lang="en-US" sz="2400" dirty="0"/>
              <a:t>)</a:t>
            </a:r>
          </a:p>
          <a:p>
            <a:pPr>
              <a:buNone/>
            </a:pPr>
            <a:r>
              <a:rPr lang="en-US" sz="2400" dirty="0"/>
              <a:t>C </a:t>
            </a:r>
            <a:r>
              <a:rPr lang="en-US" sz="2400" dirty="0" err="1"/>
              <a:t>thuộc</a:t>
            </a:r>
            <a:r>
              <a:rPr lang="en-US" sz="2400" dirty="0"/>
              <a:t> </a:t>
            </a:r>
            <a:r>
              <a:rPr lang="en-US" sz="2400" dirty="0" err="1"/>
              <a:t>tia</a:t>
            </a:r>
            <a:r>
              <a:rPr lang="en-US" sz="2400" dirty="0"/>
              <a:t> </a:t>
            </a:r>
            <a:r>
              <a:rPr lang="en-US" sz="2400" dirty="0" err="1"/>
              <a:t>phân</a:t>
            </a:r>
            <a:r>
              <a:rPr lang="en-US" sz="2400" dirty="0"/>
              <a:t> </a:t>
            </a:r>
            <a:r>
              <a:rPr lang="en-US" sz="2400" dirty="0" err="1" smtClean="0"/>
              <a:t>giác</a:t>
            </a:r>
            <a:r>
              <a:rPr lang="en-US" sz="2400" dirty="0" smtClean="0"/>
              <a:t> </a:t>
            </a:r>
            <a:r>
              <a:rPr lang="en-US" sz="2400" dirty="0" err="1" smtClean="0"/>
              <a:t>góc</a:t>
            </a:r>
            <a:r>
              <a:rPr lang="en-US" sz="2400" dirty="0" smtClean="0"/>
              <a:t> </a:t>
            </a:r>
            <a:r>
              <a:rPr lang="en-US" sz="2400" dirty="0"/>
              <a:t>BAD</a:t>
            </a:r>
          </a:p>
          <a:p>
            <a:pPr>
              <a:buNone/>
            </a:pPr>
            <a:r>
              <a:rPr lang="en-US" sz="2400" dirty="0"/>
              <a:t>Do </a:t>
            </a:r>
            <a:r>
              <a:rPr lang="en-US" sz="2400" dirty="0" err="1"/>
              <a:t>đó</a:t>
            </a:r>
            <a:r>
              <a:rPr lang="en-US" sz="2400" dirty="0"/>
              <a:t>: CH = CK</a:t>
            </a:r>
          </a:p>
          <a:p>
            <a:pPr>
              <a:buNone/>
            </a:pPr>
            <a:r>
              <a:rPr lang="en-US" sz="2400" dirty="0" err="1"/>
              <a:t>Xét</a:t>
            </a:r>
            <a:r>
              <a:rPr lang="en-US" sz="2400" dirty="0"/>
              <a:t> ∆CHB (&lt;CHB = 90</a:t>
            </a:r>
            <a:r>
              <a:rPr lang="en-US" sz="2400" baseline="30000" dirty="0"/>
              <a:t>0</a:t>
            </a:r>
            <a:r>
              <a:rPr lang="en-US" sz="2400" dirty="0"/>
              <a:t> </a:t>
            </a:r>
            <a:r>
              <a:rPr lang="en-US" sz="2400" dirty="0" smtClean="0"/>
              <a:t>) </a:t>
            </a:r>
            <a:r>
              <a:rPr lang="en-US" sz="2400" dirty="0" err="1" smtClean="0"/>
              <a:t>và</a:t>
            </a:r>
            <a:r>
              <a:rPr lang="en-US" sz="2400" dirty="0" smtClean="0"/>
              <a:t> </a:t>
            </a:r>
            <a:r>
              <a:rPr lang="en-US" sz="2400" dirty="0"/>
              <a:t>∆CKD  (&lt;CKD = 90</a:t>
            </a:r>
            <a:r>
              <a:rPr lang="en-US" sz="2400" baseline="30000" dirty="0"/>
              <a:t>0</a:t>
            </a:r>
            <a:r>
              <a:rPr lang="en-US" sz="2400" dirty="0"/>
              <a:t>)</a:t>
            </a:r>
          </a:p>
          <a:p>
            <a:pPr>
              <a:buNone/>
            </a:pPr>
            <a:r>
              <a:rPr lang="pt-BR" sz="2400" dirty="0"/>
              <a:t>Có CB = CD (gt); CH = CK (c/m trên)</a:t>
            </a:r>
            <a:endParaRPr lang="en-US" sz="2400" dirty="0"/>
          </a:p>
          <a:p>
            <a:pPr>
              <a:buNone/>
            </a:pPr>
            <a:r>
              <a:rPr lang="pt-BR" sz="2400" dirty="0"/>
              <a:t>Do đó: </a:t>
            </a:r>
            <a:r>
              <a:rPr lang="pt-BR" sz="2400" dirty="0" smtClean="0"/>
              <a:t>   ∆CHB = ∆ CKD   (</a:t>
            </a:r>
            <a:r>
              <a:rPr lang="pt-BR" sz="2400" dirty="0"/>
              <a:t>cạnh huyền – c.góc vuông)</a:t>
            </a:r>
            <a:endParaRPr lang="en-US" sz="2400" dirty="0"/>
          </a:p>
          <a:p>
            <a:pPr>
              <a:buNone/>
            </a:pPr>
            <a:r>
              <a:rPr lang="en-US" sz="2400" dirty="0"/>
              <a:t> </a:t>
            </a:r>
            <a:r>
              <a:rPr lang="en-US" sz="2400" dirty="0" smtClean="0">
                <a:sym typeface="Symbol"/>
              </a:rPr>
              <a:t>  &lt;</a:t>
            </a:r>
            <a:r>
              <a:rPr lang="en-US" sz="2400" dirty="0" smtClean="0"/>
              <a:t>HBC </a:t>
            </a:r>
            <a:r>
              <a:rPr lang="en-US" sz="2400" dirty="0"/>
              <a:t>= </a:t>
            </a:r>
            <a:r>
              <a:rPr lang="en-US" sz="2400" dirty="0" smtClean="0"/>
              <a:t>&lt;KDC </a:t>
            </a:r>
            <a:r>
              <a:rPr lang="en-US" sz="2400" dirty="0" smtClean="0"/>
              <a:t>hay  </a:t>
            </a:r>
            <a:r>
              <a:rPr lang="en-US" sz="2400" dirty="0" smtClean="0"/>
              <a:t>&lt;ABC </a:t>
            </a:r>
            <a:r>
              <a:rPr lang="en-US" sz="2400" dirty="0"/>
              <a:t>= </a:t>
            </a:r>
            <a:r>
              <a:rPr lang="en-US" sz="2400" dirty="0" smtClean="0"/>
              <a:t>&lt;</a:t>
            </a:r>
            <a:r>
              <a:rPr lang="en-US" sz="2400" dirty="0" smtClean="0"/>
              <a:t>ADC (</a:t>
            </a:r>
            <a:r>
              <a:rPr lang="en-US" sz="2400" dirty="0" err="1" smtClean="0"/>
              <a:t>đpcm</a:t>
            </a:r>
            <a:r>
              <a:rPr lang="en-US" sz="2400" dirty="0" smtClean="0"/>
              <a:t>)</a:t>
            </a:r>
            <a:endParaRPr lang="en-US" sz="2400" dirty="0"/>
          </a:p>
          <a:p>
            <a:pPr>
              <a:buNone/>
            </a:pPr>
            <a:endParaRPr lang="en-US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130800" y="2336800"/>
          <a:ext cx="914400" cy="198438"/>
        </p:xfrm>
        <a:graphic>
          <a:graphicData uri="http://schemas.openxmlformats.org/presentationml/2006/ole">
            <p:oleObj spid="_x0000_s17410" name="Equation" r:id="rId3" imgW="914400" imgH="198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4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b="1" dirty="0" err="1" smtClean="0"/>
              <a:t>Bài</a:t>
            </a:r>
            <a:r>
              <a:rPr lang="en-US" sz="2400" b="1" dirty="0" smtClean="0"/>
              <a:t> </a:t>
            </a:r>
            <a:r>
              <a:rPr lang="en-US" sz="2400" b="1" dirty="0" smtClean="0"/>
              <a:t>2</a:t>
            </a:r>
            <a:r>
              <a:rPr lang="en-US" sz="2400" dirty="0" smtClean="0"/>
              <a:t>. </a:t>
            </a:r>
            <a:r>
              <a:rPr lang="en-US" sz="2400" dirty="0" smtClean="0"/>
              <a:t>Cho ∆ABC </a:t>
            </a:r>
            <a:r>
              <a:rPr lang="en-US" sz="2400" dirty="0" err="1" smtClean="0"/>
              <a:t>cân</a:t>
            </a:r>
            <a:r>
              <a:rPr lang="en-US" sz="2400" dirty="0" smtClean="0"/>
              <a:t> </a:t>
            </a:r>
            <a:r>
              <a:rPr lang="en-US" sz="2400" dirty="0" err="1" smtClean="0"/>
              <a:t>tại</a:t>
            </a:r>
            <a:r>
              <a:rPr lang="en-US" sz="2400" dirty="0" smtClean="0"/>
              <a:t> A. </a:t>
            </a:r>
            <a:r>
              <a:rPr lang="en-US" sz="2400" dirty="0" err="1" smtClean="0"/>
              <a:t>Gọi</a:t>
            </a:r>
            <a:r>
              <a:rPr lang="en-US" sz="2400" dirty="0" smtClean="0"/>
              <a:t> G </a:t>
            </a:r>
            <a:r>
              <a:rPr lang="en-US" sz="2400" dirty="0" err="1" smtClean="0"/>
              <a:t>là</a:t>
            </a:r>
            <a:r>
              <a:rPr lang="en-US" sz="2400" dirty="0" smtClean="0"/>
              <a:t> </a:t>
            </a:r>
            <a:r>
              <a:rPr lang="en-US" sz="2400" dirty="0" err="1" smtClean="0"/>
              <a:t>trọng</a:t>
            </a:r>
            <a:r>
              <a:rPr lang="en-US" sz="2400" dirty="0" smtClean="0"/>
              <a:t> </a:t>
            </a:r>
            <a:r>
              <a:rPr lang="en-US" sz="2400" dirty="0" err="1" smtClean="0"/>
              <a:t>tâm</a:t>
            </a:r>
            <a:r>
              <a:rPr lang="en-US" sz="2400" dirty="0" smtClean="0"/>
              <a:t> </a:t>
            </a:r>
            <a:r>
              <a:rPr lang="en-US" sz="2400" dirty="0" err="1" smtClean="0"/>
              <a:t>của</a:t>
            </a:r>
            <a:r>
              <a:rPr lang="en-US" sz="2400" dirty="0" smtClean="0"/>
              <a:t> tam </a:t>
            </a:r>
            <a:r>
              <a:rPr lang="en-US" sz="2400" dirty="0" err="1" smtClean="0"/>
              <a:t>giác</a:t>
            </a:r>
            <a:r>
              <a:rPr lang="en-US" sz="2400" dirty="0" smtClean="0"/>
              <a:t>, </a:t>
            </a:r>
            <a:r>
              <a:rPr lang="en-US" sz="2400" dirty="0" err="1" smtClean="0"/>
              <a:t>gọi</a:t>
            </a:r>
            <a:r>
              <a:rPr lang="en-US" sz="2400" dirty="0" smtClean="0"/>
              <a:t> I </a:t>
            </a:r>
            <a:r>
              <a:rPr lang="en-US" sz="2400" dirty="0" err="1" smtClean="0"/>
              <a:t>là</a:t>
            </a:r>
            <a:r>
              <a:rPr lang="en-US" sz="2400" dirty="0" smtClean="0"/>
              <a:t> </a:t>
            </a:r>
            <a:r>
              <a:rPr lang="en-US" sz="2400" dirty="0" err="1" smtClean="0"/>
              <a:t>giao</a:t>
            </a:r>
            <a:r>
              <a:rPr lang="en-US" sz="2400" dirty="0" smtClean="0"/>
              <a:t> </a:t>
            </a:r>
            <a:r>
              <a:rPr lang="en-US" sz="2400" dirty="0" err="1" smtClean="0"/>
              <a:t>điểm</a:t>
            </a:r>
            <a:r>
              <a:rPr lang="en-US" sz="2400" dirty="0" smtClean="0"/>
              <a:t> </a:t>
            </a:r>
            <a:r>
              <a:rPr lang="en-US" sz="2400" dirty="0" err="1" smtClean="0"/>
              <a:t>của</a:t>
            </a:r>
            <a:r>
              <a:rPr lang="en-US" sz="2400" dirty="0" smtClean="0"/>
              <a:t> </a:t>
            </a:r>
            <a:r>
              <a:rPr lang="en-US" sz="2400" dirty="0" err="1" smtClean="0"/>
              <a:t>các</a:t>
            </a:r>
            <a:r>
              <a:rPr lang="en-US" sz="2400" dirty="0" smtClean="0"/>
              <a:t> </a:t>
            </a:r>
            <a:r>
              <a:rPr lang="en-US" sz="2400" dirty="0" err="1" smtClean="0"/>
              <a:t>đường</a:t>
            </a:r>
            <a:r>
              <a:rPr lang="en-US" sz="2400" dirty="0" smtClean="0"/>
              <a:t> </a:t>
            </a:r>
            <a:r>
              <a:rPr lang="en-US" sz="2400" dirty="0" err="1" smtClean="0"/>
              <a:t>phân</a:t>
            </a:r>
            <a:r>
              <a:rPr lang="en-US" sz="2400" dirty="0" smtClean="0"/>
              <a:t> </a:t>
            </a:r>
            <a:r>
              <a:rPr lang="en-US" sz="2400" dirty="0" err="1" smtClean="0"/>
              <a:t>giác</a:t>
            </a:r>
            <a:r>
              <a:rPr lang="en-US" sz="2400" dirty="0" smtClean="0"/>
              <a:t> </a:t>
            </a:r>
            <a:r>
              <a:rPr lang="en-US" sz="2400" dirty="0" err="1" smtClean="0"/>
              <a:t>của</a:t>
            </a:r>
            <a:r>
              <a:rPr lang="en-US" sz="2400" dirty="0" smtClean="0"/>
              <a:t> tam </a:t>
            </a:r>
            <a:r>
              <a:rPr lang="en-US" sz="2400" dirty="0" err="1" smtClean="0"/>
              <a:t>giác</a:t>
            </a:r>
            <a:r>
              <a:rPr lang="en-US" sz="2400" dirty="0" smtClean="0"/>
              <a:t>. C/m </a:t>
            </a:r>
            <a:r>
              <a:rPr lang="en-US" sz="2400" dirty="0" err="1" smtClean="0"/>
              <a:t>rằng</a:t>
            </a:r>
            <a:r>
              <a:rPr lang="en-US" sz="2400" dirty="0" smtClean="0"/>
              <a:t> </a:t>
            </a:r>
            <a:r>
              <a:rPr lang="en-US" sz="2400" dirty="0" err="1" smtClean="0"/>
              <a:t>ba</a:t>
            </a:r>
            <a:r>
              <a:rPr lang="en-US" sz="2400" dirty="0" smtClean="0"/>
              <a:t> </a:t>
            </a:r>
            <a:r>
              <a:rPr lang="en-US" sz="2400" dirty="0" err="1" smtClean="0"/>
              <a:t>điểm</a:t>
            </a:r>
            <a:r>
              <a:rPr lang="en-US" sz="2400" dirty="0" smtClean="0"/>
              <a:t> A, </a:t>
            </a:r>
            <a:r>
              <a:rPr lang="en-US" sz="2400" dirty="0" smtClean="0"/>
              <a:t>G, </a:t>
            </a:r>
            <a:r>
              <a:rPr lang="en-US" sz="2400" dirty="0" smtClean="0"/>
              <a:t>I </a:t>
            </a:r>
            <a:r>
              <a:rPr lang="en-US" sz="2400" dirty="0" err="1" smtClean="0"/>
              <a:t>thẳng</a:t>
            </a:r>
            <a:r>
              <a:rPr lang="en-US" sz="2400" dirty="0" smtClean="0"/>
              <a:t> </a:t>
            </a:r>
            <a:r>
              <a:rPr lang="en-US" sz="2400" dirty="0" err="1" smtClean="0"/>
              <a:t>hàng</a:t>
            </a:r>
            <a:r>
              <a:rPr lang="en-US" sz="2400" dirty="0" smtClean="0"/>
              <a:t>.</a:t>
            </a:r>
            <a:br>
              <a:rPr lang="en-US" sz="2400" dirty="0" smtClean="0"/>
            </a:br>
            <a:endParaRPr lang="en-US" sz="2400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931142" y="1600200"/>
            <a:ext cx="1917458" cy="266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066800" y="1828800"/>
          <a:ext cx="3810000" cy="1956753"/>
        </p:xfrm>
        <a:graphic>
          <a:graphicData uri="http://schemas.openxmlformats.org/drawingml/2006/table">
            <a:tbl>
              <a:tblPr/>
              <a:tblGrid>
                <a:gridCol w="774109"/>
                <a:gridCol w="3035891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90575" algn="l"/>
                        </a:tabLst>
                      </a:pPr>
                      <a:r>
                        <a:rPr lang="en-US" sz="2400" dirty="0">
                          <a:latin typeface="Times New Roman"/>
                          <a:ea typeface="Times New Roman"/>
                        </a:rPr>
                        <a:t>GT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90575" algn="l"/>
                        </a:tabLst>
                      </a:pPr>
                      <a:r>
                        <a:rPr lang="en-US" sz="2400" dirty="0">
                          <a:latin typeface="Times New Roman"/>
                          <a:ea typeface="Times New Roman"/>
                        </a:rPr>
                        <a:t>∆ABC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</a:rPr>
                        <a:t>cân</a:t>
                      </a:r>
                      <a:r>
                        <a:rPr lang="en-US" sz="2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</a:rPr>
                        <a:t>tại</a:t>
                      </a:r>
                      <a:r>
                        <a:rPr lang="en-US" sz="2400" dirty="0">
                          <a:latin typeface="Times New Roman"/>
                          <a:ea typeface="Times New Roman"/>
                        </a:rPr>
                        <a:t> A, G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</a:rPr>
                        <a:t>là</a:t>
                      </a:r>
                      <a:r>
                        <a:rPr lang="en-US" sz="2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</a:rPr>
                        <a:t>trọng</a:t>
                      </a:r>
                      <a:r>
                        <a:rPr lang="en-US" sz="2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</a:rPr>
                        <a:t>tâm</a:t>
                      </a:r>
                      <a:r>
                        <a:rPr lang="en-US" sz="2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</a:rPr>
                        <a:t>của</a:t>
                      </a:r>
                      <a:r>
                        <a:rPr lang="en-US" sz="2400" dirty="0">
                          <a:latin typeface="Times New Roman"/>
                          <a:ea typeface="Times New Roman"/>
                        </a:rPr>
                        <a:t> tam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</a:rPr>
                        <a:t>giác</a:t>
                      </a:r>
                      <a:r>
                        <a:rPr lang="en-US" sz="2400" dirty="0">
                          <a:latin typeface="Times New Roman"/>
                          <a:ea typeface="Times New Roman"/>
                        </a:rPr>
                        <a:t>, I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</a:rPr>
                        <a:t>là</a:t>
                      </a:r>
                      <a:r>
                        <a:rPr lang="en-US" sz="2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</a:rPr>
                        <a:t>giao</a:t>
                      </a:r>
                      <a:r>
                        <a:rPr lang="en-US" sz="2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</a:rPr>
                        <a:t>điểm</a:t>
                      </a:r>
                      <a:r>
                        <a:rPr lang="en-US" sz="2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</a:rPr>
                        <a:t>của</a:t>
                      </a:r>
                      <a:r>
                        <a:rPr lang="en-US" sz="2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</a:rPr>
                        <a:t>các</a:t>
                      </a:r>
                      <a:r>
                        <a:rPr lang="en-US" sz="2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</a:rPr>
                        <a:t>đường</a:t>
                      </a:r>
                      <a:r>
                        <a:rPr lang="en-US" sz="2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</a:rPr>
                        <a:t>phân</a:t>
                      </a:r>
                      <a:r>
                        <a:rPr lang="en-US" sz="2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</a:rPr>
                        <a:t>giác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90575" algn="l"/>
                        </a:tabLs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KL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90575" algn="l"/>
                        </a:tabLst>
                      </a:pPr>
                      <a:r>
                        <a:rPr lang="en-US" sz="2400" dirty="0">
                          <a:latin typeface="Times New Roman"/>
                          <a:ea typeface="Times New Roman"/>
                        </a:rPr>
                        <a:t>A, G 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</a:rPr>
                        <a:t>, I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</a:rPr>
                        <a:t>thẳng</a:t>
                      </a:r>
                      <a:r>
                        <a:rPr lang="en-US" sz="2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</a:rPr>
                        <a:t>hàng</a:t>
                      </a:r>
                      <a:r>
                        <a:rPr lang="en-US" sz="2400" dirty="0">
                          <a:latin typeface="Times New Roman"/>
                          <a:ea typeface="Times New Roman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143000" y="4140875"/>
            <a:ext cx="6934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/>
              <a:t>Chứng</a:t>
            </a:r>
            <a:r>
              <a:rPr lang="en-US" sz="2400" dirty="0" smtClean="0"/>
              <a:t> minh</a:t>
            </a:r>
          </a:p>
          <a:p>
            <a:r>
              <a:rPr lang="en-US" sz="2400" dirty="0" smtClean="0"/>
              <a:t>G </a:t>
            </a:r>
            <a:r>
              <a:rPr lang="en-US" sz="2400" dirty="0" err="1" smtClean="0"/>
              <a:t>là</a:t>
            </a:r>
            <a:r>
              <a:rPr lang="en-US" sz="2400" dirty="0" smtClean="0"/>
              <a:t> </a:t>
            </a:r>
            <a:r>
              <a:rPr lang="en-US" sz="2400" dirty="0" err="1" smtClean="0"/>
              <a:t>trọng</a:t>
            </a:r>
            <a:r>
              <a:rPr lang="en-US" sz="2400" dirty="0" smtClean="0"/>
              <a:t> </a:t>
            </a:r>
            <a:r>
              <a:rPr lang="en-US" sz="2400" dirty="0" err="1" smtClean="0"/>
              <a:t>tâm</a:t>
            </a:r>
            <a:r>
              <a:rPr lang="en-US" sz="2400" dirty="0" smtClean="0"/>
              <a:t> </a:t>
            </a:r>
            <a:r>
              <a:rPr lang="en-US" sz="2400" dirty="0" err="1" smtClean="0"/>
              <a:t>của</a:t>
            </a:r>
            <a:r>
              <a:rPr lang="en-US" sz="2400" dirty="0" smtClean="0"/>
              <a:t> ∆ABC </a:t>
            </a:r>
            <a:r>
              <a:rPr lang="en-US" sz="2400" dirty="0" err="1" smtClean="0"/>
              <a:t>nên</a:t>
            </a:r>
            <a:r>
              <a:rPr lang="en-US" sz="2400" dirty="0" smtClean="0"/>
              <a:t> G </a:t>
            </a:r>
            <a:r>
              <a:rPr lang="en-US" sz="2400" dirty="0" smtClean="0">
                <a:sym typeface="Symbol"/>
              </a:rPr>
              <a:t></a:t>
            </a:r>
            <a:r>
              <a:rPr lang="en-US" sz="2400" dirty="0" smtClean="0"/>
              <a:t> </a:t>
            </a:r>
            <a:r>
              <a:rPr lang="en-US" sz="2400" dirty="0" err="1" smtClean="0"/>
              <a:t>trung</a:t>
            </a:r>
            <a:r>
              <a:rPr lang="en-US" sz="2400" dirty="0" smtClean="0"/>
              <a:t> </a:t>
            </a:r>
            <a:r>
              <a:rPr lang="en-US" sz="2400" dirty="0" err="1" smtClean="0"/>
              <a:t>tuyến</a:t>
            </a:r>
            <a:r>
              <a:rPr lang="en-US" sz="2400" dirty="0" smtClean="0"/>
              <a:t> AM.  (1)</a:t>
            </a:r>
          </a:p>
          <a:p>
            <a:r>
              <a:rPr lang="en-US" sz="2400" dirty="0" err="1" smtClean="0"/>
              <a:t>Trong</a:t>
            </a:r>
            <a:r>
              <a:rPr lang="en-US" sz="2400" dirty="0" smtClean="0"/>
              <a:t> ∆ABC </a:t>
            </a:r>
            <a:r>
              <a:rPr lang="en-US" sz="2400" dirty="0" err="1" smtClean="0"/>
              <a:t>cân</a:t>
            </a:r>
            <a:r>
              <a:rPr lang="en-US" sz="2400" dirty="0" smtClean="0"/>
              <a:t> </a:t>
            </a:r>
            <a:r>
              <a:rPr lang="en-US" sz="2400" dirty="0" err="1" smtClean="0"/>
              <a:t>Đường</a:t>
            </a:r>
            <a:r>
              <a:rPr lang="en-US" sz="2400" dirty="0" smtClean="0"/>
              <a:t> </a:t>
            </a:r>
            <a:r>
              <a:rPr lang="en-US" sz="2400" dirty="0" err="1" smtClean="0"/>
              <a:t>phân</a:t>
            </a:r>
            <a:r>
              <a:rPr lang="en-US" sz="2400" dirty="0" smtClean="0"/>
              <a:t> </a:t>
            </a:r>
            <a:r>
              <a:rPr lang="en-US" sz="2400" dirty="0" err="1" smtClean="0"/>
              <a:t>giác</a:t>
            </a:r>
            <a:r>
              <a:rPr lang="en-US" sz="2400" dirty="0" smtClean="0"/>
              <a:t> </a:t>
            </a:r>
            <a:r>
              <a:rPr lang="en-US" sz="2400" dirty="0" err="1" smtClean="0"/>
              <a:t>của</a:t>
            </a:r>
            <a:r>
              <a:rPr lang="en-US" sz="2400" dirty="0" smtClean="0"/>
              <a:t> </a:t>
            </a:r>
            <a:r>
              <a:rPr lang="en-US" sz="2400" dirty="0" err="1" smtClean="0"/>
              <a:t>góc</a:t>
            </a:r>
            <a:r>
              <a:rPr lang="en-US" sz="2400" dirty="0" smtClean="0"/>
              <a:t> ở </a:t>
            </a:r>
            <a:r>
              <a:rPr lang="en-US" sz="2400" dirty="0" err="1" smtClean="0"/>
              <a:t>đỉnhA</a:t>
            </a:r>
            <a:r>
              <a:rPr lang="en-US" sz="2400" dirty="0" smtClean="0"/>
              <a:t> </a:t>
            </a:r>
            <a:r>
              <a:rPr lang="en-US" sz="2400" dirty="0" err="1" smtClean="0"/>
              <a:t>cũng</a:t>
            </a:r>
            <a:r>
              <a:rPr lang="en-US" sz="2400" dirty="0" smtClean="0"/>
              <a:t> </a:t>
            </a:r>
            <a:r>
              <a:rPr lang="en-US" sz="2400" dirty="0" err="1" smtClean="0"/>
              <a:t>là</a:t>
            </a:r>
            <a:r>
              <a:rPr lang="en-US" sz="2400" dirty="0" smtClean="0"/>
              <a:t> </a:t>
            </a:r>
            <a:r>
              <a:rPr lang="en-US" sz="2400" dirty="0" err="1" smtClean="0"/>
              <a:t>đường</a:t>
            </a:r>
            <a:r>
              <a:rPr lang="en-US" sz="2400" dirty="0" smtClean="0"/>
              <a:t> </a:t>
            </a:r>
            <a:r>
              <a:rPr lang="en-US" sz="2400" dirty="0" err="1" smtClean="0"/>
              <a:t>trung</a:t>
            </a:r>
            <a:r>
              <a:rPr lang="en-US" sz="2400" dirty="0" smtClean="0"/>
              <a:t> </a:t>
            </a:r>
            <a:r>
              <a:rPr lang="en-US" sz="2400" dirty="0" err="1" smtClean="0"/>
              <a:t>tuyến</a:t>
            </a:r>
            <a:r>
              <a:rPr lang="en-US" sz="2400" dirty="0" smtClean="0"/>
              <a:t> </a:t>
            </a:r>
            <a:r>
              <a:rPr lang="en-US" sz="2400" dirty="0" err="1" smtClean="0"/>
              <a:t>nên</a:t>
            </a:r>
            <a:r>
              <a:rPr lang="en-US" sz="2400" dirty="0" smtClean="0"/>
              <a:t> I </a:t>
            </a:r>
            <a:r>
              <a:rPr lang="en-US" sz="2400" dirty="0" smtClean="0">
                <a:sym typeface="Symbol"/>
              </a:rPr>
              <a:t></a:t>
            </a:r>
            <a:r>
              <a:rPr lang="en-US" sz="2400" dirty="0" smtClean="0"/>
              <a:t>AM (2)</a:t>
            </a:r>
          </a:p>
          <a:p>
            <a:r>
              <a:rPr lang="en-US" sz="2400" dirty="0" err="1" smtClean="0"/>
              <a:t>Từ</a:t>
            </a:r>
            <a:r>
              <a:rPr lang="en-US" sz="2400" dirty="0" smtClean="0"/>
              <a:t> (1), (2) </a:t>
            </a:r>
            <a:r>
              <a:rPr lang="en-US" sz="2400" dirty="0" err="1" smtClean="0"/>
              <a:t>suy</a:t>
            </a:r>
            <a:r>
              <a:rPr lang="en-US" sz="2400" dirty="0" smtClean="0"/>
              <a:t> </a:t>
            </a:r>
            <a:r>
              <a:rPr lang="en-US" sz="2400" dirty="0" err="1" smtClean="0"/>
              <a:t>ra</a:t>
            </a:r>
            <a:r>
              <a:rPr lang="en-US" sz="2400" dirty="0" smtClean="0"/>
              <a:t> A, G, I </a:t>
            </a:r>
            <a:r>
              <a:rPr lang="en-US" sz="2400" dirty="0" err="1" smtClean="0"/>
              <a:t>thẳng</a:t>
            </a:r>
            <a:r>
              <a:rPr lang="en-US" sz="2400" dirty="0" smtClean="0"/>
              <a:t> </a:t>
            </a:r>
            <a:r>
              <a:rPr lang="en-US" sz="2400" dirty="0" err="1" smtClean="0"/>
              <a:t>hàng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2800" b="1" dirty="0" err="1" smtClean="0"/>
              <a:t>Bài</a:t>
            </a:r>
            <a:r>
              <a:rPr lang="en-US" sz="2800" b="1" dirty="0" smtClean="0"/>
              <a:t> 3. </a:t>
            </a:r>
            <a:r>
              <a:rPr lang="en-US" sz="2800" dirty="0" smtClean="0"/>
              <a:t>Cho ∆ABC </a:t>
            </a:r>
            <a:r>
              <a:rPr lang="en-US" sz="2800" dirty="0" err="1" smtClean="0"/>
              <a:t>có</a:t>
            </a:r>
            <a:r>
              <a:rPr lang="en-US" sz="2800" dirty="0" smtClean="0"/>
              <a:t>  Â =            , </a:t>
            </a:r>
            <a:r>
              <a:rPr lang="en-US" sz="2800" dirty="0" err="1" smtClean="0"/>
              <a:t>các</a:t>
            </a:r>
            <a:r>
              <a:rPr lang="en-US" sz="2800" dirty="0" smtClean="0"/>
              <a:t> </a:t>
            </a:r>
            <a:r>
              <a:rPr lang="en-US" sz="2800" dirty="0" err="1" smtClean="0"/>
              <a:t>đường</a:t>
            </a:r>
            <a:r>
              <a:rPr lang="en-US" sz="2800" dirty="0" smtClean="0"/>
              <a:t> </a:t>
            </a:r>
            <a:r>
              <a:rPr lang="en-US" sz="2800" dirty="0" err="1" smtClean="0"/>
              <a:t>phân</a:t>
            </a:r>
            <a:r>
              <a:rPr lang="en-US" sz="2800" dirty="0" smtClean="0"/>
              <a:t> </a:t>
            </a:r>
            <a:r>
              <a:rPr lang="en-US" sz="2800" dirty="0" err="1" smtClean="0"/>
              <a:t>giác</a:t>
            </a:r>
            <a:r>
              <a:rPr lang="en-US" sz="2800" dirty="0" smtClean="0"/>
              <a:t> BD, CE </a:t>
            </a:r>
            <a:r>
              <a:rPr lang="en-US" sz="2800" dirty="0" err="1" smtClean="0"/>
              <a:t>cắt</a:t>
            </a:r>
            <a:r>
              <a:rPr lang="en-US" sz="2800" dirty="0" smtClean="0"/>
              <a:t> </a:t>
            </a:r>
            <a:r>
              <a:rPr lang="en-US" sz="2800" dirty="0" err="1" smtClean="0"/>
              <a:t>nhau</a:t>
            </a:r>
            <a:r>
              <a:rPr lang="en-US" sz="2800" dirty="0" smtClean="0"/>
              <a:t> ở I. </a:t>
            </a:r>
            <a:r>
              <a:rPr lang="en-US" sz="2800" dirty="0" err="1" smtClean="0"/>
              <a:t>Tính</a:t>
            </a:r>
            <a:r>
              <a:rPr lang="en-US" sz="2800" dirty="0" smtClean="0"/>
              <a:t> </a:t>
            </a:r>
            <a:r>
              <a:rPr lang="en-US" sz="2800" dirty="0" err="1" smtClean="0"/>
              <a:t>góc</a:t>
            </a:r>
            <a:r>
              <a:rPr lang="en-US" sz="2800" dirty="0" smtClean="0"/>
              <a:t> BIC</a:t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4830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/>
              <a:t>Giải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err="1" smtClean="0"/>
              <a:t>Trong</a:t>
            </a:r>
            <a:r>
              <a:rPr lang="en-US" dirty="0" smtClean="0"/>
              <a:t> ∆ABC </a:t>
            </a:r>
            <a:r>
              <a:rPr lang="en-US" dirty="0" err="1" smtClean="0"/>
              <a:t>có</a:t>
            </a:r>
            <a:r>
              <a:rPr lang="en-US" dirty="0" smtClean="0"/>
              <a:t> Â </a:t>
            </a:r>
            <a:r>
              <a:rPr lang="en-US" dirty="0" smtClean="0"/>
              <a:t>= 70</a:t>
            </a:r>
            <a:r>
              <a:rPr lang="en-US" baseline="30000" dirty="0" smtClean="0"/>
              <a:t>0</a:t>
            </a:r>
            <a:r>
              <a:rPr lang="en-US" dirty="0" smtClean="0"/>
              <a:t>    </a:t>
            </a:r>
            <a:r>
              <a:rPr lang="en-US" dirty="0" err="1" smtClean="0"/>
              <a:t>nên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Mặt</a:t>
            </a:r>
            <a:r>
              <a:rPr lang="en-US" dirty="0" smtClean="0"/>
              <a:t> </a:t>
            </a:r>
            <a:r>
              <a:rPr lang="en-US" dirty="0" err="1" smtClean="0"/>
              <a:t>khác</a:t>
            </a:r>
            <a:r>
              <a:rPr lang="en-US" dirty="0" smtClean="0"/>
              <a:t> BD, CE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phân</a:t>
            </a:r>
            <a:r>
              <a:rPr lang="en-US" dirty="0" smtClean="0"/>
              <a:t> </a:t>
            </a:r>
            <a:r>
              <a:rPr lang="en-US" dirty="0" err="1" smtClean="0"/>
              <a:t>giác</a:t>
            </a:r>
            <a:r>
              <a:rPr lang="en-US" dirty="0" smtClean="0"/>
              <a:t> </a:t>
            </a:r>
            <a:r>
              <a:rPr lang="en-US" dirty="0" err="1" smtClean="0"/>
              <a:t>nên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&lt;ABI = &lt;CBI, &lt;ACI = &lt;BCI</a:t>
            </a:r>
          </a:p>
          <a:p>
            <a:pPr>
              <a:buNone/>
            </a:pPr>
            <a:r>
              <a:rPr lang="en-US" dirty="0" smtClean="0"/>
              <a:t>Do </a:t>
            </a:r>
            <a:r>
              <a:rPr lang="en-US" dirty="0" err="1" smtClean="0"/>
              <a:t>đó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∆IBC </a:t>
            </a:r>
            <a:r>
              <a:rPr lang="en-US" dirty="0" err="1" smtClean="0"/>
              <a:t>ta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: </a:t>
            </a:r>
          </a:p>
          <a:p>
            <a:pPr>
              <a:buNone/>
            </a:pPr>
            <a:r>
              <a:rPr lang="en-US" dirty="0" smtClean="0"/>
              <a:t>&lt;BIC = 180</a:t>
            </a:r>
            <a:r>
              <a:rPr lang="en-US" baseline="30000" dirty="0" smtClean="0"/>
              <a:t>0</a:t>
            </a:r>
            <a:r>
              <a:rPr lang="en-US" dirty="0" smtClean="0"/>
              <a:t> – (&lt;B + &lt;C)/2= 180</a:t>
            </a:r>
            <a:r>
              <a:rPr lang="en-US" baseline="30000" dirty="0" smtClean="0"/>
              <a:t>0 </a:t>
            </a:r>
            <a:r>
              <a:rPr lang="en-US" dirty="0" smtClean="0"/>
              <a:t> - 55</a:t>
            </a:r>
            <a:r>
              <a:rPr lang="en-US" baseline="30000" dirty="0" smtClean="0"/>
              <a:t>0 </a:t>
            </a:r>
            <a:r>
              <a:rPr lang="en-US" dirty="0" smtClean="0"/>
              <a:t>  = 125</a:t>
            </a:r>
            <a:r>
              <a:rPr lang="en-US" baseline="30000" dirty="0" smtClean="0"/>
              <a:t>0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35843" name="Object 3"/>
          <p:cNvGraphicFramePr>
            <a:graphicFrameLocks noChangeAspect="1"/>
          </p:cNvGraphicFramePr>
          <p:nvPr/>
        </p:nvGraphicFramePr>
        <p:xfrm>
          <a:off x="4019091" y="152400"/>
          <a:ext cx="629109" cy="479321"/>
        </p:xfrm>
        <a:graphic>
          <a:graphicData uri="http://schemas.openxmlformats.org/presentationml/2006/ole">
            <p:oleObj spid="_x0000_s35843" name="Equation" r:id="rId3" imgW="266400" imgH="203040" progId="Equation.DSMT4">
              <p:embed/>
            </p:oleObj>
          </a:graphicData>
        </a:graphic>
      </p:graphicFrame>
      <p:pic>
        <p:nvPicPr>
          <p:cNvPr id="6" name="Picture 5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24575" y="2057400"/>
            <a:ext cx="2714625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5849" name="Object 9"/>
          <p:cNvGraphicFramePr>
            <a:graphicFrameLocks noChangeAspect="1"/>
          </p:cNvGraphicFramePr>
          <p:nvPr/>
        </p:nvGraphicFramePr>
        <p:xfrm>
          <a:off x="381000" y="2362200"/>
          <a:ext cx="5791200" cy="685800"/>
        </p:xfrm>
        <a:graphic>
          <a:graphicData uri="http://schemas.openxmlformats.org/presentationml/2006/ole">
            <p:oleObj spid="_x0000_s35849" name="Equation" r:id="rId5" imgW="256536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58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58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BÀI </a:t>
            </a:r>
            <a:r>
              <a:rPr lang="en-US" sz="2800" dirty="0" smtClean="0"/>
              <a:t>4</a:t>
            </a:r>
            <a:r>
              <a:rPr lang="en-US" sz="2800" dirty="0" smtClean="0"/>
              <a:t>. </a:t>
            </a:r>
            <a:r>
              <a:rPr lang="pt-BR" sz="2800" dirty="0"/>
              <a:t>Cho tam giác ABC kẻ Ax phân giác BAC tại C kẻ đường thẳng  song song với tia Ax, nó cắt tiâ đối của tia AB tại D. Chứng minh: xAB = ACD = ADC </a:t>
            </a:r>
            <a:endParaRPr lang="en-US" sz="2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62000" y="1905000"/>
          <a:ext cx="3484874" cy="2133600"/>
        </p:xfrm>
        <a:graphic>
          <a:graphicData uri="http://schemas.openxmlformats.org/drawingml/2006/table">
            <a:tbl>
              <a:tblPr/>
              <a:tblGrid>
                <a:gridCol w="540385"/>
                <a:gridCol w="2944489"/>
              </a:tblGrid>
              <a:tr h="1600200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GT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</a:rPr>
                        <a:t>∆ABC, Ax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</a:rPr>
                        <a:t>phân</a:t>
                      </a:r>
                      <a:r>
                        <a:rPr lang="en-US" sz="2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</a:rPr>
                        <a:t>giác</a:t>
                      </a:r>
                      <a:r>
                        <a:rPr lang="en-US" sz="2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</a:rPr>
                        <a:t>góc</a:t>
                      </a:r>
                      <a:r>
                        <a:rPr lang="en-US" sz="2400" dirty="0">
                          <a:latin typeface="Times New Roman"/>
                          <a:ea typeface="Times New Roman"/>
                        </a:rPr>
                        <a:t> BAC. CD // Ax (D 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sym typeface="Symbol"/>
                        </a:rPr>
                        <a:t></a:t>
                      </a:r>
                      <a:r>
                        <a:rPr lang="en-US" sz="2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</a:rPr>
                        <a:t>tia</a:t>
                      </a:r>
                      <a:r>
                        <a:rPr lang="en-US" sz="2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</a:rPr>
                        <a:t>đối</a:t>
                      </a:r>
                      <a:r>
                        <a:rPr lang="en-US" sz="2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</a:rPr>
                        <a:t>của</a:t>
                      </a:r>
                      <a:r>
                        <a:rPr lang="en-US" sz="2400" dirty="0">
                          <a:latin typeface="Times New Roman"/>
                          <a:ea typeface="Times New Roman"/>
                        </a:rPr>
                        <a:t> AB)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KL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8433" name="Object 1"/>
          <p:cNvGraphicFramePr>
            <a:graphicFrameLocks noChangeAspect="1"/>
          </p:cNvGraphicFramePr>
          <p:nvPr/>
        </p:nvGraphicFramePr>
        <p:xfrm>
          <a:off x="1676400" y="3581400"/>
          <a:ext cx="2209800" cy="381000"/>
        </p:xfrm>
        <a:graphic>
          <a:graphicData uri="http://schemas.openxmlformats.org/presentationml/2006/ole">
            <p:oleObj spid="_x0000_s18433" name="Equation" r:id="rId3" imgW="1434960" imgH="228600" progId="Equation.DSMT4">
              <p:embed/>
            </p:oleObj>
          </a:graphicData>
        </a:graphic>
      </p:graphicFrame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724400" y="1752600"/>
            <a:ext cx="4371975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048000" cy="792162"/>
          </a:xfrm>
        </p:spPr>
        <p:txBody>
          <a:bodyPr/>
          <a:lstStyle/>
          <a:p>
            <a:r>
              <a:rPr lang="en-US" dirty="0" smtClean="0"/>
              <a:t>BÀI </a:t>
            </a:r>
            <a:r>
              <a:rPr lang="en-US" dirty="0" smtClean="0"/>
              <a:t>4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dirty="0" smtClean="0"/>
              <a:t>Ax là tia phân giác của góc BAC  </a:t>
            </a:r>
            <a:r>
              <a:rPr lang="pt-BR" dirty="0" smtClean="0">
                <a:sym typeface="Symbol"/>
              </a:rPr>
              <a:t>?</a:t>
            </a:r>
          </a:p>
          <a:p>
            <a:pPr>
              <a:buNone/>
            </a:pPr>
            <a:r>
              <a:rPr lang="en-US" dirty="0" smtClean="0"/>
              <a:t>Ax // CD </a:t>
            </a:r>
            <a:r>
              <a:rPr lang="en-US" dirty="0" err="1" smtClean="0"/>
              <a:t>tìm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góc</a:t>
            </a:r>
            <a:r>
              <a:rPr lang="en-US" dirty="0" smtClean="0"/>
              <a:t> so le </a:t>
            </a:r>
            <a:r>
              <a:rPr lang="en-US" dirty="0" err="1" smtClean="0"/>
              <a:t>trong</a:t>
            </a:r>
            <a:r>
              <a:rPr lang="en-US" dirty="0" smtClean="0"/>
              <a:t>, </a:t>
            </a:r>
            <a:r>
              <a:rPr lang="en-US" dirty="0" err="1" smtClean="0"/>
              <a:t>đồng</a:t>
            </a:r>
            <a:r>
              <a:rPr lang="en-US" dirty="0" smtClean="0"/>
              <a:t> </a:t>
            </a:r>
            <a:r>
              <a:rPr lang="en-US" dirty="0" err="1" smtClean="0"/>
              <a:t>vị</a:t>
            </a:r>
            <a:r>
              <a:rPr lang="en-US" dirty="0" smtClean="0"/>
              <a:t>?</a:t>
            </a:r>
          </a:p>
          <a:p>
            <a:pPr>
              <a:buNone/>
            </a:pP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đó</a:t>
            </a:r>
            <a:r>
              <a:rPr lang="en-US" dirty="0" smtClean="0"/>
              <a:t> </a:t>
            </a:r>
            <a:r>
              <a:rPr lang="en-US" dirty="0" err="1" smtClean="0"/>
              <a:t>suy</a:t>
            </a:r>
            <a:r>
              <a:rPr lang="en-US" dirty="0" smtClean="0"/>
              <a:t> </a:t>
            </a:r>
            <a:r>
              <a:rPr lang="en-US" dirty="0" err="1" smtClean="0"/>
              <a:t>ra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góc</a:t>
            </a:r>
            <a:r>
              <a:rPr lang="en-US" dirty="0" smtClean="0"/>
              <a:t> </a:t>
            </a:r>
            <a:r>
              <a:rPr lang="en-US" dirty="0" err="1" smtClean="0"/>
              <a:t>nào</a:t>
            </a:r>
            <a:r>
              <a:rPr lang="en-US" dirty="0" smtClean="0"/>
              <a:t> </a:t>
            </a:r>
            <a:r>
              <a:rPr lang="en-US" dirty="0" err="1" smtClean="0"/>
              <a:t>bằng</a:t>
            </a:r>
            <a:r>
              <a:rPr lang="en-US" dirty="0" smtClean="0"/>
              <a:t> </a:t>
            </a:r>
            <a:r>
              <a:rPr lang="en-US" dirty="0" err="1" smtClean="0"/>
              <a:t>nhau</a:t>
            </a:r>
            <a:r>
              <a:rPr lang="en-US" dirty="0" smtClean="0"/>
              <a:t>?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0"/>
            <a:ext cx="4038600" cy="496939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/>
              <a:t>CHỨNG MINH:</a:t>
            </a:r>
          </a:p>
          <a:p>
            <a:pPr>
              <a:buNone/>
            </a:pPr>
            <a:r>
              <a:rPr lang="pt-BR" sz="2400" dirty="0"/>
              <a:t>Vì Ax là tia phân giác của góc BAC</a:t>
            </a:r>
            <a:endParaRPr lang="en-US" sz="2400" dirty="0"/>
          </a:p>
          <a:p>
            <a:pPr>
              <a:buNone/>
            </a:pPr>
            <a:r>
              <a:rPr lang="en-US" sz="2400" dirty="0" err="1"/>
              <a:t>Nên</a:t>
            </a:r>
            <a:r>
              <a:rPr lang="en-US" sz="2400" dirty="0"/>
              <a:t> </a:t>
            </a:r>
            <a:r>
              <a:rPr lang="en-US" sz="2400" dirty="0" smtClean="0"/>
              <a:t> &lt;</a:t>
            </a:r>
            <a:r>
              <a:rPr lang="en-US" sz="2400" dirty="0" err="1" smtClean="0"/>
              <a:t>xAB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dirty="0" smtClean="0"/>
              <a:t> &lt;</a:t>
            </a:r>
            <a:r>
              <a:rPr lang="en-US" sz="2400" dirty="0" err="1" smtClean="0"/>
              <a:t>xAC</a:t>
            </a:r>
            <a:r>
              <a:rPr lang="en-US" sz="2400" dirty="0" smtClean="0"/>
              <a:t> </a:t>
            </a:r>
            <a:r>
              <a:rPr lang="en-US" sz="2400" dirty="0"/>
              <a:t>(1)</a:t>
            </a:r>
          </a:p>
          <a:p>
            <a:pPr>
              <a:buNone/>
            </a:pPr>
            <a:r>
              <a:rPr lang="en-US" sz="2400" dirty="0"/>
              <a:t>Ax // </a:t>
            </a:r>
            <a:r>
              <a:rPr lang="en-US" sz="2400" dirty="0" smtClean="0"/>
              <a:t>CD.   </a:t>
            </a:r>
            <a:r>
              <a:rPr lang="en-US" sz="2400" dirty="0" err="1" smtClean="0"/>
              <a:t>hai</a:t>
            </a:r>
            <a:r>
              <a:rPr lang="en-US" sz="2400" dirty="0" smtClean="0"/>
              <a:t> </a:t>
            </a:r>
            <a:r>
              <a:rPr lang="en-US" sz="2400" dirty="0" err="1"/>
              <a:t>góc</a:t>
            </a:r>
            <a:r>
              <a:rPr lang="en-US" sz="2400" dirty="0"/>
              <a:t> </a:t>
            </a:r>
            <a:r>
              <a:rPr lang="en-US" sz="2400" dirty="0" err="1"/>
              <a:t>xAC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ACD </a:t>
            </a:r>
            <a:r>
              <a:rPr lang="en-US" sz="2400" dirty="0" err="1"/>
              <a:t>là</a:t>
            </a:r>
            <a:r>
              <a:rPr lang="en-US" sz="2400" dirty="0"/>
              <a:t> 2 </a:t>
            </a:r>
            <a:r>
              <a:rPr lang="en-US" sz="2400" dirty="0" err="1"/>
              <a:t>góc</a:t>
            </a:r>
            <a:r>
              <a:rPr lang="en-US" sz="2400" dirty="0"/>
              <a:t> so le </a:t>
            </a:r>
            <a:r>
              <a:rPr lang="en-US" sz="2400" dirty="0" err="1"/>
              <a:t>trong</a:t>
            </a:r>
            <a:endParaRPr lang="en-US" sz="2400" dirty="0"/>
          </a:p>
          <a:p>
            <a:pPr>
              <a:buNone/>
            </a:pPr>
            <a:r>
              <a:rPr lang="pt-BR" sz="2400" dirty="0"/>
              <a:t>nên</a:t>
            </a:r>
            <a:r>
              <a:rPr lang="en-US" sz="2400" dirty="0"/>
              <a:t> </a:t>
            </a:r>
            <a:r>
              <a:rPr lang="pt-BR" sz="2400" dirty="0"/>
              <a:t> </a:t>
            </a:r>
            <a:r>
              <a:rPr lang="pt-BR" sz="2400" dirty="0" smtClean="0"/>
              <a:t>&lt;xAC </a:t>
            </a:r>
            <a:r>
              <a:rPr lang="pt-BR" sz="2400" dirty="0"/>
              <a:t>= </a:t>
            </a:r>
            <a:r>
              <a:rPr lang="pt-BR" sz="2400" dirty="0" smtClean="0"/>
              <a:t>&lt;ACD   </a:t>
            </a:r>
            <a:r>
              <a:rPr lang="pt-BR" sz="2400" dirty="0"/>
              <a:t>(2)		                                </a:t>
            </a:r>
            <a:endParaRPr lang="en-US" sz="2400" dirty="0"/>
          </a:p>
          <a:p>
            <a:pPr>
              <a:buNone/>
            </a:pPr>
            <a:r>
              <a:rPr lang="pt-BR" sz="2400" dirty="0"/>
              <a:t>hai góc xAB và ADC là 2 góc đồng vị nên </a:t>
            </a:r>
            <a:r>
              <a:rPr lang="pt-BR" sz="2400" dirty="0" smtClean="0"/>
              <a:t>          </a:t>
            </a:r>
            <a:endParaRPr lang="en-US" sz="2400" dirty="0"/>
          </a:p>
          <a:p>
            <a:pPr>
              <a:buNone/>
            </a:pPr>
            <a:r>
              <a:rPr lang="en-US" sz="2400" dirty="0" smtClean="0"/>
              <a:t>&lt;</a:t>
            </a:r>
            <a:r>
              <a:rPr lang="en-US" sz="2400" dirty="0" err="1" smtClean="0"/>
              <a:t>xAB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dirty="0" smtClean="0"/>
              <a:t>&lt;ADC   </a:t>
            </a:r>
            <a:r>
              <a:rPr lang="en-US" sz="2400" dirty="0"/>
              <a:t>(3)</a:t>
            </a:r>
          </a:p>
          <a:p>
            <a:pPr>
              <a:buNone/>
            </a:pPr>
            <a:r>
              <a:rPr lang="en-US" sz="2400" dirty="0"/>
              <a:t>So </a:t>
            </a:r>
            <a:r>
              <a:rPr lang="en-US" sz="2400" dirty="0" err="1"/>
              <a:t>sánh</a:t>
            </a:r>
            <a:r>
              <a:rPr lang="en-US" sz="2400" dirty="0"/>
              <a:t> (1); (2); (3) </a:t>
            </a:r>
            <a:r>
              <a:rPr lang="en-US" sz="2400" dirty="0" err="1"/>
              <a:t>ta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 smtClean="0"/>
              <a:t>&lt; </a:t>
            </a:r>
            <a:r>
              <a:rPr lang="en-US" sz="2400" dirty="0" err="1"/>
              <a:t>xAB</a:t>
            </a:r>
            <a:r>
              <a:rPr lang="en-US" sz="2400" dirty="0"/>
              <a:t> = </a:t>
            </a:r>
            <a:r>
              <a:rPr lang="en-US" sz="2400" dirty="0" smtClean="0"/>
              <a:t>&lt;ACD =  &lt; </a:t>
            </a:r>
            <a:r>
              <a:rPr lang="en-US" sz="2400" dirty="0"/>
              <a:t>ADC</a:t>
            </a:r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b="1" dirty="0" err="1" smtClean="0"/>
              <a:t>Bài</a:t>
            </a:r>
            <a:r>
              <a:rPr lang="en-US" sz="2400" b="1" dirty="0" smtClean="0"/>
              <a:t> 5.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err="1" smtClean="0"/>
              <a:t>Tính</a:t>
            </a:r>
            <a:r>
              <a:rPr lang="en-US" sz="2400" dirty="0" smtClean="0"/>
              <a:t> </a:t>
            </a:r>
            <a:r>
              <a:rPr lang="en-US" sz="2400" dirty="0" err="1" smtClean="0"/>
              <a:t>góc</a:t>
            </a:r>
            <a:r>
              <a:rPr lang="en-US" sz="2400" dirty="0" smtClean="0"/>
              <a:t> A</a:t>
            </a:r>
            <a:r>
              <a:rPr lang="en-US" sz="2400" b="1" dirty="0" smtClean="0"/>
              <a:t> </a:t>
            </a:r>
            <a:r>
              <a:rPr lang="en-US" sz="2400" dirty="0" err="1" smtClean="0"/>
              <a:t>của</a:t>
            </a:r>
            <a:r>
              <a:rPr lang="en-US" sz="2400" b="1" dirty="0" smtClean="0"/>
              <a:t> </a:t>
            </a:r>
            <a:r>
              <a:rPr lang="en-US" sz="2400" dirty="0" smtClean="0"/>
              <a:t>∆ABC </a:t>
            </a:r>
            <a:r>
              <a:rPr lang="en-US" sz="2400" dirty="0" err="1" smtClean="0"/>
              <a:t>biết</a:t>
            </a:r>
            <a:r>
              <a:rPr lang="en-US" sz="2400" dirty="0" smtClean="0"/>
              <a:t> </a:t>
            </a:r>
            <a:r>
              <a:rPr lang="en-US" sz="2400" dirty="0" err="1" smtClean="0"/>
              <a:t>rằng</a:t>
            </a:r>
            <a:r>
              <a:rPr lang="en-US" sz="2400" dirty="0" smtClean="0"/>
              <a:t> </a:t>
            </a:r>
            <a:r>
              <a:rPr lang="en-US" sz="2400" dirty="0" err="1" smtClean="0"/>
              <a:t>các</a:t>
            </a:r>
            <a:r>
              <a:rPr lang="en-US" sz="2400" dirty="0" smtClean="0"/>
              <a:t> </a:t>
            </a:r>
            <a:r>
              <a:rPr lang="en-US" sz="2400" dirty="0" err="1" smtClean="0"/>
              <a:t>đường</a:t>
            </a:r>
            <a:r>
              <a:rPr lang="en-US" sz="2400" dirty="0" smtClean="0"/>
              <a:t> </a:t>
            </a:r>
            <a:r>
              <a:rPr lang="en-US" sz="2400" dirty="0" err="1" smtClean="0"/>
              <a:t>phân</a:t>
            </a:r>
            <a:r>
              <a:rPr lang="en-US" sz="2400" dirty="0" smtClean="0"/>
              <a:t> </a:t>
            </a:r>
            <a:r>
              <a:rPr lang="en-US" sz="2400" dirty="0" err="1" smtClean="0"/>
              <a:t>giác</a:t>
            </a:r>
            <a:r>
              <a:rPr lang="en-US" sz="2400" dirty="0" smtClean="0"/>
              <a:t> BD, CE </a:t>
            </a:r>
            <a:r>
              <a:rPr lang="en-US" sz="2400" dirty="0" err="1" smtClean="0"/>
              <a:t>cắt</a:t>
            </a:r>
            <a:r>
              <a:rPr lang="en-US" sz="2400" dirty="0" smtClean="0"/>
              <a:t> </a:t>
            </a:r>
            <a:r>
              <a:rPr lang="en-US" sz="2400" dirty="0" err="1" smtClean="0"/>
              <a:t>nhau</a:t>
            </a:r>
            <a:r>
              <a:rPr lang="en-US" sz="2400" dirty="0" smtClean="0"/>
              <a:t> </a:t>
            </a:r>
            <a:r>
              <a:rPr lang="en-US" sz="2400" dirty="0" err="1" smtClean="0"/>
              <a:t>tại</a:t>
            </a:r>
            <a:r>
              <a:rPr lang="en-US" sz="2400" dirty="0" smtClean="0"/>
              <a:t> I </a:t>
            </a:r>
            <a:r>
              <a:rPr lang="en-US" sz="2400" dirty="0" err="1" smtClean="0"/>
              <a:t>trong</a:t>
            </a:r>
            <a:r>
              <a:rPr lang="en-US" sz="2400" dirty="0" smtClean="0"/>
              <a:t> </a:t>
            </a:r>
            <a:r>
              <a:rPr lang="en-US" sz="2400" dirty="0" err="1" smtClean="0"/>
              <a:t>đó</a:t>
            </a:r>
            <a:r>
              <a:rPr lang="en-US" sz="2400" dirty="0" smtClean="0"/>
              <a:t> </a:t>
            </a:r>
            <a:r>
              <a:rPr lang="en-US" sz="2400" dirty="0" err="1" smtClean="0"/>
              <a:t>góc</a:t>
            </a:r>
            <a:r>
              <a:rPr lang="en-US" sz="2400" dirty="0" smtClean="0"/>
              <a:t> BIC </a:t>
            </a:r>
            <a:r>
              <a:rPr lang="en-US" sz="2400" dirty="0" err="1" smtClean="0"/>
              <a:t>bằng</a:t>
            </a:r>
            <a:r>
              <a:rPr lang="en-US" sz="2400" dirty="0" smtClean="0"/>
              <a:t>:</a:t>
            </a:r>
            <a:br>
              <a:rPr lang="en-US" sz="2400" dirty="0" smtClean="0"/>
            </a:br>
            <a:r>
              <a:rPr lang="en-US" sz="2400" dirty="0" smtClean="0"/>
              <a:t>a) 120</a:t>
            </a:r>
            <a:r>
              <a:rPr lang="en-US" sz="2400" baseline="30000" dirty="0" smtClean="0"/>
              <a:t>0</a:t>
            </a:r>
            <a:r>
              <a:rPr lang="en-US" sz="2400" dirty="0" smtClean="0"/>
              <a:t>                b)   ( &gt; 90</a:t>
            </a:r>
            <a:r>
              <a:rPr lang="en-US" sz="2400" baseline="30000" dirty="0" smtClean="0"/>
              <a:t>0</a:t>
            </a:r>
            <a:r>
              <a:rPr lang="en-US" sz="2400" dirty="0" smtClean="0"/>
              <a:t>)</a:t>
            </a:r>
            <a:br>
              <a:rPr lang="en-US" sz="2400" dirty="0" smtClean="0"/>
            </a:br>
            <a:endParaRPr lang="en-US" sz="2400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943601" y="1295400"/>
            <a:ext cx="27432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6869" name="Object 5"/>
          <p:cNvGraphicFramePr>
            <a:graphicFrameLocks noChangeAspect="1"/>
          </p:cNvGraphicFramePr>
          <p:nvPr/>
        </p:nvGraphicFramePr>
        <p:xfrm>
          <a:off x="3581400" y="1981200"/>
          <a:ext cx="1676399" cy="533400"/>
        </p:xfrm>
        <a:graphic>
          <a:graphicData uri="http://schemas.openxmlformats.org/presentationml/2006/ole">
            <p:oleObj spid="_x0000_s36869" name="Equation" r:id="rId4" imgW="749300" imgH="228600" progId="Equation.DSMT4">
              <p:embed/>
            </p:oleObj>
          </a:graphicData>
        </a:graphic>
      </p:graphicFrame>
      <p:graphicFrame>
        <p:nvGraphicFramePr>
          <p:cNvPr id="36868" name="Object 4"/>
          <p:cNvGraphicFramePr>
            <a:graphicFrameLocks noChangeAspect="1"/>
          </p:cNvGraphicFramePr>
          <p:nvPr/>
        </p:nvGraphicFramePr>
        <p:xfrm>
          <a:off x="914400" y="2590801"/>
          <a:ext cx="5105400" cy="685800"/>
        </p:xfrm>
        <a:graphic>
          <a:graphicData uri="http://schemas.openxmlformats.org/presentationml/2006/ole">
            <p:oleObj spid="_x0000_s36868" name="Equation" r:id="rId5" imgW="2413000" imgH="254000" progId="Equation.DSMT4">
              <p:embed/>
            </p:oleObj>
          </a:graphicData>
        </a:graphic>
      </p:graphicFrame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1028700" y="4038600"/>
          <a:ext cx="4381500" cy="761999"/>
        </p:xfrm>
        <a:graphic>
          <a:graphicData uri="http://schemas.openxmlformats.org/presentationml/2006/ole">
            <p:oleObj spid="_x0000_s36867" name="Equation" r:id="rId6" imgW="1485255" imgH="253890" progId="Equation.DSMT4">
              <p:embed/>
            </p:oleObj>
          </a:graphicData>
        </a:graphic>
      </p:graphicFrame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914400" y="4772025"/>
          <a:ext cx="5334000" cy="638175"/>
        </p:xfrm>
        <a:graphic>
          <a:graphicData uri="http://schemas.openxmlformats.org/presentationml/2006/ole">
            <p:oleObj spid="_x0000_s36866" name="Equation" r:id="rId7" imgW="2057400" imgH="254000" progId="Equation.DSMT4">
              <p:embed/>
            </p:oleObj>
          </a:graphicData>
        </a:graphic>
      </p:graphicFrame>
      <p:graphicFrame>
        <p:nvGraphicFramePr>
          <p:cNvPr id="36865" name="Object 1"/>
          <p:cNvGraphicFramePr>
            <a:graphicFrameLocks noChangeAspect="1"/>
          </p:cNvGraphicFramePr>
          <p:nvPr/>
        </p:nvGraphicFramePr>
        <p:xfrm>
          <a:off x="1981200" y="5486400"/>
          <a:ext cx="3657600" cy="685800"/>
        </p:xfrm>
        <a:graphic>
          <a:graphicData uri="http://schemas.openxmlformats.org/presentationml/2006/ole">
            <p:oleObj spid="_x0000_s36865" name="Equation" r:id="rId8" imgW="1371600" imgH="228600" progId="Equation.DSMT4">
              <p:embed/>
            </p:oleObj>
          </a:graphicData>
        </a:graphic>
      </p:graphicFrame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762000" y="2057400"/>
            <a:ext cx="27821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a)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Trong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∆IBC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có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0" y="685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685800" y="3352800"/>
            <a:ext cx="5410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Mặt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khác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BD, CE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phân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giác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của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∆ABC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nên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0" y="21145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533400" y="5562600"/>
            <a:ext cx="13436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Do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đó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20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6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36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368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36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6870" grpId="0"/>
      <p:bldP spid="36872" grpId="0"/>
      <p:bldP spid="3687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514</Words>
  <Application>Microsoft Office PowerPoint</Application>
  <PresentationFormat>On-screen Show (4:3)</PresentationFormat>
  <Paragraphs>62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Office Theme</vt:lpstr>
      <vt:lpstr>Equation</vt:lpstr>
      <vt:lpstr>MathType 6.0 Equation</vt:lpstr>
      <vt:lpstr>LUYỆN TẬP  TÍNH CHẤT BA ĐƯỜNG PHÂN GIÁC CỦA TAM GIÁC </vt:lpstr>
      <vt:lpstr>Định lí :  Ba đường phân giác  của một tam giác cùng đi qua 1 điểm. điểm này cách đều ba cạnh của tam giác  đó </vt:lpstr>
      <vt:lpstr>Bài 1:Trên hình bên có AC là tia phân giác góc BAD và CB = CD.Chứng minh góc ABC = góc ADC </vt:lpstr>
      <vt:lpstr>Chứng minh</vt:lpstr>
      <vt:lpstr>Bài 2. Cho ∆ABC cân tại A. Gọi G là trọng tâm của tam giác, gọi I là giao điểm của các đường phân giác của tam giác. C/m rằng ba điểm A, G, I thẳng hàng. </vt:lpstr>
      <vt:lpstr>Bài 3. Cho ∆ABC có  Â =            , các đường phân giác BD, CE cắt nhau ở I. Tính góc BIC </vt:lpstr>
      <vt:lpstr>BÀI 4. Cho tam giác ABC kẻ Ax phân giác BAC tại C kẻ đường thẳng  song song với tia Ax, nó cắt tiâ đối của tia AB tại D. Chứng minh: xAB = ACD = ADC </vt:lpstr>
      <vt:lpstr>BÀI 4.</vt:lpstr>
      <vt:lpstr>Bài 5.  Tính góc A của ∆ABC biết rằng các đường phân giác BD, CE cắt nhau tại I trong đó góc BIC bằng: a) 1200                b)   ( &gt; 900) </vt:lpstr>
      <vt:lpstr>Slide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LUYỆN TẬP TÍNH CHẤT BA ĐƯỜNG PHÂN GIÁC CỦA TAM GIÁC</dc:title>
  <dc:creator>Admin</dc:creator>
  <cp:lastModifiedBy>Admin</cp:lastModifiedBy>
  <cp:revision>13</cp:revision>
  <dcterms:created xsi:type="dcterms:W3CDTF">2021-05-04T03:41:26Z</dcterms:created>
  <dcterms:modified xsi:type="dcterms:W3CDTF">2021-05-04T05:53:56Z</dcterms:modified>
</cp:coreProperties>
</file>