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8" r:id="rId3"/>
    <p:sldId id="276" r:id="rId4"/>
    <p:sldId id="277" r:id="rId5"/>
    <p:sldId id="429" r:id="rId6"/>
    <p:sldId id="278" r:id="rId7"/>
    <p:sldId id="279" r:id="rId8"/>
    <p:sldId id="438" r:id="rId9"/>
    <p:sldId id="439" r:id="rId10"/>
    <p:sldId id="440" r:id="rId11"/>
    <p:sldId id="269" r:id="rId12"/>
    <p:sldId id="441" r:id="rId13"/>
    <p:sldId id="446" r:id="rId14"/>
    <p:sldId id="442" r:id="rId15"/>
    <p:sldId id="444" r:id="rId16"/>
    <p:sldId id="274" r:id="rId17"/>
    <p:sldId id="413" r:id="rId18"/>
    <p:sldId id="447" r:id="rId19"/>
    <p:sldId id="285" r:id="rId20"/>
    <p:sldId id="411" r:id="rId21"/>
    <p:sldId id="286" r:id="rId22"/>
    <p:sldId id="287" r:id="rId23"/>
    <p:sldId id="288"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71" autoAdjust="0"/>
  </p:normalViewPr>
  <p:slideViewPr>
    <p:cSldViewPr snapToGrid="0">
      <p:cViewPr>
        <p:scale>
          <a:sx n="15" d="100"/>
          <a:sy n="15" d="100"/>
        </p:scale>
        <p:origin x="462"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C767C-F4CB-437F-98CB-A6CB3F770396}" type="slidenum">
              <a:rPr lang="en-US" smtClean="0"/>
              <a:t>18</a:t>
            </a:fld>
            <a:endParaRPr lang="en-US"/>
          </a:p>
        </p:txBody>
      </p:sp>
    </p:spTree>
    <p:extLst>
      <p:ext uri="{BB962C8B-B14F-4D97-AF65-F5344CB8AC3E}">
        <p14:creationId xmlns:p14="http://schemas.microsoft.com/office/powerpoint/2010/main" val="3750629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4</a:t>
            </a:r>
          </a:p>
        </p:txBody>
      </p:sp>
      <p:sp>
        <p:nvSpPr>
          <p:cNvPr id="2" name="TextBox 9">
            <a:extLst>
              <a:ext uri="{FF2B5EF4-FFF2-40B4-BE49-F238E27FC236}">
                <a16:creationId xmlns:a16="http://schemas.microsoft.com/office/drawing/2014/main" id="{99A413D6-48F4-60B7-8296-A40CF9E66185}"/>
              </a:ext>
            </a:extLst>
          </p:cNvPr>
          <p:cNvSpPr txBox="1"/>
          <p:nvPr userDrawn="1"/>
        </p:nvSpPr>
        <p:spPr>
          <a:xfrm>
            <a:off x="11044485" y="2"/>
            <a:ext cx="1019831"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 4b</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03476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096" y="-236538"/>
            <a:ext cx="13054191" cy="7331075"/>
          </a:xfrm>
          <a:prstGeom prst="rect">
            <a:avLst/>
          </a:prstGeom>
        </p:spPr>
      </p:pic>
      <p:sp>
        <p:nvSpPr>
          <p:cNvPr id="6" name="TextBox 5">
            <a:extLst>
              <a:ext uri="{FF2B5EF4-FFF2-40B4-BE49-F238E27FC236}">
                <a16:creationId xmlns:a16="http://schemas.microsoft.com/office/drawing/2014/main" id="{24614A3A-383A-1285-5140-E0ABABFCE90F}"/>
              </a:ext>
            </a:extLst>
          </p:cNvPr>
          <p:cNvSpPr txBox="1"/>
          <p:nvPr/>
        </p:nvSpPr>
        <p:spPr>
          <a:xfrm>
            <a:off x="5475168" y="2250637"/>
            <a:ext cx="6528120" cy="258532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itchFamily="34" charset="0"/>
                <a:ea typeface="+mn-ea"/>
                <a:cs typeface="Arial" charset="0"/>
              </a:rPr>
              <a:t>Unit 4: Holidays!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pitchFamily="34" charset="0"/>
                <a:ea typeface="+mn-ea"/>
                <a:cs typeface="Arial" charset="0"/>
              </a:rPr>
              <a:t>Lesson 4b: Grammar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rPr>
              <a:t>Page </a:t>
            </a:r>
            <a:r>
              <a:rPr lang="en-US" sz="5400" dirty="0">
                <a:solidFill>
                  <a:srgbClr val="0070C0"/>
                </a:solidFill>
                <a:latin typeface="Calibri" pitchFamily="34" charset="0"/>
                <a:cs typeface="Arial" charset="0"/>
              </a:rPr>
              <a:t>74</a:t>
            </a:r>
            <a:endPar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98BC00-E0ED-9EA3-3E7C-E9AC6AB0D26F}"/>
              </a:ext>
            </a:extLst>
          </p:cNvPr>
          <p:cNvPicPr>
            <a:picLocks noChangeAspect="1"/>
          </p:cNvPicPr>
          <p:nvPr/>
        </p:nvPicPr>
        <p:blipFill>
          <a:blip r:embed="rId2"/>
          <a:stretch>
            <a:fillRect/>
          </a:stretch>
        </p:blipFill>
        <p:spPr>
          <a:xfrm>
            <a:off x="102424" y="708949"/>
            <a:ext cx="3406035" cy="1099220"/>
          </a:xfrm>
          <a:prstGeom prst="rect">
            <a:avLst/>
          </a:prstGeom>
        </p:spPr>
      </p:pic>
      <p:pic>
        <p:nvPicPr>
          <p:cNvPr id="5" name="Picture 4">
            <a:extLst>
              <a:ext uri="{FF2B5EF4-FFF2-40B4-BE49-F238E27FC236}">
                <a16:creationId xmlns:a16="http://schemas.microsoft.com/office/drawing/2014/main" id="{DC8EA1F0-86F4-0538-A682-0D8A586052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3749" y="708949"/>
            <a:ext cx="3193108" cy="5205714"/>
          </a:xfrm>
          <a:prstGeom prst="rect">
            <a:avLst/>
          </a:prstGeom>
        </p:spPr>
      </p:pic>
      <p:pic>
        <p:nvPicPr>
          <p:cNvPr id="6" name="Picture 5">
            <a:extLst>
              <a:ext uri="{FF2B5EF4-FFF2-40B4-BE49-F238E27FC236}">
                <a16:creationId xmlns:a16="http://schemas.microsoft.com/office/drawing/2014/main" id="{49E604FA-9DDF-3601-EF19-84D08A3750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84339" y="2031299"/>
            <a:ext cx="3193108" cy="2561014"/>
          </a:xfrm>
          <a:prstGeom prst="rect">
            <a:avLst/>
          </a:prstGeom>
        </p:spPr>
      </p:pic>
    </p:spTree>
    <p:extLst>
      <p:ext uri="{BB962C8B-B14F-4D97-AF65-F5344CB8AC3E}">
        <p14:creationId xmlns:p14="http://schemas.microsoft.com/office/powerpoint/2010/main" val="1182240983"/>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408" y="644236"/>
            <a:ext cx="8790709" cy="5715000"/>
          </a:xfrm>
          <a:prstGeom prst="rect">
            <a:avLst/>
          </a:prstGeom>
        </p:spPr>
      </p:pic>
      <p:sp>
        <p:nvSpPr>
          <p:cNvPr id="9" name="TextBox 8"/>
          <p:cNvSpPr txBox="1"/>
          <p:nvPr/>
        </p:nvSpPr>
        <p:spPr>
          <a:xfrm>
            <a:off x="5148803" y="38045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4059319001"/>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63CD1-BF97-B799-91E3-30BEF31194BA}"/>
              </a:ext>
            </a:extLst>
          </p:cNvPr>
          <p:cNvPicPr>
            <a:picLocks noChangeAspect="1"/>
          </p:cNvPicPr>
          <p:nvPr/>
        </p:nvPicPr>
        <p:blipFill>
          <a:blip r:embed="rId2"/>
          <a:stretch>
            <a:fillRect/>
          </a:stretch>
        </p:blipFill>
        <p:spPr>
          <a:xfrm>
            <a:off x="336526" y="1018573"/>
            <a:ext cx="11518948" cy="3264061"/>
          </a:xfrm>
          <a:prstGeom prst="rect">
            <a:avLst/>
          </a:prstGeom>
        </p:spPr>
      </p:pic>
      <p:sp>
        <p:nvSpPr>
          <p:cNvPr id="7" name="TextBox 6">
            <a:extLst>
              <a:ext uri="{FF2B5EF4-FFF2-40B4-BE49-F238E27FC236}">
                <a16:creationId xmlns:a16="http://schemas.microsoft.com/office/drawing/2014/main" id="{0C1CFDDD-BC8A-3EF9-9C4F-122428AD1536}"/>
              </a:ext>
            </a:extLst>
          </p:cNvPr>
          <p:cNvSpPr txBox="1"/>
          <p:nvPr/>
        </p:nvSpPr>
        <p:spPr>
          <a:xfrm>
            <a:off x="3550308" y="2462623"/>
            <a:ext cx="2529483" cy="646331"/>
          </a:xfrm>
          <a:prstGeom prst="rect">
            <a:avLst/>
          </a:prstGeom>
          <a:noFill/>
        </p:spPr>
        <p:txBody>
          <a:bodyPr wrap="square">
            <a:spAutoFit/>
          </a:bodyPr>
          <a:lstStyle/>
          <a:p>
            <a:r>
              <a:rPr lang="en-US" sz="3600" dirty="0" err="1">
                <a:solidFill>
                  <a:srgbClr val="FF0000"/>
                </a:solidFill>
              </a:rPr>
              <a:t>marvelling</a:t>
            </a:r>
            <a:r>
              <a:rPr lang="en-US" sz="3600" dirty="0">
                <a:solidFill>
                  <a:srgbClr val="FF0000"/>
                </a:solidFill>
              </a:rPr>
              <a:t> </a:t>
            </a:r>
          </a:p>
        </p:txBody>
      </p:sp>
      <p:sp>
        <p:nvSpPr>
          <p:cNvPr id="8" name="TextBox 7">
            <a:extLst>
              <a:ext uri="{FF2B5EF4-FFF2-40B4-BE49-F238E27FC236}">
                <a16:creationId xmlns:a16="http://schemas.microsoft.com/office/drawing/2014/main" id="{D3AAA0F0-B1FB-43D4-75A6-D09C233309E6}"/>
              </a:ext>
            </a:extLst>
          </p:cNvPr>
          <p:cNvSpPr txBox="1"/>
          <p:nvPr/>
        </p:nvSpPr>
        <p:spPr>
          <a:xfrm>
            <a:off x="3566516" y="3003643"/>
            <a:ext cx="1977755" cy="646331"/>
          </a:xfrm>
          <a:prstGeom prst="rect">
            <a:avLst/>
          </a:prstGeom>
          <a:noFill/>
        </p:spPr>
        <p:txBody>
          <a:bodyPr wrap="square">
            <a:spAutoFit/>
          </a:bodyPr>
          <a:lstStyle/>
          <a:p>
            <a:r>
              <a:rPr lang="en-US" sz="3600" dirty="0">
                <a:solidFill>
                  <a:srgbClr val="FF0000"/>
                </a:solidFill>
              </a:rPr>
              <a:t>taking </a:t>
            </a:r>
          </a:p>
        </p:txBody>
      </p:sp>
      <p:sp>
        <p:nvSpPr>
          <p:cNvPr id="9" name="TextBox 8">
            <a:extLst>
              <a:ext uri="{FF2B5EF4-FFF2-40B4-BE49-F238E27FC236}">
                <a16:creationId xmlns:a16="http://schemas.microsoft.com/office/drawing/2014/main" id="{5E20EA34-09D8-C355-EB5C-EE14811D0684}"/>
              </a:ext>
            </a:extLst>
          </p:cNvPr>
          <p:cNvSpPr txBox="1"/>
          <p:nvPr/>
        </p:nvSpPr>
        <p:spPr>
          <a:xfrm>
            <a:off x="3566515" y="3556218"/>
            <a:ext cx="1977755" cy="646331"/>
          </a:xfrm>
          <a:prstGeom prst="rect">
            <a:avLst/>
          </a:prstGeom>
          <a:noFill/>
        </p:spPr>
        <p:txBody>
          <a:bodyPr wrap="square">
            <a:spAutoFit/>
          </a:bodyPr>
          <a:lstStyle/>
          <a:p>
            <a:r>
              <a:rPr lang="en-US" sz="3600" dirty="0">
                <a:solidFill>
                  <a:srgbClr val="FF0000"/>
                </a:solidFill>
              </a:rPr>
              <a:t>running </a:t>
            </a:r>
          </a:p>
        </p:txBody>
      </p:sp>
      <p:sp>
        <p:nvSpPr>
          <p:cNvPr id="10" name="TextBox 9">
            <a:extLst>
              <a:ext uri="{FF2B5EF4-FFF2-40B4-BE49-F238E27FC236}">
                <a16:creationId xmlns:a16="http://schemas.microsoft.com/office/drawing/2014/main" id="{E8FF8E0E-4508-342B-9768-F510F213E10E}"/>
              </a:ext>
            </a:extLst>
          </p:cNvPr>
          <p:cNvSpPr txBox="1"/>
          <p:nvPr/>
        </p:nvSpPr>
        <p:spPr>
          <a:xfrm>
            <a:off x="9182946" y="1871051"/>
            <a:ext cx="1977755" cy="646331"/>
          </a:xfrm>
          <a:prstGeom prst="rect">
            <a:avLst/>
          </a:prstGeom>
          <a:noFill/>
        </p:spPr>
        <p:txBody>
          <a:bodyPr wrap="square">
            <a:spAutoFit/>
          </a:bodyPr>
          <a:lstStyle/>
          <a:p>
            <a:r>
              <a:rPr lang="en-US" sz="3600" dirty="0">
                <a:solidFill>
                  <a:srgbClr val="FF0000"/>
                </a:solidFill>
              </a:rPr>
              <a:t>studying </a:t>
            </a:r>
          </a:p>
        </p:txBody>
      </p:sp>
      <p:sp>
        <p:nvSpPr>
          <p:cNvPr id="11" name="TextBox 10">
            <a:extLst>
              <a:ext uri="{FF2B5EF4-FFF2-40B4-BE49-F238E27FC236}">
                <a16:creationId xmlns:a16="http://schemas.microsoft.com/office/drawing/2014/main" id="{8BCC5F47-DD0F-022C-D9BA-596A2E4BE288}"/>
              </a:ext>
            </a:extLst>
          </p:cNvPr>
          <p:cNvSpPr txBox="1"/>
          <p:nvPr/>
        </p:nvSpPr>
        <p:spPr>
          <a:xfrm>
            <a:off x="9194905" y="2447044"/>
            <a:ext cx="1977755" cy="646331"/>
          </a:xfrm>
          <a:prstGeom prst="rect">
            <a:avLst/>
          </a:prstGeom>
          <a:noFill/>
        </p:spPr>
        <p:txBody>
          <a:bodyPr wrap="square">
            <a:spAutoFit/>
          </a:bodyPr>
          <a:lstStyle/>
          <a:p>
            <a:r>
              <a:rPr lang="en-US" sz="3600" dirty="0">
                <a:solidFill>
                  <a:srgbClr val="FF0000"/>
                </a:solidFill>
              </a:rPr>
              <a:t>putting </a:t>
            </a:r>
          </a:p>
        </p:txBody>
      </p:sp>
      <p:sp>
        <p:nvSpPr>
          <p:cNvPr id="12" name="TextBox 11">
            <a:extLst>
              <a:ext uri="{FF2B5EF4-FFF2-40B4-BE49-F238E27FC236}">
                <a16:creationId xmlns:a16="http://schemas.microsoft.com/office/drawing/2014/main" id="{60DF3FA2-B7C7-8BA5-DE42-3ED75DE17837}"/>
              </a:ext>
            </a:extLst>
          </p:cNvPr>
          <p:cNvSpPr txBox="1"/>
          <p:nvPr/>
        </p:nvSpPr>
        <p:spPr>
          <a:xfrm>
            <a:off x="9221098" y="3028581"/>
            <a:ext cx="1977755" cy="646331"/>
          </a:xfrm>
          <a:prstGeom prst="rect">
            <a:avLst/>
          </a:prstGeom>
          <a:noFill/>
        </p:spPr>
        <p:txBody>
          <a:bodyPr wrap="square">
            <a:spAutoFit/>
          </a:bodyPr>
          <a:lstStyle/>
          <a:p>
            <a:r>
              <a:rPr lang="en-US" sz="3600" dirty="0">
                <a:solidFill>
                  <a:srgbClr val="FF0000"/>
                </a:solidFill>
              </a:rPr>
              <a:t>lying </a:t>
            </a:r>
          </a:p>
        </p:txBody>
      </p:sp>
      <p:sp>
        <p:nvSpPr>
          <p:cNvPr id="13" name="TextBox 12">
            <a:extLst>
              <a:ext uri="{FF2B5EF4-FFF2-40B4-BE49-F238E27FC236}">
                <a16:creationId xmlns:a16="http://schemas.microsoft.com/office/drawing/2014/main" id="{83117DCE-D75D-ACE6-5E76-DCBB69FBFB7A}"/>
              </a:ext>
            </a:extLst>
          </p:cNvPr>
          <p:cNvSpPr txBox="1"/>
          <p:nvPr/>
        </p:nvSpPr>
        <p:spPr>
          <a:xfrm>
            <a:off x="9247291" y="3601134"/>
            <a:ext cx="1977755" cy="646331"/>
          </a:xfrm>
          <a:prstGeom prst="rect">
            <a:avLst/>
          </a:prstGeom>
          <a:noFill/>
        </p:spPr>
        <p:txBody>
          <a:bodyPr wrap="square">
            <a:spAutoFit/>
          </a:bodyPr>
          <a:lstStyle/>
          <a:p>
            <a:r>
              <a:rPr lang="en-US" sz="3600" dirty="0">
                <a:solidFill>
                  <a:srgbClr val="FF0000"/>
                </a:solidFill>
              </a:rPr>
              <a:t>coming </a:t>
            </a:r>
          </a:p>
        </p:txBody>
      </p:sp>
    </p:spTree>
    <p:extLst>
      <p:ext uri="{BB962C8B-B14F-4D97-AF65-F5344CB8AC3E}">
        <p14:creationId xmlns:p14="http://schemas.microsoft.com/office/powerpoint/2010/main" val="2233601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808EA-273A-3114-EF8A-684FD78BAF8D}"/>
              </a:ext>
            </a:extLst>
          </p:cNvPr>
          <p:cNvPicPr>
            <a:picLocks noChangeAspect="1"/>
          </p:cNvPicPr>
          <p:nvPr/>
        </p:nvPicPr>
        <p:blipFill>
          <a:blip r:embed="rId2"/>
          <a:stretch>
            <a:fillRect/>
          </a:stretch>
        </p:blipFill>
        <p:spPr>
          <a:xfrm>
            <a:off x="1194585" y="1469984"/>
            <a:ext cx="9358277" cy="4143651"/>
          </a:xfrm>
          <a:prstGeom prst="rect">
            <a:avLst/>
          </a:prstGeom>
        </p:spPr>
      </p:pic>
      <p:sp>
        <p:nvSpPr>
          <p:cNvPr id="5" name="TextBox 4">
            <a:extLst>
              <a:ext uri="{FF2B5EF4-FFF2-40B4-BE49-F238E27FC236}">
                <a16:creationId xmlns:a16="http://schemas.microsoft.com/office/drawing/2014/main" id="{6B19AFC0-AEF4-00D1-AD6B-4A0802AE4489}"/>
              </a:ext>
            </a:extLst>
          </p:cNvPr>
          <p:cNvSpPr txBox="1"/>
          <p:nvPr/>
        </p:nvSpPr>
        <p:spPr>
          <a:xfrm>
            <a:off x="51585" y="567257"/>
            <a:ext cx="1539875" cy="677108"/>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rPr>
              <a:t>Extra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WB page 39</a:t>
            </a:r>
            <a:endPar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cxnSp>
        <p:nvCxnSpPr>
          <p:cNvPr id="6" name="Straight Connector 5">
            <a:extLst>
              <a:ext uri="{FF2B5EF4-FFF2-40B4-BE49-F238E27FC236}">
                <a16:creationId xmlns:a16="http://schemas.microsoft.com/office/drawing/2014/main" id="{BDDECC2E-6858-EF87-83D4-D59E46DD137B}"/>
              </a:ext>
            </a:extLst>
          </p:cNvPr>
          <p:cNvCxnSpPr>
            <a:cxnSpLocks/>
          </p:cNvCxnSpPr>
          <p:nvPr/>
        </p:nvCxnSpPr>
        <p:spPr>
          <a:xfrm>
            <a:off x="5526636" y="3138669"/>
            <a:ext cx="78377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DB96EF13-3C71-41F4-9D64-5B3F5D3B6E17}"/>
              </a:ext>
            </a:extLst>
          </p:cNvPr>
          <p:cNvCxnSpPr>
            <a:cxnSpLocks/>
          </p:cNvCxnSpPr>
          <p:nvPr/>
        </p:nvCxnSpPr>
        <p:spPr>
          <a:xfrm>
            <a:off x="5626950" y="3948463"/>
            <a:ext cx="28771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F597BE3-1C54-6AF4-9D00-FD9D3ED0416A}"/>
              </a:ext>
            </a:extLst>
          </p:cNvPr>
          <p:cNvCxnSpPr>
            <a:cxnSpLocks/>
          </p:cNvCxnSpPr>
          <p:nvPr/>
        </p:nvCxnSpPr>
        <p:spPr>
          <a:xfrm>
            <a:off x="3358312" y="4793849"/>
            <a:ext cx="61180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2D0635A-22A4-DF2F-3D17-75DB55E33E1F}"/>
              </a:ext>
            </a:extLst>
          </p:cNvPr>
          <p:cNvCxnSpPr>
            <a:cxnSpLocks/>
          </p:cNvCxnSpPr>
          <p:nvPr/>
        </p:nvCxnSpPr>
        <p:spPr>
          <a:xfrm>
            <a:off x="5302859" y="5613635"/>
            <a:ext cx="61180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60733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F24065-D238-7D6F-15D3-326BC82D1905}"/>
              </a:ext>
            </a:extLst>
          </p:cNvPr>
          <p:cNvPicPr>
            <a:picLocks noChangeAspect="1"/>
          </p:cNvPicPr>
          <p:nvPr/>
        </p:nvPicPr>
        <p:blipFill>
          <a:blip r:embed="rId2"/>
          <a:stretch>
            <a:fillRect/>
          </a:stretch>
        </p:blipFill>
        <p:spPr>
          <a:xfrm>
            <a:off x="402378" y="694482"/>
            <a:ext cx="11387244" cy="4475838"/>
          </a:xfrm>
          <a:prstGeom prst="rect">
            <a:avLst/>
          </a:prstGeom>
        </p:spPr>
      </p:pic>
      <p:sp>
        <p:nvSpPr>
          <p:cNvPr id="5" name="TextBox 4">
            <a:extLst>
              <a:ext uri="{FF2B5EF4-FFF2-40B4-BE49-F238E27FC236}">
                <a16:creationId xmlns:a16="http://schemas.microsoft.com/office/drawing/2014/main" id="{9A760DF3-262C-1C56-5585-3E335606D1BE}"/>
              </a:ext>
            </a:extLst>
          </p:cNvPr>
          <p:cNvSpPr txBox="1"/>
          <p:nvPr/>
        </p:nvSpPr>
        <p:spPr>
          <a:xfrm>
            <a:off x="1622727" y="2386907"/>
            <a:ext cx="3609788" cy="584775"/>
          </a:xfrm>
          <a:prstGeom prst="rect">
            <a:avLst/>
          </a:prstGeom>
          <a:noFill/>
        </p:spPr>
        <p:txBody>
          <a:bodyPr wrap="square">
            <a:spAutoFit/>
          </a:bodyPr>
          <a:lstStyle/>
          <a:p>
            <a:pPr algn="ctr"/>
            <a:r>
              <a:rPr lang="en-US" sz="3200" dirty="0">
                <a:solidFill>
                  <a:srgbClr val="FF0000"/>
                </a:solidFill>
              </a:rPr>
              <a:t>is surfing</a:t>
            </a:r>
          </a:p>
        </p:txBody>
      </p:sp>
      <p:sp>
        <p:nvSpPr>
          <p:cNvPr id="6" name="TextBox 5">
            <a:extLst>
              <a:ext uri="{FF2B5EF4-FFF2-40B4-BE49-F238E27FC236}">
                <a16:creationId xmlns:a16="http://schemas.microsoft.com/office/drawing/2014/main" id="{68B512FE-34AC-4455-2C63-E4CDFFBB72FE}"/>
              </a:ext>
            </a:extLst>
          </p:cNvPr>
          <p:cNvSpPr txBox="1"/>
          <p:nvPr/>
        </p:nvSpPr>
        <p:spPr>
          <a:xfrm>
            <a:off x="1818739" y="2944718"/>
            <a:ext cx="3609788" cy="584775"/>
          </a:xfrm>
          <a:prstGeom prst="rect">
            <a:avLst/>
          </a:prstGeom>
          <a:noFill/>
        </p:spPr>
        <p:txBody>
          <a:bodyPr wrap="square">
            <a:spAutoFit/>
          </a:bodyPr>
          <a:lstStyle/>
          <a:p>
            <a:pPr algn="ctr"/>
            <a:r>
              <a:rPr lang="en-US" sz="3200" dirty="0">
                <a:solidFill>
                  <a:srgbClr val="FF0000"/>
                </a:solidFill>
              </a:rPr>
              <a:t>am watching</a:t>
            </a:r>
          </a:p>
        </p:txBody>
      </p:sp>
      <p:sp>
        <p:nvSpPr>
          <p:cNvPr id="16" name="TextBox 15">
            <a:extLst>
              <a:ext uri="{FF2B5EF4-FFF2-40B4-BE49-F238E27FC236}">
                <a16:creationId xmlns:a16="http://schemas.microsoft.com/office/drawing/2014/main" id="{C5D4BED4-B108-E5C5-73C9-59A7A2EFFA4B}"/>
              </a:ext>
            </a:extLst>
          </p:cNvPr>
          <p:cNvSpPr txBox="1"/>
          <p:nvPr/>
        </p:nvSpPr>
        <p:spPr>
          <a:xfrm>
            <a:off x="1436774" y="3475565"/>
            <a:ext cx="3609788" cy="584775"/>
          </a:xfrm>
          <a:prstGeom prst="rect">
            <a:avLst/>
          </a:prstGeom>
          <a:noFill/>
        </p:spPr>
        <p:txBody>
          <a:bodyPr wrap="square">
            <a:spAutoFit/>
          </a:bodyPr>
          <a:lstStyle/>
          <a:p>
            <a:pPr algn="ctr"/>
            <a:r>
              <a:rPr lang="en-US" sz="3200" dirty="0">
                <a:solidFill>
                  <a:srgbClr val="FF0000"/>
                </a:solidFill>
              </a:rPr>
              <a:t>is riding</a:t>
            </a:r>
          </a:p>
        </p:txBody>
      </p:sp>
      <p:sp>
        <p:nvSpPr>
          <p:cNvPr id="17" name="TextBox 16">
            <a:extLst>
              <a:ext uri="{FF2B5EF4-FFF2-40B4-BE49-F238E27FC236}">
                <a16:creationId xmlns:a16="http://schemas.microsoft.com/office/drawing/2014/main" id="{7E36D767-BB31-0EEA-A56A-72DCDE4E8171}"/>
              </a:ext>
            </a:extLst>
          </p:cNvPr>
          <p:cNvSpPr txBox="1"/>
          <p:nvPr/>
        </p:nvSpPr>
        <p:spPr>
          <a:xfrm>
            <a:off x="1818739" y="4024412"/>
            <a:ext cx="3609788" cy="584775"/>
          </a:xfrm>
          <a:prstGeom prst="rect">
            <a:avLst/>
          </a:prstGeom>
          <a:noFill/>
        </p:spPr>
        <p:txBody>
          <a:bodyPr wrap="square">
            <a:spAutoFit/>
          </a:bodyPr>
          <a:lstStyle/>
          <a:p>
            <a:pPr algn="ctr"/>
            <a:r>
              <a:rPr lang="en-US" sz="3200" dirty="0">
                <a:solidFill>
                  <a:srgbClr val="FF0000"/>
                </a:solidFill>
              </a:rPr>
              <a:t>are listening</a:t>
            </a:r>
          </a:p>
        </p:txBody>
      </p:sp>
      <p:sp>
        <p:nvSpPr>
          <p:cNvPr id="18" name="TextBox 17">
            <a:extLst>
              <a:ext uri="{FF2B5EF4-FFF2-40B4-BE49-F238E27FC236}">
                <a16:creationId xmlns:a16="http://schemas.microsoft.com/office/drawing/2014/main" id="{9D1FADA2-388F-4495-2D1F-1742AFC3583B}"/>
              </a:ext>
            </a:extLst>
          </p:cNvPr>
          <p:cNvSpPr txBox="1"/>
          <p:nvPr/>
        </p:nvSpPr>
        <p:spPr>
          <a:xfrm>
            <a:off x="1622727" y="4582223"/>
            <a:ext cx="3609788" cy="584775"/>
          </a:xfrm>
          <a:prstGeom prst="rect">
            <a:avLst/>
          </a:prstGeom>
          <a:noFill/>
        </p:spPr>
        <p:txBody>
          <a:bodyPr wrap="square">
            <a:spAutoFit/>
          </a:bodyPr>
          <a:lstStyle/>
          <a:p>
            <a:pPr algn="ctr"/>
            <a:r>
              <a:rPr lang="en-US" sz="3200" dirty="0">
                <a:solidFill>
                  <a:srgbClr val="FF0000"/>
                </a:solidFill>
              </a:rPr>
              <a:t>are having</a:t>
            </a:r>
          </a:p>
        </p:txBody>
      </p:sp>
    </p:spTree>
    <p:extLst>
      <p:ext uri="{BB962C8B-B14F-4D97-AF65-F5344CB8AC3E}">
        <p14:creationId xmlns:p14="http://schemas.microsoft.com/office/powerpoint/2010/main" val="14740647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34EF1-66CF-0F90-728B-379F373742B3}"/>
              </a:ext>
            </a:extLst>
          </p:cNvPr>
          <p:cNvPicPr>
            <a:picLocks noChangeAspect="1"/>
          </p:cNvPicPr>
          <p:nvPr/>
        </p:nvPicPr>
        <p:blipFill>
          <a:blip r:embed="rId2"/>
          <a:stretch>
            <a:fillRect/>
          </a:stretch>
        </p:blipFill>
        <p:spPr>
          <a:xfrm>
            <a:off x="193074" y="798653"/>
            <a:ext cx="11578379" cy="5034987"/>
          </a:xfrm>
          <a:prstGeom prst="rect">
            <a:avLst/>
          </a:prstGeom>
        </p:spPr>
      </p:pic>
      <p:sp>
        <p:nvSpPr>
          <p:cNvPr id="4" name="TextBox 3">
            <a:extLst>
              <a:ext uri="{FF2B5EF4-FFF2-40B4-BE49-F238E27FC236}">
                <a16:creationId xmlns:a16="http://schemas.microsoft.com/office/drawing/2014/main" id="{3737BDBD-9FDE-22C0-54BC-067CBFC45B0D}"/>
              </a:ext>
            </a:extLst>
          </p:cNvPr>
          <p:cNvSpPr txBox="1"/>
          <p:nvPr/>
        </p:nvSpPr>
        <p:spPr>
          <a:xfrm>
            <a:off x="1402052" y="3217633"/>
            <a:ext cx="10288378" cy="584775"/>
          </a:xfrm>
          <a:prstGeom prst="rect">
            <a:avLst/>
          </a:prstGeom>
          <a:noFill/>
        </p:spPr>
        <p:txBody>
          <a:bodyPr wrap="square">
            <a:spAutoFit/>
          </a:bodyPr>
          <a:lstStyle/>
          <a:p>
            <a:r>
              <a:rPr lang="en-US" sz="3200" dirty="0">
                <a:solidFill>
                  <a:srgbClr val="FF0000"/>
                </a:solidFill>
              </a:rPr>
              <a:t>No! The boys aren't reading. They’re playing football.</a:t>
            </a:r>
          </a:p>
        </p:txBody>
      </p:sp>
      <p:sp>
        <p:nvSpPr>
          <p:cNvPr id="7" name="TextBox 6">
            <a:extLst>
              <a:ext uri="{FF2B5EF4-FFF2-40B4-BE49-F238E27FC236}">
                <a16:creationId xmlns:a16="http://schemas.microsoft.com/office/drawing/2014/main" id="{D491AFAD-4585-545A-210A-257694103154}"/>
              </a:ext>
            </a:extLst>
          </p:cNvPr>
          <p:cNvSpPr txBox="1"/>
          <p:nvPr/>
        </p:nvSpPr>
        <p:spPr>
          <a:xfrm>
            <a:off x="1402052" y="4233249"/>
            <a:ext cx="10288378" cy="584775"/>
          </a:xfrm>
          <a:prstGeom prst="rect">
            <a:avLst/>
          </a:prstGeom>
          <a:noFill/>
        </p:spPr>
        <p:txBody>
          <a:bodyPr wrap="square">
            <a:spAutoFit/>
          </a:bodyPr>
          <a:lstStyle/>
          <a:p>
            <a:r>
              <a:rPr lang="en-US" sz="3200" dirty="0">
                <a:solidFill>
                  <a:srgbClr val="FF0000"/>
                </a:solidFill>
              </a:rPr>
              <a:t>No! They aren't skiing. They’re making a snowman.</a:t>
            </a:r>
          </a:p>
        </p:txBody>
      </p:sp>
      <p:sp>
        <p:nvSpPr>
          <p:cNvPr id="8" name="TextBox 7">
            <a:extLst>
              <a:ext uri="{FF2B5EF4-FFF2-40B4-BE49-F238E27FC236}">
                <a16:creationId xmlns:a16="http://schemas.microsoft.com/office/drawing/2014/main" id="{7ECAB867-5543-D459-E28E-E7BDABCC22CE}"/>
              </a:ext>
            </a:extLst>
          </p:cNvPr>
          <p:cNvSpPr txBox="1"/>
          <p:nvPr/>
        </p:nvSpPr>
        <p:spPr>
          <a:xfrm>
            <a:off x="1402052" y="5248865"/>
            <a:ext cx="10288378" cy="584775"/>
          </a:xfrm>
          <a:prstGeom prst="rect">
            <a:avLst/>
          </a:prstGeom>
          <a:noFill/>
        </p:spPr>
        <p:txBody>
          <a:bodyPr wrap="square">
            <a:spAutoFit/>
          </a:bodyPr>
          <a:lstStyle/>
          <a:p>
            <a:r>
              <a:rPr lang="en-US" sz="3200" dirty="0">
                <a:solidFill>
                  <a:srgbClr val="FF0000"/>
                </a:solidFill>
              </a:rPr>
              <a:t>No! Vinh isn't visiting a museum. He’s fishing.</a:t>
            </a:r>
          </a:p>
        </p:txBody>
      </p:sp>
    </p:spTree>
    <p:extLst>
      <p:ext uri="{BB962C8B-B14F-4D97-AF65-F5344CB8AC3E}">
        <p14:creationId xmlns:p14="http://schemas.microsoft.com/office/powerpoint/2010/main" val="20571265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23" y="535132"/>
            <a:ext cx="8159543" cy="5787736"/>
          </a:xfrm>
          <a:prstGeom prst="rect">
            <a:avLst/>
          </a:prstGeom>
        </p:spPr>
      </p:pic>
      <p:sp>
        <p:nvSpPr>
          <p:cNvPr id="3" name="TextBox 2"/>
          <p:cNvSpPr txBox="1"/>
          <p:nvPr/>
        </p:nvSpPr>
        <p:spPr>
          <a:xfrm>
            <a:off x="3600556" y="2884649"/>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3344771040"/>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CFB691-5732-4550-2C5C-52FD1D85E883}"/>
              </a:ext>
            </a:extLst>
          </p:cNvPr>
          <p:cNvSpPr/>
          <p:nvPr/>
        </p:nvSpPr>
        <p:spPr>
          <a:xfrm>
            <a:off x="300943" y="433282"/>
            <a:ext cx="3141501" cy="707886"/>
          </a:xfrm>
          <a:prstGeom prst="rect">
            <a:avLst/>
          </a:prstGeom>
        </p:spPr>
        <p:txBody>
          <a:bodyPr wrap="none">
            <a:spAutoFit/>
          </a:bodyPr>
          <a:lstStyle/>
          <a:p>
            <a:pPr fontAlgn="auto">
              <a:spcBef>
                <a:spcPts val="0"/>
              </a:spcBef>
              <a:spcAft>
                <a:spcPts val="0"/>
              </a:spcAft>
            </a:pPr>
            <a:r>
              <a:rPr lang="en-US" sz="4000" b="1" dirty="0">
                <a:solidFill>
                  <a:srgbClr val="FF0000"/>
                </a:solidFill>
                <a:latin typeface="Calibri"/>
                <a:ea typeface="Times New Roman" panose="02020603050405020304" pitchFamily="18" charset="0"/>
                <a:cs typeface="+mn-cs"/>
              </a:rPr>
              <a:t>Work in pairs.</a:t>
            </a:r>
            <a:endParaRPr lang="en-US" sz="4000" b="1" dirty="0">
              <a:solidFill>
                <a:srgbClr val="FF0000"/>
              </a:solidFill>
              <a:latin typeface="Calibri"/>
              <a:cs typeface="+mn-cs"/>
            </a:endParaRPr>
          </a:p>
        </p:txBody>
      </p:sp>
      <p:pic>
        <p:nvPicPr>
          <p:cNvPr id="23" name="Picture 22" descr="Free Speech bubble 1195466 PNG with Transparent Background">
            <a:extLst>
              <a:ext uri="{FF2B5EF4-FFF2-40B4-BE49-F238E27FC236}">
                <a16:creationId xmlns:a16="http://schemas.microsoft.com/office/drawing/2014/main" id="{5E8ED63D-F34C-EFC0-824C-29374A366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27" y="978810"/>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3">
            <a:extLst>
              <a:ext uri="{FF2B5EF4-FFF2-40B4-BE49-F238E27FC236}">
                <a16:creationId xmlns:a16="http://schemas.microsoft.com/office/drawing/2014/main" id="{961D85E2-A94B-77C0-841C-AA559D7852A8}"/>
              </a:ext>
            </a:extLst>
          </p:cNvPr>
          <p:cNvSpPr txBox="1">
            <a:spLocks noChangeArrowheads="1"/>
          </p:cNvSpPr>
          <p:nvPr/>
        </p:nvSpPr>
        <p:spPr bwMode="auto">
          <a:xfrm>
            <a:off x="2392463" y="978810"/>
            <a:ext cx="7584914" cy="1200329"/>
          </a:xfrm>
          <a:prstGeom prst="rect">
            <a:avLst/>
          </a:prstGeom>
          <a:noFill/>
          <a:ln w="9525">
            <a:noFill/>
            <a:miter lim="800000"/>
            <a:headEnd/>
            <a:tailEnd/>
          </a:ln>
        </p:spPr>
        <p:txBody>
          <a:bodyPr wrap="square">
            <a:spAutoFit/>
          </a:bodyPr>
          <a:lstStyle/>
          <a:p>
            <a:pPr algn="ctr">
              <a:spcBef>
                <a:spcPct val="50000"/>
              </a:spcBef>
            </a:pPr>
            <a:r>
              <a:rPr lang="en-US" sz="3600" b="1" dirty="0">
                <a:latin typeface="Calibri" pitchFamily="34" charset="0"/>
              </a:rPr>
              <a:t>Tell your friend about what your family members are doing now.</a:t>
            </a:r>
          </a:p>
        </p:txBody>
      </p:sp>
      <p:sp>
        <p:nvSpPr>
          <p:cNvPr id="2" name="Rounded Rectangular Callout 4">
            <a:extLst>
              <a:ext uri="{FF2B5EF4-FFF2-40B4-BE49-F238E27FC236}">
                <a16:creationId xmlns:a16="http://schemas.microsoft.com/office/drawing/2014/main" id="{C9BCFBCE-31EC-ADC2-E0A1-1CC10605D27E}"/>
              </a:ext>
            </a:extLst>
          </p:cNvPr>
          <p:cNvSpPr/>
          <p:nvPr/>
        </p:nvSpPr>
        <p:spPr>
          <a:xfrm>
            <a:off x="391885" y="2487214"/>
            <a:ext cx="4504206" cy="1404019"/>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My mom is working in the office.</a:t>
            </a:r>
          </a:p>
        </p:txBody>
      </p:sp>
      <p:sp>
        <p:nvSpPr>
          <p:cNvPr id="3" name="Rounded Rectangular Callout 5">
            <a:extLst>
              <a:ext uri="{FF2B5EF4-FFF2-40B4-BE49-F238E27FC236}">
                <a16:creationId xmlns:a16="http://schemas.microsoft.com/office/drawing/2014/main" id="{A4B0FA49-9867-F028-EE20-21D8E0DFA3EC}"/>
              </a:ext>
            </a:extLst>
          </p:cNvPr>
          <p:cNvSpPr/>
          <p:nvPr/>
        </p:nvSpPr>
        <p:spPr>
          <a:xfrm>
            <a:off x="5718583" y="2569579"/>
            <a:ext cx="6081532" cy="1404019"/>
          </a:xfrm>
          <a:prstGeom prst="wedgeRoundRectCallout">
            <a:avLst>
              <a:gd name="adj1" fmla="val -51423"/>
              <a:gd name="adj2" fmla="val 92479"/>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00B050"/>
                </a:solidFill>
              </a:rPr>
              <a:t>My grandfather is taking care of the trees in the garden.</a:t>
            </a:r>
          </a:p>
        </p:txBody>
      </p:sp>
      <p:sp>
        <p:nvSpPr>
          <p:cNvPr id="4" name="Rounded Rectangular Callout 4">
            <a:extLst>
              <a:ext uri="{FF2B5EF4-FFF2-40B4-BE49-F238E27FC236}">
                <a16:creationId xmlns:a16="http://schemas.microsoft.com/office/drawing/2014/main" id="{ACEB09C8-E6D8-ED26-0590-D7342DF7F34C}"/>
              </a:ext>
            </a:extLst>
          </p:cNvPr>
          <p:cNvSpPr/>
          <p:nvPr/>
        </p:nvSpPr>
        <p:spPr>
          <a:xfrm>
            <a:off x="391885" y="4542592"/>
            <a:ext cx="4504206" cy="1404019"/>
          </a:xfrm>
          <a:prstGeom prst="wedgeRoundRectCallout">
            <a:avLst>
              <a:gd name="adj1" fmla="val 48418"/>
              <a:gd name="adj2" fmla="val 73006"/>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My little brother is sleeping.</a:t>
            </a:r>
          </a:p>
        </p:txBody>
      </p:sp>
    </p:spTree>
    <p:extLst>
      <p:ext uri="{BB962C8B-B14F-4D97-AF65-F5344CB8AC3E}">
        <p14:creationId xmlns:p14="http://schemas.microsoft.com/office/powerpoint/2010/main" val="38930234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726C08-9327-ED43-6B0D-B62604862357}"/>
              </a:ext>
            </a:extLst>
          </p:cNvPr>
          <p:cNvSpPr txBox="1"/>
          <p:nvPr/>
        </p:nvSpPr>
        <p:spPr>
          <a:xfrm>
            <a:off x="580398" y="601016"/>
            <a:ext cx="11031204" cy="5755422"/>
          </a:xfrm>
          <a:prstGeom prst="rect">
            <a:avLst/>
          </a:prstGeom>
          <a:noFill/>
        </p:spPr>
        <p:txBody>
          <a:bodyPr wrap="square">
            <a:spAutoFit/>
          </a:bodyPr>
          <a:lstStyle/>
          <a:p>
            <a:pPr algn="ctr"/>
            <a:r>
              <a:rPr lang="en-US" sz="4800" b="1" dirty="0">
                <a:solidFill>
                  <a:srgbClr val="002060"/>
                </a:solidFill>
              </a:rPr>
              <a:t>Where am I?</a:t>
            </a:r>
          </a:p>
          <a:p>
            <a:r>
              <a:rPr lang="en-US" sz="3200" dirty="0">
                <a:solidFill>
                  <a:srgbClr val="002060"/>
                </a:solidFill>
              </a:rPr>
              <a:t>The teacher asks each student to think about a place (e.g. at home, at the cinema, at a supermarket, etc.) and the activities they often do there (e.g. sleep, watch TV, sit, watch films, etc.). Each student makes at least 3 sentences using the Present Continuous tense to describe those activities (e.g. </a:t>
            </a:r>
            <a:r>
              <a:rPr lang="en-US" sz="3200" i="1" dirty="0">
                <a:solidFill>
                  <a:srgbClr val="002060"/>
                </a:solidFill>
              </a:rPr>
              <a:t>I am sleeping. I am watching TV. I am washing the dishes</a:t>
            </a:r>
            <a:r>
              <a:rPr lang="en-US" sz="3200" dirty="0">
                <a:solidFill>
                  <a:srgbClr val="002060"/>
                </a:solidFill>
              </a:rPr>
              <a:t>, etc. for “at home”). The teacher invites some students to read aloud their sentences one by one. Other students guess the place that the student is describing. Who can have more correct guesses will be the winner.</a:t>
            </a:r>
          </a:p>
        </p:txBody>
      </p:sp>
    </p:spTree>
    <p:extLst>
      <p:ext uri="{BB962C8B-B14F-4D97-AF65-F5344CB8AC3E}">
        <p14:creationId xmlns:p14="http://schemas.microsoft.com/office/powerpoint/2010/main" val="2762072299"/>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9273"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33561" y="230178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p:cNvSpPr/>
          <p:nvPr/>
        </p:nvSpPr>
        <p:spPr>
          <a:xfrm>
            <a:off x="745700" y="311595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a:t>
            </a:r>
            <a:endParaRPr lang="en-US" b="1" dirty="0"/>
          </a:p>
        </p:txBody>
      </p:sp>
      <p:sp>
        <p:nvSpPr>
          <p:cNvPr id="8" name="Rounded Rectangle 7"/>
          <p:cNvSpPr/>
          <p:nvPr/>
        </p:nvSpPr>
        <p:spPr>
          <a:xfrm>
            <a:off x="745700" y="3919563"/>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9" name="Rounded Rectangle 8"/>
          <p:cNvSpPr/>
          <p:nvPr/>
        </p:nvSpPr>
        <p:spPr>
          <a:xfrm>
            <a:off x="745700" y="4719664"/>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1" name="Rounded Rectangle 10"/>
          <p:cNvSpPr/>
          <p:nvPr/>
        </p:nvSpPr>
        <p:spPr>
          <a:xfrm>
            <a:off x="733561" y="1144625"/>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2" name="Picture 1"/>
          <p:cNvPicPr>
            <a:picLocks noChangeAspect="1"/>
          </p:cNvPicPr>
          <p:nvPr/>
        </p:nvPicPr>
        <p:blipFill>
          <a:blip r:embed="rId3"/>
          <a:stretch>
            <a:fillRect/>
          </a:stretch>
        </p:blipFill>
        <p:spPr>
          <a:xfrm>
            <a:off x="6279633" y="450626"/>
            <a:ext cx="4174591" cy="587636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7DA81-D28A-A531-5ECC-5D210F7E475F}"/>
              </a:ext>
            </a:extLst>
          </p:cNvPr>
          <p:cNvSpPr txBox="1">
            <a:spLocks noChangeArrowheads="1"/>
          </p:cNvSpPr>
          <p:nvPr/>
        </p:nvSpPr>
        <p:spPr bwMode="auto">
          <a:xfrm>
            <a:off x="914400" y="629071"/>
            <a:ext cx="10810754" cy="5447645"/>
          </a:xfrm>
          <a:prstGeom prst="rect">
            <a:avLst/>
          </a:prstGeom>
          <a:noFill/>
          <a:ln w="9525">
            <a:noFill/>
            <a:miter lim="800000"/>
            <a:headEnd/>
            <a:tailEnd/>
          </a:ln>
        </p:spPr>
        <p:txBody>
          <a:bodyPr wrap="square">
            <a:spAutoFit/>
          </a:bodyPr>
          <a:lstStyle/>
          <a:p>
            <a:pPr>
              <a:spcBef>
                <a:spcPts val="600"/>
              </a:spcBef>
              <a:spcAft>
                <a:spcPts val="600"/>
              </a:spcAft>
            </a:pPr>
            <a:r>
              <a:rPr lang="en-US" sz="3600" b="1" dirty="0">
                <a:solidFill>
                  <a:srgbClr val="0070C0"/>
                </a:solidFill>
                <a:latin typeface="Calibri" pitchFamily="34" charset="0"/>
              </a:rPr>
              <a:t>Write at least 4 sentences to describe what your family members or your friends are doing now.</a:t>
            </a:r>
          </a:p>
          <a:p>
            <a:pPr>
              <a:spcBef>
                <a:spcPts val="600"/>
              </a:spcBef>
              <a:spcAft>
                <a:spcPts val="600"/>
              </a:spcAft>
            </a:pPr>
            <a:r>
              <a:rPr lang="en-US" sz="3600" dirty="0">
                <a:solidFill>
                  <a:srgbClr val="FF0000"/>
                </a:solidFill>
                <a:latin typeface="Calibri" pitchFamily="34" charset="0"/>
              </a:rPr>
              <a:t>E.g.</a:t>
            </a:r>
          </a:p>
          <a:p>
            <a:pPr>
              <a:spcBef>
                <a:spcPts val="600"/>
              </a:spcBef>
              <a:spcAft>
                <a:spcPts val="600"/>
              </a:spcAft>
            </a:pPr>
            <a:r>
              <a:rPr lang="en-US" sz="3600" i="1" dirty="0">
                <a:solidFill>
                  <a:srgbClr val="FF0000"/>
                </a:solidFill>
                <a:latin typeface="Calibri" pitchFamily="34" charset="0"/>
              </a:rPr>
              <a:t>Now I am learning English at school. </a:t>
            </a:r>
          </a:p>
          <a:p>
            <a:pPr>
              <a:spcBef>
                <a:spcPts val="600"/>
              </a:spcBef>
              <a:spcAft>
                <a:spcPts val="600"/>
              </a:spcAft>
            </a:pPr>
            <a:r>
              <a:rPr lang="en-US" sz="3600" i="1" dirty="0">
                <a:solidFill>
                  <a:srgbClr val="FF0000"/>
                </a:solidFill>
                <a:latin typeface="Calibri" pitchFamily="34" charset="0"/>
              </a:rPr>
              <a:t>My father is working in the factory. </a:t>
            </a:r>
          </a:p>
          <a:p>
            <a:pPr>
              <a:spcBef>
                <a:spcPts val="600"/>
              </a:spcBef>
              <a:spcAft>
                <a:spcPts val="600"/>
              </a:spcAft>
            </a:pPr>
            <a:r>
              <a:rPr lang="en-US" sz="3600" i="1" dirty="0">
                <a:solidFill>
                  <a:srgbClr val="FF0000"/>
                </a:solidFill>
                <a:latin typeface="Calibri" pitchFamily="34" charset="0"/>
              </a:rPr>
              <a:t>My mother is selling vegetables in the market. </a:t>
            </a:r>
          </a:p>
          <a:p>
            <a:pPr>
              <a:spcBef>
                <a:spcPts val="600"/>
              </a:spcBef>
              <a:spcAft>
                <a:spcPts val="600"/>
              </a:spcAft>
            </a:pPr>
            <a:r>
              <a:rPr lang="en-US" sz="3600" i="1" dirty="0">
                <a:solidFill>
                  <a:srgbClr val="FF0000"/>
                </a:solidFill>
                <a:latin typeface="Calibri" pitchFamily="34" charset="0"/>
              </a:rPr>
              <a:t>My grandparents are watching TV. </a:t>
            </a:r>
          </a:p>
          <a:p>
            <a:pPr>
              <a:spcBef>
                <a:spcPts val="600"/>
              </a:spcBef>
              <a:spcAft>
                <a:spcPts val="600"/>
              </a:spcAft>
            </a:pPr>
            <a:endParaRPr lang="en-US" sz="3600" b="1" dirty="0">
              <a:solidFill>
                <a:srgbClr val="0070C0"/>
              </a:solidFill>
              <a:latin typeface="Calibri" pitchFamily="34" charset="0"/>
            </a:endParaRPr>
          </a:p>
        </p:txBody>
      </p:sp>
    </p:spTree>
    <p:extLst>
      <p:ext uri="{BB962C8B-B14F-4D97-AF65-F5344CB8AC3E}">
        <p14:creationId xmlns:p14="http://schemas.microsoft.com/office/powerpoint/2010/main" val="60931967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143" y="267922"/>
            <a:ext cx="4276107" cy="923330"/>
          </a:xfrm>
          <a:prstGeom prst="rect">
            <a:avLst/>
          </a:prstGeom>
        </p:spPr>
        <p:txBody>
          <a:bodyPr wrap="none">
            <a:spAutoFit/>
          </a:bodyPr>
          <a:lstStyle/>
          <a:p>
            <a:r>
              <a:rPr lang="en-US" sz="5400" b="1" dirty="0">
                <a:solidFill>
                  <a:srgbClr val="FF0000"/>
                </a:solidFill>
              </a:rPr>
              <a:t>Today’s lesson</a:t>
            </a:r>
          </a:p>
        </p:txBody>
      </p:sp>
      <p:sp>
        <p:nvSpPr>
          <p:cNvPr id="4" name="Rectangle 3"/>
          <p:cNvSpPr/>
          <p:nvPr/>
        </p:nvSpPr>
        <p:spPr>
          <a:xfrm>
            <a:off x="2019822" y="1674674"/>
            <a:ext cx="7309373"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Grammar </a:t>
            </a:r>
          </a:p>
          <a:p>
            <a:r>
              <a:rPr lang="en-US" sz="3600" i="1" dirty="0">
                <a:solidFill>
                  <a:srgbClr val="0000CC"/>
                </a:solidFill>
                <a:latin typeface="Calibri" pitchFamily="34" charset="0"/>
              </a:rPr>
              <a:t>use the Present Continuous for actions happening now</a:t>
            </a: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159985" y="1622707"/>
            <a:ext cx="11872029"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vocabulary and grammar and make sentences using them. </a:t>
            </a:r>
          </a:p>
          <a:p>
            <a:pPr marL="571500" indent="-571500">
              <a:buFontTx/>
              <a:buChar char="-"/>
            </a:pPr>
            <a:r>
              <a:rPr lang="en-US" sz="3600" i="1" dirty="0">
                <a:solidFill>
                  <a:srgbClr val="0070C0"/>
                </a:solidFill>
              </a:rPr>
              <a:t>Do the exercises in </a:t>
            </a:r>
            <a:r>
              <a:rPr lang="en-US" sz="3600" b="1" i="1" dirty="0">
                <a:solidFill>
                  <a:srgbClr val="0070C0"/>
                </a:solidFill>
              </a:rPr>
              <a:t>TA 6 Right on WB </a:t>
            </a:r>
            <a:r>
              <a:rPr lang="en-US" sz="3600" i="1" dirty="0">
                <a:solidFill>
                  <a:srgbClr val="0070C0"/>
                </a:solidFill>
              </a:rPr>
              <a:t>(p. 39).</a:t>
            </a:r>
          </a:p>
          <a:p>
            <a:pPr marL="571500" indent="-571500">
              <a:buFontTx/>
              <a:buChar char="-"/>
            </a:pPr>
            <a:r>
              <a:rPr lang="en-US" sz="3600" i="1" dirty="0">
                <a:solidFill>
                  <a:srgbClr val="0070C0"/>
                </a:solidFill>
              </a:rPr>
              <a:t>Complete the grammar notes in </a:t>
            </a:r>
            <a:r>
              <a:rPr lang="en-US" sz="3600" b="1" i="1" dirty="0">
                <a:solidFill>
                  <a:srgbClr val="0070C0"/>
                </a:solidFill>
              </a:rPr>
              <a:t>TA 6 Right on Notebook</a:t>
            </a:r>
            <a:r>
              <a:rPr lang="en-US" sz="3600" i="1" dirty="0">
                <a:solidFill>
                  <a:srgbClr val="0070C0"/>
                </a:solidFill>
              </a:rPr>
              <a:t> (p. 40).</a:t>
            </a:r>
            <a:endParaRPr lang="en-US" sz="3600" i="1" dirty="0">
              <a:solidFill>
                <a:srgbClr val="FF0000"/>
              </a:solidFill>
            </a:endParaRPr>
          </a:p>
          <a:p>
            <a:pPr marL="571500" indent="-571500">
              <a:buFontTx/>
              <a:buChar char="-"/>
            </a:pPr>
            <a:r>
              <a:rPr lang="en-US" sz="3600" i="1" dirty="0">
                <a:solidFill>
                  <a:srgbClr val="0070C0"/>
                </a:solidFill>
              </a:rPr>
              <a:t>Prepare for the next lesson (p. 75 SB).</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67008152"/>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450922"/>
            <a:ext cx="10832836" cy="2554545"/>
          </a:xfrm>
          <a:prstGeom prst="rect">
            <a:avLst/>
          </a:prstGeom>
          <a:noFill/>
        </p:spPr>
        <p:txBody>
          <a:bodyPr wrap="square" rtlCol="0">
            <a:spAutoFit/>
          </a:bodyPr>
          <a:lstStyle/>
          <a:p>
            <a:r>
              <a:rPr lang="en-US" sz="4000" dirty="0">
                <a:solidFill>
                  <a:srgbClr val="FF0000"/>
                </a:solidFill>
                <a:ea typeface="Times New Roman" panose="02020603050405020304" pitchFamily="18" charset="0"/>
              </a:rPr>
              <a:t>By the end of this lesson, students will be able to…</a:t>
            </a:r>
          </a:p>
          <a:p>
            <a:endParaRPr lang="en-US" sz="4000" dirty="0">
              <a:solidFill>
                <a:srgbClr val="FF0000"/>
              </a:solidFill>
              <a:ea typeface="Times New Roman" panose="02020603050405020304" pitchFamily="18" charset="0"/>
            </a:endParaRPr>
          </a:p>
          <a:p>
            <a:r>
              <a:rPr lang="en-US" sz="4000" i="1" dirty="0">
                <a:solidFill>
                  <a:srgbClr val="0070C0"/>
                </a:solidFill>
                <a:ea typeface="Times New Roman" panose="02020603050405020304" pitchFamily="18" charset="0"/>
              </a:rPr>
              <a:t>use the Present Continuous for actions happening now.</a:t>
            </a:r>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0EC70804-C865-C1BE-7B8C-1EC0347E6BC6}"/>
              </a:ext>
            </a:extLst>
          </p:cNvPr>
          <p:cNvSpPr txBox="1">
            <a:spLocks noChangeArrowheads="1"/>
          </p:cNvSpPr>
          <p:nvPr/>
        </p:nvSpPr>
        <p:spPr bwMode="auto">
          <a:xfrm>
            <a:off x="282953" y="408132"/>
            <a:ext cx="11806177" cy="5878532"/>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002060"/>
                </a:solidFill>
                <a:latin typeface="Calibri" pitchFamily="34" charset="0"/>
              </a:rPr>
              <a:t>Miming</a:t>
            </a:r>
            <a:endParaRPr lang="en-US" sz="3200" b="1" dirty="0">
              <a:solidFill>
                <a:srgbClr val="002060"/>
              </a:solidFill>
              <a:latin typeface="Calibri" pitchFamily="34" charset="0"/>
            </a:endParaRPr>
          </a:p>
          <a:p>
            <a:pPr>
              <a:spcBef>
                <a:spcPct val="50000"/>
              </a:spcBef>
            </a:pPr>
            <a:r>
              <a:rPr lang="en-US" sz="3200" dirty="0">
                <a:solidFill>
                  <a:schemeClr val="hlink"/>
                </a:solidFill>
                <a:latin typeface="Calibri" pitchFamily="34" charset="0"/>
              </a:rPr>
              <a:t>The teacher invites some students to the front of the class. The teacher gives a small piece of paper with an action (e.g. </a:t>
            </a:r>
            <a:r>
              <a:rPr lang="en-US" sz="3200" i="1" dirty="0">
                <a:solidFill>
                  <a:schemeClr val="hlink"/>
                </a:solidFill>
                <a:latin typeface="Calibri" pitchFamily="34" charset="0"/>
              </a:rPr>
              <a:t>sleep, eat, run, cry, talk, walk, laugh, sing,</a:t>
            </a:r>
            <a:r>
              <a:rPr lang="en-US" sz="3200" dirty="0">
                <a:solidFill>
                  <a:schemeClr val="hlink"/>
                </a:solidFill>
                <a:latin typeface="Calibri" pitchFamily="34" charset="0"/>
              </a:rPr>
              <a:t> etc.) to each student. The teacher asks those students to mime the actions. </a:t>
            </a:r>
          </a:p>
          <a:p>
            <a:pPr>
              <a:spcBef>
                <a:spcPct val="50000"/>
              </a:spcBef>
            </a:pPr>
            <a:r>
              <a:rPr lang="en-US" sz="3200" dirty="0">
                <a:solidFill>
                  <a:schemeClr val="hlink"/>
                </a:solidFill>
                <a:latin typeface="Calibri" pitchFamily="34" charset="0"/>
              </a:rPr>
              <a:t>The teacher asks the whole class: </a:t>
            </a:r>
            <a:r>
              <a:rPr lang="en-US" sz="3200" b="1" dirty="0">
                <a:solidFill>
                  <a:schemeClr val="hlink"/>
                </a:solidFill>
                <a:latin typeface="Calibri" pitchFamily="34" charset="0"/>
              </a:rPr>
              <a:t>What’s he/she doing?</a:t>
            </a:r>
          </a:p>
          <a:p>
            <a:pPr>
              <a:spcBef>
                <a:spcPct val="50000"/>
              </a:spcBef>
            </a:pPr>
            <a:r>
              <a:rPr lang="en-US" sz="3200" dirty="0">
                <a:solidFill>
                  <a:schemeClr val="hlink"/>
                </a:solidFill>
                <a:latin typeface="Calibri" pitchFamily="34" charset="0"/>
              </a:rPr>
              <a:t>Students who can guess will volunteer and say: </a:t>
            </a:r>
            <a:r>
              <a:rPr lang="en-US" sz="3200" b="1" dirty="0" err="1">
                <a:solidFill>
                  <a:schemeClr val="hlink"/>
                </a:solidFill>
                <a:latin typeface="Calibri" pitchFamily="34" charset="0"/>
              </a:rPr>
              <a:t>He/She</a:t>
            </a:r>
            <a:r>
              <a:rPr lang="en-US" sz="3200" b="1" dirty="0">
                <a:solidFill>
                  <a:schemeClr val="hlink"/>
                </a:solidFill>
                <a:latin typeface="Calibri" pitchFamily="34" charset="0"/>
              </a:rPr>
              <a:t> is ……</a:t>
            </a:r>
            <a:r>
              <a:rPr lang="en-US" sz="3200" b="1" dirty="0" err="1">
                <a:solidFill>
                  <a:schemeClr val="hlink"/>
                </a:solidFill>
                <a:latin typeface="Calibri" pitchFamily="34" charset="0"/>
              </a:rPr>
              <a:t>ing</a:t>
            </a:r>
            <a:r>
              <a:rPr lang="en-US" sz="3200" b="1" dirty="0">
                <a:solidFill>
                  <a:schemeClr val="hlink"/>
                </a:solidFill>
                <a:latin typeface="Calibri" pitchFamily="34" charset="0"/>
              </a:rPr>
              <a:t>.</a:t>
            </a:r>
          </a:p>
          <a:p>
            <a:pPr>
              <a:spcBef>
                <a:spcPct val="50000"/>
              </a:spcBef>
            </a:pPr>
            <a:r>
              <a:rPr lang="en-US" sz="3200" i="1" dirty="0">
                <a:solidFill>
                  <a:schemeClr val="hlink"/>
                </a:solidFill>
                <a:latin typeface="Calibri" pitchFamily="34" charset="0"/>
              </a:rPr>
              <a:t>e.g. </a:t>
            </a:r>
            <a:r>
              <a:rPr lang="en-US" sz="3200" i="1" dirty="0" err="1">
                <a:solidFill>
                  <a:schemeClr val="hlink"/>
                </a:solidFill>
                <a:latin typeface="Calibri" pitchFamily="34" charset="0"/>
              </a:rPr>
              <a:t>He/She</a:t>
            </a:r>
            <a:r>
              <a:rPr lang="en-US" sz="3200" i="1" dirty="0">
                <a:solidFill>
                  <a:schemeClr val="hlink"/>
                </a:solidFill>
                <a:latin typeface="Calibri" pitchFamily="34" charset="0"/>
              </a:rPr>
              <a:t> is dancing.</a:t>
            </a:r>
          </a:p>
          <a:p>
            <a:pPr>
              <a:spcBef>
                <a:spcPct val="50000"/>
              </a:spcBef>
            </a:pPr>
            <a:r>
              <a:rPr lang="en-US" sz="3200" dirty="0">
                <a:solidFill>
                  <a:schemeClr val="hlink"/>
                </a:solidFill>
                <a:latin typeface="Calibri" pitchFamily="34" charset="0"/>
              </a:rPr>
              <a:t>Who can have more correct guesses will be the winner.</a:t>
            </a:r>
          </a:p>
        </p:txBody>
      </p:sp>
    </p:spTree>
    <p:extLst>
      <p:ext uri="{BB962C8B-B14F-4D97-AF65-F5344CB8AC3E}">
        <p14:creationId xmlns:p14="http://schemas.microsoft.com/office/powerpoint/2010/main" val="790161111"/>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340" y="569783"/>
            <a:ext cx="8677753" cy="5785169"/>
          </a:xfrm>
          <a:prstGeom prst="rect">
            <a:avLst/>
          </a:prstGeom>
        </p:spPr>
      </p:pic>
      <p:sp>
        <p:nvSpPr>
          <p:cNvPr id="3" name="TextBox 2"/>
          <p:cNvSpPr txBox="1"/>
          <p:nvPr/>
        </p:nvSpPr>
        <p:spPr>
          <a:xfrm>
            <a:off x="4499052" y="4095612"/>
            <a:ext cx="3750905" cy="830997"/>
          </a:xfrm>
          <a:prstGeom prst="rect">
            <a:avLst/>
          </a:prstGeom>
          <a:noFill/>
        </p:spPr>
        <p:txBody>
          <a:bodyPr wrap="square" rtlCol="0">
            <a:spAutoFit/>
          </a:bodyPr>
          <a:lstStyle/>
          <a:p>
            <a:r>
              <a:rPr lang="en-US" sz="4800" dirty="0">
                <a:solidFill>
                  <a:schemeClr val="bg1"/>
                </a:solidFill>
              </a:rPr>
              <a:t>Presentation</a:t>
            </a:r>
            <a:endParaRPr lang="en-US" sz="2000" dirty="0">
              <a:solidFill>
                <a:schemeClr val="bg1"/>
              </a:solidFill>
            </a:endParaRPr>
          </a:p>
        </p:txBody>
      </p:sp>
      <p:sp>
        <p:nvSpPr>
          <p:cNvPr id="4" name="Oval 3">
            <a:extLst>
              <a:ext uri="{FF2B5EF4-FFF2-40B4-BE49-F238E27FC236}">
                <a16:creationId xmlns:a16="http://schemas.microsoft.com/office/drawing/2014/main" id="{686DCA52-CBE5-4805-B3A2-75149E2563FE}"/>
              </a:ext>
            </a:extLst>
          </p:cNvPr>
          <p:cNvSpPr/>
          <p:nvPr/>
        </p:nvSpPr>
        <p:spPr>
          <a:xfrm>
            <a:off x="7778187" y="503048"/>
            <a:ext cx="4413813" cy="2995219"/>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rgbClr val="0070C0"/>
                </a:solidFill>
              </a:rPr>
              <a:t>The Present Continuous tense</a:t>
            </a:r>
          </a:p>
        </p:txBody>
      </p:sp>
    </p:spTree>
    <p:extLst>
      <p:ext uri="{BB962C8B-B14F-4D97-AF65-F5344CB8AC3E}">
        <p14:creationId xmlns:p14="http://schemas.microsoft.com/office/powerpoint/2010/main" val="109012543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0A374-74AE-0E58-6357-11CBA76A3305}"/>
              </a:ext>
            </a:extLst>
          </p:cNvPr>
          <p:cNvSpPr/>
          <p:nvPr/>
        </p:nvSpPr>
        <p:spPr>
          <a:xfrm>
            <a:off x="647919" y="586156"/>
            <a:ext cx="10406411" cy="8463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i="1" dirty="0">
                <a:solidFill>
                  <a:schemeClr val="accent1"/>
                </a:solidFill>
              </a:rPr>
              <a:t>Look at the sentences and complete the rule for </a:t>
            </a:r>
            <a:br>
              <a:rPr lang="en-US" sz="3200" i="1" dirty="0">
                <a:solidFill>
                  <a:schemeClr val="accent1"/>
                </a:solidFill>
              </a:rPr>
            </a:br>
            <a:r>
              <a:rPr lang="en-US" sz="3200" b="1" i="1" dirty="0">
                <a:solidFill>
                  <a:schemeClr val="accent1"/>
                </a:solidFill>
              </a:rPr>
              <a:t>The Present Continuous tense</a:t>
            </a:r>
            <a:r>
              <a:rPr lang="en-US" sz="3200" i="1" dirty="0">
                <a:solidFill>
                  <a:schemeClr val="accent1"/>
                </a:solidFill>
              </a:rPr>
              <a:t>:</a:t>
            </a:r>
          </a:p>
        </p:txBody>
      </p:sp>
      <p:pic>
        <p:nvPicPr>
          <p:cNvPr id="3" name="Picture 2">
            <a:extLst>
              <a:ext uri="{FF2B5EF4-FFF2-40B4-BE49-F238E27FC236}">
                <a16:creationId xmlns:a16="http://schemas.microsoft.com/office/drawing/2014/main" id="{7D19AA80-B763-C12E-84C8-9805E603C014}"/>
              </a:ext>
            </a:extLst>
          </p:cNvPr>
          <p:cNvPicPr>
            <a:picLocks noChangeAspect="1"/>
          </p:cNvPicPr>
          <p:nvPr/>
        </p:nvPicPr>
        <p:blipFill>
          <a:blip r:embed="rId2"/>
          <a:stretch>
            <a:fillRect/>
          </a:stretch>
        </p:blipFill>
        <p:spPr>
          <a:xfrm>
            <a:off x="187358" y="1562964"/>
            <a:ext cx="3518919" cy="3423036"/>
          </a:xfrm>
          <a:prstGeom prst="rect">
            <a:avLst/>
          </a:prstGeom>
        </p:spPr>
      </p:pic>
      <p:sp>
        <p:nvSpPr>
          <p:cNvPr id="5" name="Rectangle 4">
            <a:extLst>
              <a:ext uri="{FF2B5EF4-FFF2-40B4-BE49-F238E27FC236}">
                <a16:creationId xmlns:a16="http://schemas.microsoft.com/office/drawing/2014/main" id="{230A1F16-81BC-4444-7AFA-87B827A58A21}"/>
              </a:ext>
            </a:extLst>
          </p:cNvPr>
          <p:cNvSpPr/>
          <p:nvPr/>
        </p:nvSpPr>
        <p:spPr>
          <a:xfrm>
            <a:off x="9225543" y="1763048"/>
            <a:ext cx="2974692" cy="39669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chemeClr val="accent1"/>
                </a:solidFill>
              </a:rPr>
              <a:t>- I am doing homework. </a:t>
            </a:r>
          </a:p>
          <a:p>
            <a:r>
              <a:rPr lang="en-US" sz="2800" dirty="0">
                <a:solidFill>
                  <a:schemeClr val="accent1"/>
                </a:solidFill>
              </a:rPr>
              <a:t>- They are not watching TV. They are playing with toys.</a:t>
            </a:r>
          </a:p>
          <a:p>
            <a:r>
              <a:rPr lang="en-US" sz="2800" dirty="0">
                <a:solidFill>
                  <a:schemeClr val="accent1"/>
                </a:solidFill>
              </a:rPr>
              <a:t>- Be careful! You are walking on the wet floor.</a:t>
            </a:r>
          </a:p>
        </p:txBody>
      </p:sp>
      <p:graphicFrame>
        <p:nvGraphicFramePr>
          <p:cNvPr id="6" name="Table 21">
            <a:extLst>
              <a:ext uri="{FF2B5EF4-FFF2-40B4-BE49-F238E27FC236}">
                <a16:creationId xmlns:a16="http://schemas.microsoft.com/office/drawing/2014/main" id="{3ED5B9ED-AAFA-337C-F6ED-9B9203CA6D0A}"/>
              </a:ext>
            </a:extLst>
          </p:cNvPr>
          <p:cNvGraphicFramePr>
            <a:graphicFrameLocks noGrp="1"/>
          </p:cNvGraphicFramePr>
          <p:nvPr>
            <p:extLst>
              <p:ext uri="{D42A27DB-BD31-4B8C-83A1-F6EECF244321}">
                <p14:modId xmlns:p14="http://schemas.microsoft.com/office/powerpoint/2010/main" val="1883705396"/>
              </p:ext>
            </p:extLst>
          </p:nvPr>
        </p:nvGraphicFramePr>
        <p:xfrm>
          <a:off x="3567936" y="1465118"/>
          <a:ext cx="5588411" cy="4942646"/>
        </p:xfrm>
        <a:graphic>
          <a:graphicData uri="http://schemas.openxmlformats.org/drawingml/2006/table">
            <a:tbl>
              <a:tblPr firstRow="1" bandRow="1">
                <a:tableStyleId>{5C22544A-7EE6-4342-B048-85BDC9FD1C3A}</a:tableStyleId>
              </a:tblPr>
              <a:tblGrid>
                <a:gridCol w="900664">
                  <a:extLst>
                    <a:ext uri="{9D8B030D-6E8A-4147-A177-3AD203B41FA5}">
                      <a16:colId xmlns:a16="http://schemas.microsoft.com/office/drawing/2014/main" val="1335033467"/>
                    </a:ext>
                  </a:extLst>
                </a:gridCol>
                <a:gridCol w="1974793">
                  <a:extLst>
                    <a:ext uri="{9D8B030D-6E8A-4147-A177-3AD203B41FA5}">
                      <a16:colId xmlns:a16="http://schemas.microsoft.com/office/drawing/2014/main" val="2542216556"/>
                    </a:ext>
                  </a:extLst>
                </a:gridCol>
                <a:gridCol w="2712954">
                  <a:extLst>
                    <a:ext uri="{9D8B030D-6E8A-4147-A177-3AD203B41FA5}">
                      <a16:colId xmlns:a16="http://schemas.microsoft.com/office/drawing/2014/main" val="1643327643"/>
                    </a:ext>
                  </a:extLst>
                </a:gridCol>
              </a:tblGrid>
              <a:tr h="621652">
                <a:tc>
                  <a:txBody>
                    <a:bodyPr/>
                    <a:lstStyle/>
                    <a:p>
                      <a:endParaRPr lang="en-US" sz="2600"/>
                    </a:p>
                  </a:txBody>
                  <a:tcPr/>
                </a:tc>
                <a:tc>
                  <a:txBody>
                    <a:bodyPr/>
                    <a:lstStyle/>
                    <a:p>
                      <a:pPr algn="ctr"/>
                      <a:r>
                        <a:rPr lang="en-US" sz="2600" dirty="0"/>
                        <a:t>Affirmative</a:t>
                      </a:r>
                    </a:p>
                  </a:txBody>
                  <a:tcPr anchor="ctr"/>
                </a:tc>
                <a:tc>
                  <a:txBody>
                    <a:bodyPr/>
                    <a:lstStyle/>
                    <a:p>
                      <a:pPr algn="ctr"/>
                      <a:r>
                        <a:rPr lang="en-US" sz="2600" dirty="0"/>
                        <a:t>Negative</a:t>
                      </a:r>
                    </a:p>
                  </a:txBody>
                  <a:tcPr anchor="ctr"/>
                </a:tc>
                <a:extLst>
                  <a:ext uri="{0D108BD9-81ED-4DB2-BD59-A6C34878D82A}">
                    <a16:rowId xmlns:a16="http://schemas.microsoft.com/office/drawing/2014/main" val="3193574651"/>
                  </a:ext>
                </a:extLst>
              </a:tr>
              <a:tr h="880337">
                <a:tc>
                  <a:txBody>
                    <a:bodyPr/>
                    <a:lstStyle/>
                    <a:p>
                      <a:pPr algn="ctr"/>
                      <a:r>
                        <a:rPr lang="en-US" sz="2600" dirty="0"/>
                        <a:t>I</a:t>
                      </a:r>
                    </a:p>
                  </a:txBody>
                  <a:tcPr anchor="ctr"/>
                </a:tc>
                <a:tc>
                  <a:txBody>
                    <a:bodyPr/>
                    <a:lstStyle/>
                    <a:p>
                      <a:r>
                        <a:rPr lang="en-US" sz="2600" dirty="0"/>
                        <a:t>……. sleeping</a:t>
                      </a:r>
                    </a:p>
                  </a:txBody>
                  <a:tcPr anchor="ctr"/>
                </a:tc>
                <a:tc>
                  <a:txBody>
                    <a:bodyPr/>
                    <a:lstStyle/>
                    <a:p>
                      <a:r>
                        <a:rPr lang="en-US" sz="2600" dirty="0"/>
                        <a:t>…………… sleeping</a:t>
                      </a:r>
                    </a:p>
                  </a:txBody>
                  <a:tcPr anchor="ctr"/>
                </a:tc>
                <a:extLst>
                  <a:ext uri="{0D108BD9-81ED-4DB2-BD59-A6C34878D82A}">
                    <a16:rowId xmlns:a16="http://schemas.microsoft.com/office/drawing/2014/main" val="2035373490"/>
                  </a:ext>
                </a:extLst>
              </a:tr>
              <a:tr h="880337">
                <a:tc>
                  <a:txBody>
                    <a:bodyPr/>
                    <a:lstStyle/>
                    <a:p>
                      <a:pPr algn="ctr"/>
                      <a:r>
                        <a:rPr lang="en-US" sz="2600" dirty="0"/>
                        <a:t>You </a:t>
                      </a:r>
                    </a:p>
                  </a:txBody>
                  <a:tcPr anchor="ctr"/>
                </a:tc>
                <a:tc>
                  <a:txBody>
                    <a:bodyPr/>
                    <a:lstStyle/>
                    <a:p>
                      <a:r>
                        <a:rPr lang="en-US" sz="2600" dirty="0"/>
                        <a:t>……. sleeping</a:t>
                      </a:r>
                    </a:p>
                  </a:txBody>
                  <a:tcPr anchor="ctr"/>
                </a:tc>
                <a:tc>
                  <a:txBody>
                    <a:bodyPr/>
                    <a:lstStyle/>
                    <a:p>
                      <a:r>
                        <a:rPr lang="en-US" sz="2600" dirty="0"/>
                        <a:t>…………… sleeping</a:t>
                      </a:r>
                    </a:p>
                  </a:txBody>
                  <a:tcPr anchor="ctr"/>
                </a:tc>
                <a:extLst>
                  <a:ext uri="{0D108BD9-81ED-4DB2-BD59-A6C34878D82A}">
                    <a16:rowId xmlns:a16="http://schemas.microsoft.com/office/drawing/2014/main" val="4146455374"/>
                  </a:ext>
                </a:extLst>
              </a:tr>
              <a:tr h="1234886">
                <a:tc>
                  <a:txBody>
                    <a:bodyPr/>
                    <a:lstStyle/>
                    <a:p>
                      <a:pPr algn="ctr"/>
                      <a:r>
                        <a:rPr lang="en-US" sz="2600" dirty="0"/>
                        <a:t>He / She  / It</a:t>
                      </a:r>
                    </a:p>
                  </a:txBody>
                  <a:tcPr anchor="ctr"/>
                </a:tc>
                <a:tc>
                  <a:txBody>
                    <a:bodyPr/>
                    <a:lstStyle/>
                    <a:p>
                      <a:r>
                        <a:rPr lang="en-US" sz="2600" dirty="0"/>
                        <a:t>……. sleeping</a:t>
                      </a:r>
                    </a:p>
                  </a:txBody>
                  <a:tcPr anchor="ctr"/>
                </a:tc>
                <a:tc>
                  <a:txBody>
                    <a:bodyPr/>
                    <a:lstStyle/>
                    <a:p>
                      <a:r>
                        <a:rPr lang="en-US" sz="2600" dirty="0"/>
                        <a:t>…………… sleeping</a:t>
                      </a:r>
                    </a:p>
                  </a:txBody>
                  <a:tcPr anchor="ctr"/>
                </a:tc>
                <a:extLst>
                  <a:ext uri="{0D108BD9-81ED-4DB2-BD59-A6C34878D82A}">
                    <a16:rowId xmlns:a16="http://schemas.microsoft.com/office/drawing/2014/main" val="4193467940"/>
                  </a:ext>
                </a:extLst>
              </a:tr>
              <a:tr h="1234886">
                <a:tc>
                  <a:txBody>
                    <a:bodyPr/>
                    <a:lstStyle/>
                    <a:p>
                      <a:pPr algn="ctr"/>
                      <a:r>
                        <a:rPr lang="en-US" sz="2600" dirty="0"/>
                        <a:t>We / You / They</a:t>
                      </a:r>
                    </a:p>
                  </a:txBody>
                  <a:tcPr anchor="ctr"/>
                </a:tc>
                <a:tc>
                  <a:txBody>
                    <a:bodyPr/>
                    <a:lstStyle/>
                    <a:p>
                      <a:r>
                        <a:rPr lang="en-US" sz="2600" dirty="0"/>
                        <a:t>……. sleeping</a:t>
                      </a:r>
                    </a:p>
                  </a:txBody>
                  <a:tcPr anchor="ctr"/>
                </a:tc>
                <a:tc>
                  <a:txBody>
                    <a:bodyPr/>
                    <a:lstStyle/>
                    <a:p>
                      <a:r>
                        <a:rPr lang="en-US" sz="2600" dirty="0"/>
                        <a:t>…………… sleeping</a:t>
                      </a:r>
                    </a:p>
                  </a:txBody>
                  <a:tcPr anchor="ctr"/>
                </a:tc>
                <a:extLst>
                  <a:ext uri="{0D108BD9-81ED-4DB2-BD59-A6C34878D82A}">
                    <a16:rowId xmlns:a16="http://schemas.microsoft.com/office/drawing/2014/main" val="1476164342"/>
                  </a:ext>
                </a:extLst>
              </a:tr>
            </a:tbl>
          </a:graphicData>
        </a:graphic>
      </p:graphicFrame>
      <p:sp>
        <p:nvSpPr>
          <p:cNvPr id="7" name="TextBox 6">
            <a:extLst>
              <a:ext uri="{FF2B5EF4-FFF2-40B4-BE49-F238E27FC236}">
                <a16:creationId xmlns:a16="http://schemas.microsoft.com/office/drawing/2014/main" id="{6C65B566-89CC-5E2A-5238-B4BD978F0864}"/>
              </a:ext>
            </a:extLst>
          </p:cNvPr>
          <p:cNvSpPr txBox="1"/>
          <p:nvPr/>
        </p:nvSpPr>
        <p:spPr>
          <a:xfrm>
            <a:off x="4502561" y="2198237"/>
            <a:ext cx="1063354" cy="523220"/>
          </a:xfrm>
          <a:prstGeom prst="rect">
            <a:avLst/>
          </a:prstGeom>
          <a:noFill/>
        </p:spPr>
        <p:txBody>
          <a:bodyPr wrap="square">
            <a:spAutoFit/>
          </a:bodyPr>
          <a:lstStyle/>
          <a:p>
            <a:r>
              <a:rPr lang="en-US" sz="2800" dirty="0">
                <a:solidFill>
                  <a:srgbClr val="FF0000"/>
                </a:solidFill>
              </a:rPr>
              <a:t>am </a:t>
            </a:r>
          </a:p>
        </p:txBody>
      </p:sp>
      <p:sp>
        <p:nvSpPr>
          <p:cNvPr id="8" name="TextBox 7">
            <a:extLst>
              <a:ext uri="{FF2B5EF4-FFF2-40B4-BE49-F238E27FC236}">
                <a16:creationId xmlns:a16="http://schemas.microsoft.com/office/drawing/2014/main" id="{4ADB8A9C-DF07-B390-62B9-C432628AC3D1}"/>
              </a:ext>
            </a:extLst>
          </p:cNvPr>
          <p:cNvSpPr txBox="1"/>
          <p:nvPr/>
        </p:nvSpPr>
        <p:spPr>
          <a:xfrm>
            <a:off x="6497972" y="2198237"/>
            <a:ext cx="1685996" cy="523220"/>
          </a:xfrm>
          <a:prstGeom prst="rect">
            <a:avLst/>
          </a:prstGeom>
          <a:noFill/>
        </p:spPr>
        <p:txBody>
          <a:bodyPr wrap="square">
            <a:spAutoFit/>
          </a:bodyPr>
          <a:lstStyle/>
          <a:p>
            <a:r>
              <a:rPr lang="en-US" sz="2800" dirty="0">
                <a:solidFill>
                  <a:srgbClr val="FF0000"/>
                </a:solidFill>
              </a:rPr>
              <a:t>am not </a:t>
            </a:r>
          </a:p>
        </p:txBody>
      </p:sp>
      <p:sp>
        <p:nvSpPr>
          <p:cNvPr id="10" name="TextBox 9">
            <a:extLst>
              <a:ext uri="{FF2B5EF4-FFF2-40B4-BE49-F238E27FC236}">
                <a16:creationId xmlns:a16="http://schemas.microsoft.com/office/drawing/2014/main" id="{6B5242F8-42BD-CD09-61B3-3F9D3A2FC3D0}"/>
              </a:ext>
            </a:extLst>
          </p:cNvPr>
          <p:cNvSpPr txBox="1"/>
          <p:nvPr/>
        </p:nvSpPr>
        <p:spPr>
          <a:xfrm>
            <a:off x="4547682" y="3063769"/>
            <a:ext cx="1063354" cy="523220"/>
          </a:xfrm>
          <a:prstGeom prst="rect">
            <a:avLst/>
          </a:prstGeom>
          <a:noFill/>
        </p:spPr>
        <p:txBody>
          <a:bodyPr wrap="square">
            <a:spAutoFit/>
          </a:bodyPr>
          <a:lstStyle/>
          <a:p>
            <a:r>
              <a:rPr lang="en-US" sz="2800" dirty="0">
                <a:solidFill>
                  <a:srgbClr val="FF0000"/>
                </a:solidFill>
              </a:rPr>
              <a:t>are </a:t>
            </a:r>
          </a:p>
        </p:txBody>
      </p:sp>
      <p:sp>
        <p:nvSpPr>
          <p:cNvPr id="11" name="TextBox 10">
            <a:extLst>
              <a:ext uri="{FF2B5EF4-FFF2-40B4-BE49-F238E27FC236}">
                <a16:creationId xmlns:a16="http://schemas.microsoft.com/office/drawing/2014/main" id="{508804BB-BB88-A3C8-BAD8-481F69FB5390}"/>
              </a:ext>
            </a:extLst>
          </p:cNvPr>
          <p:cNvSpPr txBox="1"/>
          <p:nvPr/>
        </p:nvSpPr>
        <p:spPr>
          <a:xfrm>
            <a:off x="6501964" y="3075727"/>
            <a:ext cx="1787531" cy="523220"/>
          </a:xfrm>
          <a:prstGeom prst="rect">
            <a:avLst/>
          </a:prstGeom>
          <a:noFill/>
        </p:spPr>
        <p:txBody>
          <a:bodyPr wrap="square">
            <a:spAutoFit/>
          </a:bodyPr>
          <a:lstStyle/>
          <a:p>
            <a:r>
              <a:rPr lang="en-US" sz="2800" dirty="0">
                <a:solidFill>
                  <a:srgbClr val="FF0000"/>
                </a:solidFill>
              </a:rPr>
              <a:t>are not </a:t>
            </a:r>
          </a:p>
        </p:txBody>
      </p:sp>
      <p:sp>
        <p:nvSpPr>
          <p:cNvPr id="12" name="TextBox 11">
            <a:extLst>
              <a:ext uri="{FF2B5EF4-FFF2-40B4-BE49-F238E27FC236}">
                <a16:creationId xmlns:a16="http://schemas.microsoft.com/office/drawing/2014/main" id="{91CD7A78-278C-E3AC-B6EF-7809F165764F}"/>
              </a:ext>
            </a:extLst>
          </p:cNvPr>
          <p:cNvSpPr txBox="1"/>
          <p:nvPr/>
        </p:nvSpPr>
        <p:spPr>
          <a:xfrm>
            <a:off x="4641393" y="4157972"/>
            <a:ext cx="1063354" cy="523220"/>
          </a:xfrm>
          <a:prstGeom prst="rect">
            <a:avLst/>
          </a:prstGeom>
          <a:noFill/>
        </p:spPr>
        <p:txBody>
          <a:bodyPr wrap="square">
            <a:spAutoFit/>
          </a:bodyPr>
          <a:lstStyle/>
          <a:p>
            <a:r>
              <a:rPr lang="en-US" sz="2800" dirty="0">
                <a:solidFill>
                  <a:srgbClr val="FF0000"/>
                </a:solidFill>
              </a:rPr>
              <a:t>is </a:t>
            </a:r>
          </a:p>
        </p:txBody>
      </p:sp>
      <p:sp>
        <p:nvSpPr>
          <p:cNvPr id="13" name="TextBox 12">
            <a:extLst>
              <a:ext uri="{FF2B5EF4-FFF2-40B4-BE49-F238E27FC236}">
                <a16:creationId xmlns:a16="http://schemas.microsoft.com/office/drawing/2014/main" id="{43F47806-C2B9-DE06-FBEB-AAD65BF1DBB4}"/>
              </a:ext>
            </a:extLst>
          </p:cNvPr>
          <p:cNvSpPr txBox="1"/>
          <p:nvPr/>
        </p:nvSpPr>
        <p:spPr>
          <a:xfrm>
            <a:off x="6677126" y="4166853"/>
            <a:ext cx="1063354" cy="523220"/>
          </a:xfrm>
          <a:prstGeom prst="rect">
            <a:avLst/>
          </a:prstGeom>
          <a:noFill/>
        </p:spPr>
        <p:txBody>
          <a:bodyPr wrap="square">
            <a:spAutoFit/>
          </a:bodyPr>
          <a:lstStyle/>
          <a:p>
            <a:r>
              <a:rPr lang="en-US" sz="2800" dirty="0">
                <a:solidFill>
                  <a:srgbClr val="FF0000"/>
                </a:solidFill>
              </a:rPr>
              <a:t>is not </a:t>
            </a:r>
          </a:p>
        </p:txBody>
      </p:sp>
      <p:sp>
        <p:nvSpPr>
          <p:cNvPr id="14" name="TextBox 13">
            <a:extLst>
              <a:ext uri="{FF2B5EF4-FFF2-40B4-BE49-F238E27FC236}">
                <a16:creationId xmlns:a16="http://schemas.microsoft.com/office/drawing/2014/main" id="{3824D24C-8019-759F-64C7-13D37790A2EB}"/>
              </a:ext>
            </a:extLst>
          </p:cNvPr>
          <p:cNvSpPr txBox="1"/>
          <p:nvPr/>
        </p:nvSpPr>
        <p:spPr>
          <a:xfrm>
            <a:off x="4502561" y="5468437"/>
            <a:ext cx="1063354" cy="523220"/>
          </a:xfrm>
          <a:prstGeom prst="rect">
            <a:avLst/>
          </a:prstGeom>
          <a:noFill/>
        </p:spPr>
        <p:txBody>
          <a:bodyPr wrap="square">
            <a:spAutoFit/>
          </a:bodyPr>
          <a:lstStyle/>
          <a:p>
            <a:r>
              <a:rPr lang="en-US" sz="2800" dirty="0">
                <a:solidFill>
                  <a:srgbClr val="FF0000"/>
                </a:solidFill>
              </a:rPr>
              <a:t>are </a:t>
            </a:r>
          </a:p>
        </p:txBody>
      </p:sp>
      <p:sp>
        <p:nvSpPr>
          <p:cNvPr id="15" name="TextBox 14">
            <a:extLst>
              <a:ext uri="{FF2B5EF4-FFF2-40B4-BE49-F238E27FC236}">
                <a16:creationId xmlns:a16="http://schemas.microsoft.com/office/drawing/2014/main" id="{7943E67C-7B68-AFB1-45DF-8D24C0DF7CFB}"/>
              </a:ext>
            </a:extLst>
          </p:cNvPr>
          <p:cNvSpPr txBox="1"/>
          <p:nvPr/>
        </p:nvSpPr>
        <p:spPr>
          <a:xfrm>
            <a:off x="6501964" y="5473333"/>
            <a:ext cx="1787530" cy="523220"/>
          </a:xfrm>
          <a:prstGeom prst="rect">
            <a:avLst/>
          </a:prstGeom>
          <a:noFill/>
        </p:spPr>
        <p:txBody>
          <a:bodyPr wrap="square">
            <a:spAutoFit/>
          </a:bodyPr>
          <a:lstStyle/>
          <a:p>
            <a:r>
              <a:rPr lang="en-US" sz="2800" dirty="0">
                <a:solidFill>
                  <a:srgbClr val="FF0000"/>
                </a:solidFill>
              </a:rPr>
              <a:t>are not </a:t>
            </a:r>
          </a:p>
        </p:txBody>
      </p:sp>
    </p:spTree>
    <p:extLst>
      <p:ext uri="{BB962C8B-B14F-4D97-AF65-F5344CB8AC3E}">
        <p14:creationId xmlns:p14="http://schemas.microsoft.com/office/powerpoint/2010/main" val="9313829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942A2B-CE27-34A2-C04F-5976A34AB8AA}"/>
              </a:ext>
            </a:extLst>
          </p:cNvPr>
          <p:cNvSpPr/>
          <p:nvPr/>
        </p:nvSpPr>
        <p:spPr>
          <a:xfrm>
            <a:off x="360310" y="572449"/>
            <a:ext cx="2431782" cy="61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i="1" dirty="0">
                <a:solidFill>
                  <a:schemeClr val="accent1"/>
                </a:solidFill>
              </a:rPr>
              <a:t>Remember:</a:t>
            </a:r>
          </a:p>
        </p:txBody>
      </p:sp>
      <p:pic>
        <p:nvPicPr>
          <p:cNvPr id="9" name="Picture 8">
            <a:extLst>
              <a:ext uri="{FF2B5EF4-FFF2-40B4-BE49-F238E27FC236}">
                <a16:creationId xmlns:a16="http://schemas.microsoft.com/office/drawing/2014/main" id="{A1D5D9F7-2512-8C7A-4A70-A3A24DA84112}"/>
              </a:ext>
            </a:extLst>
          </p:cNvPr>
          <p:cNvPicPr>
            <a:picLocks noChangeAspect="1"/>
          </p:cNvPicPr>
          <p:nvPr/>
        </p:nvPicPr>
        <p:blipFill>
          <a:blip r:embed="rId2"/>
          <a:stretch>
            <a:fillRect/>
          </a:stretch>
        </p:blipFill>
        <p:spPr>
          <a:xfrm>
            <a:off x="495382" y="1368011"/>
            <a:ext cx="3324264" cy="3199604"/>
          </a:xfrm>
          <a:prstGeom prst="rect">
            <a:avLst/>
          </a:prstGeom>
        </p:spPr>
      </p:pic>
      <p:pic>
        <p:nvPicPr>
          <p:cNvPr id="16" name="Picture 15">
            <a:extLst>
              <a:ext uri="{FF2B5EF4-FFF2-40B4-BE49-F238E27FC236}">
                <a16:creationId xmlns:a16="http://schemas.microsoft.com/office/drawing/2014/main" id="{11210356-B8F1-90AD-5410-D5CF09B232E9}"/>
              </a:ext>
            </a:extLst>
          </p:cNvPr>
          <p:cNvPicPr>
            <a:picLocks noChangeAspect="1"/>
          </p:cNvPicPr>
          <p:nvPr/>
        </p:nvPicPr>
        <p:blipFill>
          <a:blip r:embed="rId3"/>
          <a:stretch>
            <a:fillRect/>
          </a:stretch>
        </p:blipFill>
        <p:spPr>
          <a:xfrm>
            <a:off x="3819646" y="1047553"/>
            <a:ext cx="7901125" cy="4762893"/>
          </a:xfrm>
          <a:prstGeom prst="rect">
            <a:avLst/>
          </a:prstGeom>
        </p:spPr>
      </p:pic>
    </p:spTree>
    <p:extLst>
      <p:ext uri="{BB962C8B-B14F-4D97-AF65-F5344CB8AC3E}">
        <p14:creationId xmlns:p14="http://schemas.microsoft.com/office/powerpoint/2010/main" val="3461997189"/>
      </p:ext>
    </p:extLst>
  </p:cSld>
  <p:clrMapOvr>
    <a:masterClrMapping/>
  </p:clrMapOvr>
  <p:transition spd="med">
    <p:split orient="vert"/>
  </p:transition>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TotalTime>
  <Words>609</Words>
  <Application>Microsoft Office PowerPoint</Application>
  <PresentationFormat>Widescreen</PresentationFormat>
  <Paragraphs>94</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88</cp:revision>
  <dcterms:created xsi:type="dcterms:W3CDTF">2021-09-24T06:18:33Z</dcterms:created>
  <dcterms:modified xsi:type="dcterms:W3CDTF">2023-08-02T17:06:55Z</dcterms:modified>
</cp:coreProperties>
</file>