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275" r:id="rId3"/>
    <p:sldId id="2007577242" r:id="rId4"/>
    <p:sldId id="274" r:id="rId5"/>
    <p:sldId id="2007577270" r:id="rId6"/>
    <p:sldId id="390" r:id="rId7"/>
    <p:sldId id="2007577244" r:id="rId8"/>
    <p:sldId id="2007577267" r:id="rId9"/>
    <p:sldId id="2007577268" r:id="rId10"/>
    <p:sldId id="2007577250" r:id="rId11"/>
    <p:sldId id="2007577251" r:id="rId12"/>
    <p:sldId id="2007577254" r:id="rId13"/>
    <p:sldId id="2007577269" r:id="rId14"/>
    <p:sldId id="28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8EFF"/>
    <a:srgbClr val="CDEEFF"/>
    <a:srgbClr val="52D6D3"/>
    <a:srgbClr val="84E2E0"/>
    <a:srgbClr val="4BA5FF"/>
    <a:srgbClr val="AFE4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3741" autoAdjust="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4B0EC-DCC6-4763-9479-6EAEA0C656E9}" type="datetimeFigureOut">
              <a:rPr lang="en-GB" smtClean="0"/>
              <a:t>25/10/2023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1A63E-7F4E-4165-A850-5D19BECD98D9}" type="slidenum">
              <a:rPr lang="en-GB" smtClean="0"/>
              <a:t>‹#›</a:t>
            </a:fld>
            <a:endParaRPr lang="en-GB"/>
          </a:p>
        </p:txBody>
      </p:sp>
    </p:spTree>
    <p:extLst>
      <p:ext uri="{BB962C8B-B14F-4D97-AF65-F5344CB8AC3E}">
        <p14:creationId xmlns:p14="http://schemas.microsoft.com/office/powerpoint/2010/main" val="23324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513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395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694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2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7188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158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83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381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887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986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458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Vũ</a:t>
            </a:r>
            <a:r>
              <a:rPr lang="en-US" baseline="0" dirty="0"/>
              <a:t> </a:t>
            </a:r>
            <a:r>
              <a:rPr lang="en-US" baseline="0" dirty="0" err="1"/>
              <a:t>Hồng</a:t>
            </a:r>
            <a:br>
              <a:rPr lang="en-US" baseline="0" dirty="0"/>
            </a:br>
            <a:r>
              <a:rPr lang="en-US" baseline="0" dirty="0"/>
              <a:t>LH: FB </a:t>
            </a:r>
            <a:r>
              <a:rPr lang="en-US" baseline="0" dirty="0" err="1"/>
              <a:t>Vũ</a:t>
            </a:r>
            <a:r>
              <a:rPr lang="en-US" baseline="0" dirty="0"/>
              <a:t> </a:t>
            </a:r>
            <a:r>
              <a:rPr lang="en-US" baseline="0" dirty="0" err="1"/>
              <a:t>Hồng</a:t>
            </a:r>
            <a:r>
              <a:rPr lang="en-US" baseline="0" dirty="0"/>
              <a:t> | https://www.facebook.com/vuhong1972/ | hongvu7219@gmail.com</a:t>
            </a:r>
            <a:endParaRPr lang="en-US" dirty="0"/>
          </a:p>
          <a:p>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077D7-CA8F-49B4-910B-B83068F6C59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805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BC7917-02B8-4E0E-96D1-8C0DDAF904A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337180-4B32-46EA-AE59-59EB0D1996B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D47339-1E75-4698-BC23-D6EFA8F0AFA4}"/>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F156041-BD77-4BC6-BBDC-94A24854D56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817F500-45E2-4B57-9091-27A8683249D6}"/>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945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7C396C-E0DE-4F82-9BC9-E56FDCD377C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F20C3F3-370E-4B5B-8381-4EDBCBD8E18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036AB0-95F2-46E0-BA91-AFCAEFCC503A}"/>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4CBA2C0-CDA1-45D2-BD71-62274BF4165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00C94CB-600E-4B52-87F9-33228C6150DB}"/>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337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9AD4966-32DB-4442-8057-1F365B2C2BAB}"/>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45ACA5-25F8-4507-8981-7250CED928F9}"/>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58EA4D-C17A-47EA-8FB5-1EE07E6FA01A}"/>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338C9126-C793-4265-A417-201099D9375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F5CC184-B4CE-4A2D-AC8C-2059D2F105C3}"/>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835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92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8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585" indent="0">
              <a:buNone/>
              <a:defRPr sz="2400">
                <a:solidFill>
                  <a:schemeClr val="tx1">
                    <a:tint val="75000"/>
                  </a:schemeClr>
                </a:solidFill>
              </a:defRPr>
            </a:lvl2pPr>
            <a:lvl3pPr marL="1219170" indent="0">
              <a:buNone/>
              <a:defRPr sz="2135">
                <a:solidFill>
                  <a:schemeClr val="tx1">
                    <a:tint val="75000"/>
                  </a:schemeClr>
                </a:solidFill>
              </a:defRPr>
            </a:lvl3pPr>
            <a:lvl4pPr marL="1828754" indent="0">
              <a:buNone/>
              <a:defRPr sz="1865">
                <a:solidFill>
                  <a:schemeClr val="tx1">
                    <a:tint val="75000"/>
                  </a:schemeClr>
                </a:solidFill>
              </a:defRPr>
            </a:lvl4pPr>
            <a:lvl5pPr marL="2438339" indent="0">
              <a:buNone/>
              <a:defRPr sz="1865">
                <a:solidFill>
                  <a:schemeClr val="tx1">
                    <a:tint val="75000"/>
                  </a:schemeClr>
                </a:solidFill>
              </a:defRPr>
            </a:lvl5pPr>
            <a:lvl6pPr marL="3047924" indent="0">
              <a:buNone/>
              <a:defRPr sz="1865">
                <a:solidFill>
                  <a:schemeClr val="tx1">
                    <a:tint val="75000"/>
                  </a:schemeClr>
                </a:solidFill>
              </a:defRPr>
            </a:lvl6pPr>
            <a:lvl7pPr marL="3657509" indent="0">
              <a:buNone/>
              <a:defRPr sz="1865">
                <a:solidFill>
                  <a:schemeClr val="tx1">
                    <a:tint val="75000"/>
                  </a:schemeClr>
                </a:solidFill>
              </a:defRPr>
            </a:lvl7pPr>
            <a:lvl8pPr marL="4267093" indent="0">
              <a:buNone/>
              <a:defRPr sz="1865">
                <a:solidFill>
                  <a:schemeClr val="tx1">
                    <a:tint val="75000"/>
                  </a:schemeClr>
                </a:solidFill>
              </a:defRPr>
            </a:lvl8pPr>
            <a:lvl9pPr marL="4876678"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5814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2"/>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6778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5" b="1"/>
            </a:lvl2pPr>
            <a:lvl3pPr marL="1219170" indent="0">
              <a:buNone/>
              <a:defRPr sz="2400" b="1"/>
            </a:lvl3pPr>
            <a:lvl4pPr marL="1828754" indent="0">
              <a:buNone/>
              <a:defRPr sz="2135" b="1"/>
            </a:lvl4pPr>
            <a:lvl5pPr marL="2438339" indent="0">
              <a:buNone/>
              <a:defRPr sz="2135" b="1"/>
            </a:lvl5pPr>
            <a:lvl6pPr marL="3047924" indent="0">
              <a:buNone/>
              <a:defRPr sz="2135" b="1"/>
            </a:lvl6pPr>
            <a:lvl7pPr marL="3657509" indent="0">
              <a:buNone/>
              <a:defRPr sz="2135" b="1"/>
            </a:lvl7pPr>
            <a:lvl8pPr marL="4267093" indent="0">
              <a:buNone/>
              <a:defRPr sz="2135" b="1"/>
            </a:lvl8pPr>
            <a:lvl9pPr marL="4876678"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5" b="1"/>
            </a:lvl2pPr>
            <a:lvl3pPr marL="1219170" indent="0">
              <a:buNone/>
              <a:defRPr sz="2400" b="1"/>
            </a:lvl3pPr>
            <a:lvl4pPr marL="1828754" indent="0">
              <a:buNone/>
              <a:defRPr sz="2135" b="1"/>
            </a:lvl4pPr>
            <a:lvl5pPr marL="2438339" indent="0">
              <a:buNone/>
              <a:defRPr sz="2135" b="1"/>
            </a:lvl5pPr>
            <a:lvl6pPr marL="3047924" indent="0">
              <a:buNone/>
              <a:defRPr sz="2135" b="1"/>
            </a:lvl6pPr>
            <a:lvl7pPr marL="3657509" indent="0">
              <a:buNone/>
              <a:defRPr sz="2135" b="1"/>
            </a:lvl7pPr>
            <a:lvl8pPr marL="4267093" indent="0">
              <a:buNone/>
              <a:defRPr sz="2135" b="1"/>
            </a:lvl8pPr>
            <a:lvl9pPr marL="4876678"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87075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71217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103334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0831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82C011-5C79-4071-BFC7-1D8A890F4E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10B2EE-6F66-42AC-BF46-CDB362E9BF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04C4D9-CAC6-4280-A70D-9A5F71E14DA4}"/>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2CFC1E6-1A15-4042-89AB-2FA9433D832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D0F1289-EEEC-49ED-961B-7A92AE31EB53}"/>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55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585" indent="0">
              <a:buNone/>
              <a:defRPr sz="3735"/>
            </a:lvl2pPr>
            <a:lvl3pPr marL="1219170" indent="0">
              <a:buNone/>
              <a:defRPr sz="3200"/>
            </a:lvl3pPr>
            <a:lvl4pPr marL="1828754" indent="0">
              <a:buNone/>
              <a:defRPr sz="2665"/>
            </a:lvl4pPr>
            <a:lvl5pPr marL="2438339" indent="0">
              <a:buNone/>
              <a:defRPr sz="2665"/>
            </a:lvl5pPr>
            <a:lvl6pPr marL="3047924" indent="0">
              <a:buNone/>
              <a:defRPr sz="2665"/>
            </a:lvl6pPr>
            <a:lvl7pPr marL="3657509" indent="0">
              <a:buNone/>
              <a:defRPr sz="2665"/>
            </a:lvl7pPr>
            <a:lvl8pPr marL="4267093" indent="0">
              <a:buNone/>
              <a:defRPr sz="2665"/>
            </a:lvl8pPr>
            <a:lvl9pPr marL="4876678"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89636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166822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B44CCEC7-3A54-47D1-BB25-17A0FDA63797}" type="datetimeFigureOut">
              <a:rPr lang="zh-CN" altLang="en-US" smtClean="0"/>
              <a:t>2023/10/25</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89796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FD286-F881-49B5-A759-FA7E635879EE}"/>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7C70B87-165B-4B10-9255-764F599AEBF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2CCACC2-389D-4D05-A42F-0FAE2DCBE8A3}"/>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9843597-D1A9-48FC-9B0C-0013DC1FE9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AFE1EA6-E851-4BD0-93CB-0EAFA8A05556}"/>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5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D66145-9358-4039-AF59-F69D258A51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4D0D73A-EC6C-4791-BF13-43C9A3C04273}"/>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E0E756D-40C8-40DD-9934-EF42CFF5972B}"/>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2BEAD49-364A-4C0C-B86F-2998BB680A8A}"/>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03292D4E-0C9C-4316-B09F-B6C3437BC2F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DD6E4FE-586A-4251-8E5F-95892A290836}"/>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83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7DBBB-16AF-45AA-88E9-DBB93E46453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AF64889-41CE-400E-A533-1361BDD5AD4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289A6D-7A5E-4463-B605-A10408AACFCF}"/>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CBE4504-D99B-4816-8C24-08DD0090E3F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E312C78-B8E5-47E4-B3ED-CA10F795F818}"/>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A548AA-18FF-4C6F-8A0E-33439A0FCDAD}"/>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28F77E6-8EE4-49F8-81A5-E2469F9FBC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9496155F-371E-403C-B649-1D012E936D5E}"/>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85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927AD-BAC4-4270-9D0D-BF4143D59B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1FD470D-A22E-42E9-AB99-35E86434672D}"/>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5156A2ED-FD3D-4056-847A-1C335AD4050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17CD165E-6E42-4300-B3F6-D4B2DD2DF774}"/>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697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DD73E4-5BEF-4101-B0A8-17B24007BB8F}"/>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4264FFAD-5173-4AD6-88C1-A06E54E7F6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94C6DB45-CE76-4073-8A8F-FEC2CA00F794}"/>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4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D271A2-0D37-4185-A205-9E7EACB326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FCC7750-86C9-43A5-826C-2323D5CC522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E547409-BA59-4016-9B70-59A0C2F0DB5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3A7708F-6178-46BE-A865-D0C5A24FF566}"/>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FF0154-0044-492B-9099-5DFDC00D1E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41EE3DF-567D-4A7F-A8DE-4901C0E8505A}"/>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865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B6120-72F3-48BA-9357-2026F60FC4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64F4273-54CD-4959-9ADC-BC78FB969F4C}"/>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44979A77-EDDA-49CE-AD7E-1813E922BF3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1CDEA8D-7E8A-48F9-8F3F-40B845A4D415}"/>
              </a:ext>
            </a:extLst>
          </p:cNvPr>
          <p:cNvSpPr>
            <a:spLocks noGrp="1"/>
          </p:cNvSpPr>
          <p:nvPr>
            <p:ph type="dt" sz="half" idx="10"/>
          </p:nvPr>
        </p:nvSpPr>
        <p:spPr/>
        <p:txBody>
          <a:bodyPr/>
          <a:lstStyle/>
          <a:p>
            <a:fld id="{49569444-2C05-48D8-B44D-F6583651983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E5818FCD-8AD6-418D-975C-FCD5F726E34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ACB02D5-EB85-41B6-8131-04AADD8B327E}"/>
              </a:ext>
            </a:extLst>
          </p:cNvPr>
          <p:cNvSpPr>
            <a:spLocks noGrp="1"/>
          </p:cNvSpPr>
          <p:nvPr>
            <p:ph type="sldNum" sz="quarter" idx="12"/>
          </p:nvPr>
        </p:nvSpPr>
        <p:spPr/>
        <p:txBody>
          <a:bodyPr/>
          <a:lstStyle/>
          <a:p>
            <a:fld id="{F689C684-105E-4E47-8E43-738C4FBB6F2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514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88787C-38A9-4515-9092-E1053956C0F6}"/>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A6E37E-7F8D-491C-9585-284681960854}"/>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5C75EB-8B96-463C-9738-226E49573106}"/>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49569444-2C05-48D8-B44D-F65836519835}" type="datetimeFigureOut">
              <a:rPr lang="zh-CN" altLang="en-US" smtClean="0">
                <a:solidFill>
                  <a:prstClr val="black">
                    <a:tint val="75000"/>
                  </a:prstClr>
                </a:solidFill>
              </a:rPr>
              <a:pPr defTabSz="914377"/>
              <a:t>2023/10/25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1470D8-94FF-42C5-AF8C-F079EEDF0626}"/>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40A9969-DA92-4138-A55F-370263E3521B}"/>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F689C684-105E-4E47-8E43-738C4FBB6F2E}"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43455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3000" r="-3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389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8535" rtl="0" eaLnBrk="1" latinLnBrk="0" hangingPunct="1">
        <a:spcBef>
          <a:spcPct val="0"/>
        </a:spcBef>
        <a:buNone/>
        <a:defRPr sz="5865" kern="1200">
          <a:solidFill>
            <a:schemeClr val="tx1"/>
          </a:solidFill>
          <a:latin typeface="+mj-lt"/>
          <a:ea typeface="+mj-ea"/>
          <a:cs typeface="+mj-cs"/>
        </a:defRPr>
      </a:lvl1pPr>
    </p:titleStyle>
    <p:bodyStyle>
      <a:lvl1pPr marL="457189" indent="-457189" algn="l" defTabSz="121853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575" indent="-380990" algn="l" defTabSz="121853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3962" indent="-304792" algn="l" defTabSz="12185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131"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716"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301"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886"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470" indent="-304792" algn="l" defTabSz="121853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35" rtl="0" eaLnBrk="1" latinLnBrk="0" hangingPunct="1">
        <a:defRPr sz="2400" kern="1200">
          <a:solidFill>
            <a:schemeClr val="tx1"/>
          </a:solidFill>
          <a:latin typeface="+mn-lt"/>
          <a:ea typeface="+mn-ea"/>
          <a:cs typeface="+mn-cs"/>
        </a:defRPr>
      </a:lvl1pPr>
      <a:lvl2pPr marL="609585" algn="l" defTabSz="1218535" rtl="0" eaLnBrk="1" latinLnBrk="0" hangingPunct="1">
        <a:defRPr sz="2400" kern="1200">
          <a:solidFill>
            <a:schemeClr val="tx1"/>
          </a:solidFill>
          <a:latin typeface="+mn-lt"/>
          <a:ea typeface="+mn-ea"/>
          <a:cs typeface="+mn-cs"/>
        </a:defRPr>
      </a:lvl2pPr>
      <a:lvl3pPr marL="1219170" algn="l" defTabSz="1218535" rtl="0" eaLnBrk="1" latinLnBrk="0" hangingPunct="1">
        <a:defRPr sz="2400" kern="1200">
          <a:solidFill>
            <a:schemeClr val="tx1"/>
          </a:solidFill>
          <a:latin typeface="+mn-lt"/>
          <a:ea typeface="+mn-ea"/>
          <a:cs typeface="+mn-cs"/>
        </a:defRPr>
      </a:lvl3pPr>
      <a:lvl4pPr marL="1828754" algn="l" defTabSz="1218535" rtl="0" eaLnBrk="1" latinLnBrk="0" hangingPunct="1">
        <a:defRPr sz="2400" kern="1200">
          <a:solidFill>
            <a:schemeClr val="tx1"/>
          </a:solidFill>
          <a:latin typeface="+mn-lt"/>
          <a:ea typeface="+mn-ea"/>
          <a:cs typeface="+mn-cs"/>
        </a:defRPr>
      </a:lvl4pPr>
      <a:lvl5pPr marL="2438339" algn="l" defTabSz="1218535" rtl="0" eaLnBrk="1" latinLnBrk="0" hangingPunct="1">
        <a:defRPr sz="2400" kern="1200">
          <a:solidFill>
            <a:schemeClr val="tx1"/>
          </a:solidFill>
          <a:latin typeface="+mn-lt"/>
          <a:ea typeface="+mn-ea"/>
          <a:cs typeface="+mn-cs"/>
        </a:defRPr>
      </a:lvl5pPr>
      <a:lvl6pPr marL="3047924" algn="l" defTabSz="1218535" rtl="0" eaLnBrk="1" latinLnBrk="0" hangingPunct="1">
        <a:defRPr sz="2400" kern="1200">
          <a:solidFill>
            <a:schemeClr val="tx1"/>
          </a:solidFill>
          <a:latin typeface="+mn-lt"/>
          <a:ea typeface="+mn-ea"/>
          <a:cs typeface="+mn-cs"/>
        </a:defRPr>
      </a:lvl6pPr>
      <a:lvl7pPr marL="3657509" algn="l" defTabSz="1218535" rtl="0" eaLnBrk="1" latinLnBrk="0" hangingPunct="1">
        <a:defRPr sz="2400" kern="1200">
          <a:solidFill>
            <a:schemeClr val="tx1"/>
          </a:solidFill>
          <a:latin typeface="+mn-lt"/>
          <a:ea typeface="+mn-ea"/>
          <a:cs typeface="+mn-cs"/>
        </a:defRPr>
      </a:lvl7pPr>
      <a:lvl8pPr marL="4267093" algn="l" defTabSz="1218535" rtl="0" eaLnBrk="1" latinLnBrk="0" hangingPunct="1">
        <a:defRPr sz="2400" kern="1200">
          <a:solidFill>
            <a:schemeClr val="tx1"/>
          </a:solidFill>
          <a:latin typeface="+mn-lt"/>
          <a:ea typeface="+mn-ea"/>
          <a:cs typeface="+mn-cs"/>
        </a:defRPr>
      </a:lvl8pPr>
      <a:lvl9pPr marL="4876678" algn="l" defTabSz="12185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1" y="-76199"/>
            <a:ext cx="12337144" cy="7235453"/>
            <a:chOff x="-1" y="-76199"/>
            <a:chExt cx="12337144" cy="7235453"/>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41988" y="-2518188"/>
              <a:ext cx="7235453" cy="12119432"/>
            </a:xfrm>
            <a:prstGeom prst="rect">
              <a:avLst/>
            </a:prstGeom>
          </p:spPr>
        </p:pic>
      </p:grpSp>
      <p:pic>
        <p:nvPicPr>
          <p:cNvPr id="14" name="图形 13">
            <a:extLst>
              <a:ext uri="{FF2B5EF4-FFF2-40B4-BE49-F238E27FC236}">
                <a16:creationId xmlns:a16="http://schemas.microsoft.com/office/drawing/2014/main" id="{71937146-2DCE-424E-A7BE-F3A98B6C63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08872" y="5257801"/>
            <a:ext cx="1910561" cy="1545307"/>
          </a:xfrm>
          <a:prstGeom prst="rect">
            <a:avLst/>
          </a:prstGeom>
        </p:spPr>
      </p:pic>
      <p:pic>
        <p:nvPicPr>
          <p:cNvPr id="16" name="图片 15">
            <a:extLst>
              <a:ext uri="{FF2B5EF4-FFF2-40B4-BE49-F238E27FC236}">
                <a16:creationId xmlns:a16="http://schemas.microsoft.com/office/drawing/2014/main" id="{50E2F026-5F5D-4D62-A186-5398E6AC9B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69" y="76985"/>
            <a:ext cx="1055624" cy="1219761"/>
          </a:xfrm>
          <a:prstGeom prst="rect">
            <a:avLst/>
          </a:prstGeom>
        </p:spPr>
      </p:pic>
      <p:pic>
        <p:nvPicPr>
          <p:cNvPr id="7" name="Picture 6">
            <a:extLst>
              <a:ext uri="{FF2B5EF4-FFF2-40B4-BE49-F238E27FC236}">
                <a16:creationId xmlns:a16="http://schemas.microsoft.com/office/drawing/2014/main" id="{34332BDD-65B2-71EC-F3B7-D4B71B221D01}"/>
              </a:ext>
            </a:extLst>
          </p:cNvPr>
          <p:cNvPicPr>
            <a:picLocks noChangeAspect="1"/>
          </p:cNvPicPr>
          <p:nvPr/>
        </p:nvPicPr>
        <p:blipFill>
          <a:blip r:embed="rId9"/>
          <a:stretch>
            <a:fillRect/>
          </a:stretch>
        </p:blipFill>
        <p:spPr>
          <a:xfrm>
            <a:off x="2539728" y="1637595"/>
            <a:ext cx="7535309" cy="3267739"/>
          </a:xfrm>
          <a:prstGeom prst="rect">
            <a:avLst/>
          </a:prstGeom>
        </p:spPr>
      </p:pic>
    </p:spTree>
    <p:extLst>
      <p:ext uri="{BB962C8B-B14F-4D97-AF65-F5344CB8AC3E}">
        <p14:creationId xmlns:p14="http://schemas.microsoft.com/office/powerpoint/2010/main" val="3239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204955" y="-2363554"/>
            <a:ext cx="6580373" cy="11905342"/>
          </a:xfrm>
          <a:prstGeom prst="rect">
            <a:avLst/>
          </a:prstGeom>
        </p:spPr>
      </p:pic>
      <p:sp>
        <p:nvSpPr>
          <p:cNvPr id="3" name="TextBox 2">
            <a:extLst>
              <a:ext uri="{FF2B5EF4-FFF2-40B4-BE49-F238E27FC236}">
                <a16:creationId xmlns:a16="http://schemas.microsoft.com/office/drawing/2014/main" id="{1169F2C3-07FB-53D5-51B1-280F9574BA42}"/>
              </a:ext>
            </a:extLst>
          </p:cNvPr>
          <p:cNvSpPr txBox="1"/>
          <p:nvPr/>
        </p:nvSpPr>
        <p:spPr>
          <a:xfrm>
            <a:off x="1282487" y="886801"/>
            <a:ext cx="10248578" cy="954107"/>
          </a:xfrm>
          <a:prstGeom prst="rect">
            <a:avLst/>
          </a:prstGeom>
          <a:noFill/>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Hoạt động 3: </a:t>
            </a:r>
            <a:r>
              <a:rPr lang="en-US" sz="2800" b="1">
                <a:solidFill>
                  <a:srgbClr val="FF0000"/>
                </a:solidFill>
                <a:latin typeface="Times New Roman" panose="02020603050405020304" pitchFamily="18" charset="0"/>
                <a:cs typeface="Times New Roman" panose="02020603050405020304" pitchFamily="18" charset="0"/>
              </a:rPr>
              <a:t>Xây dựng và thực hiện kế hoạch tham gia lao động của em trong gia đình.</a:t>
            </a:r>
            <a:endParaRPr 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97E76F6-C9F5-8D1B-EAC8-15B1E26D5A40}"/>
              </a:ext>
            </a:extLst>
          </p:cNvPr>
          <p:cNvGraphicFramePr>
            <a:graphicFrameLocks noGrp="1"/>
          </p:cNvGraphicFramePr>
          <p:nvPr>
            <p:extLst>
              <p:ext uri="{D42A27DB-BD31-4B8C-83A1-F6EECF244321}">
                <p14:modId xmlns:p14="http://schemas.microsoft.com/office/powerpoint/2010/main" val="721938679"/>
              </p:ext>
            </p:extLst>
          </p:nvPr>
        </p:nvGraphicFramePr>
        <p:xfrm>
          <a:off x="1203158" y="1965960"/>
          <a:ext cx="9606013" cy="3655193"/>
        </p:xfrm>
        <a:graphic>
          <a:graphicData uri="http://schemas.openxmlformats.org/drawingml/2006/table">
            <a:tbl>
              <a:tblPr firstRow="1" firstCol="1" bandRow="1"/>
              <a:tblGrid>
                <a:gridCol w="2282356">
                  <a:extLst>
                    <a:ext uri="{9D8B030D-6E8A-4147-A177-3AD203B41FA5}">
                      <a16:colId xmlns:a16="http://schemas.microsoft.com/office/drawing/2014/main" val="2836246179"/>
                    </a:ext>
                  </a:extLst>
                </a:gridCol>
                <a:gridCol w="2453834">
                  <a:extLst>
                    <a:ext uri="{9D8B030D-6E8A-4147-A177-3AD203B41FA5}">
                      <a16:colId xmlns:a16="http://schemas.microsoft.com/office/drawing/2014/main" val="3091791966"/>
                    </a:ext>
                  </a:extLst>
                </a:gridCol>
                <a:gridCol w="2447858">
                  <a:extLst>
                    <a:ext uri="{9D8B030D-6E8A-4147-A177-3AD203B41FA5}">
                      <a16:colId xmlns:a16="http://schemas.microsoft.com/office/drawing/2014/main" val="3116027193"/>
                    </a:ext>
                  </a:extLst>
                </a:gridCol>
                <a:gridCol w="2421965">
                  <a:extLst>
                    <a:ext uri="{9D8B030D-6E8A-4147-A177-3AD203B41FA5}">
                      <a16:colId xmlns:a16="http://schemas.microsoft.com/office/drawing/2014/main" val="1745165277"/>
                    </a:ext>
                  </a:extLst>
                </a:gridCol>
              </a:tblGrid>
              <a:tr h="947643">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Tên công việc của gia đình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Việc em có thể tham gia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Thời gian thực hiện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50785"/>
                  </a:ext>
                </a:extLst>
              </a:tr>
              <a:tr h="541510">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vi-VN" sz="800" i="0">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874918"/>
                  </a:ext>
                </a:extLst>
              </a:tr>
              <a:tr h="541510">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vi-VN" sz="800" i="0">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22629"/>
                  </a:ext>
                </a:extLst>
              </a:tr>
              <a:tr h="541510">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vi-VN" sz="800" i="0">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11844"/>
                  </a:ext>
                </a:extLst>
              </a:tr>
              <a:tr h="541510">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vi-VN" sz="800" i="0">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487726"/>
                  </a:ext>
                </a:extLst>
              </a:tr>
              <a:tr h="541510">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vi-VN" sz="800" i="0">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800" i="1">
                          <a:effectLst/>
                          <a:latin typeface="Times New Roman" panose="02020603050405020304" pitchFamily="18" charset="0"/>
                          <a:ea typeface="SimSun" panose="02010600030101010101" pitchFamily="2" charset="-122"/>
                        </a:rPr>
                        <a:t>…</a:t>
                      </a:r>
                      <a:r>
                        <a:rPr lang="en-US" sz="800" i="0">
                          <a:effectLst/>
                          <a:latin typeface="Times New Roman" panose="02020603050405020304" pitchFamily="18" charset="0"/>
                          <a:ea typeface="SimSun" panose="02010600030101010101" pitchFamily="2" charset="-122"/>
                        </a:rPr>
                        <a:t>…</a:t>
                      </a:r>
                      <a:r>
                        <a:rPr lang="vi-VN" sz="800" i="1">
                          <a:effectLst/>
                          <a:latin typeface="Times New Roman" panose="02020603050405020304" pitchFamily="18" charset="0"/>
                          <a:ea typeface="SimSun" panose="02010600030101010101" pitchFamily="2" charset="-122"/>
                        </a:rPr>
                        <a:t>…..</a:t>
                      </a: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526925"/>
                  </a:ext>
                </a:extLst>
              </a:tr>
            </a:tbl>
          </a:graphicData>
        </a:graphic>
      </p:graphicFrame>
    </p:spTree>
    <p:extLst>
      <p:ext uri="{BB962C8B-B14F-4D97-AF65-F5344CB8AC3E}">
        <p14:creationId xmlns:p14="http://schemas.microsoft.com/office/powerpoint/2010/main" val="320960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110669" y="54892"/>
            <a:ext cx="12337144" cy="6934199"/>
            <a:chOff x="-1" y="-76197"/>
            <a:chExt cx="12337144" cy="6934199"/>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92615" y="-2668813"/>
              <a:ext cx="6934199" cy="12119432"/>
            </a:xfrm>
            <a:prstGeom prst="rect">
              <a:avLst/>
            </a:prstGeom>
          </p:spPr>
        </p:pic>
      </p:grpSp>
      <p:pic>
        <p:nvPicPr>
          <p:cNvPr id="14" name="图形 13">
            <a:extLst>
              <a:ext uri="{FF2B5EF4-FFF2-40B4-BE49-F238E27FC236}">
                <a16:creationId xmlns:a16="http://schemas.microsoft.com/office/drawing/2014/main" id="{71937146-2DCE-424E-A7BE-F3A98B6C63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3272" y="1367281"/>
            <a:ext cx="3812832" cy="3083909"/>
          </a:xfrm>
          <a:prstGeom prst="rect">
            <a:avLst/>
          </a:prstGeom>
        </p:spPr>
      </p:pic>
      <p:sp>
        <p:nvSpPr>
          <p:cNvPr id="3" name="Teardrop 2">
            <a:extLst>
              <a:ext uri="{FF2B5EF4-FFF2-40B4-BE49-F238E27FC236}">
                <a16:creationId xmlns:a16="http://schemas.microsoft.com/office/drawing/2014/main" id="{300FE224-8F24-CF9C-FBD5-2A6978FD9E73}"/>
              </a:ext>
            </a:extLst>
          </p:cNvPr>
          <p:cNvSpPr/>
          <p:nvPr/>
        </p:nvSpPr>
        <p:spPr>
          <a:xfrm rot="1544418">
            <a:off x="943094" y="2287862"/>
            <a:ext cx="5581804" cy="3108960"/>
          </a:xfrm>
          <a:prstGeom prst="teardrop">
            <a:avLst>
              <a:gd name="adj" fmla="val 13821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rgbClr val="FF0000"/>
                </a:solidFill>
                <a:latin typeface="Times New Roman" panose="02020603050405020304" pitchFamily="18" charset="0"/>
                <a:cs typeface="Times New Roman" panose="02020603050405020304" pitchFamily="18" charset="0"/>
              </a:rPr>
              <a:t>Hoàn thành phiếu học tập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7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204955" y="-2363554"/>
            <a:ext cx="6580373" cy="11905342"/>
          </a:xfrm>
          <a:prstGeom prst="rect">
            <a:avLst/>
          </a:prstGeom>
        </p:spPr>
      </p:pic>
      <p:sp>
        <p:nvSpPr>
          <p:cNvPr id="3" name="TextBox 2">
            <a:extLst>
              <a:ext uri="{FF2B5EF4-FFF2-40B4-BE49-F238E27FC236}">
                <a16:creationId xmlns:a16="http://schemas.microsoft.com/office/drawing/2014/main" id="{1169F2C3-07FB-53D5-51B1-280F9574BA42}"/>
              </a:ext>
            </a:extLst>
          </p:cNvPr>
          <p:cNvSpPr txBox="1"/>
          <p:nvPr/>
        </p:nvSpPr>
        <p:spPr>
          <a:xfrm>
            <a:off x="1282487" y="886801"/>
            <a:ext cx="10248578" cy="954107"/>
          </a:xfrm>
          <a:prstGeom prst="rect">
            <a:avLst/>
          </a:prstGeom>
          <a:noFill/>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Hoạt động 3: </a:t>
            </a:r>
            <a:r>
              <a:rPr lang="en-US" sz="2800" b="1">
                <a:solidFill>
                  <a:srgbClr val="FF0000"/>
                </a:solidFill>
                <a:latin typeface="Times New Roman" panose="02020603050405020304" pitchFamily="18" charset="0"/>
                <a:cs typeface="Times New Roman" panose="02020603050405020304" pitchFamily="18" charset="0"/>
              </a:rPr>
              <a:t>Xây dựng và thực hiện kế hoạch tham gia lao động của em trong gia đình.</a:t>
            </a:r>
            <a:endParaRPr 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97E76F6-C9F5-8D1B-EAC8-15B1E26D5A40}"/>
              </a:ext>
            </a:extLst>
          </p:cNvPr>
          <p:cNvGraphicFramePr>
            <a:graphicFrameLocks noGrp="1"/>
          </p:cNvGraphicFramePr>
          <p:nvPr>
            <p:extLst>
              <p:ext uri="{D42A27DB-BD31-4B8C-83A1-F6EECF244321}">
                <p14:modId xmlns:p14="http://schemas.microsoft.com/office/powerpoint/2010/main" val="4004307393"/>
              </p:ext>
            </p:extLst>
          </p:nvPr>
        </p:nvGraphicFramePr>
        <p:xfrm>
          <a:off x="984104" y="1965960"/>
          <a:ext cx="10248578" cy="3843243"/>
        </p:xfrm>
        <a:graphic>
          <a:graphicData uri="http://schemas.openxmlformats.org/drawingml/2006/table">
            <a:tbl>
              <a:tblPr firstRow="1" firstCol="1" bandRow="1"/>
              <a:tblGrid>
                <a:gridCol w="2435027">
                  <a:extLst>
                    <a:ext uri="{9D8B030D-6E8A-4147-A177-3AD203B41FA5}">
                      <a16:colId xmlns:a16="http://schemas.microsoft.com/office/drawing/2014/main" val="2836246179"/>
                    </a:ext>
                  </a:extLst>
                </a:gridCol>
                <a:gridCol w="2617976">
                  <a:extLst>
                    <a:ext uri="{9D8B030D-6E8A-4147-A177-3AD203B41FA5}">
                      <a16:colId xmlns:a16="http://schemas.microsoft.com/office/drawing/2014/main" val="3091791966"/>
                    </a:ext>
                  </a:extLst>
                </a:gridCol>
                <a:gridCol w="2611600">
                  <a:extLst>
                    <a:ext uri="{9D8B030D-6E8A-4147-A177-3AD203B41FA5}">
                      <a16:colId xmlns:a16="http://schemas.microsoft.com/office/drawing/2014/main" val="3116027193"/>
                    </a:ext>
                  </a:extLst>
                </a:gridCol>
                <a:gridCol w="2583975">
                  <a:extLst>
                    <a:ext uri="{9D8B030D-6E8A-4147-A177-3AD203B41FA5}">
                      <a16:colId xmlns:a16="http://schemas.microsoft.com/office/drawing/2014/main" val="1745165277"/>
                    </a:ext>
                  </a:extLst>
                </a:gridCol>
              </a:tblGrid>
              <a:tr h="947643">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Tên công việc của gia đình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Việc em có thể tham gia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Thời gian thực hiện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2800" b="1" i="0">
                          <a:effectLst/>
                          <a:latin typeface="Times New Roman" panose="02020603050405020304" pitchFamily="18" charset="0"/>
                          <a:ea typeface="SimSun" panose="02010600030101010101" pitchFamily="2" charset="-122"/>
                        </a:rPr>
                        <a:t>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50785"/>
                  </a:ext>
                </a:extLst>
              </a:tr>
              <a:tr h="0">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Dọn dẹp nhà cửa</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vi-VN" sz="2500" i="0">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Quét nhà</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Khi có thời gian </a:t>
                      </a:r>
                      <a:r>
                        <a:rPr lang="vi-VN" sz="2500" i="1">
                          <a:effectLst/>
                          <a:latin typeface="Times New Roman" panose="02020603050405020304" pitchFamily="18" charset="0"/>
                          <a:ea typeface="SimSun" panose="02010600030101010101" pitchFamily="2" charset="-122"/>
                        </a:rPr>
                        <a:t>rảnh.</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Thực hiện tốt và được bố mẹ khen.</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22629"/>
                  </a:ext>
                </a:extLst>
              </a:tr>
              <a:tr h="541510">
                <a:tc>
                  <a:txBody>
                    <a:bodyPr/>
                    <a:lstStyle/>
                    <a:p>
                      <a:pPr algn="just">
                        <a:spcBef>
                          <a:spcPts val="300"/>
                        </a:spcBef>
                        <a:spcAft>
                          <a:spcPts val="300"/>
                        </a:spcAft>
                      </a:pPr>
                      <a:r>
                        <a:rPr lang="en-US" sz="2500" i="0">
                          <a:effectLst/>
                          <a:latin typeface="Times New Roman" panose="02020603050405020304" pitchFamily="18" charset="0"/>
                          <a:ea typeface="SimSun" panose="02010600030101010101" pitchFamily="2" charset="-122"/>
                        </a:rPr>
                        <a:t> </a:t>
                      </a:r>
                      <a:r>
                        <a:rPr lang="vi-VN" sz="2500" i="0">
                          <a:effectLst/>
                          <a:latin typeface="Times New Roman" panose="02020603050405020304" pitchFamily="18" charset="0"/>
                          <a:ea typeface="SimSun" panose="02010600030101010101" pitchFamily="2" charset="-122"/>
                        </a:rPr>
                        <a:t>Dọn dẹp sau bữa ăn</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Rửa </a:t>
                      </a:r>
                      <a:r>
                        <a:rPr lang="en-US" sz="2500" i="0">
                          <a:effectLst/>
                          <a:latin typeface="Times New Roman" panose="02020603050405020304" pitchFamily="18" charset="0"/>
                          <a:ea typeface="SimSun" panose="02010600030101010101" pitchFamily="2" charset="-122"/>
                        </a:rPr>
                        <a:t>b</a:t>
                      </a:r>
                      <a:r>
                        <a:rPr lang="vi-VN" sz="2500" i="0">
                          <a:effectLst/>
                          <a:latin typeface="Times New Roman" panose="02020603050405020304" pitchFamily="18" charset="0"/>
                          <a:ea typeface="SimSun" panose="02010600030101010101" pitchFamily="2" charset="-122"/>
                        </a:rPr>
                        <a:t>át </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Sau các bữa cơm</a:t>
                      </a:r>
                      <a:endParaRPr lang="en-US" sz="2500">
                        <a:effectLst/>
                        <a:latin typeface="Times New Roman" panose="02020603050405020304" pitchFamily="18" charset="0"/>
                        <a:ea typeface="SimSun" panose="02010600030101010101" pitchFamily="2" charset="-122"/>
                      </a:endParaRPr>
                    </a:p>
                    <a:p>
                      <a:pPr algn="just">
                        <a:spcBef>
                          <a:spcPts val="300"/>
                        </a:spcBef>
                        <a:spcAft>
                          <a:spcPts val="300"/>
                        </a:spcAft>
                      </a:pPr>
                      <a:r>
                        <a:rPr lang="en-US" sz="2500" i="0">
                          <a:effectLst/>
                          <a:latin typeface="Times New Roman" panose="02020603050405020304" pitchFamily="18" charset="0"/>
                          <a:ea typeface="SimSun" panose="02010600030101010101" pitchFamily="2" charset="-122"/>
                        </a:rPr>
                        <a:t> </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Thực hiện tốt và được bố mẹ khen.</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11844"/>
                  </a:ext>
                </a:extLst>
              </a:tr>
              <a:tr h="541510">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Phụ gia đình  chuẩn bị các bữa ăn</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Nhặt rau</a:t>
                      </a:r>
                      <a:endParaRPr lang="en-US" sz="2500">
                        <a:effectLst/>
                        <a:latin typeface="Times New Roman" panose="02020603050405020304" pitchFamily="18" charset="0"/>
                        <a:ea typeface="SimSun" panose="02010600030101010101" pitchFamily="2" charset="-122"/>
                      </a:endParaRPr>
                    </a:p>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Rửa rau</a:t>
                      </a:r>
                      <a:endParaRPr lang="en-US" sz="2500">
                        <a:effectLst/>
                        <a:latin typeface="Times New Roman" panose="02020603050405020304" pitchFamily="18" charset="0"/>
                        <a:ea typeface="SimSun" panose="02010600030101010101" pitchFamily="2" charset="-122"/>
                      </a:endParaRPr>
                    </a:p>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a:t>
                      </a:r>
                      <a:r>
                        <a:rPr lang="vi-VN" sz="2500" i="1">
                          <a:effectLst/>
                          <a:latin typeface="Times New Roman" panose="02020603050405020304" pitchFamily="18" charset="0"/>
                          <a:ea typeface="SimSun" panose="02010600030101010101" pitchFamily="2" charset="-122"/>
                        </a:rPr>
                        <a:t> </a:t>
                      </a:r>
                      <a:r>
                        <a:rPr lang="en-US" sz="2500" i="1">
                          <a:effectLst/>
                          <a:latin typeface="Times New Roman" panose="02020603050405020304" pitchFamily="18" charset="0"/>
                          <a:ea typeface="SimSun" panose="02010600030101010101" pitchFamily="2" charset="-122"/>
                        </a:rPr>
                        <a:t>Nấu cơm</a:t>
                      </a:r>
                      <a:r>
                        <a:rPr lang="en-US" sz="2500" i="0">
                          <a:effectLst/>
                          <a:latin typeface="Times New Roman" panose="02020603050405020304" pitchFamily="18" charset="0"/>
                          <a:ea typeface="SimSun" panose="02010600030101010101" pitchFamily="2" charset="-122"/>
                        </a:rPr>
                        <a:t> </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vi-VN" sz="2500" i="1">
                          <a:effectLst/>
                          <a:latin typeface="Times New Roman" panose="02020603050405020304" pitchFamily="18" charset="0"/>
                          <a:ea typeface="SimSun" panose="02010600030101010101" pitchFamily="2" charset="-122"/>
                        </a:rPr>
                        <a:t>-</a:t>
                      </a:r>
                      <a:r>
                        <a:rPr lang="en-US" sz="2500" i="1">
                          <a:effectLst/>
                          <a:latin typeface="Times New Roman" panose="02020603050405020304" pitchFamily="18" charset="0"/>
                          <a:ea typeface="SimSun" panose="02010600030101010101" pitchFamily="2" charset="-122"/>
                        </a:rPr>
                        <a:t>Vào các buổi chiều </a:t>
                      </a:r>
                      <a:r>
                        <a:rPr lang="en-US" sz="2500" i="0">
                          <a:effectLst/>
                          <a:latin typeface="Times New Roman" panose="02020603050405020304" pitchFamily="18" charset="0"/>
                          <a:ea typeface="SimSun" panose="02010600030101010101" pitchFamily="2" charset="-122"/>
                        </a:rPr>
                        <a:t>khi </a:t>
                      </a:r>
                      <a:r>
                        <a:rPr lang="en-US" sz="2500" i="1">
                          <a:effectLst/>
                          <a:latin typeface="Times New Roman" panose="02020603050405020304" pitchFamily="18" charset="0"/>
                          <a:ea typeface="SimSun" panose="02010600030101010101" pitchFamily="2" charset="-122"/>
                        </a:rPr>
                        <a:t>đi học</a:t>
                      </a:r>
                      <a:r>
                        <a:rPr lang="en-US" sz="2500" i="0">
                          <a:effectLst/>
                          <a:latin typeface="Times New Roman" panose="02020603050405020304" pitchFamily="18" charset="0"/>
                          <a:ea typeface="SimSun" panose="02010600030101010101" pitchFamily="2" charset="-122"/>
                        </a:rPr>
                        <a:t> </a:t>
                      </a:r>
                      <a:r>
                        <a:rPr lang="vi-VN" sz="2500" i="0">
                          <a:effectLst/>
                          <a:latin typeface="Times New Roman" panose="02020603050405020304" pitchFamily="18" charset="0"/>
                          <a:ea typeface="SimSun" panose="02010600030101010101" pitchFamily="2" charset="-122"/>
                        </a:rPr>
                        <a:t>về.</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500" i="1">
                          <a:effectLst/>
                          <a:latin typeface="Times New Roman" panose="02020603050405020304" pitchFamily="18" charset="0"/>
                          <a:ea typeface="SimSun" panose="02010600030101010101" pitchFamily="2" charset="-122"/>
                        </a:rPr>
                        <a:t>Thực hiện tốt và được bố mẹ khen.</a:t>
                      </a:r>
                      <a:endParaRPr lang="en-US" sz="250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487726"/>
                  </a:ext>
                </a:extLst>
              </a:tr>
            </a:tbl>
          </a:graphicData>
        </a:graphic>
      </p:graphicFrame>
    </p:spTree>
    <p:extLst>
      <p:ext uri="{BB962C8B-B14F-4D97-AF65-F5344CB8AC3E}">
        <p14:creationId xmlns:p14="http://schemas.microsoft.com/office/powerpoint/2010/main" val="3456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50867" y="-76199"/>
            <a:ext cx="12337144" cy="7235453"/>
            <a:chOff x="-1" y="-76199"/>
            <a:chExt cx="12337144" cy="7235453"/>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41988" y="-2518188"/>
              <a:ext cx="7235453" cy="12119432"/>
            </a:xfrm>
            <a:prstGeom prst="rect">
              <a:avLst/>
            </a:prstGeom>
          </p:spPr>
        </p:pic>
      </p:grpSp>
      <p:pic>
        <p:nvPicPr>
          <p:cNvPr id="16" name="图片 15">
            <a:extLst>
              <a:ext uri="{FF2B5EF4-FFF2-40B4-BE49-F238E27FC236}">
                <a16:creationId xmlns:a16="http://schemas.microsoft.com/office/drawing/2014/main" id="{50E2F026-5F5D-4D62-A186-5398E6AC9B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69" y="76985"/>
            <a:ext cx="1055624" cy="1219761"/>
          </a:xfrm>
          <a:prstGeom prst="rect">
            <a:avLst/>
          </a:prstGeom>
        </p:spPr>
      </p:pic>
      <p:pic>
        <p:nvPicPr>
          <p:cNvPr id="3" name="图形 2">
            <a:extLst>
              <a:ext uri="{FF2B5EF4-FFF2-40B4-BE49-F238E27FC236}">
                <a16:creationId xmlns:a16="http://schemas.microsoft.com/office/drawing/2014/main" id="{E53EB453-061A-4977-979C-78AF65F623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0800" y="948235"/>
            <a:ext cx="1767575" cy="4034683"/>
          </a:xfrm>
          <a:prstGeom prst="rect">
            <a:avLst/>
          </a:prstGeom>
        </p:spPr>
      </p:pic>
      <p:pic>
        <p:nvPicPr>
          <p:cNvPr id="7" name="Picture 6">
            <a:extLst>
              <a:ext uri="{FF2B5EF4-FFF2-40B4-BE49-F238E27FC236}">
                <a16:creationId xmlns:a16="http://schemas.microsoft.com/office/drawing/2014/main" id="{286F0CA2-EA58-F57D-A5DE-C7BE55C8A63C}"/>
              </a:ext>
            </a:extLst>
          </p:cNvPr>
          <p:cNvPicPr>
            <a:picLocks noChangeAspect="1"/>
          </p:cNvPicPr>
          <p:nvPr/>
        </p:nvPicPr>
        <p:blipFill>
          <a:blip r:embed="rId9"/>
          <a:stretch>
            <a:fillRect/>
          </a:stretch>
        </p:blipFill>
        <p:spPr>
          <a:xfrm>
            <a:off x="2056983" y="686865"/>
            <a:ext cx="6822015" cy="2353260"/>
          </a:xfrm>
          <a:prstGeom prst="rect">
            <a:avLst/>
          </a:prstGeom>
        </p:spPr>
      </p:pic>
      <p:sp>
        <p:nvSpPr>
          <p:cNvPr id="9" name="TextBox 8">
            <a:extLst>
              <a:ext uri="{FF2B5EF4-FFF2-40B4-BE49-F238E27FC236}">
                <a16:creationId xmlns:a16="http://schemas.microsoft.com/office/drawing/2014/main" id="{9630971F-E4D2-423F-5023-40D99ACE893F}"/>
              </a:ext>
            </a:extLst>
          </p:cNvPr>
          <p:cNvSpPr txBox="1"/>
          <p:nvPr/>
        </p:nvSpPr>
        <p:spPr>
          <a:xfrm>
            <a:off x="2428451" y="2934808"/>
            <a:ext cx="6666448" cy="523220"/>
          </a:xfrm>
          <a:prstGeom prst="rect">
            <a:avLst/>
          </a:prstGeom>
          <a:noFill/>
        </p:spPr>
        <p:txBody>
          <a:bodyPr wrap="square">
            <a:spAutoFit/>
          </a:bodyPr>
          <a:lstStyle/>
          <a:p>
            <a:pPr algn="just">
              <a:spcBef>
                <a:spcPts val="300"/>
              </a:spcBef>
              <a:spcAft>
                <a:spcPts val="30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Kể những tấm gương lao động mà em biết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B8CD55-C154-49F8-8C2D-B3B48B2AA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262068F-6AF3-46D8-AC5D-3DCAA2D97414}"/>
              </a:ext>
            </a:extLst>
          </p:cNvPr>
          <p:cNvGrpSpPr/>
          <p:nvPr/>
        </p:nvGrpSpPr>
        <p:grpSpPr>
          <a:xfrm>
            <a:off x="431803" y="-166997"/>
            <a:ext cx="11905343" cy="7250049"/>
            <a:chOff x="431801" y="-166997"/>
            <a:chExt cx="11905342" cy="7250049"/>
          </a:xfrm>
        </p:grpSpPr>
        <p:pic>
          <p:nvPicPr>
            <p:cNvPr id="5" name="图片 4">
              <a:extLst>
                <a:ext uri="{FF2B5EF4-FFF2-40B4-BE49-F238E27FC236}">
                  <a16:creationId xmlns:a16="http://schemas.microsoft.com/office/drawing/2014/main" id="{5B91DD3B-FD13-4E8F-B4F0-8671094D1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C67F61E9-FA8C-463F-B7EE-BBDE8B4DF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50591" y="-2385787"/>
              <a:ext cx="7250049" cy="11687630"/>
            </a:xfrm>
            <a:prstGeom prst="rect">
              <a:avLst/>
            </a:prstGeom>
          </p:spPr>
        </p:pic>
      </p:grpSp>
      <p:pic>
        <p:nvPicPr>
          <p:cNvPr id="7" name="图片 6">
            <a:extLst>
              <a:ext uri="{FF2B5EF4-FFF2-40B4-BE49-F238E27FC236}">
                <a16:creationId xmlns:a16="http://schemas.microsoft.com/office/drawing/2014/main" id="{431E356A-FB1A-44E6-B91D-DCD3CBBA04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8804">
            <a:off x="8290325" y="3254572"/>
            <a:ext cx="3574559" cy="3669880"/>
          </a:xfrm>
          <a:prstGeom prst="rect">
            <a:avLst/>
          </a:prstGeom>
        </p:spPr>
      </p:pic>
      <p:pic>
        <p:nvPicPr>
          <p:cNvPr id="8" name="图片 7">
            <a:extLst>
              <a:ext uri="{FF2B5EF4-FFF2-40B4-BE49-F238E27FC236}">
                <a16:creationId xmlns:a16="http://schemas.microsoft.com/office/drawing/2014/main" id="{323B4D06-4949-4E4F-B796-27A958D841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 y="95616"/>
            <a:ext cx="3422481" cy="3942984"/>
          </a:xfrm>
          <a:prstGeom prst="rect">
            <a:avLst/>
          </a:prstGeom>
        </p:spPr>
      </p:pic>
      <p:pic>
        <p:nvPicPr>
          <p:cNvPr id="9" name="图片 8">
            <a:extLst>
              <a:ext uri="{FF2B5EF4-FFF2-40B4-BE49-F238E27FC236}">
                <a16:creationId xmlns:a16="http://schemas.microsoft.com/office/drawing/2014/main" id="{EB582B64-CF5B-4D8C-A62B-588EAF348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95437">
            <a:off x="325951" y="4758041"/>
            <a:ext cx="1590229" cy="1915887"/>
          </a:xfrm>
          <a:prstGeom prst="rect">
            <a:avLst/>
          </a:prstGeom>
        </p:spPr>
      </p:pic>
      <p:pic>
        <p:nvPicPr>
          <p:cNvPr id="10" name="图片 9">
            <a:extLst>
              <a:ext uri="{FF2B5EF4-FFF2-40B4-BE49-F238E27FC236}">
                <a16:creationId xmlns:a16="http://schemas.microsoft.com/office/drawing/2014/main" id="{0125DB28-45C7-4840-A651-379CF974E0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9800" y="14861"/>
            <a:ext cx="1266825" cy="1463801"/>
          </a:xfrm>
          <a:prstGeom prst="rect">
            <a:avLst/>
          </a:prstGeom>
        </p:spPr>
      </p:pic>
      <p:pic>
        <p:nvPicPr>
          <p:cNvPr id="3" name="Picture 2">
            <a:extLst>
              <a:ext uri="{FF2B5EF4-FFF2-40B4-BE49-F238E27FC236}">
                <a16:creationId xmlns:a16="http://schemas.microsoft.com/office/drawing/2014/main" id="{FAF18002-DF74-41BE-8684-0B8230A49F7B}"/>
              </a:ext>
            </a:extLst>
          </p:cNvPr>
          <p:cNvPicPr>
            <a:picLocks noChangeAspect="1"/>
          </p:cNvPicPr>
          <p:nvPr/>
        </p:nvPicPr>
        <p:blipFill>
          <a:blip r:embed="rId10"/>
          <a:stretch>
            <a:fillRect/>
          </a:stretch>
        </p:blipFill>
        <p:spPr>
          <a:xfrm>
            <a:off x="468085" y="975402"/>
            <a:ext cx="11687631" cy="4740582"/>
          </a:xfrm>
          <a:prstGeom prst="rect">
            <a:avLst/>
          </a:prstGeom>
        </p:spPr>
      </p:pic>
      <p:pic>
        <p:nvPicPr>
          <p:cNvPr id="11" name="Picture 10">
            <a:extLst>
              <a:ext uri="{FF2B5EF4-FFF2-40B4-BE49-F238E27FC236}">
                <a16:creationId xmlns:a16="http://schemas.microsoft.com/office/drawing/2014/main" id="{55FED888-D7E0-56B2-172E-E73E04A8727D}"/>
              </a:ext>
            </a:extLst>
          </p:cNvPr>
          <p:cNvPicPr>
            <a:picLocks noChangeAspect="1"/>
          </p:cNvPicPr>
          <p:nvPr/>
        </p:nvPicPr>
        <p:blipFill>
          <a:blip r:embed="rId10"/>
          <a:stretch>
            <a:fillRect/>
          </a:stretch>
        </p:blipFill>
        <p:spPr>
          <a:xfrm>
            <a:off x="516210" y="976350"/>
            <a:ext cx="11687631" cy="4740582"/>
          </a:xfrm>
          <a:prstGeom prst="rect">
            <a:avLst/>
          </a:prstGeom>
        </p:spPr>
      </p:pic>
    </p:spTree>
    <p:extLst>
      <p:ext uri="{BB962C8B-B14F-4D97-AF65-F5344CB8AC3E}">
        <p14:creationId xmlns:p14="http://schemas.microsoft.com/office/powerpoint/2010/main" val="2127582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ị ong nâu và em bé">
            <a:hlinkClick r:id="" action="ppaction://media"/>
            <a:extLst>
              <a:ext uri="{FF2B5EF4-FFF2-40B4-BE49-F238E27FC236}">
                <a16:creationId xmlns:a16="http://schemas.microsoft.com/office/drawing/2014/main" id="{F7F087A2-38A2-2030-CBCF-789D96D6736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22409" y="2602911"/>
            <a:ext cx="9914021" cy="6685468"/>
          </a:xfrm>
          <a:prstGeom prst="rect">
            <a:avLst/>
          </a:prstGeom>
        </p:spPr>
      </p:pic>
    </p:spTree>
    <p:extLst>
      <p:ext uri="{BB962C8B-B14F-4D97-AF65-F5344CB8AC3E}">
        <p14:creationId xmlns:p14="http://schemas.microsoft.com/office/powerpoint/2010/main" val="6957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7AFFEDB-1E83-4424-A298-B54CB3669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F281E252-15FE-4A80-AC3E-1102A6C7BC68}"/>
              </a:ext>
            </a:extLst>
          </p:cNvPr>
          <p:cNvGrpSpPr/>
          <p:nvPr/>
        </p:nvGrpSpPr>
        <p:grpSpPr>
          <a:xfrm>
            <a:off x="286657" y="-351584"/>
            <a:ext cx="11905343" cy="7250049"/>
            <a:chOff x="431801" y="-166999"/>
            <a:chExt cx="11905342" cy="7250049"/>
          </a:xfrm>
        </p:grpSpPr>
        <p:pic>
          <p:nvPicPr>
            <p:cNvPr id="6" name="图片 5">
              <a:extLst>
                <a:ext uri="{FF2B5EF4-FFF2-40B4-BE49-F238E27FC236}">
                  <a16:creationId xmlns:a16="http://schemas.microsoft.com/office/drawing/2014/main" id="{081D050F-D2D6-4187-9926-D8C5DF630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7" name="图片 6">
              <a:extLst>
                <a:ext uri="{FF2B5EF4-FFF2-40B4-BE49-F238E27FC236}">
                  <a16:creationId xmlns:a16="http://schemas.microsoft.com/office/drawing/2014/main" id="{CD194108-5F4A-4C33-AECB-8BBC058691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737818" y="-2385789"/>
              <a:ext cx="7250049" cy="11687630"/>
            </a:xfrm>
            <a:prstGeom prst="rect">
              <a:avLst/>
            </a:prstGeom>
          </p:spPr>
        </p:pic>
      </p:grpSp>
      <p:pic>
        <p:nvPicPr>
          <p:cNvPr id="8" name="Chị ong nâu và em bé">
            <a:hlinkClick r:id="" action="ppaction://media"/>
            <a:extLst>
              <a:ext uri="{FF2B5EF4-FFF2-40B4-BE49-F238E27FC236}">
                <a16:creationId xmlns:a16="http://schemas.microsoft.com/office/drawing/2014/main" id="{2E94F630-3C3E-FEB4-E882-0A8021EA9320}"/>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73883" y="134754"/>
            <a:ext cx="11263060" cy="6580374"/>
          </a:xfrm>
          <a:prstGeom prst="rect">
            <a:avLst/>
          </a:prstGeom>
        </p:spPr>
      </p:pic>
    </p:spTree>
    <p:extLst>
      <p:ext uri="{BB962C8B-B14F-4D97-AF65-F5344CB8AC3E}">
        <p14:creationId xmlns:p14="http://schemas.microsoft.com/office/powerpoint/2010/main" val="10922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65"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7AFFEDB-1E83-4424-A298-B54CB3669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F281E252-15FE-4A80-AC3E-1102A6C7BC68}"/>
              </a:ext>
            </a:extLst>
          </p:cNvPr>
          <p:cNvGrpSpPr/>
          <p:nvPr/>
        </p:nvGrpSpPr>
        <p:grpSpPr>
          <a:xfrm>
            <a:off x="286657" y="-351584"/>
            <a:ext cx="11905343" cy="7250049"/>
            <a:chOff x="431801" y="-166999"/>
            <a:chExt cx="11905342" cy="7250049"/>
          </a:xfrm>
        </p:grpSpPr>
        <p:pic>
          <p:nvPicPr>
            <p:cNvPr id="6" name="图片 5">
              <a:extLst>
                <a:ext uri="{FF2B5EF4-FFF2-40B4-BE49-F238E27FC236}">
                  <a16:creationId xmlns:a16="http://schemas.microsoft.com/office/drawing/2014/main" id="{081D050F-D2D6-4187-9926-D8C5DF630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7" name="图片 6">
              <a:extLst>
                <a:ext uri="{FF2B5EF4-FFF2-40B4-BE49-F238E27FC236}">
                  <a16:creationId xmlns:a16="http://schemas.microsoft.com/office/drawing/2014/main" id="{CD194108-5F4A-4C33-AECB-8BBC05869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737818" y="-2385789"/>
              <a:ext cx="7250049" cy="11687630"/>
            </a:xfrm>
            <a:prstGeom prst="rect">
              <a:avLst/>
            </a:prstGeom>
          </p:spPr>
        </p:pic>
      </p:grpSp>
      <p:pic>
        <p:nvPicPr>
          <p:cNvPr id="26" name="图片 25">
            <a:extLst>
              <a:ext uri="{FF2B5EF4-FFF2-40B4-BE49-F238E27FC236}">
                <a16:creationId xmlns:a16="http://schemas.microsoft.com/office/drawing/2014/main" id="{E346E9A5-9A60-40D0-B353-2DDF5FBE71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17141" y="3939177"/>
            <a:ext cx="2206656" cy="2626743"/>
          </a:xfrm>
          <a:prstGeom prst="rect">
            <a:avLst/>
          </a:prstGeom>
        </p:spPr>
      </p:pic>
      <p:pic>
        <p:nvPicPr>
          <p:cNvPr id="28" name="图片 27">
            <a:extLst>
              <a:ext uri="{FF2B5EF4-FFF2-40B4-BE49-F238E27FC236}">
                <a16:creationId xmlns:a16="http://schemas.microsoft.com/office/drawing/2014/main" id="{0B2FF29C-CCFB-4DDA-9F0A-04F8C53C2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800" y="-57210"/>
            <a:ext cx="1266825" cy="1463801"/>
          </a:xfrm>
          <a:prstGeom prst="rect">
            <a:avLst/>
          </a:prstGeom>
        </p:spPr>
      </p:pic>
      <p:pic>
        <p:nvPicPr>
          <p:cNvPr id="51" name="图片 50">
            <a:extLst>
              <a:ext uri="{FF2B5EF4-FFF2-40B4-BE49-F238E27FC236}">
                <a16:creationId xmlns:a16="http://schemas.microsoft.com/office/drawing/2014/main" id="{19AFC877-F501-4AD6-9570-72363DBCE1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6556" y="3578685"/>
            <a:ext cx="4130069" cy="3037459"/>
          </a:xfrm>
          <a:prstGeom prst="rect">
            <a:avLst/>
          </a:prstGeom>
        </p:spPr>
      </p:pic>
      <p:sp>
        <p:nvSpPr>
          <p:cNvPr id="3" name="TextBox 2">
            <a:extLst>
              <a:ext uri="{FF2B5EF4-FFF2-40B4-BE49-F238E27FC236}">
                <a16:creationId xmlns:a16="http://schemas.microsoft.com/office/drawing/2014/main" id="{D99BD00B-4C14-41D2-52A2-872DA2397D52}"/>
              </a:ext>
            </a:extLst>
          </p:cNvPr>
          <p:cNvSpPr txBox="1"/>
          <p:nvPr/>
        </p:nvSpPr>
        <p:spPr>
          <a:xfrm>
            <a:off x="997793" y="2796388"/>
            <a:ext cx="9909753" cy="954107"/>
          </a:xfrm>
          <a:prstGeom prst="rect">
            <a:avLst/>
          </a:prstGeom>
          <a:noFill/>
        </p:spPr>
        <p:txBody>
          <a:bodyPr wrap="square" rtlCol="0">
            <a:spAutoFit/>
          </a:bodyPr>
          <a:lstStyle/>
          <a:p>
            <a:pPr lvl="0" algn="ctr">
              <a:defRPr/>
            </a:pPr>
            <a:r>
              <a:rPr lang="vi-VN" sz="2800">
                <a:latin typeface="Times New Roman" panose="02020603050405020304" pitchFamily="18" charset="0"/>
                <a:cs typeface="Times New Roman" panose="02020603050405020304" pitchFamily="18" charset="0"/>
              </a:rPr>
              <a:t>Chị Ong Nâu rất chăm chỉ đi làm việc từ rất sớm giúp mình và giúp đời….</a:t>
            </a:r>
            <a:r>
              <a:rPr lang="vi-VN" sz="2800">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strike="noStrike" kern="1200" cap="none" spc="0" normalizeH="0" baseline="0" noProof="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GB" sz="2800"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0DD516-C957-8598-42B9-8F9B4823FE43}"/>
              </a:ext>
            </a:extLst>
          </p:cNvPr>
          <p:cNvSpPr txBox="1"/>
          <p:nvPr/>
        </p:nvSpPr>
        <p:spPr>
          <a:xfrm>
            <a:off x="1054412" y="1820922"/>
            <a:ext cx="10083175" cy="523220"/>
          </a:xfrm>
          <a:prstGeom prst="rect">
            <a:avLst/>
          </a:prstGeom>
          <a:noFill/>
        </p:spPr>
        <p:txBody>
          <a:bodyPr wrap="square" rtlCol="0">
            <a:spAutoFit/>
          </a:bodyPr>
          <a:lstStyle/>
          <a:p>
            <a:r>
              <a:rPr lang="vi-VN" sz="2800" b="1">
                <a:latin typeface="Times New Roman" panose="02020603050405020304" pitchFamily="18" charset="0"/>
                <a:cs typeface="Times New Roman" panose="02020603050405020304" pitchFamily="18" charset="0"/>
              </a:rPr>
              <a:t>Chị Ong Nâu </a:t>
            </a:r>
            <a:r>
              <a:rPr lang="en-US" sz="2800" b="1">
                <a:latin typeface="Times New Roman" panose="02020603050405020304" pitchFamily="18" charset="0"/>
                <a:cs typeface="Times New Roman" panose="02020603050405020304" pitchFamily="18" charset="0"/>
              </a:rPr>
              <a:t>đã có những việc làm gì đáng khen?</a:t>
            </a:r>
          </a:p>
        </p:txBody>
      </p:sp>
    </p:spTree>
    <p:extLst>
      <p:ext uri="{BB962C8B-B14F-4D97-AF65-F5344CB8AC3E}">
        <p14:creationId xmlns:p14="http://schemas.microsoft.com/office/powerpoint/2010/main" val="20364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23665" y="-2704695"/>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43335" y="-176048"/>
            <a:ext cx="12192000" cy="6934199"/>
            <a:chOff x="-1" y="-76197"/>
            <a:chExt cx="12337144" cy="6934199"/>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592615" y="-2668813"/>
              <a:ext cx="6934199" cy="12119432"/>
            </a:xfrm>
            <a:prstGeom prst="rect">
              <a:avLst/>
            </a:prstGeom>
          </p:spPr>
        </p:pic>
      </p:grpSp>
      <p:sp>
        <p:nvSpPr>
          <p:cNvPr id="7" name="TextBox 6">
            <a:extLst>
              <a:ext uri="{FF2B5EF4-FFF2-40B4-BE49-F238E27FC236}">
                <a16:creationId xmlns:a16="http://schemas.microsoft.com/office/drawing/2014/main" id="{EB126D7B-0B79-F591-FB98-A92E78008A02}"/>
              </a:ext>
            </a:extLst>
          </p:cNvPr>
          <p:cNvSpPr txBox="1"/>
          <p:nvPr/>
        </p:nvSpPr>
        <p:spPr>
          <a:xfrm>
            <a:off x="2403911" y="384326"/>
            <a:ext cx="5151922" cy="523220"/>
          </a:xfrm>
          <a:prstGeom prst="rect">
            <a:avLst/>
          </a:prstGeom>
          <a:noFill/>
        </p:spPr>
        <p:txBody>
          <a:bodyPr wrap="square">
            <a:spAutoFit/>
          </a:bodyPr>
          <a:lstStyle/>
          <a:p>
            <a:r>
              <a:rPr lang="en-US"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Hoạt động 1: </a:t>
            </a:r>
            <a:r>
              <a:rPr lang="nl-NL" sz="2800" b="1">
                <a:solidFill>
                  <a:srgbClr val="FF0000"/>
                </a:solidFill>
                <a:latin typeface="Times New Roman" panose="02020603050405020304" pitchFamily="18" charset="0"/>
                <a:cs typeface="Times New Roman" panose="02020603050405020304" pitchFamily="18" charset="0"/>
              </a:rPr>
              <a:t>Xử lí tình huống </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720F94-B352-C97F-9A0B-35CBD1AC2FAC}"/>
              </a:ext>
            </a:extLst>
          </p:cNvPr>
          <p:cNvSpPr txBox="1"/>
          <p:nvPr/>
        </p:nvSpPr>
        <p:spPr>
          <a:xfrm>
            <a:off x="1112366" y="817877"/>
            <a:ext cx="9880598" cy="954107"/>
          </a:xfrm>
          <a:prstGeom prst="rect">
            <a:avLst/>
          </a:prstGeom>
          <a:noFill/>
        </p:spPr>
        <p:txBody>
          <a:bodyPr wrap="square">
            <a:spAutoFit/>
          </a:bodyPr>
          <a:lstStyle/>
          <a:p>
            <a:r>
              <a:rPr lang="vi-VN" sz="2800" b="1">
                <a:latin typeface="Times New Roman" panose="02020603050405020304" pitchFamily="18" charset="0"/>
                <a:cs typeface="Times New Roman" panose="02020603050405020304" pitchFamily="18" charset="0"/>
              </a:rPr>
              <a:t>Nhiệm vụ: </a:t>
            </a:r>
            <a:r>
              <a:rPr lang="vi-VN" sz="2800">
                <a:latin typeface="Times New Roman" panose="02020603050405020304" pitchFamily="18" charset="0"/>
                <a:cs typeface="Times New Roman" panose="02020603050405020304" pitchFamily="18" charset="0"/>
              </a:rPr>
              <a:t>Th</a:t>
            </a:r>
            <a:r>
              <a:rPr lang="en-US" sz="2800">
                <a:latin typeface="Times New Roman" panose="02020603050405020304" pitchFamily="18" charset="0"/>
                <a:cs typeface="Times New Roman" panose="02020603050405020304" pitchFamily="18" charset="0"/>
              </a:rPr>
              <a:t>ảo luận nhóm 4, cùng nhau trao đổi và đưa ra cách xử lý các tình huống </a:t>
            </a:r>
            <a:r>
              <a:rPr lang="vi-VN" sz="2800">
                <a:latin typeface="Times New Roman" panose="02020603050405020304" pitchFamily="18" charset="0"/>
                <a:cs typeface="Times New Roman" panose="02020603050405020304" pitchFamily="18" charset="0"/>
              </a:rPr>
              <a:t>sau:</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E239F06-43F9-EAE6-138D-9D7515AD8AAA}"/>
              </a:ext>
            </a:extLst>
          </p:cNvPr>
          <p:cNvSpPr txBox="1"/>
          <p:nvPr/>
        </p:nvSpPr>
        <p:spPr>
          <a:xfrm>
            <a:off x="983390" y="1753951"/>
            <a:ext cx="9678467" cy="1815882"/>
          </a:xfrm>
          <a:prstGeom prst="rect">
            <a:avLst/>
          </a:prstGeom>
          <a:noFill/>
        </p:spPr>
        <p:txBody>
          <a:bodyPr wrap="square">
            <a:spAutoFit/>
          </a:bodyPr>
          <a:lstStyle/>
          <a:p>
            <a:pPr algn="just">
              <a:spcBef>
                <a:spcPts val="300"/>
              </a:spcBef>
              <a:spcAft>
                <a:spcPts val="300"/>
              </a:spcAft>
            </a:pPr>
            <a:r>
              <a:rPr lang="en-US" sz="2800" b="1">
                <a:effectLst/>
                <a:latin typeface="Times New Roman" panose="02020603050405020304" pitchFamily="18" charset="0"/>
                <a:ea typeface="SimSun" panose="02010600030101010101" pitchFamily="2" charset="-122"/>
                <a:cs typeface="Times New Roman" panose="02020603050405020304" pitchFamily="18" charset="0"/>
              </a:rPr>
              <a:t>* Tình huống 1:</a:t>
            </a:r>
            <a:r>
              <a:rPr lang="en-US" sz="2800">
                <a:effectLst/>
                <a:latin typeface="Times New Roman" panose="02020603050405020304" pitchFamily="18" charset="0"/>
                <a:ea typeface="SimSun" panose="02010600030101010101" pitchFamily="2" charset="-122"/>
                <a:cs typeface="Times New Roman" panose="02020603050405020304" pitchFamily="18" charset="0"/>
              </a:rPr>
              <a:t>  Bố mẹ đi làm xa. Lan sống cùng ông bà ở quê. Lan luôn tích cực, tự giác đề giúp đỡ ông bà công việc nhà. Tuy nhiên, vì thương cháu nên ông bà yêu cầu Lan chỉ cần tập trung vào việc học, còn mọi việc để ông bà làm.</a:t>
            </a:r>
          </a:p>
        </p:txBody>
      </p:sp>
      <p:sp>
        <p:nvSpPr>
          <p:cNvPr id="11" name="TextBox 10">
            <a:extLst>
              <a:ext uri="{FF2B5EF4-FFF2-40B4-BE49-F238E27FC236}">
                <a16:creationId xmlns:a16="http://schemas.microsoft.com/office/drawing/2014/main" id="{AA1C0EB9-1081-AE68-8FE8-C8832B130D43}"/>
              </a:ext>
            </a:extLst>
          </p:cNvPr>
          <p:cNvSpPr txBox="1"/>
          <p:nvPr/>
        </p:nvSpPr>
        <p:spPr>
          <a:xfrm>
            <a:off x="789415" y="3747187"/>
            <a:ext cx="10066419" cy="1815882"/>
          </a:xfrm>
          <a:prstGeom prst="rect">
            <a:avLst/>
          </a:prstGeom>
          <a:noFill/>
        </p:spPr>
        <p:txBody>
          <a:bodyPr wrap="square">
            <a:spAutoFit/>
          </a:bodyPr>
          <a:lstStyle/>
          <a:p>
            <a:pPr algn="just">
              <a:spcBef>
                <a:spcPts val="300"/>
              </a:spcBef>
              <a:spcAft>
                <a:spcPts val="300"/>
              </a:spcAft>
            </a:pPr>
            <a:r>
              <a:rPr lang="en-US" sz="2800" b="1">
                <a:effectLst/>
                <a:latin typeface="Times New Roman" panose="02020603050405020304" pitchFamily="18" charset="0"/>
                <a:ea typeface="SimSun" panose="02010600030101010101" pitchFamily="2" charset="-122"/>
              </a:rPr>
              <a:t>* Tình huống 2:</a:t>
            </a:r>
            <a:r>
              <a:rPr lang="en-US" sz="2800">
                <a:effectLst/>
                <a:latin typeface="Times New Roman" panose="02020603050405020304" pitchFamily="18" charset="0"/>
                <a:ea typeface="SimSun" panose="02010600030101010101" pitchFamily="2" charset="-122"/>
              </a:rPr>
              <a:t> Tiến rất tự giác và tích cực tham gia các hoạt động lao động nhưng lại thường bỏ bê việc học dẫn đến kết quả học tập sa sút. Bố mẹ biết chuyện nên không muốn cho tiến tham gia các hoạt động lao động này nữa.</a:t>
            </a:r>
          </a:p>
        </p:txBody>
      </p:sp>
    </p:spTree>
    <p:custDataLst>
      <p:tags r:id="rId1"/>
    </p:custDataLst>
    <p:extLst>
      <p:ext uri="{BB962C8B-B14F-4D97-AF65-F5344CB8AC3E}">
        <p14:creationId xmlns:p14="http://schemas.microsoft.com/office/powerpoint/2010/main" val="2435008191"/>
      </p:ext>
    </p:extLst>
  </p:cSld>
  <p:clrMapOvr>
    <a:masterClrMapping/>
  </p:clrMapOvr>
  <mc:AlternateContent xmlns:mc="http://schemas.openxmlformats.org/markup-compatibility/2006" xmlns:p14="http://schemas.microsoft.com/office/powerpoint/2010/main">
    <mc:Choice Requires="p14">
      <p:transition spd="slow" p14:dur="2000" advTm="139286"/>
    </mc:Choice>
    <mc:Fallback xmlns="">
      <p:transition spd="slow" advTm="13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110669" y="33381"/>
            <a:ext cx="12192000" cy="6934199"/>
            <a:chOff x="-1" y="-76197"/>
            <a:chExt cx="12337144" cy="6934199"/>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592615" y="-2668813"/>
              <a:ext cx="6934199" cy="12119432"/>
            </a:xfrm>
            <a:prstGeom prst="rect">
              <a:avLst/>
            </a:prstGeom>
          </p:spPr>
        </p:pic>
      </p:grpSp>
      <p:sp>
        <p:nvSpPr>
          <p:cNvPr id="7" name="TextBox 6">
            <a:extLst>
              <a:ext uri="{FF2B5EF4-FFF2-40B4-BE49-F238E27FC236}">
                <a16:creationId xmlns:a16="http://schemas.microsoft.com/office/drawing/2014/main" id="{EB126D7B-0B79-F591-FB98-A92E78008A02}"/>
              </a:ext>
            </a:extLst>
          </p:cNvPr>
          <p:cNvSpPr txBox="1"/>
          <p:nvPr/>
        </p:nvSpPr>
        <p:spPr>
          <a:xfrm>
            <a:off x="2480914" y="741952"/>
            <a:ext cx="5151922" cy="523220"/>
          </a:xfrm>
          <a:prstGeom prst="rect">
            <a:avLst/>
          </a:prstGeom>
          <a:noFill/>
        </p:spPr>
        <p:txBody>
          <a:bodyPr wrap="square">
            <a:spAutoFit/>
          </a:bodyPr>
          <a:lstStyle/>
          <a:p>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sẻ trước lớp</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E239F06-43F9-EAE6-138D-9D7515AD8AAA}"/>
              </a:ext>
            </a:extLst>
          </p:cNvPr>
          <p:cNvSpPr txBox="1"/>
          <p:nvPr/>
        </p:nvSpPr>
        <p:spPr>
          <a:xfrm>
            <a:off x="1185544" y="1305919"/>
            <a:ext cx="9678467" cy="1815882"/>
          </a:xfrm>
          <a:prstGeom prst="rect">
            <a:avLst/>
          </a:prstGeom>
          <a:noFill/>
        </p:spPr>
        <p:txBody>
          <a:bodyPr wrap="square">
            <a:spAutoFit/>
          </a:bodyPr>
          <a:lstStyle/>
          <a:p>
            <a:pPr algn="just">
              <a:spcBef>
                <a:spcPts val="300"/>
              </a:spcBef>
              <a:spcAft>
                <a:spcPts val="300"/>
              </a:spcAft>
            </a:pPr>
            <a:r>
              <a:rPr lang="en-US" sz="2800" b="1">
                <a:effectLst/>
                <a:latin typeface="Times New Roman" panose="02020603050405020304" pitchFamily="18" charset="0"/>
                <a:ea typeface="SimSun" panose="02010600030101010101" pitchFamily="2" charset="-122"/>
                <a:cs typeface="Times New Roman" panose="02020603050405020304" pitchFamily="18" charset="0"/>
              </a:rPr>
              <a:t>* Tình huống 1:</a:t>
            </a:r>
            <a:r>
              <a:rPr lang="en-US" sz="2800">
                <a:effectLst/>
                <a:latin typeface="Times New Roman" panose="02020603050405020304" pitchFamily="18" charset="0"/>
                <a:ea typeface="SimSun" panose="02010600030101010101" pitchFamily="2" charset="-122"/>
                <a:cs typeface="Times New Roman" panose="02020603050405020304" pitchFamily="18" charset="0"/>
              </a:rPr>
              <a:t>  Bố mẹ đi làm xa. Lan sống cùng ông bà ở quê. Lan luôn tích cực, tự giác đề giúp đỡ ông bà công việc nhà. Tuy nhiên, vì thương cháu nên ông bà yêu cầu Lan chỉ cần tập trung vào việc học, còn mọi việc để ông bà làm.</a:t>
            </a:r>
          </a:p>
        </p:txBody>
      </p:sp>
      <p:sp>
        <p:nvSpPr>
          <p:cNvPr id="11" name="TextBox 10">
            <a:extLst>
              <a:ext uri="{FF2B5EF4-FFF2-40B4-BE49-F238E27FC236}">
                <a16:creationId xmlns:a16="http://schemas.microsoft.com/office/drawing/2014/main" id="{AA1C0EB9-1081-AE68-8FE8-C8832B130D43}"/>
              </a:ext>
            </a:extLst>
          </p:cNvPr>
          <p:cNvSpPr txBox="1"/>
          <p:nvPr/>
        </p:nvSpPr>
        <p:spPr>
          <a:xfrm>
            <a:off x="1062790" y="3457803"/>
            <a:ext cx="10066419" cy="1384995"/>
          </a:xfrm>
          <a:prstGeom prst="rect">
            <a:avLst/>
          </a:prstGeom>
          <a:noFill/>
        </p:spPr>
        <p:txBody>
          <a:bodyPr wrap="square">
            <a:spAutoFit/>
          </a:bodyPr>
          <a:lstStyle/>
          <a:p>
            <a:r>
              <a:rPr lang="vi-VN" sz="2800">
                <a:latin typeface="Times New Roman" panose="02020603050405020304" pitchFamily="18" charset="0"/>
                <a:cs typeface="Times New Roman" panose="02020603050405020304" pitchFamily="18" charset="0"/>
              </a:rPr>
              <a:t>     </a:t>
            </a:r>
            <a:r>
              <a:rPr lang="en-US" sz="2800">
                <a:solidFill>
                  <a:schemeClr val="accent1">
                    <a:lumMod val="50000"/>
                  </a:schemeClr>
                </a:solidFill>
                <a:latin typeface="Times New Roman" panose="02020603050405020304" pitchFamily="18" charset="0"/>
                <a:cs typeface="Times New Roman" panose="02020603050405020304" pitchFamily="18" charset="0"/>
              </a:rPr>
              <a:t>Nếu là Lan, em sẽ nói với ông bà: “Những công việc này nằm</a:t>
            </a:r>
          </a:p>
          <a:p>
            <a:r>
              <a:rPr lang="en-US" sz="2800">
                <a:solidFill>
                  <a:schemeClr val="accent1">
                    <a:lumMod val="50000"/>
                  </a:schemeClr>
                </a:solidFill>
                <a:latin typeface="Times New Roman" panose="02020603050405020304" pitchFamily="18" charset="0"/>
                <a:cs typeface="Times New Roman" panose="02020603050405020304" pitchFamily="18" charset="0"/>
              </a:rPr>
              <a:t>trong khả năng của cháu, cháu có thể tự làm được. Cháu hứa sẽ làm việc nhà mà</a:t>
            </a:r>
            <a:r>
              <a:rPr lang="vi-VN" sz="2800">
                <a:solidFill>
                  <a:schemeClr val="accent1">
                    <a:lumMod val="50000"/>
                  </a:schemeClr>
                </a:solidFill>
                <a:latin typeface="Times New Roman" panose="02020603050405020304" pitchFamily="18" charset="0"/>
                <a:cs typeface="Times New Roman" panose="02020603050405020304" pitchFamily="18" charset="0"/>
              </a:rPr>
              <a:t> </a:t>
            </a:r>
            <a:r>
              <a:rPr lang="en-US" sz="2800">
                <a:solidFill>
                  <a:schemeClr val="accent1">
                    <a:lumMod val="50000"/>
                  </a:schemeClr>
                </a:solidFill>
                <a:latin typeface="Times New Roman" panose="02020603050405020304" pitchFamily="18" charset="0"/>
                <a:cs typeface="Times New Roman" panose="02020603050405020304" pitchFamily="18" charset="0"/>
              </a:rPr>
              <a:t>không làm ảnh hưởng đến việc học ạ!”.</a:t>
            </a:r>
            <a:endParaRPr lang="en-US" sz="2800">
              <a:solidFill>
                <a:schemeClr val="accent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388175408"/>
      </p:ext>
    </p:extLst>
  </p:cSld>
  <p:clrMapOvr>
    <a:masterClrMapping/>
  </p:clrMapOvr>
  <mc:AlternateContent xmlns:mc="http://schemas.openxmlformats.org/markup-compatibility/2006" xmlns:p14="http://schemas.microsoft.com/office/powerpoint/2010/main">
    <mc:Choice Requires="p14">
      <p:transition spd="slow" p14:dur="2000" advTm="139286"/>
    </mc:Choice>
    <mc:Fallback xmlns="">
      <p:transition spd="slow" advTm="13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0" y="0"/>
            <a:ext cx="12192000" cy="6934199"/>
            <a:chOff x="-1" y="-76197"/>
            <a:chExt cx="12337144" cy="6934199"/>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592615" y="-2668813"/>
              <a:ext cx="6934199" cy="12119432"/>
            </a:xfrm>
            <a:prstGeom prst="rect">
              <a:avLst/>
            </a:prstGeom>
          </p:spPr>
        </p:pic>
      </p:grpSp>
      <p:sp>
        <p:nvSpPr>
          <p:cNvPr id="7" name="TextBox 6">
            <a:extLst>
              <a:ext uri="{FF2B5EF4-FFF2-40B4-BE49-F238E27FC236}">
                <a16:creationId xmlns:a16="http://schemas.microsoft.com/office/drawing/2014/main" id="{EB126D7B-0B79-F591-FB98-A92E78008A02}"/>
              </a:ext>
            </a:extLst>
          </p:cNvPr>
          <p:cNvSpPr txBox="1"/>
          <p:nvPr/>
        </p:nvSpPr>
        <p:spPr>
          <a:xfrm>
            <a:off x="3520039" y="895956"/>
            <a:ext cx="5151922" cy="523220"/>
          </a:xfrm>
          <a:prstGeom prst="rect">
            <a:avLst/>
          </a:prstGeom>
          <a:noFill/>
        </p:spPr>
        <p:txBody>
          <a:bodyPr wrap="square">
            <a:spAutoFit/>
          </a:bodyPr>
          <a:lstStyle/>
          <a:p>
            <a:r>
              <a:rPr lang="vi-VN"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Chia sẻ trước lớp</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A1C0EB9-1081-AE68-8FE8-C8832B130D43}"/>
              </a:ext>
            </a:extLst>
          </p:cNvPr>
          <p:cNvSpPr txBox="1"/>
          <p:nvPr/>
        </p:nvSpPr>
        <p:spPr>
          <a:xfrm>
            <a:off x="983564" y="1651217"/>
            <a:ext cx="10066419" cy="1815882"/>
          </a:xfrm>
          <a:prstGeom prst="rect">
            <a:avLst/>
          </a:prstGeom>
          <a:noFill/>
        </p:spPr>
        <p:txBody>
          <a:bodyPr wrap="square">
            <a:spAutoFit/>
          </a:bodyPr>
          <a:lstStyle/>
          <a:p>
            <a:pPr algn="just">
              <a:spcBef>
                <a:spcPts val="300"/>
              </a:spcBef>
              <a:spcAft>
                <a:spcPts val="300"/>
              </a:spcAft>
            </a:pPr>
            <a:r>
              <a:rPr lang="en-US" sz="2800" b="1">
                <a:effectLst/>
                <a:latin typeface="Times New Roman" panose="02020603050405020304" pitchFamily="18" charset="0"/>
                <a:ea typeface="SimSun" panose="02010600030101010101" pitchFamily="2" charset="-122"/>
              </a:rPr>
              <a:t>* Tình huống 2:</a:t>
            </a:r>
            <a:r>
              <a:rPr lang="en-US" sz="2800">
                <a:effectLst/>
                <a:latin typeface="Times New Roman" panose="02020603050405020304" pitchFamily="18" charset="0"/>
                <a:ea typeface="SimSun" panose="02010600030101010101" pitchFamily="2" charset="-122"/>
              </a:rPr>
              <a:t> Tiến rất tự giác và tích cực tham gia các hoạt động lao động nhưng lại thường bỏ bê việc học dẫn đến kết quả học tập sa sút. Bố mẹ biết chuyện nên không muốn cho tiến tham gia các hoạt động lao động này nữa.</a:t>
            </a:r>
          </a:p>
        </p:txBody>
      </p:sp>
      <p:sp>
        <p:nvSpPr>
          <p:cNvPr id="8" name="TextBox 7">
            <a:extLst>
              <a:ext uri="{FF2B5EF4-FFF2-40B4-BE49-F238E27FC236}">
                <a16:creationId xmlns:a16="http://schemas.microsoft.com/office/drawing/2014/main" id="{BB840836-53C2-5E7F-36F9-A43C65989B68}"/>
              </a:ext>
            </a:extLst>
          </p:cNvPr>
          <p:cNvSpPr txBox="1"/>
          <p:nvPr/>
        </p:nvSpPr>
        <p:spPr>
          <a:xfrm>
            <a:off x="1266246" y="3711137"/>
            <a:ext cx="9600675" cy="1384995"/>
          </a:xfrm>
          <a:prstGeom prst="rect">
            <a:avLst/>
          </a:prstGeom>
          <a:noFill/>
        </p:spPr>
        <p:txBody>
          <a:bodyPr wrap="square">
            <a:spAutoFit/>
          </a:bodyPr>
          <a:lstStyle/>
          <a:p>
            <a:pPr algn="just">
              <a:spcBef>
                <a:spcPts val="300"/>
              </a:spcBef>
              <a:spcAft>
                <a:spcPts val="300"/>
              </a:spcAft>
            </a:pPr>
            <a:r>
              <a:rPr lang="vi-VN" sz="2800">
                <a:effectLst/>
                <a:latin typeface="Times New Roman" panose="02020603050405020304" pitchFamily="18" charset="0"/>
                <a:ea typeface="SimSun" panose="02010600030101010101" pitchFamily="2" charset="-122"/>
              </a:rPr>
              <a:t>    </a:t>
            </a:r>
            <a:r>
              <a:rPr lang="en-US" sz="2800">
                <a:solidFill>
                  <a:schemeClr val="accent1">
                    <a:lumMod val="50000"/>
                  </a:schemeClr>
                </a:solidFill>
                <a:effectLst/>
                <a:latin typeface="Times New Roman" panose="02020603050405020304" pitchFamily="18" charset="0"/>
                <a:ea typeface="SimSun" panose="02010600030101010101" pitchFamily="2" charset="-122"/>
              </a:rPr>
              <a:t>Nếu là Tiến, em sẽ cố gắng chăm chỉ học hành hơn nữa để có kết quả tốt, xin phép bố mẹ tiếp tục tham gia các hoạt động lao động và hứa sẽ không bỏ bê việc học nữa.</a:t>
            </a:r>
          </a:p>
        </p:txBody>
      </p:sp>
    </p:spTree>
    <p:custDataLst>
      <p:tags r:id="rId1"/>
    </p:custDataLst>
    <p:extLst>
      <p:ext uri="{BB962C8B-B14F-4D97-AF65-F5344CB8AC3E}">
        <p14:creationId xmlns:p14="http://schemas.microsoft.com/office/powerpoint/2010/main" val="441404619"/>
      </p:ext>
    </p:extLst>
  </p:cSld>
  <p:clrMapOvr>
    <a:masterClrMapping/>
  </p:clrMapOvr>
  <mc:AlternateContent xmlns:mc="http://schemas.openxmlformats.org/markup-compatibility/2006" xmlns:p14="http://schemas.microsoft.com/office/powerpoint/2010/main">
    <mc:Choice Requires="p14">
      <p:transition spd="slow" p14:dur="2000" advTm="139286"/>
    </mc:Choice>
    <mc:Fallback xmlns="">
      <p:transition spd="slow" advTm="13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FBEA529-9A84-4015-968D-937C700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2" name="组合 1">
            <a:extLst>
              <a:ext uri="{FF2B5EF4-FFF2-40B4-BE49-F238E27FC236}">
                <a16:creationId xmlns:a16="http://schemas.microsoft.com/office/drawing/2014/main" id="{14BFBCF3-1133-45DF-92CC-D5D0B5C1C323}"/>
              </a:ext>
            </a:extLst>
          </p:cNvPr>
          <p:cNvGrpSpPr/>
          <p:nvPr/>
        </p:nvGrpSpPr>
        <p:grpSpPr>
          <a:xfrm>
            <a:off x="110669" y="54892"/>
            <a:ext cx="12337144" cy="6934199"/>
            <a:chOff x="-1" y="-76197"/>
            <a:chExt cx="12337144" cy="6934199"/>
          </a:xfrm>
        </p:grpSpPr>
        <p:pic>
          <p:nvPicPr>
            <p:cNvPr id="5" name="图片 4">
              <a:extLst>
                <a:ext uri="{FF2B5EF4-FFF2-40B4-BE49-F238E27FC236}">
                  <a16:creationId xmlns:a16="http://schemas.microsoft.com/office/drawing/2014/main" id="{FC6C847E-497A-4AF8-B56D-F458AFBC0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3094285" y="-2494643"/>
              <a:ext cx="6580373" cy="11905342"/>
            </a:xfrm>
            <a:prstGeom prst="rect">
              <a:avLst/>
            </a:prstGeom>
          </p:spPr>
        </p:pic>
        <p:pic>
          <p:nvPicPr>
            <p:cNvPr id="6" name="图片 5">
              <a:extLst>
                <a:ext uri="{FF2B5EF4-FFF2-40B4-BE49-F238E27FC236}">
                  <a16:creationId xmlns:a16="http://schemas.microsoft.com/office/drawing/2014/main" id="{97B16398-C432-4E77-83FF-CB7D7EAFD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92615" y="-2668813"/>
              <a:ext cx="6934199" cy="12119432"/>
            </a:xfrm>
            <a:prstGeom prst="rect">
              <a:avLst/>
            </a:prstGeom>
          </p:spPr>
        </p:pic>
      </p:grpSp>
      <p:pic>
        <p:nvPicPr>
          <p:cNvPr id="14" name="图形 13">
            <a:extLst>
              <a:ext uri="{FF2B5EF4-FFF2-40B4-BE49-F238E27FC236}">
                <a16:creationId xmlns:a16="http://schemas.microsoft.com/office/drawing/2014/main" id="{71937146-2DCE-424E-A7BE-F3A98B6C63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07602" y="5095009"/>
            <a:ext cx="2111831" cy="1708099"/>
          </a:xfrm>
          <a:prstGeom prst="rect">
            <a:avLst/>
          </a:prstGeom>
        </p:spPr>
      </p:pic>
      <p:pic>
        <p:nvPicPr>
          <p:cNvPr id="16" name="图片 15">
            <a:extLst>
              <a:ext uri="{FF2B5EF4-FFF2-40B4-BE49-F238E27FC236}">
                <a16:creationId xmlns:a16="http://schemas.microsoft.com/office/drawing/2014/main" id="{50E2F026-5F5D-4D62-A186-5398E6AC9B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69" y="76985"/>
            <a:ext cx="1055624" cy="1219761"/>
          </a:xfrm>
          <a:prstGeom prst="rect">
            <a:avLst/>
          </a:prstGeom>
        </p:spPr>
      </p:pic>
      <p:sp>
        <p:nvSpPr>
          <p:cNvPr id="3" name="TextBox 2">
            <a:extLst>
              <a:ext uri="{FF2B5EF4-FFF2-40B4-BE49-F238E27FC236}">
                <a16:creationId xmlns:a16="http://schemas.microsoft.com/office/drawing/2014/main" id="{4068551F-690F-424D-F5A4-5E2C5F224062}"/>
              </a:ext>
            </a:extLst>
          </p:cNvPr>
          <p:cNvSpPr txBox="1"/>
          <p:nvPr/>
        </p:nvSpPr>
        <p:spPr>
          <a:xfrm>
            <a:off x="1512802" y="1602693"/>
            <a:ext cx="10248578" cy="954107"/>
          </a:xfrm>
          <a:prstGeom prst="rect">
            <a:avLst/>
          </a:prstGeom>
          <a:noFill/>
        </p:spPr>
        <p:txBody>
          <a:bodyPr wrap="square">
            <a:spAutoFit/>
          </a:bodyPr>
          <a:lstStyle/>
          <a:p>
            <a:r>
              <a:rPr lang="nl-NL" sz="2800" b="1">
                <a:latin typeface="Times New Roman" panose="02020603050405020304" pitchFamily="18" charset="0"/>
                <a:cs typeface="Times New Roman" panose="02020603050405020304" pitchFamily="18" charset="0"/>
              </a:rPr>
              <a:t>Hoạt động 2: </a:t>
            </a:r>
            <a:r>
              <a:rPr lang="en-US" sz="2800" b="1">
                <a:latin typeface="Times New Roman" panose="02020603050405020304" pitchFamily="18" charset="0"/>
                <a:cs typeface="Times New Roman" panose="02020603050405020304" pitchFamily="18" charset="0"/>
              </a:rPr>
              <a:t>Chia sẻ với các bạn về tấm gương lao động tích cực, tự giác mà em biết</a:t>
            </a:r>
            <a:r>
              <a:rPr lang="nl-NL" sz="2800" b="1">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F35B859-D080-210C-BDB6-3915172663EF}"/>
              </a:ext>
            </a:extLst>
          </p:cNvPr>
          <p:cNvSpPr txBox="1"/>
          <p:nvPr/>
        </p:nvSpPr>
        <p:spPr>
          <a:xfrm>
            <a:off x="3484095" y="3065897"/>
            <a:ext cx="3152996" cy="523220"/>
          </a:xfrm>
          <a:prstGeom prst="rect">
            <a:avLst/>
          </a:prstGeom>
          <a:noFill/>
        </p:spPr>
        <p:txBody>
          <a:bodyPr wrap="square">
            <a:spAutoFit/>
          </a:bodyPr>
          <a:lstStyle/>
          <a:p>
            <a:r>
              <a:rPr lang="vi-VN" sz="2800" b="1">
                <a:solidFill>
                  <a:srgbClr val="002060"/>
                </a:solidFill>
                <a:latin typeface="Times New Roman" panose="02020603050405020304" pitchFamily="18" charset="0"/>
              </a:rPr>
              <a:t>Chia sẻ trước lớp.</a:t>
            </a:r>
            <a:endParaRPr lang="en-US"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4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750" fill="hold"/>
                                        <p:tgtEl>
                                          <p:spTgt spid="16"/>
                                        </p:tgtEl>
                                        <p:attrNameLst>
                                          <p:attrName>ppt_w</p:attrName>
                                        </p:attrNameLst>
                                      </p:cBhvr>
                                      <p:tavLst>
                                        <p:tav tm="0">
                                          <p:val>
                                            <p:fltVal val="0"/>
                                          </p:val>
                                        </p:tav>
                                        <p:tav tm="100000">
                                          <p:val>
                                            <p:strVal val="#ppt_w"/>
                                          </p:val>
                                        </p:tav>
                                      </p:tavLst>
                                    </p:anim>
                                    <p:anim calcmode="lin" valueType="num">
                                      <p:cBhvr>
                                        <p:cTn id="14" dur="750" fill="hold"/>
                                        <p:tgtEl>
                                          <p:spTgt spid="16"/>
                                        </p:tgtEl>
                                        <p:attrNameLst>
                                          <p:attrName>ppt_h</p:attrName>
                                        </p:attrNameLst>
                                      </p:cBhvr>
                                      <p:tavLst>
                                        <p:tav tm="0">
                                          <p:val>
                                            <p:fltVal val="0"/>
                                          </p:val>
                                        </p:tav>
                                        <p:tav tm="100000">
                                          <p:val>
                                            <p:strVal val="#ppt_h"/>
                                          </p:val>
                                        </p:tav>
                                      </p:tavLst>
                                    </p:anim>
                                    <p:animEffect transition="in" filter="fade">
                                      <p:cBhvr>
                                        <p:cTn id="15" dur="750"/>
                                        <p:tgtEl>
                                          <p:spTgt spid="16"/>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32.3"/>
</p:tagLst>
</file>

<file path=ppt/tags/tag2.xml><?xml version="1.0" encoding="utf-8"?>
<p:tagLst xmlns:a="http://schemas.openxmlformats.org/drawingml/2006/main" xmlns:r="http://schemas.openxmlformats.org/officeDocument/2006/relationships" xmlns:p="http://schemas.openxmlformats.org/presentationml/2006/main">
  <p:tag name="TIMING" val="|3.1|32.3"/>
</p:tagLst>
</file>

<file path=ppt/tags/tag3.xml><?xml version="1.0" encoding="utf-8"?>
<p:tagLst xmlns:a="http://schemas.openxmlformats.org/drawingml/2006/main" xmlns:r="http://schemas.openxmlformats.org/officeDocument/2006/relationships" xmlns:p="http://schemas.openxmlformats.org/presentationml/2006/main">
  <p:tag name="TIMING" val="|3.1|3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1037</Words>
  <PresentationFormat>Widescreen</PresentationFormat>
  <Paragraphs>87</Paragraphs>
  <Slides>14</Slides>
  <Notes>12</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DengXian</vt:lpstr>
      <vt:lpstr>DengXian Light</vt:lpstr>
      <vt:lpstr>Arial</vt:lpstr>
      <vt:lpstr>Calibri</vt:lpstr>
      <vt:lpstr>Times New Roman</vt:lpstr>
      <vt:lpstr>UTM Thanh Nhac TL</vt:lpstr>
      <vt:lpstr>方正静蕾简体</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2022-09-03T03:55:20Z</dcterms:created>
  <dcterms:modified xsi:type="dcterms:W3CDTF">2023-10-24T22:47:03Z</dcterms:modified>
</cp:coreProperties>
</file>