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58" r:id="rId4"/>
    <p:sldId id="271" r:id="rId5"/>
    <p:sldId id="270" r:id="rId6"/>
    <p:sldId id="272" r:id="rId7"/>
    <p:sldId id="273" r:id="rId8"/>
    <p:sldId id="281" r:id="rId9"/>
    <p:sldId id="274" r:id="rId10"/>
    <p:sldId id="275" r:id="rId11"/>
    <p:sldId id="276" r:id="rId12"/>
    <p:sldId id="282" r:id="rId13"/>
    <p:sldId id="283" r:id="rId14"/>
    <p:sldId id="284" r:id="rId15"/>
    <p:sldId id="285" r:id="rId16"/>
    <p:sldId id="277" r:id="rId17"/>
    <p:sldId id="278" r:id="rId18"/>
    <p:sldId id="286" r:id="rId19"/>
    <p:sldId id="279" r:id="rId20"/>
    <p:sldId id="280" r:id="rId21"/>
    <p:sldId id="291" r:id="rId22"/>
    <p:sldId id="292" r:id="rId23"/>
    <p:sldId id="293" r:id="rId24"/>
    <p:sldId id="287" r:id="rId25"/>
    <p:sldId id="294" r:id="rId26"/>
    <p:sldId id="295" r:id="rId27"/>
    <p:sldId id="298" r:id="rId28"/>
    <p:sldId id="288" r:id="rId29"/>
    <p:sldId id="299" r:id="rId30"/>
    <p:sldId id="296" r:id="rId31"/>
    <p:sldId id="300" r:id="rId32"/>
    <p:sldId id="301" r:id="rId33"/>
    <p:sldId id="302" r:id="rId34"/>
    <p:sldId id="297" r:id="rId35"/>
    <p:sldId id="289" r:id="rId36"/>
    <p:sldId id="304" r:id="rId37"/>
    <p:sldId id="309" r:id="rId38"/>
    <p:sldId id="305" r:id="rId39"/>
    <p:sldId id="310" r:id="rId40"/>
    <p:sldId id="311" r:id="rId41"/>
    <p:sldId id="312" r:id="rId42"/>
    <p:sldId id="315" r:id="rId43"/>
    <p:sldId id="316" r:id="rId44"/>
    <p:sldId id="317" r:id="rId45"/>
    <p:sldId id="318" r:id="rId46"/>
    <p:sldId id="319" r:id="rId47"/>
    <p:sldId id="320" r:id="rId48"/>
    <p:sldId id="306" r:id="rId49"/>
    <p:sldId id="313" r:id="rId50"/>
    <p:sldId id="314" r:id="rId51"/>
    <p:sldId id="307" r:id="rId52"/>
    <p:sldId id="261" r:id="rId53"/>
    <p:sldId id="321" r:id="rId54"/>
    <p:sldId id="322" r:id="rId55"/>
    <p:sldId id="323" r:id="rId56"/>
    <p:sldId id="324" r:id="rId57"/>
    <p:sldId id="308" r:id="rId58"/>
    <p:sldId id="290" r:id="rId59"/>
    <p:sldId id="325" r:id="rId60"/>
    <p:sldId id="262" r:id="rId61"/>
    <p:sldId id="326" r:id="rId62"/>
    <p:sldId id="259" r:id="rId63"/>
    <p:sldId id="327" r:id="rId64"/>
    <p:sldId id="329" r:id="rId65"/>
    <p:sldId id="328" r:id="rId66"/>
    <p:sldId id="330" r:id="rId67"/>
    <p:sldId id="331" r:id="rId68"/>
    <p:sldId id="335" r:id="rId69"/>
    <p:sldId id="332" r:id="rId70"/>
    <p:sldId id="333" r:id="rId71"/>
    <p:sldId id="334" r:id="rId72"/>
    <p:sldId id="260" r:id="rId73"/>
    <p:sldId id="267" r:id="rId74"/>
  </p:sldIdLst>
  <p:sldSz cx="18288000" cy="10287000"/>
  <p:notesSz cx="6858000" cy="9144000"/>
  <p:embeddedFontLst>
    <p:embeddedFont>
      <p:font typeface="Calibri" panose="020F0502020204030204" pitchFamily="34" charset="0"/>
      <p:regular r:id="rId75"/>
      <p:bold r:id="rId76"/>
      <p:italic r:id="rId77"/>
      <p:boldItalic r:id="rId78"/>
    </p:embeddedFont>
    <p:embeddedFont>
      <p:font typeface="Cambria Math" panose="02040503050406030204" pitchFamily="18"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D7F"/>
    <a:srgbClr val="FFD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6" Type="http://schemas.openxmlformats.org/officeDocument/2006/relationships/image" Target="../media/image33.png"/><Relationship Id="rId3" Type="http://schemas.openxmlformats.org/officeDocument/2006/relationships/image" Target="../media/image36.png"/><Relationship Id="rId2" Type="http://schemas.openxmlformats.org/officeDocument/2006/relationships/image" Target="../media/image1.jpeg"/><Relationship Id="rId29" Type="http://schemas.openxmlformats.org/officeDocument/2006/relationships/image" Target="../media/image39.png"/><Relationship Id="rId1" Type="http://schemas.openxmlformats.org/officeDocument/2006/relationships/slideLayout" Target="../slideLayouts/slideLayout7.xml"/><Relationship Id="rId24" Type="http://schemas.openxmlformats.org/officeDocument/2006/relationships/image" Target="../media/image310.png"/><Relationship Id="rId28" Type="http://schemas.openxmlformats.org/officeDocument/2006/relationships/image" Target="../media/image38.svg"/><Relationship Id="rId27"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6" Type="http://schemas.openxmlformats.org/officeDocument/2006/relationships/image" Target="../media/image410.png"/><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0.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1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6" Type="http://schemas.openxmlformats.org/officeDocument/2006/relationships/image" Target="../media/image64.png"/><Relationship Id="rId3" Type="http://schemas.openxmlformats.org/officeDocument/2006/relationships/image" Target="../media/image37.png"/><Relationship Id="rId25"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63.png"/><Relationship Id="rId4" Type="http://schemas.openxmlformats.org/officeDocument/2006/relationships/image" Target="../media/image38.svg"/><Relationship Id="rId27"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6" Type="http://schemas.openxmlformats.org/officeDocument/2006/relationships/image" Target="../media/image73.png"/><Relationship Id="rId3" Type="http://schemas.openxmlformats.org/officeDocument/2006/relationships/image" Target="../media/image37.png"/><Relationship Id="rId25"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72.png"/><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6" Type="http://schemas.openxmlformats.org/officeDocument/2006/relationships/image" Target="../media/image93.png"/><Relationship Id="rId3" Type="http://schemas.openxmlformats.org/officeDocument/2006/relationships/image" Target="../media/image37.png"/><Relationship Id="rId25"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92.png"/><Relationship Id="rId28" Type="http://schemas.openxmlformats.org/officeDocument/2006/relationships/image" Target="../media/image91.png"/><Relationship Id="rId4" Type="http://schemas.openxmlformats.org/officeDocument/2006/relationships/image" Target="../media/image38.svg"/><Relationship Id="rId27"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99.png"/><Relationship Id="rId22"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0.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2.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26" Type="http://schemas.openxmlformats.org/officeDocument/2006/relationships/image" Target="../media/image118.png"/><Relationship Id="rId3" Type="http://schemas.openxmlformats.org/officeDocument/2006/relationships/image" Target="../media/image37.png"/><Relationship Id="rId25"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8.svg"/><Relationship Id="rId27"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5"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133.png"/><Relationship Id="rId5" Type="http://schemas.openxmlformats.org/officeDocument/2006/relationships/image" Target="../media/image44.png"/><Relationship Id="rId23" Type="http://schemas.openxmlformats.org/officeDocument/2006/relationships/image" Target="../media/image132.png"/><Relationship Id="rId4" Type="http://schemas.openxmlformats.org/officeDocument/2006/relationships/image" Target="../media/image100.sv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18" Type="http://schemas.openxmlformats.org/officeDocument/2006/relationships/image" Target="../media/image1520.png"/><Relationship Id="rId3" Type="http://schemas.openxmlformats.org/officeDocument/2006/relationships/image" Target="../media/image148.png"/><Relationship Id="rId21" Type="http://schemas.openxmlformats.org/officeDocument/2006/relationships/image" Target="../media/image155.png"/><Relationship Id="rId17" Type="http://schemas.openxmlformats.org/officeDocument/2006/relationships/image" Target="../media/image153.svg"/><Relationship Id="rId2" Type="http://schemas.openxmlformats.org/officeDocument/2006/relationships/image" Target="../media/image1.jpeg"/><Relationship Id="rId16" Type="http://schemas.openxmlformats.org/officeDocument/2006/relationships/image" Target="../media/image152.png"/><Relationship Id="rId20"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00.png"/><Relationship Id="rId19" Type="http://schemas.openxmlformats.org/officeDocument/2006/relationships/image" Target="../media/image153.png"/><Relationship Id="rId4" Type="http://schemas.openxmlformats.org/officeDocument/2006/relationships/image" Target="../media/image149.svg"/></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17" Type="http://schemas.openxmlformats.org/officeDocument/2006/relationships/image" Target="../media/image153.svg"/><Relationship Id="rId2" Type="http://schemas.openxmlformats.org/officeDocument/2006/relationships/image" Target="../media/image1.jpe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6.png"/><Relationship Id="rId4" Type="http://schemas.openxmlformats.org/officeDocument/2006/relationships/image" Target="../media/image149.svg"/></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17" Type="http://schemas.openxmlformats.org/officeDocument/2006/relationships/image" Target="../media/image153.svg"/><Relationship Id="rId2" Type="http://schemas.openxmlformats.org/officeDocument/2006/relationships/image" Target="../media/image1.jpe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7.png"/><Relationship Id="rId4" Type="http://schemas.openxmlformats.org/officeDocument/2006/relationships/image" Target="../media/image149.svg"/></Relationships>
</file>

<file path=ppt/slides/_rels/slide55.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slides/_rels/slide56.xml.rels><?xml version="1.0" encoding="UTF-8" standalone="yes"?>
<Relationships xmlns="http://schemas.openxmlformats.org/package/2006/relationships"><Relationship Id="rId18" Type="http://schemas.openxmlformats.org/officeDocument/2006/relationships/image" Target="../media/image153.svg"/><Relationship Id="rId3" Type="http://schemas.openxmlformats.org/officeDocument/2006/relationships/image" Target="../media/image148.png"/><Relationship Id="rId21" Type="http://schemas.openxmlformats.org/officeDocument/2006/relationships/image" Target="../media/image162.png"/><Relationship Id="rId17" Type="http://schemas.openxmlformats.org/officeDocument/2006/relationships/image" Target="../media/image152.png"/><Relationship Id="rId2" Type="http://schemas.openxmlformats.org/officeDocument/2006/relationships/image" Target="../media/image1.jpeg"/><Relationship Id="rId16" Type="http://schemas.openxmlformats.org/officeDocument/2006/relationships/image" Target="../media/image159.png"/><Relationship Id="rId20"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8.png"/><Relationship Id="rId19" Type="http://schemas.openxmlformats.org/officeDocument/2006/relationships/image" Target="../media/image160.png"/><Relationship Id="rId4" Type="http://schemas.openxmlformats.org/officeDocument/2006/relationships/image" Target="../media/image149.svg"/><Relationship Id="rId22"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jpeg"/><Relationship Id="rId20" Type="http://schemas.openxmlformats.org/officeDocument/2006/relationships/image" Target="../media/image173.png"/><Relationship Id="rId1" Type="http://schemas.openxmlformats.org/officeDocument/2006/relationships/slideLayout" Target="../slideLayouts/slideLayout7.xml"/><Relationship Id="rId19" Type="http://schemas.openxmlformats.org/officeDocument/2006/relationships/image" Target="../media/image172.png"/><Relationship Id="rId4" Type="http://schemas.openxmlformats.org/officeDocument/2006/relationships/image" Target="../media/image172.svg"/></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5" Type="http://schemas.openxmlformats.org/officeDocument/2006/relationships/image" Target="../media/image177.png"/><Relationship Id="rId4" Type="http://schemas.openxmlformats.org/officeDocument/2006/relationships/image" Target="../media/image31.sv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6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6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2.xml.rels><?xml version="1.0" encoding="UTF-8" standalone="yes"?>
<Relationships xmlns="http://schemas.openxmlformats.org/package/2006/relationships"><Relationship Id="rId8" Type="http://schemas.openxmlformats.org/officeDocument/2006/relationships/image" Target="../media/image200.sv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8.sv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svg"/><Relationship Id="rId4" Type="http://schemas.openxmlformats.org/officeDocument/2006/relationships/image" Target="../media/image196.svg"/><Relationship Id="rId9" Type="http://schemas.openxmlformats.org/officeDocument/2006/relationships/image" Target="../media/image201.pn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5" Type="http://schemas.openxmlformats.org/officeDocument/2006/relationships/image" Target="../media/image270.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219200" y="8039100"/>
            <a:ext cx="3993644" cy="2904469"/>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65722" y="3402000"/>
            <a:ext cx="17146568" cy="2868153"/>
          </a:xfrm>
          <a:custGeom>
            <a:avLst/>
            <a:gdLst/>
            <a:ahLst/>
            <a:cxnLst/>
            <a:rect l="l" t="t" r="r" b="b"/>
            <a:pathLst>
              <a:path w="10228058" h="1710875">
                <a:moveTo>
                  <a:pt x="0" y="0"/>
                </a:moveTo>
                <a:lnTo>
                  <a:pt x="10228058" y="0"/>
                </a:lnTo>
                <a:lnTo>
                  <a:pt x="10228058" y="1710876"/>
                </a:lnTo>
                <a:lnTo>
                  <a:pt x="0" y="1710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249896" y="2981524"/>
            <a:ext cx="15788208" cy="3693319"/>
          </a:xfrm>
          <a:prstGeom prst="rect">
            <a:avLst/>
          </a:prstGeom>
        </p:spPr>
        <p:txBody>
          <a:bodyPr wrap="square" lIns="0" tIns="0" rIns="0" bIns="0" rtlCol="0" anchor="t">
            <a:spAutoFit/>
          </a:bodyPr>
          <a:lstStyle/>
          <a:p>
            <a:pPr algn="ctr">
              <a:lnSpc>
                <a:spcPct val="150000"/>
              </a:lnSpc>
            </a:pPr>
            <a:r>
              <a:rPr lang="vi-VN" sz="8000" b="1">
                <a:solidFill>
                  <a:srgbClr val="01070A"/>
                </a:solidFill>
              </a:rPr>
              <a:t>NHIỆT LIỆT CHÀO ĐÓN CÁC EM ĐẾN VỚI BUỔI HỌC HÔM NAY!</a:t>
            </a:r>
            <a:endParaRPr lang="en-US" sz="8000" b="1">
              <a:solidFill>
                <a:srgbClr val="01070A"/>
              </a:solidFill>
            </a:endParaRPr>
          </a:p>
        </p:txBody>
      </p:sp>
      <p:sp>
        <p:nvSpPr>
          <p:cNvPr id="6" name="Freeform 6"/>
          <p:cNvSpPr/>
          <p:nvPr/>
        </p:nvSpPr>
        <p:spPr>
          <a:xfrm>
            <a:off x="15199579" y="7485469"/>
            <a:ext cx="3698021" cy="2801531"/>
          </a:xfrm>
          <a:custGeom>
            <a:avLst/>
            <a:gdLst/>
            <a:ahLst/>
            <a:cxnLst/>
            <a:rect l="l" t="t" r="r" b="b"/>
            <a:pathLst>
              <a:path w="8246933" h="6247677">
                <a:moveTo>
                  <a:pt x="0" y="0"/>
                </a:moveTo>
                <a:lnTo>
                  <a:pt x="8246933" y="0"/>
                </a:lnTo>
                <a:lnTo>
                  <a:pt x="8246933" y="6247677"/>
                </a:lnTo>
                <a:lnTo>
                  <a:pt x="0" y="6247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175021" y="69960"/>
            <a:ext cx="3332179" cy="2086136"/>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3495846">
            <a:off x="-848453" y="-882994"/>
            <a:ext cx="2311906" cy="3235492"/>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660400" y="457992"/>
            <a:ext cx="5821680" cy="1191351"/>
            <a:chOff x="660400" y="457992"/>
            <a:chExt cx="5821680" cy="1191351"/>
          </a:xfrm>
        </p:grpSpPr>
        <p:sp>
          <p:nvSpPr>
            <p:cNvPr id="5" name="TextBox 4"/>
            <p:cNvSpPr txBox="1"/>
            <p:nvPr/>
          </p:nvSpPr>
          <p:spPr>
            <a:xfrm>
              <a:off x="1910080" y="941457"/>
              <a:ext cx="4572000"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cặp đôi</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60400" y="457992"/>
              <a:ext cx="1244600" cy="1063424"/>
            </a:xfrm>
            <a:prstGeom prst="rect">
              <a:avLst/>
            </a:prstGeom>
          </p:spPr>
        </p:pic>
      </p:grpSp>
      <p:sp>
        <p:nvSpPr>
          <p:cNvPr id="8" name="TextBox 7"/>
          <p:cNvSpPr txBox="1"/>
          <p:nvPr/>
        </p:nvSpPr>
        <p:spPr>
          <a:xfrm>
            <a:off x="11033760" y="891527"/>
            <a:ext cx="2743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7772400" y="1652766"/>
                <a:ext cx="9946640" cy="844218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40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ĐKXĐ: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7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𝑇𝑀</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=−1 (</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𝐿</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vi-VN" sz="4000">
                    <a:effectLst/>
                    <a:latin typeface="Arial" panose="020B0604020202020204" pitchFamily="34" charset="0"/>
                    <a:ea typeface="Times New Roman" panose="02020603050405020304" pitchFamily="18" charset="0"/>
                    <a:cs typeface="Arial" panose="020B0604020202020204" pitchFamily="34" charset="0"/>
                  </a:rPr>
                  <a:t> nên hai phương trình trên tương đương.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72400" y="1652766"/>
                <a:ext cx="9946640" cy="8442183"/>
              </a:xfrm>
              <a:prstGeom prst="rect">
                <a:avLst/>
              </a:prstGeom>
              <a:blipFill rotWithShape="0">
                <a:blip r:embed="rId26"/>
                <a:stretch>
                  <a:fillRect l="-2145" r="-2145" b="-794"/>
                </a:stretch>
              </a:blipFill>
            </p:spPr>
            <p:txBody>
              <a:bodyPr/>
              <a:lstStyle/>
              <a:p>
                <a:r>
                  <a:rPr lang="en-US">
                    <a:noFill/>
                  </a:rPr>
                  <a:t> </a:t>
                </a:r>
              </a:p>
            </p:txBody>
          </p:sp>
        </mc:Fallback>
      </mc:AlternateContent>
      <p:grpSp>
        <p:nvGrpSpPr>
          <p:cNvPr id="11" name="Group 10"/>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467100"/>
                  <a:ext cx="5791200" cy="4302716"/>
                </a:xfrm>
                <a:prstGeom prst="rect">
                  <a:avLst/>
                </a:prstGeom>
              </p:spPr>
              <p:txBody>
                <a:bodyPr wrap="square">
                  <a:spAutoFit/>
                </a:bodyPr>
                <a:lstStyle/>
                <a:p>
                  <a:pPr algn="ctr">
                    <a:lnSpc>
                      <a:spcPct val="150000"/>
                    </a:lnSpc>
                  </a:pPr>
                  <a:r>
                    <a:rPr lang="vi-VN" sz="4000" b="1">
                      <a:solidFill>
                        <a:schemeClr val="accent6">
                          <a:lumMod val="75000"/>
                        </a:schemeClr>
                      </a:solidFill>
                      <a:latin typeface="Arial" panose="020B0604020202020204" pitchFamily="34" charset="0"/>
                      <a:cs typeface="Arial" panose="020B0604020202020204" pitchFamily="34" charset="0"/>
                    </a:rPr>
                    <a:t>Luyện tập 1</a:t>
                  </a:r>
                </a:p>
                <a:p>
                  <a:pPr algn="just">
                    <a:lnSpc>
                      <a:spcPct val="150000"/>
                    </a:lnSpc>
                  </a:pPr>
                  <a:r>
                    <a:rPr lang="vi-VN" sz="4000">
                      <a:latin typeface="Arial" panose="020B0604020202020204" pitchFamily="34" charset="0"/>
                      <a:cs typeface="Arial" panose="020B0604020202020204" pitchFamily="34" charset="0"/>
                    </a:rPr>
                    <a:t>Hai phương trình x−1= 0 và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sSup>
                            <m:sSupPr>
                              <m:ctrlPr>
                                <a:rPr lang="vi-VN" sz="4000" i="1" smtClean="0">
                                  <a:latin typeface="Cambria Math" panose="02040503050406030204" pitchFamily="18" charset="0"/>
                                  <a:cs typeface="Arial" panose="020B0604020202020204" pitchFamily="34" charset="0"/>
                                </a:rPr>
                              </m:ctrlPr>
                            </m:sSupPr>
                            <m:e>
                              <m:r>
                                <a:rPr lang="vi-VN" sz="4000" b="0" i="1" smtClean="0">
                                  <a:latin typeface="Cambria Math" panose="02040503050406030204" pitchFamily="18" charset="0"/>
                                  <a:cs typeface="Arial" panose="020B0604020202020204" pitchFamily="34" charset="0"/>
                                </a:rPr>
                                <m:t>𝑥</m:t>
                              </m:r>
                            </m:e>
                            <m:sup>
                              <m:r>
                                <a:rPr lang="vi-VN" sz="4000" b="0" i="1" smtClean="0">
                                  <a:latin typeface="Cambria Math" panose="02040503050406030204" pitchFamily="18" charset="0"/>
                                  <a:cs typeface="Arial" panose="020B0604020202020204" pitchFamily="34" charset="0"/>
                                </a:rPr>
                                <m:t>2</m:t>
                              </m:r>
                            </m:sup>
                          </m:sSup>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+1</m:t>
                          </m:r>
                        </m:den>
                      </m:f>
                      <m:r>
                        <a:rPr lang="vi-VN" sz="4000" b="0" i="1" smtClean="0">
                          <a:latin typeface="Cambria Math" panose="02040503050406030204" pitchFamily="18" charset="0"/>
                          <a:cs typeface="Arial" panose="020B0604020202020204" pitchFamily="34" charset="0"/>
                        </a:rPr>
                        <m:t>=0 </m:t>
                      </m:r>
                    </m:oMath>
                  </a14:m>
                  <a:r>
                    <a:rPr lang="vi-VN" sz="4000">
                      <a:latin typeface="Arial" panose="020B0604020202020204" pitchFamily="34" charset="0"/>
                      <a:cs typeface="Arial" panose="020B0604020202020204" pitchFamily="34" charset="0"/>
                    </a:rPr>
                    <a:t>có tương đương không? Vì sao?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467100"/>
                  <a:ext cx="5791200" cy="4302716"/>
                </a:xfrm>
                <a:prstGeom prst="rect">
                  <a:avLst/>
                </a:prstGeom>
                <a:blipFill rotWithShape="0">
                  <a:blip r:embed="rId24"/>
                  <a:stretch>
                    <a:fillRect l="-3789" r="-3684" b="-2550"/>
                  </a:stretch>
                </a:blipFill>
              </p:spPr>
              <p:txBody>
                <a:bodyPr/>
                <a:lstStyle/>
                <a:p>
                  <a:r>
                    <a:rPr lang="en-US">
                      <a:noFill/>
                    </a:rPr>
                    <a:t> </a:t>
                  </a:r>
                </a:p>
              </p:txBody>
            </p:sp>
          </mc:Fallback>
        </mc:AlternateContent>
        <p:pic>
          <p:nvPicPr>
            <p:cNvPr id="10" name="Picture 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spTree>
    <p:extLst>
      <p:ext uri="{BB962C8B-B14F-4D97-AF65-F5344CB8AC3E}">
        <p14:creationId xmlns:p14="http://schemas.microsoft.com/office/powerpoint/2010/main" val="12686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19200" y="571500"/>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HĐ2</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581400" y="952711"/>
                <a:ext cx="11506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Khẳng định 3x - 6 = 0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3x = 6 đúng hay sai?</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81400" y="952711"/>
                <a:ext cx="11506200" cy="707886"/>
              </a:xfrm>
              <a:prstGeom prst="rect">
                <a:avLst/>
              </a:prstGeom>
              <a:blipFill rotWithShape="0">
                <a:blip r:embed="rId3"/>
                <a:stretch>
                  <a:fillRect l="-1908" t="-15517" b="-36207"/>
                </a:stretch>
              </a:blipFill>
            </p:spPr>
            <p:txBody>
              <a:bodyPr/>
              <a:lstStyle/>
              <a:p>
                <a:r>
                  <a:rPr lang="en-US">
                    <a:noFill/>
                  </a:rPr>
                  <a:t> </a:t>
                </a:r>
              </a:p>
            </p:txBody>
          </p:sp>
        </mc:Fallback>
      </mc:AlternateContent>
      <p:sp>
        <p:nvSpPr>
          <p:cNvPr id="5" name="TextBox 4"/>
          <p:cNvSpPr txBox="1"/>
          <p:nvPr/>
        </p:nvSpPr>
        <p:spPr>
          <a:xfrm>
            <a:off x="7772400" y="1908898"/>
            <a:ext cx="2743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219200" y="2644810"/>
            <a:ext cx="16535400" cy="459491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Phương trình 3x ‒ 6 = 0 có tập nghiệm S</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 {2}.</a:t>
            </a:r>
          </a:p>
          <a:p>
            <a:pPr algn="just">
              <a:lnSpc>
                <a:spcPct val="150000"/>
              </a:lnSpc>
            </a:pPr>
            <a:r>
              <a:rPr lang="vi-VN" sz="4000">
                <a:latin typeface="Arial" panose="020B0604020202020204" pitchFamily="34" charset="0"/>
                <a:cs typeface="Arial" panose="020B0604020202020204" pitchFamily="34" charset="0"/>
              </a:rPr>
              <a:t>Phương trình 3x = 6 có tập nghiệm S</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 {2}.</a:t>
            </a:r>
          </a:p>
          <a:p>
            <a:pPr algn="just">
              <a:lnSpc>
                <a:spcPct val="150000"/>
              </a:lnSpc>
            </a:pPr>
            <a:r>
              <a:rPr lang="vi-VN" sz="4000">
                <a:latin typeface="Arial" panose="020B0604020202020204" pitchFamily="34" charset="0"/>
                <a:cs typeface="Arial" panose="020B0604020202020204" pitchFamily="34" charset="0"/>
              </a:rPr>
              <a:t>Vì S</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 S</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nên hai phương trình 3x ‒ 6 = 0 và 3x = 6 tương đương.</a:t>
            </a:r>
          </a:p>
          <a:p>
            <a:pPr algn="just">
              <a:lnSpc>
                <a:spcPct val="150000"/>
              </a:lnSpc>
            </a:pPr>
            <a:r>
              <a:rPr lang="vi-VN" sz="4000">
                <a:latin typeface="Arial" panose="020B0604020202020204" pitchFamily="34" charset="0"/>
                <a:cs typeface="Arial" panose="020B0604020202020204" pitchFamily="34" charset="0"/>
              </a:rPr>
              <a:t>Khi đó ta viết 3x - 6 = 0 ⟺ 3x = 6</a:t>
            </a:r>
          </a:p>
          <a:p>
            <a:pPr algn="just">
              <a:lnSpc>
                <a:spcPct val="150000"/>
              </a:lnSpc>
            </a:pPr>
            <a:r>
              <a:rPr lang="vi-VN" sz="4000">
                <a:latin typeface="Arial" panose="020B0604020202020204" pitchFamily="34" charset="0"/>
                <a:cs typeface="Arial" panose="020B0604020202020204" pitchFamily="34" charset="0"/>
              </a:rPr>
              <a:t>Vậy khẳng định 3x - 6 = 0 ⟺ 3x = 6 là chính xác.</a:t>
            </a:r>
          </a:p>
        </p:txBody>
      </p:sp>
      <p:pic>
        <p:nvPicPr>
          <p:cNvPr id="8" name="Picture 7"/>
          <p:cNvPicPr>
            <a:picLocks noChangeAspect="1"/>
          </p:cNvPicPr>
          <p:nvPr/>
        </p:nvPicPr>
        <p:blipFill>
          <a:blip r:embed="rId4"/>
          <a:stretch>
            <a:fillRect/>
          </a:stretch>
        </p:blipFill>
        <p:spPr>
          <a:xfrm>
            <a:off x="16051453" y="356235"/>
            <a:ext cx="1908213" cy="2670279"/>
          </a:xfrm>
          <a:prstGeom prst="rect">
            <a:avLst/>
          </a:prstGeom>
        </p:spPr>
      </p:pic>
      <p:grpSp>
        <p:nvGrpSpPr>
          <p:cNvPr id="12" name="Group 11"/>
          <p:cNvGrpSpPr/>
          <p:nvPr/>
        </p:nvGrpSpPr>
        <p:grpSpPr>
          <a:xfrm>
            <a:off x="1219200" y="7035659"/>
            <a:ext cx="16338385" cy="3251341"/>
            <a:chOff x="1219200" y="7035659"/>
            <a:chExt cx="16338385" cy="3251341"/>
          </a:xfrm>
        </p:grpSpPr>
        <p:sp>
          <p:nvSpPr>
            <p:cNvPr id="9" name="Round Same Side Corner Rectangle 8"/>
            <p:cNvSpPr/>
            <p:nvPr/>
          </p:nvSpPr>
          <p:spPr>
            <a:xfrm>
              <a:off x="1219200" y="7581900"/>
              <a:ext cx="15786359" cy="2705100"/>
            </a:xfrm>
            <a:prstGeom prst="round2Same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a:solidFill>
                    <a:srgbClr val="002060"/>
                  </a:solidFill>
                  <a:latin typeface="Arial" panose="020B0604020202020204" pitchFamily="34" charset="0"/>
                  <a:cs typeface="Arial" panose="020B0604020202020204" pitchFamily="34" charset="0"/>
                </a:rPr>
                <a:t>Những phép biến đổi mà không làm thay đổi tập nghiệm của phương trình giống với phương trình ở </a:t>
              </a:r>
              <a:r>
                <a:rPr lang="vi-VN" sz="4000" b="1">
                  <a:solidFill>
                    <a:srgbClr val="002060"/>
                  </a:solidFill>
                  <a:latin typeface="Arial" panose="020B0604020202020204" pitchFamily="34" charset="0"/>
                  <a:cs typeface="Arial" panose="020B0604020202020204" pitchFamily="34" charset="0"/>
                </a:rPr>
                <a:t>HĐ2</a:t>
              </a:r>
              <a:r>
                <a:rPr lang="vi-VN" sz="4000">
                  <a:solidFill>
                    <a:srgbClr val="002060"/>
                  </a:solidFill>
                  <a:latin typeface="Arial" panose="020B0604020202020204" pitchFamily="34" charset="0"/>
                  <a:cs typeface="Arial" panose="020B0604020202020204" pitchFamily="34" charset="0"/>
                </a:rPr>
                <a:t> thì ta gọi đó là phép biến đổi tương đương.</a:t>
              </a:r>
              <a:endParaRPr lang="en-US" sz="4000">
                <a:solidFill>
                  <a:srgbClr val="00206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3533" y="7035659"/>
              <a:ext cx="1104052" cy="1221296"/>
            </a:xfrm>
            <a:prstGeom prst="rect">
              <a:avLst/>
            </a:prstGeom>
          </p:spPr>
        </p:pic>
      </p:grpSp>
    </p:spTree>
    <p:extLst>
      <p:ext uri="{BB962C8B-B14F-4D97-AF65-F5344CB8AC3E}">
        <p14:creationId xmlns:p14="http://schemas.microsoft.com/office/powerpoint/2010/main" val="142806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algn="ctr">
              <a:lnSpc>
                <a:spcPts val="8865"/>
              </a:lnSpc>
              <a:spcBef>
                <a:spcPct val="0"/>
              </a:spcBef>
            </a:pPr>
            <a:r>
              <a:rPr lang="vi-VN" sz="5400" b="1">
                <a:solidFill>
                  <a:srgbClr val="F79646">
                    <a:lumMod val="75000"/>
                  </a:srgbClr>
                </a:solidFill>
                <a:cs typeface="Arial" panose="020B0604020202020204" pitchFamily="34" charset="0"/>
              </a:rPr>
              <a:t>ĐỊNH LÍ</a:t>
            </a:r>
            <a:endParaRPr lang="en-US" sz="5400" b="1">
              <a:solidFill>
                <a:srgbClr val="F79646">
                  <a:lumMod val="75000"/>
                </a:srgbClr>
              </a:solidFill>
              <a:latin typeface="Arial" panose="020B0604020202020204" pitchFamily="34" charset="0"/>
              <a:cs typeface="Arial" panose="020B0604020202020204" pitchFamily="34" charset="0"/>
            </a:endParaRPr>
          </a:p>
        </p:txBody>
      </p:sp>
      <p:sp>
        <p:nvSpPr>
          <p:cNvPr id="6" name="Rectangle 5"/>
          <p:cNvSpPr/>
          <p:nvPr/>
        </p:nvSpPr>
        <p:spPr>
          <a:xfrm>
            <a:off x="1660188" y="2493617"/>
            <a:ext cx="15043824" cy="6226128"/>
          </a:xfrm>
          <a:prstGeom prst="rect">
            <a:avLst/>
          </a:prstGeom>
        </p:spPr>
        <p:txBody>
          <a:bodyPr wrap="square">
            <a:spAutoFit/>
          </a:bodyPr>
          <a:lstStyle/>
          <a:p>
            <a:pPr algn="just">
              <a:lnSpc>
                <a:spcPct val="17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Nếu thực hiện các phép biến đổi sau đây trên một phương trình mà không làm thay đổi điều kiện của nó thì ta được một phương trình mới tương đương.</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a:latin typeface="Arial" panose="020B0604020202020204" pitchFamily="34" charset="0"/>
                <a:ea typeface="Times New Roman" panose="02020603050405020304" pitchFamily="18" charset="0"/>
                <a:cs typeface="Arial" panose="020B0604020202020204" pitchFamily="34" charset="0"/>
              </a:rPr>
              <a:t>Cộng hay trừ hai vế với cùng một số hoặc cùng một biểu thức;</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a:latin typeface="Arial" panose="020B0604020202020204" pitchFamily="34" charset="0"/>
                <a:ea typeface="Times New Roman" panose="02020603050405020304" pitchFamily="18" charset="0"/>
                <a:cs typeface="Arial" panose="020B0604020202020204" pitchFamily="34" charset="0"/>
              </a:rPr>
              <a:t>Nhân hoặc chia hai vế với cùng một số khác 0 hoặc với cùng một biểu thức luôn có giá trị khác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479876" y="415980"/>
            <a:ext cx="2072037" cy="2077637"/>
          </a:xfrm>
          <a:prstGeom prst="rect">
            <a:avLst/>
          </a:prstGeom>
        </p:spPr>
      </p:pic>
    </p:spTree>
    <p:extLst>
      <p:ext uri="{BB962C8B-B14F-4D97-AF65-F5344CB8AC3E}">
        <p14:creationId xmlns:p14="http://schemas.microsoft.com/office/powerpoint/2010/main" val="19438274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anim calcmode="lin" valueType="num">
                                      <p:cBhvr>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anim calcmode="lin" valueType="num">
                                      <p:cBhvr>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44600" y="708147"/>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Ví dụ 2 (SGK - tr.33)</a:t>
            </a:r>
            <a:endParaRPr lang="en-US" sz="44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7035800" y="786832"/>
            <a:ext cx="9906000" cy="1107996"/>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Giải phương trình x</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- 6x + 8 = 2 - x</a:t>
            </a:r>
            <a:endParaRPr lang="en-US" sz="4400">
              <a:latin typeface="Arial" panose="020B0604020202020204" pitchFamily="34" charset="0"/>
              <a:cs typeface="Arial" panose="020B0604020202020204" pitchFamily="34" charset="0"/>
            </a:endParaRPr>
          </a:p>
        </p:txBody>
      </p:sp>
      <p:sp>
        <p:nvSpPr>
          <p:cNvPr id="5" name="TextBox 4"/>
          <p:cNvSpPr txBox="1"/>
          <p:nvPr/>
        </p:nvSpPr>
        <p:spPr>
          <a:xfrm>
            <a:off x="1249680" y="2696082"/>
            <a:ext cx="1676400" cy="769441"/>
          </a:xfrm>
          <a:prstGeom prst="rect">
            <a:avLst/>
          </a:prstGeom>
          <a:noFill/>
        </p:spPr>
        <p:txBody>
          <a:bodyPr wrap="square" rtlCol="0">
            <a:spAutoFit/>
          </a:bodyPr>
          <a:lstStyle/>
          <a:p>
            <a:pPr algn="just"/>
            <a:r>
              <a:rPr lang="vi-VN" sz="4400" b="1" u="sng">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244600" y="3504671"/>
            <a:ext cx="13970000" cy="5237524"/>
          </a:xfrm>
          <a:prstGeom prst="rect">
            <a:avLst/>
          </a:prstGeom>
          <a:noFill/>
        </p:spPr>
        <p:txBody>
          <a:bodyPr wrap="square" rtlCol="0">
            <a:spAutoFit/>
          </a:bodyPr>
          <a:lstStyle/>
          <a:p>
            <a:pPr algn="just">
              <a:lnSpc>
                <a:spcPct val="200000"/>
              </a:lnSpc>
            </a:pPr>
            <a:r>
              <a:rPr lang="vi-VN" sz="4200">
                <a:latin typeface="Arial" panose="020B0604020202020204" pitchFamily="34" charset="0"/>
                <a:cs typeface="Arial" panose="020B0604020202020204" pitchFamily="34" charset="0"/>
              </a:rPr>
              <a:t>Ta có: </a:t>
            </a:r>
            <a:r>
              <a:rPr lang="vi-VN" sz="4200">
                <a:cs typeface="Arial" panose="020B0604020202020204" pitchFamily="34" charset="0"/>
              </a:rPr>
              <a:t>x</a:t>
            </a:r>
            <a:r>
              <a:rPr lang="vi-VN" sz="4200" baseline="30000">
                <a:cs typeface="Arial" panose="020B0604020202020204" pitchFamily="34" charset="0"/>
              </a:rPr>
              <a:t>2</a:t>
            </a:r>
            <a:r>
              <a:rPr lang="vi-VN" sz="4200">
                <a:cs typeface="Arial" panose="020B0604020202020204" pitchFamily="34" charset="0"/>
              </a:rPr>
              <a:t> - 6x + 8 = 2 - x</a:t>
            </a:r>
          </a:p>
          <a:p>
            <a:pPr algn="just">
              <a:lnSpc>
                <a:spcPct val="200000"/>
              </a:lnSpc>
            </a:pPr>
            <a:r>
              <a:rPr lang="vi-VN" sz="4400">
                <a:cs typeface="Arial" panose="020B0604020202020204" pitchFamily="34" charset="0"/>
              </a:rPr>
              <a:t>⟺ x</a:t>
            </a:r>
            <a:r>
              <a:rPr lang="vi-VN" sz="4400" baseline="30000">
                <a:cs typeface="Arial" panose="020B0604020202020204" pitchFamily="34" charset="0"/>
              </a:rPr>
              <a:t>2</a:t>
            </a:r>
            <a:r>
              <a:rPr lang="vi-VN" sz="4400">
                <a:cs typeface="Arial" panose="020B0604020202020204" pitchFamily="34" charset="0"/>
              </a:rPr>
              <a:t> - 6x + 8 - (2 - x) = 0</a:t>
            </a:r>
          </a:p>
          <a:p>
            <a:pPr algn="just">
              <a:lnSpc>
                <a:spcPct val="200000"/>
              </a:lnSpc>
            </a:pPr>
            <a:r>
              <a:rPr lang="vi-VN" sz="4400">
                <a:cs typeface="Arial" panose="020B0604020202020204" pitchFamily="34" charset="0"/>
              </a:rPr>
              <a:t>⟺ x</a:t>
            </a:r>
            <a:r>
              <a:rPr lang="vi-VN" sz="4400" baseline="30000">
                <a:cs typeface="Arial" panose="020B0604020202020204" pitchFamily="34" charset="0"/>
              </a:rPr>
              <a:t>2 </a:t>
            </a:r>
            <a:r>
              <a:rPr lang="vi-VN" sz="4400">
                <a:cs typeface="Arial" panose="020B0604020202020204" pitchFamily="34" charset="0"/>
              </a:rPr>
              <a:t>- 5x + 6 = 0 ⟺ x = 2 hoặc x = 3</a:t>
            </a:r>
          </a:p>
          <a:p>
            <a:pPr algn="just">
              <a:lnSpc>
                <a:spcPct val="200000"/>
              </a:lnSpc>
            </a:pPr>
            <a:r>
              <a:rPr lang="vi-VN" sz="4400">
                <a:latin typeface="Arial" panose="020B0604020202020204" pitchFamily="34" charset="0"/>
                <a:cs typeface="Arial" panose="020B0604020202020204" pitchFamily="34" charset="0"/>
              </a:rPr>
              <a:t>Vậy tập nghiệm của phương trình đã cho là S = {2; 3}</a:t>
            </a:r>
            <a:endParaRPr lang="en-US" sz="42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4919308" y="5600700"/>
            <a:ext cx="3404252" cy="4725448"/>
          </a:xfrm>
          <a:prstGeom prst="rect">
            <a:avLst/>
          </a:prstGeom>
        </p:spPr>
      </p:pic>
    </p:spTree>
    <p:extLst>
      <p:ext uri="{BB962C8B-B14F-4D97-AF65-F5344CB8AC3E}">
        <p14:creationId xmlns:p14="http://schemas.microsoft.com/office/powerpoint/2010/main" val="33270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8" name="TextBox 7"/>
          <p:cNvSpPr txBox="1"/>
          <p:nvPr/>
        </p:nvSpPr>
        <p:spPr>
          <a:xfrm>
            <a:off x="11087100" y="979377"/>
            <a:ext cx="2743200" cy="738664"/>
          </a:xfrm>
          <a:prstGeom prst="rect">
            <a:avLst/>
          </a:prstGeom>
          <a:noFill/>
        </p:spPr>
        <p:txBody>
          <a:bodyPr wrap="square" rtlCol="0">
            <a:spAutoFit/>
          </a:bodyPr>
          <a:lstStyle/>
          <a:p>
            <a:pPr algn="ctr"/>
            <a:r>
              <a:rPr lang="vi-VN" sz="4200" b="1" u="sng">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685800" y="3467100"/>
              <a:ext cx="5791200" cy="3769750"/>
            </a:xfrm>
            <a:prstGeom prst="rect">
              <a:avLst/>
            </a:prstGeom>
          </p:spPr>
          <p:txBody>
            <a:bodyPr wrap="square">
              <a:spAutoFit/>
            </a:bodyPr>
            <a:lstStyle/>
            <a:p>
              <a:pPr algn="ctr">
                <a:lnSpc>
                  <a:spcPct val="200000"/>
                </a:lnSpc>
              </a:pPr>
              <a:r>
                <a:rPr lang="vi-VN" sz="4200" b="1">
                  <a:solidFill>
                    <a:schemeClr val="accent6">
                      <a:lumMod val="75000"/>
                    </a:schemeClr>
                  </a:solidFill>
                  <a:latin typeface="Arial" panose="020B0604020202020204" pitchFamily="34" charset="0"/>
                  <a:cs typeface="Arial" panose="020B0604020202020204" pitchFamily="34" charset="0"/>
                </a:rPr>
                <a:t>Luyện tập 2</a:t>
              </a:r>
            </a:p>
            <a:p>
              <a:pPr algn="ctr">
                <a:lnSpc>
                  <a:spcPct val="200000"/>
                </a:lnSpc>
              </a:pPr>
              <a:r>
                <a:rPr lang="vi-VN" sz="4200">
                  <a:cs typeface="Arial" panose="020B0604020202020204" pitchFamily="34" charset="0"/>
                </a:rPr>
                <a:t>Giải phương trình: </a:t>
              </a:r>
            </a:p>
            <a:p>
              <a:pPr algn="ctr">
                <a:lnSpc>
                  <a:spcPct val="200000"/>
                </a:lnSpc>
              </a:pPr>
              <a:r>
                <a:rPr lang="vi-VN" sz="4200">
                  <a:cs typeface="Arial" panose="020B0604020202020204" pitchFamily="34" charset="0"/>
                </a:rPr>
                <a:t>(x − 1)</a:t>
              </a:r>
              <a:r>
                <a:rPr lang="vi-VN" sz="4200" baseline="30000">
                  <a:cs typeface="Arial" panose="020B0604020202020204" pitchFamily="34" charset="0"/>
                </a:rPr>
                <a:t>2</a:t>
              </a:r>
              <a:r>
                <a:rPr lang="vi-VN" sz="4200">
                  <a:cs typeface="Arial" panose="020B0604020202020204" pitchFamily="34" charset="0"/>
                </a:rPr>
                <a:t> = 5x − 11</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38664"/>
            </a:xfrm>
            <a:prstGeom prst="rect">
              <a:avLst/>
            </a:prstGeom>
            <a:noFill/>
          </p:spPr>
          <p:txBody>
            <a:bodyPr wrap="square" rtlCol="0">
              <a:spAutoFit/>
            </a:bodyPr>
            <a:lstStyle/>
            <a:p>
              <a:r>
                <a:rPr lang="vi-VN" sz="4200" b="1">
                  <a:solidFill>
                    <a:srgbClr val="002060"/>
                  </a:solidFill>
                  <a:latin typeface="Arial" panose="020B0604020202020204" pitchFamily="34" charset="0"/>
                  <a:cs typeface="Arial" panose="020B0604020202020204" pitchFamily="34" charset="0"/>
                </a:rPr>
                <a:t>Thực hiện cá nhân</a:t>
              </a:r>
              <a:endParaRPr lang="en-US" sz="42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8077200" y="1821158"/>
                <a:ext cx="9144000" cy="7843750"/>
              </a:xfrm>
              <a:prstGeom prst="rect">
                <a:avLst/>
              </a:prstGeom>
            </p:spPr>
            <p:txBody>
              <a:bodyPr>
                <a:spAutoFit/>
              </a:bodyPr>
              <a:lstStyle/>
              <a:p>
                <a:pPr algn="just">
                  <a:lnSpc>
                    <a:spcPct val="150000"/>
                  </a:lnSpc>
                  <a:spcAft>
                    <a:spcPts val="0"/>
                  </a:spcAft>
                </a:pPr>
                <a:r>
                  <a:rPr lang="fr-FR" sz="4200">
                    <a:latin typeface="Arial" panose="020B0604020202020204" pitchFamily="34" charset="0"/>
                    <a:ea typeface="Times New Roman" panose="02020603050405020304" pitchFamily="18" charset="0"/>
                    <a:cs typeface="Arial" panose="020B0604020202020204" pitchFamily="34" charset="0"/>
                  </a:rPr>
                  <a:t>Ta có: (x – 1)</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5x – 11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7x + 12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200" i="1">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Vậy tập nghiệm của phương trình đã cho là S = {3; 4}.</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077200" y="1821158"/>
                <a:ext cx="9144000" cy="7843750"/>
              </a:xfrm>
              <a:prstGeom prst="rect">
                <a:avLst/>
              </a:prstGeom>
              <a:blipFill rotWithShape="0">
                <a:blip r:embed="rId26"/>
                <a:stretch>
                  <a:fillRect l="-2533" r="-2533" b="-2644"/>
                </a:stretch>
              </a:blipFill>
            </p:spPr>
            <p:txBody>
              <a:bodyPr/>
              <a:lstStyle/>
              <a:p>
                <a:r>
                  <a:rPr lang="en-US">
                    <a:noFill/>
                  </a:rPr>
                  <a:t> </a:t>
                </a:r>
              </a:p>
            </p:txBody>
          </p:sp>
        </mc:Fallback>
      </mc:AlternateContent>
    </p:spTree>
    <p:extLst>
      <p:ext uri="{BB962C8B-B14F-4D97-AF65-F5344CB8AC3E}">
        <p14:creationId xmlns:p14="http://schemas.microsoft.com/office/powerpoint/2010/main" val="12511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II. PHƯƠNG TRÌNH sinx = m</a:t>
              </a:r>
              <a:endParaRPr lang="en-US" sz="4400" b="1">
                <a:solidFill>
                  <a:schemeClr val="bg1"/>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HĐ3</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Đường thẳng d: y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a:latin typeface="Arial" panose="020B0604020202020204" pitchFamily="34" charset="0"/>
                    <a:cs typeface="Arial" panose="020B0604020202020204" pitchFamily="34" charset="0"/>
                  </a:rPr>
                  <a:t> cắt đồ thị hàm số y = sinx, x ∈ [-</a:t>
                </a:r>
                <a:r>
                  <a:rPr lang="el-GR" sz="4000">
                    <a:latin typeface="Arial" panose="020B0604020202020204" pitchFamily="34" charset="0"/>
                    <a:cs typeface="Arial" panose="020B0604020202020204" pitchFamily="34" charset="0"/>
                  </a:rPr>
                  <a:t>π; π] </a:t>
                </a:r>
                <a:r>
                  <a:rPr lang="vi-VN" sz="4000">
                    <a:latin typeface="Arial" panose="020B0604020202020204" pitchFamily="34" charset="0"/>
                    <a:cs typeface="Arial" panose="020B0604020202020204" pitchFamily="34" charset="0"/>
                  </a:rPr>
                  <a:t>tại hai giao điểm A</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(Hình 33). Tìm hoành độ của hai giao điểm A</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652" b="-1"/>
          <a:stretch/>
        </p:blipFill>
        <p:spPr>
          <a:xfrm>
            <a:off x="4069693" y="4686300"/>
            <a:ext cx="10094260" cy="3285782"/>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Đường thẳng d: y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a:latin typeface="Arial" panose="020B0604020202020204" pitchFamily="34" charset="0"/>
                    <a:cs typeface="Arial" panose="020B0604020202020204" pitchFamily="34" charset="0"/>
                  </a:rPr>
                  <a:t> cắt đồ thị hàm số y = sinx, x ∈ [</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3</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tại hai giao điểm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(Hình 33). Tìm hoành độ của hai giao điểm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7320774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anim calcmode="lin" valueType="num">
                                      <p:cBhvr>
                                        <p:cTn id="29" dur="500" fill="hold"/>
                                        <p:tgtEl>
                                          <p:spTgt spid="18"/>
                                        </p:tgtEl>
                                        <p:attrNameLst>
                                          <p:attrName>ppt_x</p:attrName>
                                        </p:attrNameLst>
                                      </p:cBhvr>
                                      <p:tavLst>
                                        <p:tav tm="0">
                                          <p:val>
                                            <p:strVal val="#ppt_x"/>
                                          </p:val>
                                        </p:tav>
                                        <p:tav tm="100000">
                                          <p:val>
                                            <p:strVal val="#ppt_x"/>
                                          </p:val>
                                        </p:tav>
                                      </p:tavLst>
                                    </p:anim>
                                    <p:anim calcmode="lin" valueType="num">
                                      <p:cBhvr>
                                        <p:cTn id="3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762000" y="3293897"/>
                <a:ext cx="16916400" cy="3413050"/>
              </a:xfrm>
              <a:prstGeom prst="rect">
                <a:avLst/>
              </a:prstGeom>
            </p:spPr>
            <p:txBody>
              <a:bodyPr wrap="square">
                <a:spAutoFit/>
              </a:bodyPr>
              <a:lstStyle/>
              <a:p>
                <a:pPr algn="just">
                  <a:lnSpc>
                    <a:spcPct val="14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B</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3293897"/>
                <a:ext cx="16916400" cy="3413050"/>
              </a:xfrm>
              <a:prstGeom prst="rect">
                <a:avLst/>
              </a:prstGeom>
              <a:blipFill rotWithShape="0">
                <a:blip r:embed="rId3"/>
                <a:stretch>
                  <a:fillRect l="-1081" r="-1081"/>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212"/>
          <a:stretch/>
        </p:blipFill>
        <p:spPr>
          <a:xfrm>
            <a:off x="3505200" y="-27940"/>
            <a:ext cx="11870285" cy="35234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6682099"/>
                <a:ext cx="16916400" cy="3390865"/>
              </a:xfrm>
              <a:prstGeom prst="rect">
                <a:avLst/>
              </a:prstGeom>
            </p:spPr>
            <p:txBody>
              <a:bodyPr wrap="square">
                <a:spAutoFit/>
              </a:bodyPr>
              <a:lstStyle/>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B</m:t>
                            </m:r>
                          </m:e>
                          <m:sub>
                            <m: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000" y="6682099"/>
                <a:ext cx="16916400" cy="3390865"/>
              </a:xfrm>
              <a:prstGeom prst="rect">
                <a:avLst/>
              </a:prstGeom>
              <a:blipFill rotWithShape="0">
                <a:blip r:embed="rId5"/>
                <a:stretch>
                  <a:fillRect l="-1081" r="-1081"/>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8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228600" y="207404"/>
            <a:ext cx="17498060" cy="3619500"/>
            <a:chOff x="256540" y="0"/>
            <a:chExt cx="17498060" cy="361950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6540" y="0"/>
              <a:ext cx="2434131" cy="2801959"/>
            </a:xfrm>
            <a:prstGeom prst="rect">
              <a:avLst/>
            </a:prstGeom>
          </p:spPr>
        </p:pic>
        <p:grpSp>
          <p:nvGrpSpPr>
            <p:cNvPr id="5" name="Group 4"/>
            <p:cNvGrpSpPr/>
            <p:nvPr/>
          </p:nvGrpSpPr>
          <p:grpSpPr>
            <a:xfrm>
              <a:off x="2967531" y="172617"/>
              <a:ext cx="14787069" cy="3446883"/>
              <a:chOff x="7913750" y="6910615"/>
              <a:chExt cx="18135746" cy="3446883"/>
            </a:xfrm>
          </p:grpSpPr>
          <p:sp>
            <p:nvSpPr>
              <p:cNvPr id="6" name="Cloud Callout 5"/>
              <p:cNvSpPr/>
              <p:nvPr/>
            </p:nvSpPr>
            <p:spPr>
              <a:xfrm>
                <a:off x="7913750" y="6910615"/>
                <a:ext cx="18135746" cy="3446883"/>
              </a:xfrm>
              <a:prstGeom prst="cloudCallout">
                <a:avLst>
                  <a:gd name="adj1" fmla="val -53431"/>
                  <a:gd name="adj2" fmla="val -26490"/>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9355943" y="7697036"/>
                    <a:ext cx="15251358" cy="1874039"/>
                  </a:xfrm>
                  <a:prstGeom prst="rect">
                    <a:avLst/>
                  </a:prstGeom>
                </p:spPr>
                <p:txBody>
                  <a:bodyPr wrap="square">
                    <a:spAutoFit/>
                  </a:bodyPr>
                  <a:lstStyle/>
                  <a:p>
                    <a:pPr algn="ctr">
                      <a:lnSpc>
                        <a:spcPct val="120000"/>
                      </a:lnSpc>
                    </a:pPr>
                    <a:r>
                      <a:rPr lang="en-US" sz="4000" i="1">
                        <a:solidFill>
                          <a:srgbClr val="002060"/>
                        </a:solidFill>
                        <a:latin typeface="Arial" panose="020B0604020202020204" pitchFamily="34" charset="0"/>
                        <a:cs typeface="Arial" panose="020B0604020202020204" pitchFamily="34" charset="0"/>
                      </a:rPr>
                      <a:t>Từ HĐ3, chúng ta có thể xác định được các nghiệm của phương trình </a:t>
                    </a:r>
                    <a14:m>
                      <m:oMath xmlns:m="http://schemas.openxmlformats.org/officeDocument/2006/math">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sin</m:t>
                            </m:r>
                          </m:fName>
                          <m:e>
                            <m:r>
                              <a:rPr lang="en-US" sz="4000" i="1">
                                <a:solidFill>
                                  <a:srgbClr val="002060"/>
                                </a:solidFill>
                                <a:latin typeface="Cambria Math" panose="02040503050406030204" pitchFamily="18" charset="0"/>
                              </a:rPr>
                              <m:t>𝑥</m:t>
                            </m:r>
                          </m:e>
                        </m:func>
                        <m:r>
                          <a:rPr lang="en-US" sz="4000" i="1">
                            <a:solidFill>
                              <a:srgbClr val="002060"/>
                            </a:solidFill>
                            <a:latin typeface="Cambria Math" panose="02040503050406030204" pitchFamily="18" charset="0"/>
                          </a:rPr>
                          <m:t>=</m:t>
                        </m:r>
                        <m:f>
                          <m:fPr>
                            <m:ctrlPr>
                              <a:rPr lang="en-US" sz="4000" i="1">
                                <a:solidFill>
                                  <a:srgbClr val="002060"/>
                                </a:solidFill>
                                <a:latin typeface="Cambria Math" panose="02040503050406030204" pitchFamily="18" charset="0"/>
                              </a:rPr>
                            </m:ctrlPr>
                          </m:fPr>
                          <m:num>
                            <m:r>
                              <a:rPr lang="en-US" sz="4000" i="1">
                                <a:solidFill>
                                  <a:srgbClr val="002060"/>
                                </a:solidFill>
                                <a:latin typeface="Cambria Math" panose="02040503050406030204" pitchFamily="18" charset="0"/>
                              </a:rPr>
                              <m:t>1</m:t>
                            </m:r>
                          </m:num>
                          <m:den>
                            <m:r>
                              <a:rPr lang="en-US" sz="4000" i="1">
                                <a:solidFill>
                                  <a:srgbClr val="002060"/>
                                </a:solidFill>
                                <a:latin typeface="Cambria Math" panose="02040503050406030204" pitchFamily="18" charset="0"/>
                              </a:rPr>
                              <m:t>2</m:t>
                            </m:r>
                          </m:den>
                        </m:f>
                      </m:oMath>
                    </a14:m>
                    <a:r>
                      <a:rPr lang="en-US" sz="4000" i="1">
                        <a:solidFill>
                          <a:srgbClr val="002060"/>
                        </a:solidFill>
                        <a:latin typeface="Arial" panose="020B0604020202020204" pitchFamily="34" charset="0"/>
                        <a:cs typeface="Arial" panose="020B0604020202020204" pitchFamily="34" charset="0"/>
                      </a:rPr>
                      <a:t> một cách tổng quát không?</a:t>
                    </a:r>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55943" y="7697036"/>
                    <a:ext cx="15251358" cy="1874039"/>
                  </a:xfrm>
                  <a:prstGeom prst="rect">
                    <a:avLst/>
                  </a:prstGeom>
                  <a:blipFill rotWithShape="0">
                    <a:blip r:embed="rId5"/>
                    <a:stretch>
                      <a:fillRect l="-1422" t="-2922" r="-1422" b="-2922"/>
                    </a:stretch>
                  </a:blipFill>
                </p:spPr>
                <p:txBody>
                  <a:bodyPr/>
                  <a:lstStyle/>
                  <a:p>
                    <a:r>
                      <a:rPr lang="en-US">
                        <a:noFill/>
                      </a:rPr>
                      <a:t> </a:t>
                    </a:r>
                  </a:p>
                </p:txBody>
              </p:sp>
            </mc:Fallback>
          </mc:AlternateContent>
        </p:grpSp>
      </p:grpSp>
      <p:sp>
        <p:nvSpPr>
          <p:cNvPr id="8" name="Pentagon 7"/>
          <p:cNvSpPr/>
          <p:nvPr/>
        </p:nvSpPr>
        <p:spPr>
          <a:xfrm>
            <a:off x="0" y="4902825"/>
            <a:ext cx="3581400" cy="1232883"/>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Nhận xét:</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4419600" y="4323909"/>
                <a:ext cx="10820400" cy="4028410"/>
              </a:xfrm>
              <a:prstGeom prst="rect">
                <a:avLst/>
              </a:prstGeom>
            </p:spPr>
            <p:txBody>
              <a:bodyPr wrap="square">
                <a:spAutoFit/>
              </a:bodyPr>
              <a:lstStyle/>
              <a:p>
                <a:pPr algn="just">
                  <a:lnSpc>
                    <a:spcPct val="150000"/>
                  </a:lnSpc>
                  <a:spcAft>
                    <a:spcPts val="0"/>
                  </a:spcAft>
                </a:pPr>
                <a:r>
                  <a:rPr lang="fr-FR" sz="4200">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e>
                    </m:func>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2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en-US" sz="42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e>
                    </m:d>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419600" y="4323909"/>
                <a:ext cx="10820400" cy="4028410"/>
              </a:xfrm>
              <a:prstGeom prst="rect">
                <a:avLst/>
              </a:prstGeom>
              <a:blipFill rotWithShape="0">
                <a:blip r:embed="rId6"/>
                <a:stretch>
                  <a:fillRect l="-2141"/>
                </a:stretch>
              </a:blipFill>
            </p:spPr>
            <p:txBody>
              <a:bodyPr/>
              <a:lstStyle/>
              <a:p>
                <a:r>
                  <a:rPr lang="en-US">
                    <a:noFill/>
                  </a:rPr>
                  <a:t> </a:t>
                </a:r>
              </a:p>
            </p:txBody>
          </p:sp>
        </mc:Fallback>
      </mc:AlternateContent>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63400" y="3124200"/>
            <a:ext cx="7162800" cy="7162800"/>
          </a:xfrm>
          <a:prstGeom prst="rect">
            <a:avLst/>
          </a:prstGeom>
        </p:spPr>
      </p:pic>
    </p:spTree>
    <p:extLst>
      <p:ext uri="{BB962C8B-B14F-4D97-AF65-F5344CB8AC3E}">
        <p14:creationId xmlns:p14="http://schemas.microsoft.com/office/powerpoint/2010/main" val="31501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1676400" y="2121297"/>
            <a:ext cx="10972800"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Ta có thể giải phương trình sinx = m như sau:</a:t>
            </a:r>
            <a:endParaRPr lang="en-US" sz="400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562845" y="2935368"/>
            <a:ext cx="14826757" cy="6200169"/>
          </a:xfrm>
          <a:prstGeom prst="rect">
            <a:avLst/>
          </a:prstGeom>
        </p:spPr>
      </p:pic>
      <p:pic>
        <p:nvPicPr>
          <p:cNvPr id="11" name="Picture 10"/>
          <p:cNvPicPr>
            <a:picLocks noChangeAspect="1"/>
          </p:cNvPicPr>
          <p:nvPr/>
        </p:nvPicPr>
        <p:blipFill>
          <a:blip r:embed="rId5"/>
          <a:stretch>
            <a:fillRect/>
          </a:stretch>
        </p:blipFill>
        <p:spPr>
          <a:xfrm>
            <a:off x="178363" y="7771121"/>
            <a:ext cx="2996073" cy="2511951"/>
          </a:xfrm>
          <a:prstGeom prst="rect">
            <a:avLst/>
          </a:prstGeom>
        </p:spPr>
      </p:pic>
    </p:spTree>
    <p:extLst>
      <p:ext uri="{BB962C8B-B14F-4D97-AF65-F5344CB8AC3E}">
        <p14:creationId xmlns:p14="http://schemas.microsoft.com/office/powerpoint/2010/main" val="3977569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667000" y="419100"/>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Áp dụng công thức nghiệm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hãy giải các phương trình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862322"/>
                </a:xfrm>
                <a:prstGeom prst="rect">
                  <a:avLst/>
                </a:prstGeom>
                <a:blipFill rotWithShape="0">
                  <a:blip r:embed="rId3"/>
                  <a:stretch>
                    <a:fillRect l="-1538" r="-1538" b="-4478"/>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640080" y="647700"/>
            <a:ext cx="1699196" cy="2377558"/>
          </a:xfrm>
          <a:prstGeom prst="rect">
            <a:avLst/>
          </a:prstGeom>
        </p:spPr>
      </p:pic>
      <p:grpSp>
        <p:nvGrpSpPr>
          <p:cNvPr id="10" name="Group 9"/>
          <p:cNvGrpSpPr/>
          <p:nvPr/>
        </p:nvGrpSpPr>
        <p:grpSpPr>
          <a:xfrm>
            <a:off x="249633" y="3580957"/>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Chú ý</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57600" y="3637076"/>
                <a:ext cx="13868400" cy="6359305"/>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spcAft>
                    <a:spcPts val="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vi-VN" sz="4000">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30000"/>
                  </a:lnSpc>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4000">
                    <a:effectLst/>
                    <a:latin typeface="Arial" panose="020B0604020202020204" pitchFamily="34" charset="0"/>
                    <a:ea typeface="Calibri" panose="020F0502020204030204" pitchFamily="34" charset="0"/>
                    <a:cs typeface="Arial" panose="020B0604020202020204" pitchFamily="34" charset="0"/>
                  </a:rPr>
                  <a:t> </a:t>
                </a:r>
                <a:r>
                  <a:rPr lang="fr-FR" sz="4000"/>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𝑘</m:t>
                                </m:r>
                                <m:r>
                                  <a:rPr lang="vi-VN" sz="4000" b="0" i="1" smtClean="0">
                                    <a:latin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en-US" sz="4000" i="1">
                                    <a:latin typeface="Cambria Math" panose="02040503050406030204" pitchFamily="18" charset="0"/>
                                  </a:rPr>
                                  <m:t> </m:t>
                                </m:r>
                              </m:e>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 </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57600" y="3637076"/>
                <a:ext cx="13868400" cy="6359305"/>
              </a:xfrm>
              <a:prstGeom prst="rect">
                <a:avLst/>
              </a:prstGeom>
              <a:blipFill rotWithShape="0">
                <a:blip r:embed="rId6"/>
                <a:stretch>
                  <a:fillRect l="-1538" t="-96" r="-1538"/>
                </a:stretch>
              </a:blipFill>
            </p:spPr>
            <p:txBody>
              <a:bodyPr/>
              <a:lstStyle/>
              <a:p>
                <a:r>
                  <a:rPr lang="en-US">
                    <a:noFill/>
                  </a:rPr>
                  <a:t> </a:t>
                </a:r>
              </a:p>
            </p:txBody>
          </p:sp>
        </mc:Fallback>
      </mc:AlternateContent>
    </p:spTree>
    <p:extLst>
      <p:ext uri="{BB962C8B-B14F-4D97-AF65-F5344CB8AC3E}">
        <p14:creationId xmlns:p14="http://schemas.microsoft.com/office/powerpoint/2010/main" val="38073581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644842" y="575715"/>
            <a:ext cx="5646420" cy="2590800"/>
            <a:chOff x="478803" y="190500"/>
            <a:chExt cx="5646420" cy="2590800"/>
          </a:xfrm>
        </p:grpSpPr>
        <p:pic>
          <p:nvPicPr>
            <p:cNvPr id="4" name="Picture 3"/>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426984">
              <a:off x="478803" y="190500"/>
              <a:ext cx="5646420" cy="2590800"/>
            </a:xfrm>
            <a:prstGeom prst="rect">
              <a:avLst/>
            </a:prstGeom>
          </p:spPr>
        </p:pic>
        <p:sp>
          <p:nvSpPr>
            <p:cNvPr id="5" name="TextBox 4"/>
            <p:cNvSpPr txBox="1"/>
            <p:nvPr/>
          </p:nvSpPr>
          <p:spPr>
            <a:xfrm rot="21311570">
              <a:off x="635013" y="978068"/>
              <a:ext cx="53340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7086600" y="723900"/>
                <a:ext cx="10744200" cy="6185861"/>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Calibri" panose="020F0502020204030204" pitchFamily="34" charset="0"/>
                    <a:cs typeface="Arial" panose="020B0604020202020204" pitchFamily="34" charset="0"/>
                  </a:rPr>
                  <a:t>Một vệ tinh nhân tạo bay quanh Trái Đất theo một quỹ đạo là đường elip (Hình 32). Độ cao h (km) của vệ tinh so với bề mặt Trái Đất được xác định bởi công thức </a:t>
                </a:r>
                <a14:m>
                  <m:oMath xmlns:m="http://schemas.openxmlformats.org/officeDocument/2006/math">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h</m:t>
                    </m:r>
                    <m:r>
                      <a:rPr lang="nl-NL" sz="36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50</m:t>
                            </m:r>
                          </m:den>
                        </m:f>
                      </m:e>
                    </m:func>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r>
                  <a:rPr lang="nl-NL" sz="3600">
                    <a:effectLst/>
                    <a:latin typeface="Arial" panose="020B0604020202020204" pitchFamily="34" charset="0"/>
                    <a:ea typeface="Times New Roman" panose="02020603050405020304" pitchFamily="18" charset="0"/>
                    <a:cs typeface="Arial" panose="020B0604020202020204" pitchFamily="34" charset="0"/>
                  </a:rPr>
                  <a:t>trong đó t là thời gian tính bằng phút kể từ lúc vệ tinh bay vào quỹ đạo. Tại thời điểm t bằng bao nhiêu thì vệ tinh cách mặt đất 1 000 km; 250 km; 100 km?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86600" y="723900"/>
                <a:ext cx="10744200" cy="6185861"/>
              </a:xfrm>
              <a:prstGeom prst="rect">
                <a:avLst/>
              </a:prstGeom>
              <a:blipFill rotWithShape="0">
                <a:blip r:embed="rId4"/>
                <a:stretch>
                  <a:fillRect l="-1759" r="-1703" b="-1183"/>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67629"/>
            <a:ext cx="6936105" cy="5349703"/>
          </a:xfrm>
          <a:prstGeom prst="rect">
            <a:avLst/>
          </a:prstGeom>
        </p:spPr>
      </p:pic>
      <p:grpSp>
        <p:nvGrpSpPr>
          <p:cNvPr id="3" name="Group 2"/>
          <p:cNvGrpSpPr/>
          <p:nvPr/>
        </p:nvGrpSpPr>
        <p:grpSpPr>
          <a:xfrm>
            <a:off x="6936105" y="7098734"/>
            <a:ext cx="10894695" cy="2616767"/>
            <a:chOff x="6936105" y="7098734"/>
            <a:chExt cx="10894695" cy="261676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6105" y="7098734"/>
              <a:ext cx="2125165" cy="2446304"/>
            </a:xfrm>
            <a:prstGeom prst="rect">
              <a:avLst/>
            </a:prstGeom>
          </p:spPr>
        </p:pic>
        <p:grpSp>
          <p:nvGrpSpPr>
            <p:cNvPr id="13" name="Group 12"/>
            <p:cNvGrpSpPr/>
            <p:nvPr/>
          </p:nvGrpSpPr>
          <p:grpSpPr>
            <a:xfrm>
              <a:off x="9601199" y="7098735"/>
              <a:ext cx="8229601" cy="2616766"/>
              <a:chOff x="9601199" y="7098735"/>
              <a:chExt cx="8229601" cy="2616766"/>
            </a:xfrm>
          </p:grpSpPr>
          <p:sp>
            <p:nvSpPr>
              <p:cNvPr id="11" name="Cloud Callout 10"/>
              <p:cNvSpPr/>
              <p:nvPr/>
            </p:nvSpPr>
            <p:spPr>
              <a:xfrm>
                <a:off x="9601199" y="7098735"/>
                <a:ext cx="8229601" cy="2616766"/>
              </a:xfrm>
              <a:prstGeom prst="cloudCallout">
                <a:avLst>
                  <a:gd name="adj1" fmla="val -57712"/>
                  <a:gd name="adj2" fmla="val 15059"/>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10240555" y="7357776"/>
                    <a:ext cx="6858000" cy="2030877"/>
                  </a:xfrm>
                  <a:prstGeom prst="rect">
                    <a:avLst/>
                  </a:prstGeom>
                </p:spPr>
                <p:txBody>
                  <a:bodyPr wrap="square">
                    <a:spAutoFit/>
                  </a:bodyPr>
                  <a:lstStyle/>
                  <a:p>
                    <a:pPr algn="ctr">
                      <a:lnSpc>
                        <a:spcPct val="150000"/>
                      </a:lnSpc>
                    </a:pPr>
                    <a:r>
                      <a:rPr lang="nl-NL" sz="3600" i="1" ker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Nếu đặt </a:t>
                    </a:r>
                    <a14:m>
                      <m:oMath xmlns:m="http://schemas.openxmlformats.org/officeDocument/2006/math">
                        <m:f>
                          <m:fPr>
                            <m:ctrlPr>
                              <a:rPr lang="en-US" sz="3600" i="1">
                                <a:solidFill>
                                  <a:schemeClr val="accent6">
                                    <a:lumMod val="75000"/>
                                  </a:schemeClr>
                                </a:solidFill>
                                <a:effectLst/>
                                <a:latin typeface="Cambria Math" panose="02040503050406030204" pitchFamily="18" charset="0"/>
                                <a:cs typeface="Times New Roman" panose="02020603050405020304" pitchFamily="18" charset="0"/>
                              </a:rPr>
                            </m:ctrlPr>
                          </m:fPr>
                          <m:num>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50</m:t>
                            </m:r>
                          </m:den>
                        </m:f>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𝑡</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3600" i="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hãy viết lại phương trình theo x</a:t>
                    </a:r>
                    <a:endParaRPr lang="en-US" sz="3600" i="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40555" y="7357776"/>
                    <a:ext cx="6858000" cy="2030877"/>
                  </a:xfrm>
                  <a:prstGeom prst="rect">
                    <a:avLst/>
                  </a:prstGeom>
                  <a:blipFill rotWithShape="0">
                    <a:blip r:embed="rId7"/>
                    <a:stretch>
                      <a:fillRect b="-5405"/>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7801324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7" name="Picture 6"/>
          <p:cNvPicPr>
            <a:picLocks noChangeAspect="1"/>
          </p:cNvPicPr>
          <p:nvPr/>
        </p:nvPicPr>
        <p:blipFill>
          <a:blip r:embed="rId3"/>
          <a:stretch>
            <a:fillRect/>
          </a:stretch>
        </p:blipFill>
        <p:spPr>
          <a:xfrm>
            <a:off x="13258800" y="5916769"/>
            <a:ext cx="4765040" cy="4227806"/>
          </a:xfrm>
          <a:prstGeom prst="rect">
            <a:avLst/>
          </a:prstGeom>
        </p:spPr>
      </p:pic>
      <p:pic>
        <p:nvPicPr>
          <p:cNvPr id="3" name="Picture 2"/>
          <p:cNvPicPr>
            <a:picLocks noChangeAspect="1"/>
          </p:cNvPicPr>
          <p:nvPr/>
        </p:nvPicPr>
        <p:blipFill>
          <a:blip r:embed="rId4"/>
          <a:stretch>
            <a:fillRect/>
          </a:stretch>
        </p:blipFill>
        <p:spPr>
          <a:xfrm>
            <a:off x="990600" y="909951"/>
            <a:ext cx="15759526" cy="2048434"/>
          </a:xfrm>
          <a:prstGeom prst="rect">
            <a:avLst/>
          </a:prstGeom>
        </p:spPr>
      </p:pic>
      <p:pic>
        <p:nvPicPr>
          <p:cNvPr id="4" name="Picture 3"/>
          <p:cNvPicPr>
            <a:picLocks noChangeAspect="1"/>
          </p:cNvPicPr>
          <p:nvPr/>
        </p:nvPicPr>
        <p:blipFill>
          <a:blip r:embed="rId5"/>
          <a:stretch>
            <a:fillRect/>
          </a:stretch>
        </p:blipFill>
        <p:spPr>
          <a:xfrm>
            <a:off x="990600" y="4076700"/>
            <a:ext cx="16661812" cy="4285859"/>
          </a:xfrm>
          <a:prstGeom prst="rect">
            <a:avLst/>
          </a:prstGeom>
        </p:spPr>
      </p:pic>
    </p:spTree>
    <p:extLst>
      <p:ext uri="{BB962C8B-B14F-4D97-AF65-F5344CB8AC3E}">
        <p14:creationId xmlns:p14="http://schemas.microsoft.com/office/powerpoint/2010/main" val="36273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3 (SGK - tr.34)</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a)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2</m:t>
                          </m:r>
                        </m:den>
                      </m:f>
                    </m:oMath>
                  </a14:m>
                  <a:r>
                    <a:rPr lang="vi-VN" sz="4000">
                      <a:latin typeface="Arial" panose="020B0604020202020204" pitchFamily="34" charset="0"/>
                      <a:cs typeface="Arial" panose="020B0604020202020204" pitchFamily="34" charset="0"/>
                    </a:rPr>
                    <a:t>                                                  b)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cs typeface="Arial" panose="020B0604020202020204" pitchFamily="34" charset="0"/>
                            </a:rPr>
                          </m:ctrlPr>
                        </m:fPr>
                        <m:num>
                          <m:rad>
                            <m:radPr>
                              <m:degHide m:val="on"/>
                              <m:ctrlPr>
                                <a:rPr lang="vi-VN" sz="4000" b="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num>
                        <m:den>
                          <m:r>
                            <a:rPr lang="vi-VN" sz="4000" b="0" i="1" smtClean="0">
                              <a:latin typeface="Cambria Math" panose="02040503050406030204" pitchFamily="18" charset="0"/>
                              <a:cs typeface="Arial" panose="020B0604020202020204" pitchFamily="34" charset="0"/>
                            </a:rPr>
                            <m:t>2</m:t>
                          </m:r>
                        </m:den>
                      </m:f>
                    </m:oMath>
                  </a14:m>
                  <a:endParaRPr lang="en-US" sz="4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70280" y="4105434"/>
                <a:ext cx="8402320" cy="5649432"/>
              </a:xfrm>
              <a:prstGeom prst="rect">
                <a:avLst/>
              </a:prstGeom>
              <a:noFill/>
            </p:spPr>
            <p:txBody>
              <a:bodyPr wrap="square" rtlCol="0">
                <a:spAutoFit/>
              </a:bodyPr>
              <a:lstStyle/>
              <a:p>
                <a:pPr>
                  <a:lnSpc>
                    <a:spcPct val="120000"/>
                  </a:lnSpc>
                </a:pPr>
                <a:r>
                  <a:rPr lang="vi-VN" sz="3600">
                    <a:latin typeface="Arial" panose="020B0604020202020204" pitchFamily="34" charset="0"/>
                    <a:cs typeface="Arial" panose="020B0604020202020204" pitchFamily="34" charset="0"/>
                  </a:rPr>
                  <a:t>a)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6</m:t>
                            </m:r>
                          </m:den>
                        </m:f>
                      </m:e>
                    </m:d>
                  </m:oMath>
                </a14:m>
                <a:r>
                  <a:rPr lang="vi-VN" sz="3600">
                    <a:latin typeface="Arial" panose="020B0604020202020204" pitchFamily="34" charset="0"/>
                    <a:cs typeface="Arial" panose="020B0604020202020204" pitchFamily="34" charset="0"/>
                  </a:rPr>
                  <a:t> = </a:t>
                </a:r>
                <a14:m>
                  <m:oMath xmlns:m="http://schemas.openxmlformats.org/officeDocument/2006/math">
                    <m:r>
                      <a:rPr lang="vi-VN" sz="3600" i="1">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2</m:t>
                        </m:r>
                      </m:den>
                    </m:f>
                  </m:oMath>
                </a14:m>
                <a:r>
                  <a:rPr lang="vi-VN" sz="360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6</m:t>
                            </m:r>
                          </m:den>
                        </m:f>
                      </m:e>
                    </m:d>
                  </m:oMath>
                </a14:m>
                <a:endParaRPr lang="vi-VN" sz="36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e>
                              </m:d>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7</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70280" y="4105434"/>
                <a:ext cx="8402320" cy="5649432"/>
              </a:xfrm>
              <a:prstGeom prst="rect">
                <a:avLst/>
              </a:prstGeom>
              <a:blipFill rotWithShape="0">
                <a:blip r:embed="rId4"/>
                <a:stretch>
                  <a:fillRect l="-2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906000" y="4105434"/>
                <a:ext cx="8382000" cy="5377498"/>
              </a:xfrm>
              <a:prstGeom prst="rect">
                <a:avLst/>
              </a:prstGeom>
              <a:noFill/>
            </p:spPr>
            <p:txBody>
              <a:bodyPr wrap="square" rtlCol="0">
                <a:spAutoFit/>
              </a:bodyPr>
              <a:lstStyle/>
              <a:p>
                <a:pPr>
                  <a:lnSpc>
                    <a:spcPct val="120000"/>
                  </a:lnSpc>
                </a:pPr>
                <a:r>
                  <a:rPr lang="vi-VN" sz="3600">
                    <a:latin typeface="Arial" panose="020B0604020202020204" pitchFamily="34" charset="0"/>
                    <a:cs typeface="Arial" panose="020B0604020202020204" pitchFamily="34" charset="0"/>
                  </a:rPr>
                  <a:t>b)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4</m:t>
                            </m:r>
                          </m:den>
                        </m:f>
                      </m:e>
                    </m:d>
                  </m:oMath>
                </a14:m>
                <a:r>
                  <a:rPr lang="vi-VN" sz="3600">
                    <a:latin typeface="Arial" panose="020B0604020202020204" pitchFamily="34" charset="0"/>
                    <a:cs typeface="Arial" panose="020B0604020202020204" pitchFamily="34" charset="0"/>
                  </a:rPr>
                  <a:t> = </a:t>
                </a:r>
                <a14:m>
                  <m:oMath xmlns:m="http://schemas.openxmlformats.org/officeDocument/2006/math">
                    <m:f>
                      <m:fPr>
                        <m:ctrlPr>
                          <a:rPr lang="vi-VN" sz="3600" i="1">
                            <a:latin typeface="Cambria Math" panose="02040503050406030204" pitchFamily="18" charset="0"/>
                            <a:cs typeface="Arial" panose="020B0604020202020204" pitchFamily="34" charset="0"/>
                          </a:rPr>
                        </m:ctrlPr>
                      </m:fPr>
                      <m:num>
                        <m:rad>
                          <m:radPr>
                            <m:degHide m:val="on"/>
                            <m:ctrlPr>
                              <a:rPr lang="vi-VN" sz="3600" i="1" smtClean="0">
                                <a:latin typeface="Cambria Math" panose="02040503050406030204" pitchFamily="18" charset="0"/>
                                <a:cs typeface="Arial" panose="020B0604020202020204" pitchFamily="34" charset="0"/>
                              </a:rPr>
                            </m:ctrlPr>
                          </m:radPr>
                          <m:deg/>
                          <m:e>
                            <m:r>
                              <a:rPr lang="vi-VN" sz="3600" b="0" i="1" smtClean="0">
                                <a:latin typeface="Cambria Math" panose="02040503050406030204" pitchFamily="18" charset="0"/>
                                <a:cs typeface="Arial" panose="020B0604020202020204" pitchFamily="34" charset="0"/>
                              </a:rPr>
                              <m:t>2</m:t>
                            </m:r>
                          </m:e>
                        </m:rad>
                      </m:num>
                      <m:den>
                        <m:r>
                          <a:rPr lang="vi-VN" sz="3600" i="1">
                            <a:latin typeface="Cambria Math" panose="02040503050406030204" pitchFamily="18" charset="0"/>
                            <a:cs typeface="Arial" panose="020B0604020202020204" pitchFamily="34" charset="0"/>
                          </a:rPr>
                          <m:t>2</m:t>
                        </m:r>
                      </m:den>
                    </m:f>
                  </m:oMath>
                </a14:m>
                <a:r>
                  <a:rPr lang="vi-VN" sz="360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e>
                    </m:d>
                  </m:oMath>
                </a14:m>
                <a:endParaRPr lang="vi-VN" sz="36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3</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06000" y="4105434"/>
                <a:ext cx="8382000" cy="5377498"/>
              </a:xfrm>
              <a:prstGeom prst="rect">
                <a:avLst/>
              </a:prstGeom>
              <a:blipFill rotWithShape="0">
                <a:blip r:embed="rId5"/>
                <a:stretch>
                  <a:fillRect l="-2182"/>
                </a:stretch>
              </a:blipFill>
            </p:spPr>
            <p:txBody>
              <a:bodyPr/>
              <a:lstStyle/>
              <a:p>
                <a:r>
                  <a:rPr lang="en-US">
                    <a:noFill/>
                  </a:rPr>
                  <a:t> </a:t>
                </a:r>
              </a:p>
            </p:txBody>
          </p:sp>
        </mc:Fallback>
      </mc:AlternateContent>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380223"/>
            <a:ext cx="1472343" cy="2010800"/>
          </a:xfrm>
          <a:prstGeom prst="rect">
            <a:avLst/>
          </a:prstGeom>
        </p:spPr>
      </p:pic>
    </p:spTree>
    <p:extLst>
      <p:ext uri="{BB962C8B-B14F-4D97-AF65-F5344CB8AC3E}">
        <p14:creationId xmlns:p14="http://schemas.microsoft.com/office/powerpoint/2010/main" val="17163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140574"/>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3</a:t>
                  </a:r>
                </a:p>
                <a:p>
                  <a:pPr marL="742950" indent="-742950">
                    <a:lnSpc>
                      <a:spcPct val="150000"/>
                    </a:lnSpc>
                    <a:buAutoNum type="alphaLcParenR"/>
                  </a:pPr>
                  <a:r>
                    <a:rPr lang="vi-VN" sz="4000">
                      <a:cs typeface="Arial" panose="020B0604020202020204" pitchFamily="34" charset="0"/>
                    </a:rPr>
                    <a:t>Giải phương trình: </a:t>
                  </a:r>
                </a:p>
                <a:p>
                  <a:pPr algn="ctr">
                    <a:lnSpc>
                      <a:spcPct val="150000"/>
                    </a:lnSpc>
                  </a:pPr>
                  <a:r>
                    <a:rPr lang="vi-VN" sz="4000">
                      <a:cs typeface="Arial" panose="020B0604020202020204" pitchFamily="34" charset="0"/>
                    </a:rPr>
                    <a:t>sinx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3</m:t>
                              </m:r>
                            </m:e>
                          </m:rad>
                        </m:num>
                        <m:den>
                          <m:r>
                            <a:rPr lang="vi-VN" sz="4000" b="0" i="1" smtClean="0">
                              <a:latin typeface="Cambria Math" panose="02040503050406030204" pitchFamily="18" charset="0"/>
                              <a:cs typeface="Arial" panose="020B0604020202020204" pitchFamily="34" charset="0"/>
                            </a:rPr>
                            <m:t>2</m:t>
                          </m:r>
                        </m:den>
                      </m:f>
                    </m:oMath>
                  </a14:m>
                  <a:endParaRPr lang="vi-VN" sz="4000">
                    <a:cs typeface="Arial" panose="020B0604020202020204" pitchFamily="34" charset="0"/>
                  </a:endParaRPr>
                </a:p>
                <a:p>
                  <a:pPr>
                    <a:lnSpc>
                      <a:spcPct val="150000"/>
                    </a:lnSpc>
                  </a:pPr>
                  <a:r>
                    <a:rPr lang="vi-VN" sz="4000">
                      <a:cs typeface="Arial" panose="020B0604020202020204" pitchFamily="34" charset="0"/>
                    </a:rPr>
                    <a:t>b) Tìm góc lượng giác x sao cho sinx = sin55</a:t>
                  </a:r>
                  <a:r>
                    <a:rPr lang="vi-VN" sz="4000" baseline="30000">
                      <a:cs typeface="Arial" panose="020B0604020202020204" pitchFamily="34" charset="0"/>
                    </a:rPr>
                    <a:t>o</a:t>
                  </a:r>
                  <a:endParaRPr lang="vi-VN" sz="400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140574"/>
                </a:xfrm>
                <a:prstGeom prst="rect">
                  <a:avLst/>
                </a:prstGeom>
                <a:blipFill rotWithShape="0">
                  <a:blip r:embed="rId24"/>
                  <a:stretch>
                    <a:fillRect l="-3789" r="-2211" b="-4028"/>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7165340" y="1762440"/>
                <a:ext cx="10515600" cy="4332404"/>
              </a:xfrm>
              <a:prstGeom prst="rect">
                <a:avLst/>
              </a:prstGeom>
            </p:spPr>
            <p:txBody>
              <a:bodyPr wrap="square">
                <a:spAutoFit/>
              </a:bodyPr>
              <a:lstStyle/>
              <a:p>
                <a:pPr algn="just">
                  <a:lnSpc>
                    <a:spcPct val="130000"/>
                  </a:lnSpc>
                  <a:spcAft>
                    <a:spcPts val="0"/>
                  </a:spcAft>
                </a:pPr>
                <a:r>
                  <a:rPr lang="vi-VN" sz="4000">
                    <a:latin typeface="Arial" panose="020B0604020202020204" pitchFamily="34" charset="0"/>
                    <a:ea typeface="Calibri" panose="020F0502020204030204" pitchFamily="34" charset="0"/>
                    <a:cs typeface="Arial" panose="020B0604020202020204" pitchFamily="34" charset="0"/>
                  </a:rPr>
                  <a:t>a</a:t>
                </a:r>
                <a:r>
                  <a:rPr lang="en-US" sz="4000">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vi-VN" sz="40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5340" y="1762440"/>
                <a:ext cx="10515600" cy="4332404"/>
              </a:xfrm>
              <a:prstGeom prst="rect">
                <a:avLst/>
              </a:prstGeom>
              <a:blipFill rotWithShape="0">
                <a:blip r:embed="rId26"/>
                <a:stretch>
                  <a:fillRect l="-2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162800" y="6117489"/>
                <a:ext cx="10972800" cy="3901774"/>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180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55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125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oMath>
                </a14:m>
                <a:endParaRPr lang="vi-VN" sz="3600" i="1">
                  <a:effectLst/>
                  <a:latin typeface="Cambria Math" panose="02040503050406030204" pitchFamily="18" charset="0"/>
                  <a:ea typeface="Cambria Math" panose="02040503050406030204" pitchFamily="18" charset="0"/>
                  <a:cs typeface="Times New Roman" panose="02020603050405020304" pitchFamily="18" charset="0"/>
                </a:endParaRPr>
              </a:p>
              <a:p>
                <a:pPr algn="r">
                  <a:lnSpc>
                    <a:spcPct val="130000"/>
                  </a:lnSpc>
                  <a:spcAft>
                    <a:spcPts val="0"/>
                  </a:spcAft>
                </a:pPr>
                <a14:m>
                  <m:oMath xmlns:m="http://schemas.openxmlformats.org/officeDocument/2006/math">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162800" y="6117489"/>
                <a:ext cx="10972800" cy="3901774"/>
              </a:xfrm>
              <a:prstGeom prst="rect">
                <a:avLst/>
              </a:prstGeom>
              <a:blipFill rotWithShape="0">
                <a:blip r:embed="rId27"/>
                <a:stretch>
                  <a:fillRect l="-1944" t="-156"/>
                </a:stretch>
              </a:blipFill>
            </p:spPr>
            <p:txBody>
              <a:bodyPr/>
              <a:lstStyle/>
              <a:p>
                <a:r>
                  <a:rPr lang="en-US">
                    <a:noFill/>
                  </a:rPr>
                  <a:t> </a:t>
                </a:r>
              </a:p>
            </p:txBody>
          </p:sp>
        </mc:Fallback>
      </mc:AlternateContent>
    </p:spTree>
    <p:extLst>
      <p:ext uri="{BB962C8B-B14F-4D97-AF65-F5344CB8AC3E}">
        <p14:creationId xmlns:p14="http://schemas.microsoft.com/office/powerpoint/2010/main" val="9535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4 (SGK - tr.35)</a:t>
            </a:r>
            <a:endParaRPr lang="en-US" sz="4000" b="1">
              <a:solidFill>
                <a:prstClr val="black"/>
              </a:solidFill>
              <a:latin typeface="Arial" panose="020B0604020202020204" pitchFamily="34" charset="0"/>
              <a:cs typeface="Arial" panose="020B0604020202020204" pitchFamily="34" charset="0"/>
            </a:endParaRPr>
          </a:p>
        </p:txBody>
      </p:sp>
      <p:grpSp>
        <p:nvGrpSpPr>
          <p:cNvPr id="3" name="Group 2"/>
          <p:cNvGrpSpPr/>
          <p:nvPr/>
        </p:nvGrpSpPr>
        <p:grpSpPr>
          <a:xfrm>
            <a:off x="1198880" y="997436"/>
            <a:ext cx="12954000" cy="2226761"/>
            <a:chOff x="1198880" y="997436"/>
            <a:chExt cx="12954000" cy="2226761"/>
          </a:xfrm>
        </p:grpSpPr>
        <p:sp>
          <p:nvSpPr>
            <p:cNvPr id="11" name="TextBox 10"/>
            <p:cNvSpPr txBox="1"/>
            <p:nvPr/>
          </p:nvSpPr>
          <p:spPr>
            <a:xfrm>
              <a:off x="6685280" y="997436"/>
              <a:ext cx="4572000" cy="90159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1198880" y="2516311"/>
              <a:ext cx="129540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a) sin3x = sin2x;                                    b) sinx = cos3x</a:t>
              </a:r>
              <a:endParaRPr lang="en-US" sz="4000">
                <a:latin typeface="Arial" panose="020B0604020202020204" pitchFamily="34" charset="0"/>
                <a:cs typeface="Arial" panose="020B0604020202020204" pitchFamily="34" charset="0"/>
              </a:endParaRPr>
            </a:p>
          </p:txBody>
        </p:sp>
      </p:grpSp>
      <p:sp>
        <p:nvSpPr>
          <p:cNvPr id="15" name="TextBox 14"/>
          <p:cNvSpPr txBox="1"/>
          <p:nvPr/>
        </p:nvSpPr>
        <p:spPr>
          <a:xfrm>
            <a:off x="7599680" y="3841479"/>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219200" y="4991100"/>
                <a:ext cx="16154400" cy="2360070"/>
              </a:xfrm>
              <a:prstGeom prst="rect">
                <a:avLst/>
              </a:prstGeom>
            </p:spPr>
            <p:txBody>
              <a:bodyPr wrap="square">
                <a:spAutoFit/>
              </a:bodyPr>
              <a:lstStyle/>
              <a:p>
                <a:pPr marL="742950" indent="-742950">
                  <a:buAutoNum type="alphaLcParenR"/>
                </a:pPr>
                <a:r>
                  <a:rPr lang="vi-VN" sz="4000">
                    <a:solidFill>
                      <a:prstClr val="black"/>
                    </a:solidFill>
                    <a:cs typeface="Arial" panose="020B0604020202020204" pitchFamily="34" charset="0"/>
                  </a:rPr>
                  <a:t>sin3x = sin2x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 </m:t>
                    </m:r>
                    <m:d>
                      <m:dPr>
                        <m:begChr m:val="["/>
                        <m:endChr m:val=""/>
                        <m:ctrlPr>
                          <a:rPr lang="vi-VN" sz="4000" b="0" i="1" smtClean="0">
                            <a:latin typeface="Cambria Math" panose="02040503050406030204" pitchFamily="18" charset="0"/>
                            <a:ea typeface="Cambria Math" panose="02040503050406030204" pitchFamily="18" charset="0"/>
                          </a:rPr>
                        </m:ctrlPr>
                      </m:dPr>
                      <m:e>
                        <m:m>
                          <m:mPr>
                            <m:mcs>
                              <m:mc>
                                <m:mcPr>
                                  <m:count m:val="1"/>
                                  <m:mcJc m:val="center"/>
                                </m:mcPr>
                              </m:mc>
                            </m:mcs>
                            <m:ctrlPr>
                              <a:rPr lang="vi-VN" sz="4000" b="0" i="1" smtClean="0">
                                <a:latin typeface="Cambria Math" panose="02040503050406030204" pitchFamily="18" charset="0"/>
                                <a:ea typeface="Cambria Math" panose="02040503050406030204" pitchFamily="18" charset="0"/>
                              </a:rPr>
                            </m:ctrlPr>
                          </m:mPr>
                          <m:mr>
                            <m:e>
                              <m:eqArr>
                                <m:eqArrPr>
                                  <m:ctrlPr>
                                    <a:rPr lang="vi-VN" sz="4000" b="0" i="1" smtClean="0">
                                      <a:latin typeface="Cambria Math" panose="02040503050406030204" pitchFamily="18" charset="0"/>
                                      <a:ea typeface="Cambria Math" panose="02040503050406030204" pitchFamily="18" charset="0"/>
                                    </a:rPr>
                                  </m:ctrlPr>
                                </m:eqArrPr>
                                <m:e>
                                  <m:r>
                                    <m:rPr>
                                      <m:brk m:alnAt="7"/>
                                    </m:rP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vi-VN" sz="4000" b="0" i="1" smtClean="0">
                                      <a:latin typeface="Cambria Math" panose="02040503050406030204" pitchFamily="18" charset="0"/>
                                      <a:ea typeface="Cambria Math" panose="02040503050406030204" pitchFamily="18" charset="0"/>
                                    </a:rPr>
                                    <m:t> </m:t>
                                  </m:r>
                                </m:e>
                              </m:eqArr>
                            </m:e>
                          </m:mr>
                          <m:mr>
                            <m:e>
                              <m: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 </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r>
                                <a:rPr lang="vi-VN" sz="4000" b="0" i="1" smtClean="0">
                                  <a:latin typeface="Cambria Math" panose="02040503050406030204" pitchFamily="18" charset="0"/>
                                  <a:ea typeface="Cambria Math" panose="02040503050406030204" pitchFamily="18" charset="0"/>
                                </a:rPr>
                                <m:t>+</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e>
                          </m:mr>
                        </m:m>
                      </m:e>
                    </m:d>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ℤ</m:t>
                    </m:r>
                    <m:r>
                      <a:rPr lang="vi-VN" sz="4000" b="0" i="1" smtClean="0">
                        <a:latin typeface="Cambria Math" panose="02040503050406030204" pitchFamily="18" charset="0"/>
                        <a:ea typeface="Cambria Math" panose="02040503050406030204" pitchFamily="18" charset="0"/>
                      </a:rPr>
                      <m:t>)</m:t>
                    </m:r>
                  </m:oMath>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1219200" y="4991100"/>
                <a:ext cx="16154400" cy="2360070"/>
              </a:xfrm>
              <a:prstGeom prst="rect">
                <a:avLst/>
              </a:prstGeom>
              <a:blipFill rotWithShape="0">
                <a:blip r:embed="rId3"/>
                <a:stretch>
                  <a:fillRect l="-1208"/>
                </a:stretch>
              </a:blipFill>
            </p:spPr>
            <p:txBody>
              <a:bodyPr/>
              <a:lstStyle/>
              <a:p>
                <a:r>
                  <a:rPr lang="en-US">
                    <a:noFill/>
                  </a:rPr>
                  <a:t> </a:t>
                </a:r>
              </a:p>
            </p:txBody>
          </p:sp>
        </mc:Fallback>
      </mc:AlternateContent>
    </p:spTree>
    <p:extLst>
      <p:ext uri="{BB962C8B-B14F-4D97-AF65-F5344CB8AC3E}">
        <p14:creationId xmlns:p14="http://schemas.microsoft.com/office/powerpoint/2010/main" val="40684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998220" y="213389"/>
            <a:ext cx="16291560" cy="5019800"/>
            <a:chOff x="1005840" y="419100"/>
            <a:chExt cx="16291560" cy="5019800"/>
          </a:xfrm>
        </p:grpSpPr>
        <mc:AlternateContent xmlns:mc="http://schemas.openxmlformats.org/markup-compatibility/2006" xmlns:a14="http://schemas.microsoft.com/office/drawing/2010/main">
          <mc:Choice Requires="a14">
            <p:sp>
              <p:nvSpPr>
                <p:cNvPr id="4" name="Rectangle 3"/>
                <p:cNvSpPr/>
                <p:nvPr/>
              </p:nvSpPr>
              <p:spPr>
                <a:xfrm>
                  <a:off x="1005840" y="419100"/>
                  <a:ext cx="16291560" cy="2360070"/>
                </a:xfrm>
                <a:prstGeom prst="rect">
                  <a:avLst/>
                </a:prstGeom>
              </p:spPr>
              <p:txBody>
                <a:bodyPr wrap="square">
                  <a:spAutoFit/>
                </a:bodyPr>
                <a:lstStyle/>
                <a:p>
                  <a:r>
                    <a:rPr lang="vi-VN" sz="4000">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 </m:t>
                                </m:r>
                                <m:d>
                                  <m:d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05840" y="419100"/>
                  <a:ext cx="16291560" cy="2360070"/>
                </a:xfrm>
                <a:prstGeom prst="rect">
                  <a:avLst/>
                </a:prstGeom>
                <a:blipFill rotWithShape="0">
                  <a:blip r:embed="rId3"/>
                  <a:stretch>
                    <a:fillRect l="-1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21080" y="2628900"/>
                  <a:ext cx="10970824" cy="281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21080" y="2628900"/>
                  <a:ext cx="10970824" cy="2810000"/>
                </a:xfrm>
                <a:prstGeom prst="rect">
                  <a:avLst/>
                </a:prstGeom>
                <a:blipFill rotWithShape="0">
                  <a:blip r:embed="rId4"/>
                  <a:stretch>
                    <a:fillRect/>
                  </a:stretch>
                </a:blipFill>
              </p:spPr>
              <p:txBody>
                <a:bodyPr/>
                <a:lstStyle/>
                <a:p>
                  <a:r>
                    <a:rPr lang="en-US">
                      <a:noFill/>
                    </a:rPr>
                    <a:t> </a:t>
                  </a:r>
                </a:p>
              </p:txBody>
            </p:sp>
          </mc:Fallback>
        </mc:AlternateContent>
      </p:grpSp>
      <p:grpSp>
        <p:nvGrpSpPr>
          <p:cNvPr id="9" name="Group 8"/>
          <p:cNvGrpSpPr/>
          <p:nvPr/>
        </p:nvGrpSpPr>
        <p:grpSpPr>
          <a:xfrm>
            <a:off x="998220" y="5774129"/>
            <a:ext cx="14650720" cy="3971930"/>
            <a:chOff x="1005840" y="6001128"/>
            <a:chExt cx="14650720" cy="3971930"/>
          </a:xfrm>
        </p:grpSpPr>
        <mc:AlternateContent xmlns:mc="http://schemas.openxmlformats.org/markup-compatibility/2006" xmlns:a14="http://schemas.microsoft.com/office/drawing/2010/main">
          <mc:Choice Requires="a14">
            <p:sp>
              <p:nvSpPr>
                <p:cNvPr id="6" name="TextBox 5"/>
                <p:cNvSpPr txBox="1"/>
                <p:nvPr/>
              </p:nvSpPr>
              <p:spPr>
                <a:xfrm>
                  <a:off x="1026160" y="6001128"/>
                  <a:ext cx="14630400" cy="1008033"/>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Vì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a:latin typeface="Arial" panose="020B0604020202020204" pitchFamily="34" charset="0"/>
                      <a:cs typeface="Arial" panose="020B0604020202020204" pitchFamily="34" charset="0"/>
                    </a:rPr>
                    <a:t> = </a:t>
                  </a:r>
                  <a14:m>
                    <m:oMath xmlns:m="http://schemas.openxmlformats.org/officeDocument/2006/math">
                      <m:d>
                        <m:dPr>
                          <m:begChr m:val="{"/>
                          <m:endChr m:val="}"/>
                          <m:ctrlPr>
                            <a:rPr lang="vi-VN" sz="4000" i="1">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a:latin typeface="Arial" panose="020B0604020202020204" pitchFamily="34" charset="0"/>
                      <a:cs typeface="Arial" panose="020B0604020202020204" pitchFamily="34" charset="0"/>
                    </a:rPr>
                    <a:t> nên ta có thể viết như sau: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26160" y="6001128"/>
                  <a:ext cx="14630400" cy="1008033"/>
                </a:xfrm>
                <a:prstGeom prst="rect">
                  <a:avLst/>
                </a:prstGeom>
                <a:blipFill rotWithShape="0">
                  <a:blip r:embed="rId5"/>
                  <a:stretch>
                    <a:fillRect l="-1458" r="-3000" b="-9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05840" y="7323102"/>
                  <a:ext cx="9677400" cy="2649956"/>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𝑠𝑖𝑛𝑥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005840" y="7323102"/>
                  <a:ext cx="9677400" cy="2649956"/>
                </a:xfrm>
                <a:prstGeom prst="rect">
                  <a:avLst/>
                </a:prstGeom>
                <a:blipFill rotWithShape="0">
                  <a:blip r:embed="rId6"/>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7"/>
          <a:stretch>
            <a:fillRect/>
          </a:stretch>
        </p:blipFill>
        <p:spPr>
          <a:xfrm>
            <a:off x="12471663" y="7096103"/>
            <a:ext cx="5846817" cy="3214585"/>
          </a:xfrm>
          <a:prstGeom prst="rect">
            <a:avLst/>
          </a:prstGeom>
        </p:spPr>
      </p:pic>
    </p:spTree>
    <p:extLst>
      <p:ext uri="{BB962C8B-B14F-4D97-AF65-F5344CB8AC3E}">
        <p14:creationId xmlns:p14="http://schemas.microsoft.com/office/powerpoint/2010/main" val="38623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10" name="Group 9"/>
          <p:cNvGrpSpPr/>
          <p:nvPr/>
        </p:nvGrpSpPr>
        <p:grpSpPr>
          <a:xfrm>
            <a:off x="381000" y="2022805"/>
            <a:ext cx="5791200" cy="5943600"/>
            <a:chOff x="381000" y="2022805"/>
            <a:chExt cx="5791200" cy="5943600"/>
          </a:xfrm>
        </p:grpSpPr>
        <p:sp>
          <p:nvSpPr>
            <p:cNvPr id="3" name="Freeform 12"/>
            <p:cNvSpPr/>
            <p:nvPr/>
          </p:nvSpPr>
          <p:spPr>
            <a:xfrm>
              <a:off x="381000" y="2022805"/>
              <a:ext cx="5791200" cy="59436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411480" y="3816023"/>
                  <a:ext cx="5521960" cy="3508012"/>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4:</a:t>
                  </a:r>
                </a:p>
                <a:p>
                  <a:pPr algn="ctr">
                    <a:lnSpc>
                      <a:spcPct val="150000"/>
                    </a:lnSpc>
                  </a:pPr>
                  <a:r>
                    <a:rPr lang="vi-VN" sz="4000">
                      <a:cs typeface="Arial" panose="020B0604020202020204" pitchFamily="34" charset="0"/>
                    </a:rPr>
                    <a:t>Giải phương trình: </a:t>
                  </a:r>
                </a:p>
                <a:p>
                  <a:pPr>
                    <a:lnSpc>
                      <a:spcPct val="150000"/>
                    </a:lnSpc>
                  </a:pPr>
                  <a14:m>
                    <m:oMathPara xmlns:m="http://schemas.openxmlformats.org/officeDocument/2006/math">
                      <m:oMathParaPr>
                        <m:jc m:val="centerGroup"/>
                      </m:oMathParaPr>
                      <m:oMath xmlns:m="http://schemas.openxmlformats.org/officeDocument/2006/math">
                        <m:r>
                          <a:rPr lang="vi-VN" sz="4000" b="0" i="1" smtClean="0">
                            <a:latin typeface="Cambria Math" panose="02040503050406030204" pitchFamily="18" charset="0"/>
                            <a:cs typeface="Arial" panose="020B0604020202020204" pitchFamily="34" charset="0"/>
                          </a:rPr>
                          <m:t>𝑠𝑖𝑛</m:t>
                        </m:r>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𝑠𝑖𝑛</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m:oMathPara>
                  </a14:m>
                  <a:endParaRPr lang="vi-VN" sz="400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1480" y="3816023"/>
                  <a:ext cx="5521960" cy="3508012"/>
                </a:xfrm>
                <a:prstGeom prst="rect">
                  <a:avLst/>
                </a:prstGeom>
                <a:blipFill rotWithShape="0">
                  <a:blip r:embed="rId24"/>
                  <a:stretch>
                    <a:fillRect/>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6781800" y="2022805"/>
                <a:ext cx="11470640" cy="7285841"/>
              </a:xfrm>
              <a:prstGeom prst="rect">
                <a:avLst/>
              </a:prstGeom>
            </p:spPr>
            <p:txBody>
              <a:bodyPr wrap="square">
                <a:spAutoFit/>
              </a:bodyPr>
              <a:lstStyle/>
              <a:p>
                <a:pPr algn="just">
                  <a:lnSpc>
                    <a:spcPct val="13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3</m:t>
                                    </m:r>
                                  </m:den>
                                </m:f>
                              </m:e>
                            </m:eqAr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81800" y="2022805"/>
                <a:ext cx="11470640" cy="7285841"/>
              </a:xfrm>
              <a:prstGeom prst="rect">
                <a:avLst/>
              </a:prstGeom>
              <a:blipFill rotWithShape="0">
                <a:blip r:embed="rId26"/>
                <a:stretch>
                  <a:fillRect l="-1914"/>
                </a:stretch>
              </a:blipFill>
            </p:spPr>
            <p:txBody>
              <a:bodyPr/>
              <a:lstStyle/>
              <a:p>
                <a:r>
                  <a:rPr lang="en-US">
                    <a:noFill/>
                  </a:rPr>
                  <a:t> </a:t>
                </a:r>
              </a:p>
            </p:txBody>
          </p:sp>
        </mc:Fallback>
      </mc:AlternateContent>
    </p:spTree>
    <p:extLst>
      <p:ext uri="{BB962C8B-B14F-4D97-AF65-F5344CB8AC3E}">
        <p14:creationId xmlns:p14="http://schemas.microsoft.com/office/powerpoint/2010/main" val="32725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III. PHƯƠNG TRÌNH cosx = m</a:t>
              </a:r>
              <a:endParaRPr lang="en-US" sz="4400" b="1">
                <a:solidFill>
                  <a:prstClr val="white"/>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HĐ4</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a) Đường thẳng d: y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cắt đồ thị hàm số y = cosx, x ∈ [-</a:t>
                </a:r>
                <a:r>
                  <a:rPr lang="el-GR" sz="4000">
                    <a:solidFill>
                      <a:prstClr val="black"/>
                    </a:solidFill>
                    <a:latin typeface="Arial" panose="020B0604020202020204" pitchFamily="34" charset="0"/>
                    <a:cs typeface="Arial" panose="020B0604020202020204" pitchFamily="34" charset="0"/>
                  </a:rPr>
                  <a:t>π; π] </a:t>
                </a:r>
                <a:r>
                  <a:rPr lang="vi-VN" sz="4000">
                    <a:solidFill>
                      <a:prstClr val="black"/>
                    </a:solidFill>
                    <a:cs typeface="Arial" panose="020B0604020202020204" pitchFamily="34" charset="0"/>
                  </a:rPr>
                  <a:t>tại hai giao điểm C</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 (Hình 34). Tìm hoành độ của hai giao điểm C</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210" y="4691996"/>
            <a:ext cx="9883578" cy="330418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b) Đường thẳng d: y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cắt đồ thị hàm số y = cosx, x ∈ [</a:t>
                </a:r>
                <a:r>
                  <a:rPr lang="el-GR" sz="4000">
                    <a:solidFill>
                      <a:prstClr val="black"/>
                    </a:solidFill>
                    <a:latin typeface="Arial" panose="020B0604020202020204" pitchFamily="34" charset="0"/>
                    <a:cs typeface="Arial" panose="020B0604020202020204" pitchFamily="34" charset="0"/>
                  </a:rPr>
                  <a:t>π; </a:t>
                </a:r>
                <a:r>
                  <a:rPr lang="vi-VN" sz="4000">
                    <a:solidFill>
                      <a:prstClr val="black"/>
                    </a:solidFill>
                    <a:cs typeface="Arial" panose="020B0604020202020204" pitchFamily="34" charset="0"/>
                  </a:rPr>
                  <a:t>3</a:t>
                </a:r>
                <a:r>
                  <a:rPr lang="el-GR" sz="4000">
                    <a:solidFill>
                      <a:prstClr val="black"/>
                    </a:solidFill>
                    <a:latin typeface="Arial" panose="020B0604020202020204" pitchFamily="34" charset="0"/>
                    <a:cs typeface="Arial" panose="020B0604020202020204" pitchFamily="34" charset="0"/>
                  </a:rPr>
                  <a:t>π] </a:t>
                </a:r>
                <a:r>
                  <a:rPr lang="vi-VN" sz="4000">
                    <a:solidFill>
                      <a:prstClr val="black"/>
                    </a:solidFill>
                    <a:cs typeface="Arial" panose="020B0604020202020204" pitchFamily="34" charset="0"/>
                  </a:rPr>
                  <a:t>tại hai giao điểm C</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 (Hình 34). Tìm hoành độ của hai giao điểm C</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43464434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762000" y="3468254"/>
                <a:ext cx="16916400" cy="3115468"/>
              </a:xfrm>
              <a:prstGeom prst="rect">
                <a:avLst/>
              </a:prstGeom>
            </p:spPr>
            <p:txBody>
              <a:bodyPr wrap="square">
                <a:spAutoFit/>
              </a:bodyPr>
              <a:lstStyle/>
              <a:p>
                <a:pPr algn="just">
                  <a:lnSpc>
                    <a:spcPct val="13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30000"/>
                  </a:lnSpc>
                </a:pPr>
                <a:r>
                  <a:rPr lang="fr-FR" sz="3600">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m:t>
                    </m:r>
                    <m:d>
                      <m:dPr>
                        <m:begChr m:val="["/>
                        <m:endChr m:val="]"/>
                        <m:ctrlPr>
                          <a:rPr lang="en-US" sz="3600" i="1">
                            <a:latin typeface="Cambria Math" panose="02040503050406030204" pitchFamily="18" charset="0"/>
                          </a:rPr>
                        </m:ctrlPr>
                      </m:dPr>
                      <m:e>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tại hai giao điểm C</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D</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C</m:t>
                            </m:r>
                          </m:e>
                          <m:sub>
                            <m:r>
                              <a:rPr lang="fr-FR" sz="3600">
                                <a:latin typeface="Cambria Math" panose="02040503050406030204" pitchFamily="18" charset="0"/>
                              </a:rPr>
                              <m:t>0</m:t>
                            </m:r>
                          </m:sub>
                        </m:sSub>
                      </m:sub>
                    </m:sSub>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D</m:t>
                            </m:r>
                          </m:e>
                          <m:sub>
                            <m:r>
                              <a:rPr lang="fr-FR" sz="3600">
                                <a:latin typeface="Cambria Math" panose="02040503050406030204" pitchFamily="18" charset="0"/>
                              </a:rPr>
                              <m:t>0</m:t>
                            </m:r>
                          </m:sub>
                        </m:sSub>
                      </m:sub>
                    </m:sSub>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3468254"/>
                <a:ext cx="16916400" cy="3115468"/>
              </a:xfrm>
              <a:prstGeom prst="rect">
                <a:avLst/>
              </a:prstGeom>
              <a:blipFill rotWithShape="0">
                <a:blip r:embed="rId3"/>
                <a:stretch>
                  <a:fillRect l="-1081" r="-1081" b="-587"/>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619"/>
          <a:stretch/>
        </p:blipFill>
        <p:spPr>
          <a:xfrm>
            <a:off x="3102420" y="27940"/>
            <a:ext cx="12235560" cy="34950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6644724"/>
                <a:ext cx="16916400" cy="3174267"/>
              </a:xfrm>
              <a:prstGeom prst="rect">
                <a:avLst/>
              </a:prstGeom>
            </p:spPr>
            <p:txBody>
              <a:bodyPr wrap="square">
                <a:spAutoFit/>
              </a:bodyPr>
              <a:lstStyle/>
              <a:p>
                <a:pPr lvl="0" algn="just">
                  <a:lnSpc>
                    <a:spcPct val="130000"/>
                  </a:lnSpc>
                </a:pPr>
                <a:r>
                  <a:rPr lang="fr-FR" sz="3600">
                    <a:solidFill>
                      <a:prstClr val="black"/>
                    </a:solidFill>
                    <a:latin typeface="Arial" panose="020B060402020202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sz="3600">
                  <a:solidFill>
                    <a:prstClr val="black"/>
                  </a:solidFill>
                  <a:latin typeface="Arial" panose="020B0604020202020204" pitchFamily="34" charset="0"/>
                  <a:cs typeface="Arial" panose="020B0604020202020204" pitchFamily="34" charset="0"/>
                </a:endParaRPr>
              </a:p>
              <a:p>
                <a:pPr lvl="0" algn="just">
                  <a:lnSpc>
                    <a:spcPct val="130000"/>
                  </a:lnSpc>
                </a:pPr>
                <a:r>
                  <a:rPr lang="fr-FR" sz="3600">
                    <a:solidFill>
                      <a:prstClr val="black"/>
                    </a:solidFill>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 </m:t>
                    </m:r>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tại  hai giao điểm C</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D</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C</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D</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62000" y="6644724"/>
                <a:ext cx="16916400" cy="3174267"/>
              </a:xfrm>
              <a:prstGeom prst="rect">
                <a:avLst/>
              </a:prstGeom>
              <a:blipFill rotWithShape="0">
                <a:blip r:embed="rId5"/>
                <a:stretch>
                  <a:fillRect l="-1081" r="-1081" b="-384"/>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3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85800" y="571500"/>
            <a:ext cx="6096000" cy="6593543"/>
            <a:chOff x="685800" y="571500"/>
            <a:chExt cx="6096000" cy="6593543"/>
          </a:xfrm>
        </p:grpSpPr>
        <mc:AlternateContent xmlns:mc="http://schemas.openxmlformats.org/markup-compatibility/2006" xmlns:a14="http://schemas.microsoft.com/office/drawing/2010/main">
          <mc:Choice Requires="a14">
            <p:sp>
              <p:nvSpPr>
                <p:cNvPr id="3" name="Rectangle 2"/>
                <p:cNvSpPr/>
                <p:nvPr/>
              </p:nvSpPr>
              <p:spPr>
                <a:xfrm>
                  <a:off x="685800" y="1463226"/>
                  <a:ext cx="6096000" cy="5701817"/>
                </a:xfrm>
                <a:prstGeom prst="rect">
                  <a:avLst/>
                </a:prstGeom>
                <a:solidFill>
                  <a:schemeClr val="bg1"/>
                </a:solidFill>
                <a:ln w="38100">
                  <a:solidFill>
                    <a:schemeClr val="accent6">
                      <a:lumMod val="75000"/>
                    </a:schemeClr>
                  </a:solidFill>
                  <a:prstDash val="sysDash"/>
                </a:ln>
                <a:effectLst>
                  <a:outerShdw blurRad="50800" dist="38100" dir="2700000" algn="tl" rotWithShape="0">
                    <a:prstClr val="black">
                      <a:alpha val="40000"/>
                    </a:prstClr>
                  </a:outerShdw>
                </a:effectLst>
              </p:spPr>
              <p:txBody>
                <a:bodyPr wrap="square">
                  <a:spAutoFit/>
                </a:bodyPr>
                <a:lstStyle/>
                <a:p>
                  <a:pPr>
                    <a:lnSpc>
                      <a:spcPct val="150000"/>
                    </a:lnSpc>
                    <a:spcAft>
                      <a:spcPts val="0"/>
                    </a:spcAft>
                  </a:pPr>
                  <a:r>
                    <a:rPr lang="fr-FR" sz="4000" b="1">
                      <a:solidFill>
                        <a:srgbClr val="0070C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có các nghiệm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1463226"/>
                  <a:ext cx="6096000" cy="5701817"/>
                </a:xfrm>
                <a:prstGeom prst="rect">
                  <a:avLst/>
                </a:prstGeom>
                <a:blipFill rotWithShape="0">
                  <a:blip r:embed="rId3"/>
                  <a:stretch>
                    <a:fillRect/>
                  </a:stretch>
                </a:blipFill>
                <a:ln w="38100">
                  <a:solidFill>
                    <a:schemeClr val="accent6">
                      <a:lumMod val="75000"/>
                    </a:schemeClr>
                  </a:solid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571500"/>
              <a:ext cx="951058" cy="1432684"/>
            </a:xfrm>
            <a:prstGeom prst="rect">
              <a:avLst/>
            </a:prstGeom>
          </p:spPr>
        </p:pic>
      </p:grpSp>
      <p:grpSp>
        <p:nvGrpSpPr>
          <p:cNvPr id="6" name="Group 3"/>
          <p:cNvGrpSpPr/>
          <p:nvPr/>
        </p:nvGrpSpPr>
        <p:grpSpPr>
          <a:xfrm>
            <a:off x="7275658" y="-228600"/>
            <a:ext cx="10555142" cy="10744200"/>
            <a:chOff x="0" y="0"/>
            <a:chExt cx="2383069" cy="3225666"/>
          </a:xfrm>
        </p:grpSpPr>
        <p:sp>
          <p:nvSpPr>
            <p:cNvPr id="7" name="Freeform 4"/>
            <p:cNvSpPr/>
            <p:nvPr/>
          </p:nvSpPr>
          <p:spPr>
            <a:xfrm>
              <a:off x="0" y="0"/>
              <a:ext cx="2383069" cy="3225666"/>
            </a:xfrm>
            <a:custGeom>
              <a:avLst/>
              <a:gdLst/>
              <a:ahLst/>
              <a:cxnLst/>
              <a:rect l="l" t="t" r="r" b="b"/>
              <a:pathLst>
                <a:path w="2383069" h="3225666">
                  <a:moveTo>
                    <a:pt x="0" y="0"/>
                  </a:moveTo>
                  <a:lnTo>
                    <a:pt x="2383069" y="0"/>
                  </a:lnTo>
                  <a:lnTo>
                    <a:pt x="2383069" y="3225666"/>
                  </a:lnTo>
                  <a:lnTo>
                    <a:pt x="0" y="3225666"/>
                  </a:lnTo>
                  <a:close/>
                </a:path>
              </a:pathLst>
            </a:custGeom>
            <a:solidFill>
              <a:srgbClr val="FFFFFF"/>
            </a:solidFill>
            <a:ln w="38100">
              <a:solidFill>
                <a:srgbClr val="000000"/>
              </a:solidFill>
            </a:ln>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mc:AlternateContent xmlns:mc="http://schemas.openxmlformats.org/markup-compatibility/2006" xmlns:a14="http://schemas.microsoft.com/office/drawing/2010/main">
        <mc:Choice Requires="a14">
          <p:sp>
            <p:nvSpPr>
              <p:cNvPr id="9" name="Rectangle 8"/>
              <p:cNvSpPr/>
              <p:nvPr/>
            </p:nvSpPr>
            <p:spPr>
              <a:xfrm>
                <a:off x="7690536" y="2707312"/>
                <a:ext cx="9725385" cy="6665414"/>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40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phương trình vô nghiệm.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đoạn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spcAft>
                    <a:spcPts val="0"/>
                  </a:spcAft>
                </a:pP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k</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a:rPr lang="fr-FR" sz="4000" i="0">
                        <a:effectLst/>
                        <a:latin typeface="Cambria Math" panose="02040503050406030204" pitchFamily="18" charset="0"/>
                        <a:ea typeface="Calibri" panose="020F0502020204030204" pitchFamily="34" charset="0"/>
                        <a:cs typeface="Times New Roman" panose="02020603050405020304" pitchFamily="18" charset="0"/>
                      </a:rPr>
                      <m:t>ℤ</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90536" y="2707312"/>
                <a:ext cx="9725385" cy="6665414"/>
              </a:xfrm>
              <a:prstGeom prst="rect">
                <a:avLst/>
              </a:prstGeom>
              <a:blipFill rotWithShape="0">
                <a:blip r:embed="rId5"/>
                <a:stretch>
                  <a:fillRect l="-2006" r="-2194"/>
                </a:stretch>
              </a:blipFill>
            </p:spPr>
            <p:txBody>
              <a:bodyPr/>
              <a:lstStyle/>
              <a:p>
                <a:r>
                  <a:rPr lang="en-US">
                    <a:noFill/>
                  </a:rPr>
                  <a:t> </a:t>
                </a:r>
              </a:p>
            </p:txBody>
          </p:sp>
        </mc:Fallback>
      </mc:AlternateContent>
      <p:sp>
        <p:nvSpPr>
          <p:cNvPr id="10" name="TextBox 24"/>
          <p:cNvSpPr txBox="1"/>
          <p:nvPr/>
        </p:nvSpPr>
        <p:spPr>
          <a:xfrm>
            <a:off x="8165025" y="357549"/>
            <a:ext cx="8762207" cy="996107"/>
          </a:xfrm>
          <a:prstGeom prst="rect">
            <a:avLst/>
          </a:prstGeom>
        </p:spPr>
        <p:txBody>
          <a:bodyPr lIns="0" tIns="0" rIns="0" bIns="0" rtlCol="0" anchor="t">
            <a:spAutoFit/>
          </a:bodyPr>
          <a:lstStyle/>
          <a:p>
            <a:pPr algn="ctr">
              <a:lnSpc>
                <a:spcPts val="8865"/>
              </a:lnSpc>
              <a:spcBef>
                <a:spcPct val="0"/>
              </a:spcBef>
            </a:pPr>
            <a:r>
              <a:rPr lang="vi-VN" sz="4800" b="1">
                <a:solidFill>
                  <a:schemeClr val="accent3">
                    <a:lumMod val="75000"/>
                  </a:schemeClr>
                </a:solidFill>
                <a:cs typeface="Arial" panose="020B0604020202020204" pitchFamily="34" charset="0"/>
              </a:rPr>
              <a:t>CÔNG THỨC NGHIỆM</a:t>
            </a:r>
            <a:endParaRPr lang="en-US" sz="4800" b="1">
              <a:solidFill>
                <a:schemeClr val="accent3">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7690536" y="1874020"/>
            <a:ext cx="10140264"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Có thể giải phương trình cosx = m như sau:</a:t>
            </a:r>
            <a:endParaRPr lang="en-US" sz="400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3500120" y="8056769"/>
            <a:ext cx="4664905" cy="2028006"/>
          </a:xfrm>
          <a:prstGeom prst="rect">
            <a:avLst/>
          </a:prstGeom>
        </p:spPr>
      </p:pic>
    </p:spTree>
    <p:extLst>
      <p:ext uri="{BB962C8B-B14F-4D97-AF65-F5344CB8AC3E}">
        <p14:creationId xmlns:p14="http://schemas.microsoft.com/office/powerpoint/2010/main" val="9737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3"/>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anim calcmode="lin" valueType="num">
                                      <p:cBhvr>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anim calcmode="lin" valueType="num">
                                      <p:cBhvr>
                                        <p:cTn id="3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500"/>
                                        <p:tgtEl>
                                          <p:spTgt spid="9">
                                            <p:txEl>
                                              <p:pRg st="3" end="3"/>
                                            </p:txEl>
                                          </p:spTgt>
                                        </p:tgtEl>
                                      </p:cBhvr>
                                    </p:animEffect>
                                    <p:anim calcmode="lin" valueType="num">
                                      <p:cBhvr>
                                        <p:cTn id="4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3"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792574" y="732398"/>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765309"/>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Hãy áp dụng công thức nghiệm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m:t>
                      </m:r>
                      <m:r>
                        <m:rPr>
                          <m:sty m:val="p"/>
                        </m:rPr>
                        <a:rPr lang="en-US" sz="4000" i="0">
                          <a:latin typeface="Cambria Math" panose="02040503050406030204" pitchFamily="18" charset="0"/>
                        </a:rPr>
                        <m:t>m</m:t>
                      </m:r>
                    </m:oMath>
                  </a14:m>
                  <a:r>
                    <a:rPr lang="en-US" sz="4000">
                      <a:latin typeface="Arial" panose="020B0604020202020204" pitchFamily="34" charset="0"/>
                      <a:cs typeface="Arial" panose="020B0604020202020204" pitchFamily="34" charset="0"/>
                    </a:rPr>
                    <a:t> để giải các phương trình sau: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=0</m:t>
                      </m:r>
                    </m:oMath>
                  </a14:m>
                  <a:r>
                    <a:rPr lang="en-US" sz="4000">
                      <a:latin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765309"/>
                </a:xfrm>
                <a:prstGeom prst="rect">
                  <a:avLst/>
                </a:prstGeom>
                <a:blipFill rotWithShape="0">
                  <a:blip r:embed="rId3"/>
                  <a:stretch>
                    <a:fillRect l="-1582"/>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765654" y="960998"/>
            <a:ext cx="1699196" cy="2377558"/>
          </a:xfrm>
          <a:prstGeom prst="rect">
            <a:avLst/>
          </a:prstGeom>
        </p:spPr>
      </p:pic>
      <p:grpSp>
        <p:nvGrpSpPr>
          <p:cNvPr id="10" name="Group 9"/>
          <p:cNvGrpSpPr/>
          <p:nvPr/>
        </p:nvGrpSpPr>
        <p:grpSpPr>
          <a:xfrm>
            <a:off x="332740" y="3879199"/>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Chú ý</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30774" y="4327118"/>
                <a:ext cx="13868400" cy="4998420"/>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m:rPr>
                        <m:sty m:val="p"/>
                      </m:rPr>
                      <a:rPr lang="en-US" sz="4000">
                        <a:latin typeface="Cambria Math" panose="02040503050406030204" pitchFamily="18" charset="0"/>
                      </a:rPr>
                      <m:t>m</m:t>
                    </m:r>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a:rPr lang="en-US" sz="4000" i="1">
                        <a:latin typeface="Cambria Math" panose="02040503050406030204" pitchFamily="18" charset="0"/>
                      </a:rPr>
                      <m:t>−</m:t>
                    </m:r>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=0⟺</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3630774" y="4327118"/>
                <a:ext cx="13868400" cy="4998420"/>
              </a:xfrm>
              <a:prstGeom prst="rect">
                <a:avLst/>
              </a:prstGeom>
              <a:blipFill rotWithShape="0">
                <a:blip r:embed="rId6"/>
                <a:stretch>
                  <a:fillRect l="-1582" r="-1538"/>
                </a:stretch>
              </a:blipFill>
            </p:spPr>
            <p:txBody>
              <a:bodyPr/>
              <a:lstStyle/>
              <a:p>
                <a:r>
                  <a:rPr lang="en-US">
                    <a:noFill/>
                  </a:rPr>
                  <a:t> </a:t>
                </a:r>
              </a:p>
            </p:txBody>
          </p:sp>
        </mc:Fallback>
      </mc:AlternateContent>
    </p:spTree>
    <p:extLst>
      <p:ext uri="{BB962C8B-B14F-4D97-AF65-F5344CB8AC3E}">
        <p14:creationId xmlns:p14="http://schemas.microsoft.com/office/powerpoint/2010/main" val="14740097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037331" y="2030095"/>
            <a:ext cx="13293258" cy="6791564"/>
            <a:chOff x="0" y="0"/>
            <a:chExt cx="3501105" cy="1788725"/>
          </a:xfrm>
        </p:grpSpPr>
        <p:sp>
          <p:nvSpPr>
            <p:cNvPr id="4" name="Freeform 4"/>
            <p:cNvSpPr/>
            <p:nvPr/>
          </p:nvSpPr>
          <p:spPr>
            <a:xfrm>
              <a:off x="0" y="0"/>
              <a:ext cx="3501105" cy="1788725"/>
            </a:xfrm>
            <a:custGeom>
              <a:avLst/>
              <a:gdLst/>
              <a:ahLst/>
              <a:cxnLst/>
              <a:rect l="l" t="t" r="r" b="b"/>
              <a:pathLst>
                <a:path w="3501105" h="1788725">
                  <a:moveTo>
                    <a:pt x="0" y="0"/>
                  </a:moveTo>
                  <a:lnTo>
                    <a:pt x="3501105" y="0"/>
                  </a:lnTo>
                  <a:lnTo>
                    <a:pt x="3501105" y="1788725"/>
                  </a:lnTo>
                  <a:lnTo>
                    <a:pt x="0" y="1788725"/>
                  </a:lnTo>
                  <a:close/>
                </a:path>
              </a:pathLst>
            </a:custGeom>
            <a:solidFill>
              <a:srgbClr val="000000">
                <a:alpha val="31765"/>
              </a:srgbClr>
            </a:solidFill>
            <a:ln w="38100">
              <a:solidFill>
                <a:srgbClr val="000000">
                  <a:alpha val="31765"/>
                </a:srgbClr>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rot="-147716">
            <a:off x="2497371" y="1747718"/>
            <a:ext cx="13293258" cy="6791564"/>
            <a:chOff x="0" y="0"/>
            <a:chExt cx="3501105" cy="1788725"/>
          </a:xfrm>
        </p:grpSpPr>
        <p:sp>
          <p:nvSpPr>
            <p:cNvPr id="7"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9" name="Freeform 9"/>
          <p:cNvSpPr/>
          <p:nvPr/>
        </p:nvSpPr>
        <p:spPr>
          <a:xfrm>
            <a:off x="6928985" y="1314623"/>
            <a:ext cx="3667332" cy="946839"/>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3207032" y="6563757"/>
            <a:ext cx="5446660" cy="3237876"/>
          </a:xfrm>
          <a:custGeom>
            <a:avLst/>
            <a:gdLst/>
            <a:ahLst/>
            <a:cxnLst/>
            <a:rect l="l" t="t" r="r" b="b"/>
            <a:pathLst>
              <a:path w="6921795" h="4114800">
                <a:moveTo>
                  <a:pt x="0" y="0"/>
                </a:moveTo>
                <a:lnTo>
                  <a:pt x="6921795" y="0"/>
                </a:lnTo>
                <a:lnTo>
                  <a:pt x="69217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Rectangle 17"/>
          <p:cNvSpPr/>
          <p:nvPr/>
        </p:nvSpPr>
        <p:spPr>
          <a:xfrm>
            <a:off x="3322067" y="3110300"/>
            <a:ext cx="11643865" cy="3557512"/>
          </a:xfrm>
          <a:prstGeom prst="rect">
            <a:avLst/>
          </a:prstGeom>
        </p:spPr>
        <p:txBody>
          <a:bodyPr wrap="square">
            <a:spAutoFit/>
          </a:bodyPr>
          <a:lstStyle/>
          <a:p>
            <a:pPr algn="ctr">
              <a:lnSpc>
                <a:spcPct val="150000"/>
              </a:lnSpc>
            </a:pPr>
            <a:r>
              <a:rPr lang="vi-VN" sz="8000" b="1">
                <a:solidFill>
                  <a:schemeClr val="accent5">
                    <a:lumMod val="75000"/>
                  </a:schemeClr>
                </a:solidFill>
                <a:latin typeface="Arial" panose="020B0604020202020204" pitchFamily="34" charset="0"/>
                <a:cs typeface="Arial" panose="020B0604020202020204" pitchFamily="34" charset="0"/>
              </a:rPr>
              <a:t>BÀI 4: PHƯƠNG TRÌNH LƯỢNG GIÁC CƠ BẢN </a:t>
            </a:r>
            <a:endParaRPr lang="en-US" sz="8000" b="1">
              <a:solidFill>
                <a:schemeClr val="accent5">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a:stretch>
            <a:fillRect/>
          </a:stretch>
        </p:blipFill>
        <p:spPr>
          <a:xfrm>
            <a:off x="631782" y="485368"/>
            <a:ext cx="2882237" cy="2902346"/>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209040" y="875365"/>
                <a:ext cx="14478000" cy="2048766"/>
              </a:xfrm>
              <a:prstGeom prst="rect">
                <a:avLst/>
              </a:prstGeom>
            </p:spPr>
            <p:txBody>
              <a:bodyPr wrap="square">
                <a:spAutoFit/>
              </a:bodyPr>
              <a:lstStyle/>
              <a:p>
                <a:pPr algn="just">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f</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g</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9040" y="875365"/>
                <a:ext cx="14478000" cy="2048766"/>
              </a:xfrm>
              <a:prstGeom prst="rect">
                <a:avLst/>
              </a:prstGeom>
              <a:blipFill rotWithShape="0">
                <a:blip r:embed="rId3"/>
                <a:stretch>
                  <a:fillRect l="-1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09040" y="3467100"/>
                <a:ext cx="16007080" cy="5097934"/>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Nếu x là góc lượng giác có đơn vị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09040" y="3467100"/>
                <a:ext cx="16007080" cy="5097934"/>
              </a:xfrm>
              <a:prstGeom prst="rect">
                <a:avLst/>
              </a:prstGeom>
              <a:blipFill rotWithShape="0">
                <a:blip r:embed="rId4"/>
                <a:stretch>
                  <a:fillRect l="-1333" r="-1371"/>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0905923" y="5753100"/>
            <a:ext cx="7376997" cy="4344349"/>
          </a:xfrm>
          <a:prstGeom prst="rect">
            <a:avLst/>
          </a:prstGeom>
        </p:spPr>
      </p:pic>
    </p:spTree>
    <p:extLst>
      <p:ext uri="{BB962C8B-B14F-4D97-AF65-F5344CB8AC3E}">
        <p14:creationId xmlns:p14="http://schemas.microsoft.com/office/powerpoint/2010/main" val="35189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5 (SGK - tr.36)</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a:solidFill>
                        <a:prstClr val="black"/>
                      </a:solidFill>
                      <a:cs typeface="Arial" panose="020B0604020202020204" pitchFamily="34" charset="0"/>
                    </a:rPr>
                    <a:t>a)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b)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i="1" smtClean="0">
                                  <a:solidFill>
                                    <a:prstClr val="black"/>
                                  </a:solidFill>
                                  <a:latin typeface="Cambria Math" panose="02040503050406030204" pitchFamily="18" charset="0"/>
                                  <a:cs typeface="Arial" panose="020B0604020202020204" pitchFamily="34" charset="0"/>
                                </a:rPr>
                                <m:t>2</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0600" y="4102837"/>
                <a:ext cx="15087600" cy="2360070"/>
              </a:xfrm>
              <a:prstGeom prst="rect">
                <a:avLst/>
              </a:prstGeom>
              <a:noFill/>
            </p:spPr>
            <p:txBody>
              <a:bodyPr wrap="square" rtlCol="0">
                <a:spAutoFit/>
              </a:bodyPr>
              <a:lstStyle/>
              <a:p>
                <a:pPr marL="742950" indent="-742950">
                  <a:buAutoNum type="alphaLcParenR"/>
                </a:pPr>
                <a:r>
                  <a:rPr lang="vi-VN" sz="400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a:solidFill>
                      <a:prstClr val="black"/>
                    </a:solidFill>
                    <a:cs typeface="Arial" panose="020B0604020202020204" pitchFamily="34" charset="0"/>
                  </a:rPr>
                  <a:t>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0600" y="4102837"/>
                <a:ext cx="15087600" cy="2360070"/>
              </a:xfrm>
              <a:prstGeom prst="rect">
                <a:avLst/>
              </a:prstGeom>
              <a:blipFill rotWithShape="0">
                <a:blip r:embed="rId4"/>
                <a:stretch>
                  <a:fillRect l="-12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90600" y="6913465"/>
                <a:ext cx="15087600" cy="2425536"/>
              </a:xfrm>
              <a:prstGeom prst="rect">
                <a:avLst/>
              </a:prstGeom>
              <a:noFill/>
            </p:spPr>
            <p:txBody>
              <a:bodyPr wrap="square" rtlCol="0">
                <a:spAutoFit/>
              </a:bodyPr>
              <a:lstStyle/>
              <a:p>
                <a:pPr marL="742950" indent="-742950">
                  <a:buFont typeface="+mj-lt"/>
                  <a:buAutoNum type="alphaLcParenR" startAt="2"/>
                </a:pPr>
                <a:r>
                  <a:rPr lang="vi-VN" sz="400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2</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90600" y="6913465"/>
                <a:ext cx="15087600" cy="2425536"/>
              </a:xfrm>
              <a:prstGeom prst="rect">
                <a:avLst/>
              </a:prstGeom>
              <a:blipFill rotWithShape="0">
                <a:blip r:embed="rId5"/>
                <a:stretch>
                  <a:fillRect l="-1293"/>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65174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089470"/>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5:</a:t>
                  </a:r>
                </a:p>
                <a:p>
                  <a:pPr marL="742950" indent="-742950">
                    <a:lnSpc>
                      <a:spcPct val="150000"/>
                    </a:lnSpc>
                    <a:buFontTx/>
                    <a:buAutoNum type="alphaLcParenR"/>
                  </a:pPr>
                  <a:r>
                    <a:rPr lang="vi-VN" sz="4000">
                      <a:solidFill>
                        <a:prstClr val="black"/>
                      </a:solidFill>
                      <a:cs typeface="Arial" panose="020B0604020202020204" pitchFamily="34" charset="0"/>
                    </a:rPr>
                    <a:t>Giải phương trình: </a:t>
                  </a:r>
                </a:p>
                <a:p>
                  <a:pPr algn="ctr">
                    <a:lnSpc>
                      <a:spcPct val="150000"/>
                    </a:lnSpc>
                  </a:pPr>
                  <a:r>
                    <a:rPr lang="vi-VN" sz="4000">
                      <a:solidFill>
                        <a:prstClr val="black"/>
                      </a:solidFill>
                      <a:cs typeface="Arial" panose="020B0604020202020204" pitchFamily="34" charset="0"/>
                    </a:rPr>
                    <a:t>cosx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−1</m:t>
                          </m:r>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cosx = cos(-87</a:t>
                  </a:r>
                  <a:r>
                    <a:rPr lang="vi-VN" sz="4000" baseline="30000">
                      <a:solidFill>
                        <a:prstClr val="black"/>
                      </a:solidFill>
                      <a:cs typeface="Arial" panose="020B0604020202020204" pitchFamily="34" charset="0"/>
                    </a:rPr>
                    <a:t>o</a:t>
                  </a:r>
                  <a:r>
                    <a:rPr lang="vi-VN" sz="4000">
                      <a:solidFill>
                        <a:prstClr val="black"/>
                      </a:solidFill>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089470"/>
                </a:xfrm>
                <a:prstGeom prst="rect">
                  <a:avLst/>
                </a:prstGeom>
                <a:blipFill rotWithShape="0">
                  <a:blip r:embed="rId24"/>
                  <a:stretch>
                    <a:fillRect l="-3789" r="-3579" b="-1916"/>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7620000" y="2011680"/>
                <a:ext cx="9144000" cy="3944157"/>
              </a:xfrm>
              <a:prstGeom prst="rect">
                <a:avLst/>
              </a:prstGeom>
            </p:spPr>
            <p:txBody>
              <a:bodyPr>
                <a:spAutoFit/>
              </a:bodyPr>
              <a:lstStyle/>
              <a:p>
                <a:pPr algn="just">
                  <a:lnSpc>
                    <a:spcPct val="12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b="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b="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0" y="2011680"/>
                <a:ext cx="9144000" cy="3944157"/>
              </a:xfrm>
              <a:prstGeom prst="rect">
                <a:avLst/>
              </a:prstGeom>
              <a:blipFill rotWithShape="0">
                <a:blip r:embed="rId26"/>
                <a:stretch>
                  <a:fillRect l="-2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20000" y="6183999"/>
                <a:ext cx="9144000" cy="3435941"/>
              </a:xfrm>
              <a:prstGeom prst="rect">
                <a:avLst/>
              </a:prstGeom>
            </p:spPr>
            <p:txBody>
              <a:bodyPr>
                <a:spAutoFit/>
              </a:bodyPr>
              <a:lstStyle/>
              <a:p>
                <a:pPr algn="just">
                  <a:lnSpc>
                    <a:spcPct val="13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b="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x</m:t>
                                </m:r>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87</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0" y="6183999"/>
                <a:ext cx="9144000" cy="3435941"/>
              </a:xfrm>
              <a:prstGeom prst="rect">
                <a:avLst/>
              </a:prstGeom>
              <a:blipFill rotWithShape="0">
                <a:blip r:embed="rId27"/>
                <a:stretch>
                  <a:fillRect l="-2333" t="-177"/>
                </a:stretch>
              </a:blipFill>
            </p:spPr>
            <p:txBody>
              <a:bodyPr/>
              <a:lstStyle/>
              <a:p>
                <a:r>
                  <a:rPr lang="en-US">
                    <a:noFill/>
                  </a:rPr>
                  <a:t> </a:t>
                </a:r>
              </a:p>
            </p:txBody>
          </p:sp>
        </mc:Fallback>
      </mc:AlternateContent>
      <p:pic>
        <p:nvPicPr>
          <p:cNvPr id="14" name="Picture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9466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6 (SGK - tr.37)</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6705600" y="651027"/>
                <a:ext cx="10307320" cy="1389804"/>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d>
                      <m:dPr>
                        <m:ctrlPr>
                          <a:rPr lang="vi-VN" sz="4000" b="0" i="1" smtClean="0">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3</m:t>
                            </m:r>
                          </m:den>
                        </m:f>
                      </m:e>
                    </m:d>
                  </m:oMath>
                </a14:m>
                <a:r>
                  <a:rPr lang="vi-VN" sz="4000">
                    <a:solidFill>
                      <a:prstClr val="black"/>
                    </a:solidFill>
                    <a:cs typeface="Arial" panose="020B0604020202020204" pitchFamily="34" charset="0"/>
                  </a:rPr>
                  <a:t>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05600" y="651027"/>
                <a:ext cx="10307320" cy="1389804"/>
              </a:xfrm>
              <a:prstGeom prst="rect">
                <a:avLst/>
              </a:prstGeom>
              <a:blipFill rotWithShape="0">
                <a:blip r:embed="rId3"/>
                <a:stretch>
                  <a:fillRect l="-2070" b="-4386"/>
                </a:stretch>
              </a:blipFill>
            </p:spPr>
            <p:txBody>
              <a:bodyPr/>
              <a:lstStyle/>
              <a:p>
                <a:r>
                  <a:rPr lang="en-US">
                    <a:noFill/>
                  </a:rPr>
                  <a:t> </a:t>
                </a:r>
              </a:p>
            </p:txBody>
          </p:sp>
        </mc:Fallback>
      </mc:AlternateContent>
      <p:sp>
        <p:nvSpPr>
          <p:cNvPr id="15" name="TextBox 14"/>
          <p:cNvSpPr txBox="1"/>
          <p:nvPr/>
        </p:nvSpPr>
        <p:spPr>
          <a:xfrm>
            <a:off x="7620000" y="2846416"/>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609600" y="4002180"/>
                <a:ext cx="17353280" cy="28100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6</m:t>
                                        </m:r>
                                      </m:den>
                                    </m:f>
                                    <m:r>
                                      <m:rPr>
                                        <m:brk m:alnAt="7"/>
                                      </m:rP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r>
                                      <a:rPr lang="vi-VN" sz="4000" i="1" smtClean="0">
                                        <a:solidFill>
                                          <a:prstClr val="black"/>
                                        </a:solidFill>
                                        <a:latin typeface="Cambria Math" panose="02040503050406030204" pitchFamily="18" charset="0"/>
                                        <a:ea typeface="Cambria Math" panose="02040503050406030204" pitchFamily="18" charset="0"/>
                                      </a:rPr>
                                      <m:t>         </m:t>
                                    </m:r>
                                  </m:e>
                                  <m:e>
                                    <m:r>
                                      <a:rPr lang="vi-VN" sz="4000" i="1" smtClean="0">
                                        <a:solidFill>
                                          <a:prstClr val="black"/>
                                        </a:solidFill>
                                        <a:latin typeface="Cambria Math" panose="02040503050406030204" pitchFamily="18" charset="0"/>
                                        <a:ea typeface="Cambria Math" panose="02040503050406030204" pitchFamily="18" charset="0"/>
                                      </a:rPr>
                                      <m:t> </m:t>
                                    </m:r>
                                  </m:e>
                                </m:eqArr>
                              </m:e>
                            </m:mr>
                            <m:mr>
                              <m:e>
                                <m: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 </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12</m:t>
                                    </m:r>
                                  </m:den>
                                </m:f>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2</m:t>
                                    </m:r>
                                  </m:den>
                                </m:f>
                              </m:e>
                            </m:mr>
                          </m:m>
                        </m:e>
                      </m:d>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ℤ</m:t>
                      </m:r>
                      <m:r>
                        <a:rPr lang="vi-VN" sz="4000" i="1" smtClean="0">
                          <a:solidFill>
                            <a:prstClr val="black"/>
                          </a:solidFill>
                          <a:latin typeface="Cambria Math" panose="02040503050406030204" pitchFamily="18" charset="0"/>
                          <a:ea typeface="Cambria Math" panose="02040503050406030204" pitchFamily="18" charset="0"/>
                        </a:rPr>
                        <m:t>)</m:t>
                      </m:r>
                    </m:oMath>
                  </m:oMathPara>
                </a14:m>
                <a:endParaRPr lang="en-US" sz="40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09600" y="4002180"/>
                <a:ext cx="17353280" cy="2810000"/>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400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320040" y="647700"/>
            <a:ext cx="6488252" cy="1147435"/>
            <a:chOff x="593268" y="378497"/>
            <a:chExt cx="6488252" cy="1147435"/>
          </a:xfrm>
        </p:grpSpPr>
        <p:sp>
          <p:nvSpPr>
            <p:cNvPr id="4" name="TextBox 3"/>
            <p:cNvSpPr txBox="1"/>
            <p:nvPr/>
          </p:nvSpPr>
          <p:spPr>
            <a:xfrm>
              <a:off x="1828800" y="818046"/>
              <a:ext cx="52527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Thảo luận nhóm 4HS</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68" y="378497"/>
              <a:ext cx="1255852" cy="897037"/>
            </a:xfrm>
            <a:prstGeom prst="rect">
              <a:avLst/>
            </a:prstGeom>
          </p:spPr>
        </p:pic>
      </p:grpSp>
      <p:grpSp>
        <p:nvGrpSpPr>
          <p:cNvPr id="10" name="Group 9"/>
          <p:cNvGrpSpPr/>
          <p:nvPr/>
        </p:nvGrpSpPr>
        <p:grpSpPr>
          <a:xfrm>
            <a:off x="320040" y="2264648"/>
            <a:ext cx="6278880" cy="5846663"/>
            <a:chOff x="304800" y="2040037"/>
            <a:chExt cx="6278880" cy="5846663"/>
          </a:xfrm>
        </p:grpSpPr>
        <p:sp>
          <p:nvSpPr>
            <p:cNvPr id="8" name="Freeform 11"/>
            <p:cNvSpPr/>
            <p:nvPr/>
          </p:nvSpPr>
          <p:spPr>
            <a:xfrm>
              <a:off x="304800" y="2040037"/>
              <a:ext cx="6278880" cy="5846663"/>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906780" y="2895084"/>
              <a:ext cx="5074920" cy="3785652"/>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6:</a:t>
              </a:r>
            </a:p>
            <a:p>
              <a:pPr algn="ctr">
                <a:lnSpc>
                  <a:spcPct val="150000"/>
                </a:lnSpc>
              </a:pPr>
              <a:r>
                <a:rPr lang="vi-VN" sz="4000">
                  <a:cs typeface="Arial" panose="020B0604020202020204" pitchFamily="34" charset="0"/>
                </a:rPr>
                <a:t>Giải phương trình được nêu trong bài toán mở đầu</a:t>
              </a:r>
            </a:p>
          </p:txBody>
        </p:sp>
      </p:grpSp>
      <p:sp>
        <p:nvSpPr>
          <p:cNvPr id="11" name="TextBox 10"/>
          <p:cNvSpPr txBox="1"/>
          <p:nvPr/>
        </p:nvSpPr>
        <p:spPr>
          <a:xfrm>
            <a:off x="11161306" y="143357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7696200" y="2264648"/>
                <a:ext cx="9144000" cy="7878119"/>
              </a:xfrm>
              <a:prstGeom prst="rect">
                <a:avLst/>
              </a:prstGeom>
            </p:spPr>
            <p:txBody>
              <a:bodyPr>
                <a:spAutoFit/>
              </a:bodyPr>
              <a:lstStyle/>
              <a:p>
                <a:pPr marL="571500" indent="-571500" algn="just">
                  <a:lnSpc>
                    <a:spcPct val="150000"/>
                  </a:lnSpc>
                  <a:spcAft>
                    <a:spcPts val="0"/>
                  </a:spcAft>
                  <a:buFont typeface="Arial" panose="020B0604020202020204" pitchFamily="34" charset="0"/>
                  <a:buChar char="•"/>
                </a:pPr>
                <a:r>
                  <a:rPr lang="vi-VN" sz="4000">
                    <a:solidFill>
                      <a:srgbClr val="0070C0"/>
                    </a:solidFill>
                    <a:latin typeface="Arial" panose="020B0604020202020204" pitchFamily="34" charset="0"/>
                    <a:ea typeface="Calibri" panose="020F0502020204030204" pitchFamily="34" charset="0"/>
                    <a:cs typeface="Arial" panose="020B0604020202020204" pitchFamily="34" charset="0"/>
                  </a:rPr>
                  <a:t>Với h = 1000 km</a:t>
                </a: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Ta có:</a:t>
                </a:r>
                <a:r>
                  <a:rPr lang="vi-VN"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=1000</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a:effectLst/>
                        <a:latin typeface="Cambria Math" panose="02040503050406030204" pitchFamily="18" charset="0"/>
                        <a:ea typeface="Calibri" panose="020F0502020204030204" pitchFamily="34" charset="0"/>
                        <a:cs typeface="Times New Roman" panose="02020603050405020304" pitchFamily="18" charset="0"/>
                      </a:rPr>
                      <m:t>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=450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a:effectLst/>
                            <a:latin typeface="Cambria Math" panose="02040503050406030204" pitchFamily="18" charset="0"/>
                            <a:ea typeface="Calibri" panose="020F0502020204030204" pitchFamily="34" charset="0"/>
                            <a:cs typeface="Times New Roman" panose="02020603050405020304" pitchFamily="18" charset="0"/>
                          </a:rPr>
                          <m:t>50</m:t>
                        </m:r>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den>
                    </m:f>
                    <m:r>
                      <a:rPr lang="nl-NL" sz="4000">
                        <a:effectLst/>
                        <a:latin typeface="Cambria Math" panose="02040503050406030204" pitchFamily="18" charset="0"/>
                        <a:ea typeface="Calibri" panose="020F0502020204030204" pitchFamily="34" charset="0"/>
                        <a:cs typeface="Times New Roman" panose="02020603050405020304" pitchFamily="18" charset="0"/>
                      </a:rPr>
                      <m:t>=100</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Vậy phương trình này có các nghiệm là t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696200" y="2264648"/>
                <a:ext cx="9144000" cy="7878119"/>
              </a:xfrm>
              <a:prstGeom prst="rect">
                <a:avLst/>
              </a:prstGeom>
              <a:blipFill rotWithShape="0">
                <a:blip r:embed="rId22"/>
                <a:stretch>
                  <a:fillRect l="-2400" r="-2333" b="-851"/>
                </a:stretch>
              </a:blipFill>
            </p:spPr>
            <p:txBody>
              <a:bodyPr/>
              <a:lstStyle/>
              <a:p>
                <a:r>
                  <a:rPr lang="en-US">
                    <a:noFill/>
                  </a:rPr>
                  <a:t> </a:t>
                </a:r>
              </a:p>
            </p:txBody>
          </p:sp>
        </mc:Fallback>
      </mc:AlternateContent>
    </p:spTree>
    <p:extLst>
      <p:ext uri="{BB962C8B-B14F-4D97-AF65-F5344CB8AC3E}">
        <p14:creationId xmlns:p14="http://schemas.microsoft.com/office/powerpoint/2010/main" val="10908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685800" y="342900"/>
            <a:ext cx="16916400" cy="9157844"/>
            <a:chOff x="685800" y="342900"/>
            <a:chExt cx="16916400" cy="9157844"/>
          </a:xfrm>
        </p:grpSpPr>
        <mc:AlternateContent xmlns:mc="http://schemas.openxmlformats.org/markup-compatibility/2006" xmlns:a14="http://schemas.microsoft.com/office/drawing/2010/main">
          <mc:Choice Requires="a14">
            <p:sp>
              <p:nvSpPr>
                <p:cNvPr id="5" name="Rectangle 4"/>
                <p:cNvSpPr/>
                <p:nvPr/>
              </p:nvSpPr>
              <p:spPr>
                <a:xfrm>
                  <a:off x="685800" y="342900"/>
                  <a:ext cx="16916400" cy="4514056"/>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solidFill>
                        <a:srgbClr val="0070C0"/>
                      </a:solidFill>
                      <a:latin typeface="Arial" panose="020B0604020202020204" pitchFamily="34" charset="0"/>
                      <a:ea typeface="Calibri" panose="020F0502020204030204" pitchFamily="34" charset="0"/>
                      <a:cs typeface="Arial" panose="020B0604020202020204" pitchFamily="34" charset="0"/>
                    </a:rPr>
                    <a:t>Với h = 250 km:</a:t>
                  </a:r>
                </a:p>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Ta có:</a:t>
                  </a:r>
                  <a:r>
                    <a:rPr lang="vi-VN"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=250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300</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fr-FR" sz="4000">
                                          <a:effectLst/>
                                          <a:latin typeface="Cambria Math" panose="02040503050406030204" pitchFamily="18" charset="0"/>
                                          <a:ea typeface="Cambria Math" panose="02040503050406030204" pitchFamily="18" charset="0"/>
                                          <a:cs typeface="Times New Roman" panose="02020603050405020304" pitchFamily="18" charset="0"/>
                                        </a:rPr>
                                        <m:t>50</m:t>
                                      </m:r>
                                    </m:den>
                                  </m:f>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2,3+</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85800" y="342900"/>
                  <a:ext cx="16916400" cy="4514056"/>
                </a:xfrm>
                <a:prstGeom prst="rect">
                  <a:avLst/>
                </a:prstGeom>
                <a:blipFill rotWithShape="0">
                  <a:blip r:embed="rId3"/>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85800" y="4856956"/>
                  <a:ext cx="7807778" cy="2446311"/>
                </a:xfrm>
                <a:prstGeom prst="rect">
                  <a:avLst/>
                </a:prstGeom>
              </p:spPr>
              <p:txBody>
                <a:bodyPr wrap="none">
                  <a:spAutoFit/>
                </a:bodyPr>
                <a:lstStyle/>
                <a:p>
                  <a:pPr algn="just">
                    <a:spcAft>
                      <a:spcPts val="0"/>
                    </a:spcAft>
                  </a:pPr>
                  <a14:m>
                    <m:oMath xmlns:m="http://schemas.openxmlformats.org/officeDocument/2006/math">
                      <m:r>
                        <a:rPr lang="en-US" sz="40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4856956"/>
                  <a:ext cx="7807778" cy="244631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7275327"/>
                  <a:ext cx="16916400" cy="2225417"/>
                </a:xfrm>
                <a:prstGeom prst="rect">
                  <a:avLst/>
                </a:prstGeom>
              </p:spPr>
              <p:txBody>
                <a:bodyPr wrap="square">
                  <a:spAutoFit/>
                </a:bodyPr>
                <a:lstStyle/>
                <a:p>
                  <a:pPr algn="just">
                    <a:lnSpc>
                      <a:spcPct val="150000"/>
                    </a:lnSpc>
                  </a:pPr>
                  <a:r>
                    <a:rPr lang="en-US" sz="4000" kern="0">
                      <a:latin typeface="Arial" panose="020B0604020202020204" pitchFamily="34" charset="0"/>
                      <a:ea typeface="Times New Roman" panose="02020603050405020304" pitchFamily="18" charset="0"/>
                      <a:cs typeface="Arial" panose="020B0604020202020204" pitchFamily="34" charset="0"/>
                    </a:rPr>
                    <a:t>Vậy phương trình có các nghiệm là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ker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k</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0">
                              <a:effectLst/>
                              <a:latin typeface="Cambria Math" panose="02040503050406030204" pitchFamily="18" charset="0"/>
                              <a:ea typeface="Calibri" panose="020F0502020204030204" pitchFamily="34" charset="0"/>
                              <a:cs typeface="Times New Roman" panose="02020603050405020304" pitchFamily="18" charset="0"/>
                            </a:rPr>
                            <m:t>ℤ</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t</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≥0</m:t>
                          </m:r>
                        </m:e>
                      </m:d>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7275327"/>
                  <a:ext cx="16916400" cy="2225417"/>
                </a:xfrm>
                <a:prstGeom prst="rect">
                  <a:avLst/>
                </a:prstGeom>
                <a:blipFill rotWithShape="0">
                  <a:blip r:embed="rId5"/>
                  <a:stretch>
                    <a:fillRect l="-1297" r="-1261"/>
                  </a:stretch>
                </a:blipFill>
              </p:spPr>
              <p:txBody>
                <a:bodyPr/>
                <a:lstStyle/>
                <a:p>
                  <a:r>
                    <a:rPr lang="en-US">
                      <a:noFill/>
                    </a:rPr>
                    <a:t> </a:t>
                  </a:r>
                </a:p>
              </p:txBody>
            </p:sp>
          </mc:Fallback>
        </mc:AlternateContent>
      </p:gr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28907" y="7620"/>
            <a:ext cx="2554013" cy="2468880"/>
          </a:xfrm>
          <a:prstGeom prst="rect">
            <a:avLst/>
          </a:prstGeom>
        </p:spPr>
      </p:pic>
    </p:spTree>
    <p:extLst>
      <p:ext uri="{BB962C8B-B14F-4D97-AF65-F5344CB8AC3E}">
        <p14:creationId xmlns:p14="http://schemas.microsoft.com/office/powerpoint/2010/main" val="18206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04900" y="419100"/>
                <a:ext cx="16078200" cy="8517140"/>
              </a:xfrm>
              <a:prstGeom prst="rect">
                <a:avLst/>
              </a:prstGeom>
            </p:spPr>
            <p:txBody>
              <a:bodyPr wrap="square">
                <a:spAutoFit/>
              </a:bodyPr>
              <a:lstStyle/>
              <a:p>
                <a:pPr marL="571500" indent="-571500" algn="just">
                  <a:lnSpc>
                    <a:spcPct val="200000"/>
                  </a:lnSpc>
                  <a:spcAft>
                    <a:spcPts val="0"/>
                  </a:spcAft>
                  <a:buFont typeface="Arial" panose="020B0604020202020204" pitchFamily="34" charset="0"/>
                  <a:buChar char="•"/>
                </a:pP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Với h = 100km:</a:t>
                </a:r>
              </a:p>
              <a:p>
                <a:pPr algn="just">
                  <a:lnSpc>
                    <a:spcPct val="20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a:t>
                </a:r>
                <a:r>
                  <a:rPr lang="vi-VN"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550+450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=100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=50+100</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phương trình có các nghiệm là t = 50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04900" y="419100"/>
                <a:ext cx="16078200" cy="8517140"/>
              </a:xfrm>
              <a:prstGeom prst="rect">
                <a:avLst/>
              </a:prstGeom>
              <a:blipFill rotWithShape="0">
                <a:blip r:embed="rId3"/>
                <a:stretch>
                  <a:fillRect l="-1327" b="-214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0" y="1028700"/>
            <a:ext cx="3824068" cy="3797300"/>
          </a:xfrm>
          <a:prstGeom prst="rect">
            <a:avLst/>
          </a:prstGeom>
        </p:spPr>
      </p:pic>
    </p:spTree>
    <p:extLst>
      <p:ext uri="{BB962C8B-B14F-4D97-AF65-F5344CB8AC3E}">
        <p14:creationId xmlns:p14="http://schemas.microsoft.com/office/powerpoint/2010/main" val="8221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IV. PHƯƠNG TRÌNH tanx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10" name="Group 9"/>
          <p:cNvGrpSpPr/>
          <p:nvPr/>
        </p:nvGrpSpPr>
        <p:grpSpPr>
          <a:xfrm>
            <a:off x="942001" y="1441884"/>
            <a:ext cx="5720080" cy="1115665"/>
            <a:chOff x="1137920" y="1475135"/>
            <a:chExt cx="5720080" cy="1115665"/>
          </a:xfrm>
        </p:grpSpPr>
        <p:pic>
          <p:nvPicPr>
            <p:cNvPr id="8" name="Picture 7"/>
            <p:cNvPicPr>
              <a:picLocks noChangeAspect="1"/>
            </p:cNvPicPr>
            <p:nvPr/>
          </p:nvPicPr>
          <p:blipFill>
            <a:blip r:embed="rId3"/>
            <a:stretch>
              <a:fillRect/>
            </a:stretch>
          </p:blipFill>
          <p:spPr>
            <a:xfrm>
              <a:off x="1137920" y="1475135"/>
              <a:ext cx="1298561" cy="1115665"/>
            </a:xfrm>
            <a:prstGeom prst="rect">
              <a:avLst/>
            </a:prstGeom>
          </p:spPr>
        </p:pic>
        <p:sp>
          <p:nvSpPr>
            <p:cNvPr id="9" name="TextBox 8"/>
            <p:cNvSpPr txBox="1"/>
            <p:nvPr/>
          </p:nvSpPr>
          <p:spPr>
            <a:xfrm>
              <a:off x="2590800" y="1882914"/>
              <a:ext cx="4267200" cy="646331"/>
            </a:xfrm>
            <a:prstGeom prst="rect">
              <a:avLst/>
            </a:prstGeom>
            <a:noFill/>
          </p:spPr>
          <p:txBody>
            <a:bodyPr wrap="square" rtlCol="0">
              <a:spAutoFit/>
            </a:bodyPr>
            <a:lstStyle/>
            <a:p>
              <a:r>
                <a:rPr lang="vi-VN" sz="3600" b="1">
                  <a:solidFill>
                    <a:srgbClr val="C00000"/>
                  </a:solidFill>
                  <a:latin typeface="Arial" panose="020B0604020202020204" pitchFamily="34" charset="0"/>
                  <a:cs typeface="Arial" panose="020B0604020202020204" pitchFamily="34" charset="0"/>
                </a:rPr>
                <a:t>Thảo luận cặp đôi</a:t>
              </a:r>
              <a:endParaRPr lang="en-US" sz="36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0" y="2775506"/>
            <a:ext cx="18056380" cy="6519525"/>
            <a:chOff x="0" y="2775506"/>
            <a:chExt cx="18056380" cy="6519525"/>
          </a:xfrm>
        </p:grpSpPr>
        <p:sp>
          <p:nvSpPr>
            <p:cNvPr id="15" name="Horizontal Scroll 14"/>
            <p:cNvSpPr/>
            <p:nvPr/>
          </p:nvSpPr>
          <p:spPr>
            <a:xfrm>
              <a:off x="967401" y="2775506"/>
              <a:ext cx="16764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b="1">
                  <a:solidFill>
                    <a:prstClr val="black"/>
                  </a:solidFill>
                  <a:cs typeface="Arial" panose="020B0604020202020204" pitchFamily="34" charset="0"/>
                </a:rPr>
                <a:t>HĐ5</a:t>
              </a:r>
              <a:endParaRPr lang="en-US" sz="36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9288439" y="4197013"/>
                  <a:ext cx="8560141" cy="3810210"/>
                </a:xfrm>
                <a:prstGeom prst="rect">
                  <a:avLst/>
                </a:prstGeom>
              </p:spPr>
              <p:txBody>
                <a:bodyPr wrap="square">
                  <a:spAutoFit/>
                </a:bodyPr>
                <a:lstStyle/>
                <a:p>
                  <a:pPr algn="just">
                    <a:lnSpc>
                      <a:spcPct val="150000"/>
                    </a:lnSpc>
                  </a:pPr>
                  <a:r>
                    <a:rPr lang="vi-VN" sz="3600">
                      <a:solidFill>
                        <a:prstClr val="black"/>
                      </a:solidFill>
                      <a:cs typeface="Arial" panose="020B0604020202020204" pitchFamily="34" charset="0"/>
                    </a:rPr>
                    <a:t>a) Từ hoành độ giao điểm của đồ thị hàm số y = tanx và đường thẳng y = 1 trên khoảng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2</m:t>
                          </m:r>
                        </m:den>
                      </m:f>
                    </m:oMath>
                  </a14:m>
                  <a:r>
                    <a:rPr lang="el-GR" sz="3600">
                      <a:solidFill>
                        <a:prstClr val="black"/>
                      </a:solidFill>
                      <a:cs typeface="Arial" panose="020B0604020202020204" pitchFamily="34" charset="0"/>
                    </a:rPr>
                    <a:t>;</a:t>
                  </a:r>
                  <a:r>
                    <a:rPr lang="vi-VN" sz="36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el-GR" sz="3600">
                      <a:solidFill>
                        <a:prstClr val="black"/>
                      </a:solidFill>
                      <a:cs typeface="Arial" panose="020B0604020202020204" pitchFamily="34" charset="0"/>
                    </a:rPr>
                    <a:t>)</a:t>
                  </a:r>
                  <a:r>
                    <a:rPr lang="vi-VN" sz="3600">
                      <a:solidFill>
                        <a:prstClr val="black"/>
                      </a:solidFill>
                      <a:cs typeface="Arial" panose="020B0604020202020204" pitchFamily="34" charset="0"/>
                    </a:rPr>
                    <a:t>,</a:t>
                  </a:r>
                  <a:r>
                    <a:rPr lang="el-GR" sz="3600">
                      <a:solidFill>
                        <a:prstClr val="black"/>
                      </a:solidFill>
                      <a:cs typeface="Arial" panose="020B0604020202020204" pitchFamily="34" charset="0"/>
                    </a:rPr>
                    <a:t> </a:t>
                  </a:r>
                  <a:r>
                    <a:rPr lang="vi-VN" sz="36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9288439" y="4197013"/>
                  <a:ext cx="8560141" cy="3810210"/>
                </a:xfrm>
                <a:prstGeom prst="rect">
                  <a:avLst/>
                </a:prstGeom>
                <a:blipFill rotWithShape="0">
                  <a:blip r:embed="rId4"/>
                  <a:stretch>
                    <a:fillRect l="-2208" r="-2137" b="-2236"/>
                  </a:stretch>
                </a:blipFill>
              </p:spPr>
              <p:txBody>
                <a:bodyPr/>
                <a:lstStyle/>
                <a:p>
                  <a:r>
                    <a:rPr lang="en-US">
                      <a:noFill/>
                    </a:rPr>
                    <a:t> </a:t>
                  </a:r>
                </a:p>
              </p:txBody>
            </p:sp>
          </mc:Fallback>
        </mc:AlternateContent>
        <p:sp>
          <p:nvSpPr>
            <p:cNvPr id="11" name="TextBox 10"/>
            <p:cNvSpPr txBox="1"/>
            <p:nvPr/>
          </p:nvSpPr>
          <p:spPr>
            <a:xfrm>
              <a:off x="2816380" y="3101519"/>
              <a:ext cx="15240000" cy="646331"/>
            </a:xfrm>
            <a:prstGeom prst="rect">
              <a:avLst/>
            </a:prstGeom>
            <a:noFill/>
          </p:spPr>
          <p:txBody>
            <a:bodyPr wrap="square" rtlCol="0">
              <a:spAutoFit/>
            </a:bodyPr>
            <a:lstStyle/>
            <a:p>
              <a:r>
                <a:rPr lang="vi-VN" sz="3600">
                  <a:latin typeface="Arial" panose="020B0604020202020204" pitchFamily="34" charset="0"/>
                  <a:cs typeface="Arial" panose="020B0604020202020204" pitchFamily="34" charset="0"/>
                </a:rPr>
                <a:t>Quan sát các giao điểm của đồ thị hàm số y = tanx và đường thẳng y = 1.</a:t>
              </a:r>
              <a:endParaRPr lang="en-US" sz="36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97012"/>
              <a:ext cx="9143999" cy="3766569"/>
            </a:xfrm>
            <a:prstGeom prst="rect">
              <a:avLst/>
            </a:prstGeom>
          </p:spPr>
        </p:pic>
        <p:sp>
          <p:nvSpPr>
            <p:cNvPr id="14" name="Rectangle 13"/>
            <p:cNvSpPr/>
            <p:nvPr/>
          </p:nvSpPr>
          <p:spPr>
            <a:xfrm>
              <a:off x="942001" y="8648700"/>
              <a:ext cx="11710257"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b) Có nhận xét gì về nghiệm của phương trình tanx = 1?</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547013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829300"/>
            <a:ext cx="10530466" cy="43376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137155"/>
                <a:ext cx="17221200" cy="4823821"/>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fr-FR" sz="3600">
                    <a:effectLst/>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tại điểm có hoành độ là </a:t>
                </a:r>
                <a14:m>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hàm số y = tan x tuần hoàn với chu kì là </a:t>
                </a:r>
                <a:r>
                  <a:rPr lang="en-US" sz="3600">
                    <a:effectLst/>
                    <a:latin typeface="Arial" panose="020B0604020202020204" pitchFamily="34" charset="0"/>
                    <a:ea typeface="Calibri" panose="020F0502020204030204" pitchFamily="34" charset="0"/>
                    <a:cs typeface="Arial" panose="020B0604020202020204" pitchFamily="34" charset="0"/>
                  </a:rPr>
                  <a:t>π</a:t>
                </a:r>
                <a:r>
                  <a:rPr lang="fr-FR" sz="3600">
                    <a:effectLst/>
                    <a:latin typeface="Arial" panose="020B0604020202020204" pitchFamily="34" charset="0"/>
                    <a:ea typeface="Calibri" panose="020F050202020403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tan</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3600">
                    <a:effectLst/>
                    <a:latin typeface="Arial" panose="020B0604020202020204" pitchFamily="34" charset="0"/>
                    <a:ea typeface="Calibri" panose="020F0502020204030204" pitchFamily="34" charset="0"/>
                    <a:cs typeface="Arial" panose="020B0604020202020204" pitchFamily="34" charset="0"/>
                  </a:rPr>
                  <a:t> tại các điểm có hoành độ là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Z</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137155"/>
                <a:ext cx="17221200" cy="4823821"/>
              </a:xfrm>
              <a:prstGeom prst="rect">
                <a:avLst/>
              </a:prstGeom>
              <a:blipFill rotWithShape="0">
                <a:blip r:embed="rId4"/>
                <a:stretch>
                  <a:fillRect l="-1097" r="-1062" b="-1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292466" y="6210300"/>
                <a:ext cx="6558654" cy="2856679"/>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b) Phương trình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x</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kπ</m:t>
                    </m:r>
                    <m:r>
                      <a:rPr lang="en-US"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Z</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292466" y="6210300"/>
                <a:ext cx="6558654" cy="2856679"/>
              </a:xfrm>
              <a:prstGeom prst="rect">
                <a:avLst/>
              </a:prstGeom>
              <a:blipFill rotWithShape="0">
                <a:blip r:embed="rId5"/>
                <a:stretch>
                  <a:fillRect l="-2788" r="-2881"/>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6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2417301" y="1996235"/>
            <a:ext cx="10972800" cy="707886"/>
          </a:xfrm>
          <a:prstGeom prst="rect">
            <a:avLst/>
          </a:prstGeom>
          <a:noFill/>
        </p:spPr>
        <p:txBody>
          <a:bodyPr wrap="square" rtlCol="0">
            <a:spAutoFit/>
          </a:bodyPr>
          <a:lstStyle/>
          <a:p>
            <a:r>
              <a:rPr lang="vi-VN" sz="4000">
                <a:solidFill>
                  <a:srgbClr val="0070C0"/>
                </a:solidFill>
                <a:cs typeface="Arial" panose="020B0604020202020204" pitchFamily="34" charset="0"/>
              </a:rPr>
              <a:t>Ta có thể giải phương trình tanx = m như sau:</a:t>
            </a:r>
            <a:endParaRPr lang="en-US" sz="4000">
              <a:solidFill>
                <a:srgbClr val="0070C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83528" y="7704064"/>
            <a:ext cx="2996073" cy="251195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445324" y="2567529"/>
                <a:ext cx="13487400" cy="3320845"/>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với mọi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4000">
                    <a:effectLst/>
                    <a:latin typeface="Arial" panose="020B0604020202020204" pitchFamily="34" charset="0"/>
                    <a:ea typeface="Times New Roman" panose="02020603050405020304" pitchFamily="18" charset="0"/>
                    <a:cs typeface="Arial" panose="020B0604020202020204" pitchFamily="34" charset="0"/>
                  </a:rPr>
                  <a:t>,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45324" y="2567529"/>
                <a:ext cx="13487400" cy="3320845"/>
              </a:xfrm>
              <a:prstGeom prst="rect">
                <a:avLst/>
              </a:prstGeom>
              <a:blipFill rotWithShape="0">
                <a:blip r:embed="rId5"/>
                <a:stretch>
                  <a:fillRect l="-1582" r="-904" b="-3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35164" y="6097718"/>
                <a:ext cx="13497560" cy="2862322"/>
              </a:xfrm>
              <a:prstGeom prst="rect">
                <a:avLst/>
              </a:prstGeom>
            </p:spPr>
            <p:txBody>
              <a:bodyPr wrap="square">
                <a:spAutoFit/>
              </a:bodyPr>
              <a:lstStyle/>
              <a:p>
                <a:pPr algn="just">
                  <a:lnSpc>
                    <a:spcPct val="150000"/>
                  </a:lnSpc>
                  <a:spcAft>
                    <a:spcPts val="0"/>
                  </a:spcAft>
                </a:pPr>
                <a:r>
                  <a:rPr lang="vi-VN" sz="4000" b="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Nếu x là góc lượng giác có đơn vị đo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35164" y="6097718"/>
                <a:ext cx="13497560" cy="2862322"/>
              </a:xfrm>
              <a:prstGeom prst="rect">
                <a:avLst/>
              </a:prstGeom>
              <a:blipFill rotWithShape="0">
                <a:blip r:embed="rId6"/>
                <a:stretch>
                  <a:fillRect l="-1580" r="-1580"/>
                </a:stretch>
              </a:blipFill>
            </p:spPr>
            <p:txBody>
              <a:bodyPr/>
              <a:lstStyle/>
              <a:p>
                <a:r>
                  <a:rPr lang="en-US">
                    <a:noFill/>
                  </a:rPr>
                  <a:t> </a:t>
                </a:r>
              </a:p>
            </p:txBody>
          </p:sp>
        </mc:Fallback>
      </mc:AlternateContent>
    </p:spTree>
    <p:extLst>
      <p:ext uri="{BB962C8B-B14F-4D97-AF65-F5344CB8AC3E}">
        <p14:creationId xmlns:p14="http://schemas.microsoft.com/office/powerpoint/2010/main" val="21847408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rot="93123">
            <a:off x="676221" y="1278071"/>
            <a:ext cx="17503226" cy="9025808"/>
            <a:chOff x="0" y="0"/>
            <a:chExt cx="4021842" cy="2452799"/>
          </a:xfrm>
        </p:grpSpPr>
        <p:sp>
          <p:nvSpPr>
            <p:cNvPr id="4" name="Freeform 4"/>
            <p:cNvSpPr/>
            <p:nvPr/>
          </p:nvSpPr>
          <p:spPr>
            <a:xfrm>
              <a:off x="0" y="0"/>
              <a:ext cx="4021842" cy="2452800"/>
            </a:xfrm>
            <a:custGeom>
              <a:avLst/>
              <a:gdLst/>
              <a:ahLst/>
              <a:cxnLst/>
              <a:rect l="l" t="t" r="r" b="b"/>
              <a:pathLst>
                <a:path w="4021842" h="2452800">
                  <a:moveTo>
                    <a:pt x="15344" y="0"/>
                  </a:moveTo>
                  <a:lnTo>
                    <a:pt x="4006497" y="0"/>
                  </a:lnTo>
                  <a:cubicBezTo>
                    <a:pt x="4010567" y="0"/>
                    <a:pt x="4014470" y="1617"/>
                    <a:pt x="4017347" y="4494"/>
                  </a:cubicBezTo>
                  <a:cubicBezTo>
                    <a:pt x="4020225" y="7372"/>
                    <a:pt x="4021842" y="11275"/>
                    <a:pt x="4021842" y="15344"/>
                  </a:cubicBezTo>
                  <a:lnTo>
                    <a:pt x="4021842" y="2437455"/>
                  </a:lnTo>
                  <a:cubicBezTo>
                    <a:pt x="4021842" y="2441525"/>
                    <a:pt x="4020225" y="2445428"/>
                    <a:pt x="4017347" y="2448305"/>
                  </a:cubicBezTo>
                  <a:cubicBezTo>
                    <a:pt x="4014470" y="2451183"/>
                    <a:pt x="4010567" y="2452800"/>
                    <a:pt x="4006497" y="2452800"/>
                  </a:cubicBezTo>
                  <a:lnTo>
                    <a:pt x="15344" y="2452800"/>
                  </a:lnTo>
                  <a:cubicBezTo>
                    <a:pt x="11275" y="2452800"/>
                    <a:pt x="7372" y="2451183"/>
                    <a:pt x="4494" y="2448305"/>
                  </a:cubicBezTo>
                  <a:cubicBezTo>
                    <a:pt x="1617" y="2445428"/>
                    <a:pt x="0" y="2441525"/>
                    <a:pt x="0" y="2437455"/>
                  </a:cubicBezTo>
                  <a:lnTo>
                    <a:pt x="0" y="15344"/>
                  </a:lnTo>
                  <a:cubicBezTo>
                    <a:pt x="0" y="11275"/>
                    <a:pt x="1617" y="7372"/>
                    <a:pt x="4494" y="4494"/>
                  </a:cubicBezTo>
                  <a:cubicBezTo>
                    <a:pt x="7372" y="1617"/>
                    <a:pt x="11275" y="0"/>
                    <a:pt x="15344" y="0"/>
                  </a:cubicBezTo>
                  <a:close/>
                </a:path>
              </a:pathLst>
            </a:custGeom>
            <a:solidFill>
              <a:srgbClr val="000000">
                <a:alpha val="31765"/>
              </a:srgbClr>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endParaRPr/>
            </a:p>
          </p:txBody>
        </p:sp>
      </p:grpSp>
      <p:grpSp>
        <p:nvGrpSpPr>
          <p:cNvPr id="6" name="Group 6"/>
          <p:cNvGrpSpPr/>
          <p:nvPr/>
        </p:nvGrpSpPr>
        <p:grpSpPr>
          <a:xfrm>
            <a:off x="381000" y="419100"/>
            <a:ext cx="17373600" cy="9448800"/>
            <a:chOff x="0" y="0"/>
            <a:chExt cx="3895412" cy="2555175"/>
          </a:xfrm>
        </p:grpSpPr>
        <p:sp>
          <p:nvSpPr>
            <p:cNvPr id="7" name="Freeform 7"/>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4" name="Freeform 24"/>
          <p:cNvSpPr/>
          <p:nvPr/>
        </p:nvSpPr>
        <p:spPr>
          <a:xfrm rot="-117286">
            <a:off x="15932462" y="56457"/>
            <a:ext cx="2120824" cy="2497759"/>
          </a:xfrm>
          <a:custGeom>
            <a:avLst/>
            <a:gdLst/>
            <a:ahLst/>
            <a:cxnLst/>
            <a:rect l="l" t="t" r="r" b="b"/>
            <a:pathLst>
              <a:path w="3828638" h="4509103">
                <a:moveTo>
                  <a:pt x="0" y="0"/>
                </a:moveTo>
                <a:lnTo>
                  <a:pt x="3828638" y="0"/>
                </a:lnTo>
                <a:lnTo>
                  <a:pt x="3828638" y="4509103"/>
                </a:lnTo>
                <a:lnTo>
                  <a:pt x="0" y="4509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894854" y="-204053"/>
            <a:ext cx="1239167" cy="11896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6"/>
          <p:cNvSpPr txBox="1"/>
          <p:nvPr/>
        </p:nvSpPr>
        <p:spPr>
          <a:xfrm>
            <a:off x="4679289" y="1003327"/>
            <a:ext cx="8894674" cy="1048620"/>
          </a:xfrm>
          <a:prstGeom prst="rect">
            <a:avLst/>
          </a:prstGeom>
        </p:spPr>
        <p:txBody>
          <a:bodyPr lIns="0" tIns="0" rIns="0" bIns="0" rtlCol="0" anchor="t">
            <a:spAutoFit/>
          </a:bodyPr>
          <a:lstStyle/>
          <a:p>
            <a:pPr marL="0" lvl="0" indent="0" algn="ctr">
              <a:lnSpc>
                <a:spcPts val="8865"/>
              </a:lnSpc>
              <a:spcBef>
                <a:spcPct val="0"/>
              </a:spcBef>
            </a:pPr>
            <a:r>
              <a:rPr lang="vi-VN" sz="6600" b="1">
                <a:solidFill>
                  <a:schemeClr val="accent2">
                    <a:lumMod val="75000"/>
                  </a:schemeClr>
                </a:solidFill>
                <a:latin typeface="Arial" panose="020B0604020202020204" pitchFamily="34" charset="0"/>
                <a:cs typeface="Arial" panose="020B0604020202020204" pitchFamily="34" charset="0"/>
              </a:rPr>
              <a:t>NỘI DUNG BÀI HỌC</a:t>
            </a:r>
            <a:endParaRPr lang="en-US" sz="6600" b="1">
              <a:solidFill>
                <a:schemeClr val="accent2">
                  <a:lumMod val="7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074547" y="2616677"/>
            <a:ext cx="8510019" cy="1220870"/>
            <a:chOff x="1074547" y="2616677"/>
            <a:chExt cx="8510019" cy="1220870"/>
          </a:xfrm>
        </p:grpSpPr>
        <p:sp>
          <p:nvSpPr>
            <p:cNvPr id="33" name="Oval 32"/>
            <p:cNvSpPr/>
            <p:nvPr/>
          </p:nvSpPr>
          <p:spPr>
            <a:xfrm>
              <a:off x="1074547" y="2616677"/>
              <a:ext cx="1220870" cy="122087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01</a:t>
              </a:r>
              <a:endParaRPr lang="en-US" sz="4000" b="1">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2437412" y="2895934"/>
              <a:ext cx="7147154"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tương đương</a:t>
              </a:r>
              <a:endParaRPr lang="en-US" sz="4000" b="1">
                <a:latin typeface="Arial" panose="020B0604020202020204" pitchFamily="34" charset="0"/>
                <a:cs typeface="Arial" panose="020B0604020202020204" pitchFamily="34" charset="0"/>
              </a:endParaRPr>
            </a:p>
          </p:txBody>
        </p:sp>
      </p:grpSp>
      <p:grpSp>
        <p:nvGrpSpPr>
          <p:cNvPr id="10" name="Group 9"/>
          <p:cNvGrpSpPr/>
          <p:nvPr/>
        </p:nvGrpSpPr>
        <p:grpSpPr>
          <a:xfrm>
            <a:off x="10117965" y="2638108"/>
            <a:ext cx="7323201" cy="1220870"/>
            <a:chOff x="10117965" y="2638108"/>
            <a:chExt cx="7323201" cy="1220870"/>
          </a:xfrm>
        </p:grpSpPr>
        <p:sp>
          <p:nvSpPr>
            <p:cNvPr id="35" name="Oval 34"/>
            <p:cNvSpPr/>
            <p:nvPr/>
          </p:nvSpPr>
          <p:spPr>
            <a:xfrm>
              <a:off x="10117965" y="2638108"/>
              <a:ext cx="1220870" cy="122087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02</a:t>
              </a:r>
              <a:endParaRPr lang="en-US" sz="4000" b="1">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11480829" y="2895934"/>
              <a:ext cx="5960337"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sinx = m</a:t>
              </a:r>
              <a:endParaRPr lang="en-US" sz="4000" b="1">
                <a:latin typeface="Arial" panose="020B0604020202020204" pitchFamily="34" charset="0"/>
                <a:cs typeface="Arial" panose="020B0604020202020204" pitchFamily="34" charset="0"/>
              </a:endParaRPr>
            </a:p>
          </p:txBody>
        </p:sp>
      </p:grpSp>
      <p:grpSp>
        <p:nvGrpSpPr>
          <p:cNvPr id="11" name="Group 10"/>
          <p:cNvGrpSpPr/>
          <p:nvPr/>
        </p:nvGrpSpPr>
        <p:grpSpPr>
          <a:xfrm>
            <a:off x="1074547" y="4374686"/>
            <a:ext cx="7679573" cy="1220870"/>
            <a:chOff x="1074547" y="4374686"/>
            <a:chExt cx="7679573" cy="1220870"/>
          </a:xfrm>
        </p:grpSpPr>
        <p:sp>
          <p:nvSpPr>
            <p:cNvPr id="37" name="Oval 36"/>
            <p:cNvSpPr/>
            <p:nvPr/>
          </p:nvSpPr>
          <p:spPr>
            <a:xfrm>
              <a:off x="1074547" y="4374686"/>
              <a:ext cx="1220870" cy="1220870"/>
            </a:xfrm>
            <a:prstGeom prst="ellipse">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03</a:t>
              </a:r>
              <a:endParaRPr lang="en-US" sz="4000" b="1">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2437411" y="4653943"/>
              <a:ext cx="6316709"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cosx = m</a:t>
              </a:r>
              <a:endParaRPr lang="en-US" sz="4000" b="1">
                <a:latin typeface="Arial" panose="020B0604020202020204" pitchFamily="34" charset="0"/>
                <a:cs typeface="Arial" panose="020B0604020202020204" pitchFamily="34" charset="0"/>
              </a:endParaRPr>
            </a:p>
          </p:txBody>
        </p:sp>
      </p:grpSp>
      <p:grpSp>
        <p:nvGrpSpPr>
          <p:cNvPr id="12" name="Group 11"/>
          <p:cNvGrpSpPr/>
          <p:nvPr/>
        </p:nvGrpSpPr>
        <p:grpSpPr>
          <a:xfrm>
            <a:off x="10117965" y="4353132"/>
            <a:ext cx="7323201" cy="1220870"/>
            <a:chOff x="10117965" y="4353132"/>
            <a:chExt cx="7323201" cy="1220870"/>
          </a:xfrm>
        </p:grpSpPr>
        <p:sp>
          <p:nvSpPr>
            <p:cNvPr id="39" name="Oval 38"/>
            <p:cNvSpPr/>
            <p:nvPr/>
          </p:nvSpPr>
          <p:spPr>
            <a:xfrm>
              <a:off x="10117965" y="4353132"/>
              <a:ext cx="1220870" cy="1220870"/>
            </a:xfrm>
            <a:prstGeom prst="ellipse">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04</a:t>
              </a:r>
              <a:endParaRPr lang="en-US" sz="4000" b="1">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11480829" y="4610958"/>
              <a:ext cx="5960337"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tanx = m</a:t>
              </a:r>
              <a:endParaRPr lang="en-US" sz="4000" b="1">
                <a:latin typeface="Arial" panose="020B0604020202020204" pitchFamily="34" charset="0"/>
                <a:cs typeface="Arial" panose="020B0604020202020204" pitchFamily="34" charset="0"/>
              </a:endParaRPr>
            </a:p>
          </p:txBody>
        </p:sp>
      </p:grpSp>
      <p:grpSp>
        <p:nvGrpSpPr>
          <p:cNvPr id="13" name="Group 12"/>
          <p:cNvGrpSpPr/>
          <p:nvPr/>
        </p:nvGrpSpPr>
        <p:grpSpPr>
          <a:xfrm>
            <a:off x="1074547" y="6126981"/>
            <a:ext cx="7323201" cy="1220870"/>
            <a:chOff x="1074547" y="6126981"/>
            <a:chExt cx="7323201" cy="1220870"/>
          </a:xfrm>
        </p:grpSpPr>
        <p:sp>
          <p:nvSpPr>
            <p:cNvPr id="41" name="Oval 40"/>
            <p:cNvSpPr/>
            <p:nvPr/>
          </p:nvSpPr>
          <p:spPr>
            <a:xfrm>
              <a:off x="1074547" y="6126981"/>
              <a:ext cx="1220870" cy="1220870"/>
            </a:xfrm>
            <a:prstGeom prst="ellipse">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05</a:t>
              </a:r>
              <a:endParaRPr lang="en-US" sz="4000" b="1">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2437411" y="6384807"/>
              <a:ext cx="5960337"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cotx = m</a:t>
              </a:r>
              <a:endParaRPr lang="en-US" sz="4000" b="1">
                <a:latin typeface="Arial" panose="020B0604020202020204" pitchFamily="34" charset="0"/>
                <a:cs typeface="Arial" panose="020B0604020202020204" pitchFamily="34" charset="0"/>
              </a:endParaRPr>
            </a:p>
          </p:txBody>
        </p:sp>
      </p:grpSp>
      <p:grpSp>
        <p:nvGrpSpPr>
          <p:cNvPr id="14" name="Group 13"/>
          <p:cNvGrpSpPr/>
          <p:nvPr/>
        </p:nvGrpSpPr>
        <p:grpSpPr>
          <a:xfrm>
            <a:off x="10130520" y="6015660"/>
            <a:ext cx="7310646" cy="2862322"/>
            <a:chOff x="10130520" y="6015660"/>
            <a:chExt cx="7310646" cy="2862322"/>
          </a:xfrm>
        </p:grpSpPr>
        <p:sp>
          <p:nvSpPr>
            <p:cNvPr id="43" name="Oval 42"/>
            <p:cNvSpPr/>
            <p:nvPr/>
          </p:nvSpPr>
          <p:spPr>
            <a:xfrm>
              <a:off x="10130520" y="6124324"/>
              <a:ext cx="1220870" cy="1220870"/>
            </a:xfrm>
            <a:prstGeom prst="ellipse">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06</a:t>
              </a:r>
              <a:endParaRPr lang="en-US" sz="4000" b="1">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11480829" y="6015660"/>
              <a:ext cx="5960337" cy="2862322"/>
            </a:xfrm>
            <a:prstGeom prst="rect">
              <a:avLst/>
            </a:prstGeom>
            <a:noFill/>
          </p:spPr>
          <p:txBody>
            <a:bodyPr wrap="square" rtlCol="0">
              <a:spAutoFit/>
            </a:bodyPr>
            <a:lstStyle/>
            <a:p>
              <a:pPr>
                <a:lnSpc>
                  <a:spcPct val="150000"/>
                </a:lnSpc>
              </a:pPr>
              <a:r>
                <a:rPr lang="vi-VN" sz="4000" b="1">
                  <a:latin typeface="Arial" panose="020B0604020202020204" pitchFamily="34" charset="0"/>
                  <a:cs typeface="Arial" panose="020B0604020202020204" pitchFamily="34" charset="0"/>
                </a:rPr>
                <a:t>Giải phương trình lượng giác cơ bản bằng máy tính cầm tay</a:t>
              </a:r>
              <a:endParaRPr lang="en-US" sz="4000" b="1">
                <a:latin typeface="Arial" panose="020B0604020202020204" pitchFamily="34" charset="0"/>
                <a:cs typeface="Arial" panose="020B0604020202020204" pitchFamily="34" charset="0"/>
              </a:endParaRPr>
            </a:p>
          </p:txBody>
        </p:sp>
      </p:grpSp>
      <p:pic>
        <p:nvPicPr>
          <p:cNvPr id="46" name="Picture 45"/>
          <p:cNvPicPr>
            <a:picLocks noChangeAspect="1"/>
          </p:cNvPicPr>
          <p:nvPr/>
        </p:nvPicPr>
        <p:blipFill>
          <a:blip r:embed="rId7"/>
          <a:stretch>
            <a:fillRect/>
          </a:stretch>
        </p:blipFill>
        <p:spPr>
          <a:xfrm>
            <a:off x="4664049" y="7511793"/>
            <a:ext cx="2687041" cy="2165866"/>
          </a:xfrm>
          <a:prstGeom prst="rect">
            <a:avLst/>
          </a:prstGeom>
        </p:spPr>
      </p:pic>
    </p:spTree>
    <p:extLst>
      <p:ext uri="{BB962C8B-B14F-4D97-AF65-F5344CB8AC3E}">
        <p14:creationId xmlns:p14="http://schemas.microsoft.com/office/powerpoint/2010/main" val="13453979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anim calcmode="lin" valueType="num">
                                      <p:cBhvr>
                                        <p:cTn id="37" dur="500" fill="hold"/>
                                        <p:tgtEl>
                                          <p:spTgt spid="46"/>
                                        </p:tgtEl>
                                        <p:attrNameLst>
                                          <p:attrName>ppt_x</p:attrName>
                                        </p:attrNameLst>
                                      </p:cBhvr>
                                      <p:tavLst>
                                        <p:tav tm="0">
                                          <p:val>
                                            <p:strVal val="#ppt_x"/>
                                          </p:val>
                                        </p:tav>
                                        <p:tav tm="100000">
                                          <p:val>
                                            <p:strVal val="#ppt_x"/>
                                          </p:val>
                                        </p:tav>
                                      </p:tavLst>
                                    </p:anim>
                                    <p:anim calcmode="lin" valueType="num">
                                      <p:cBhvr>
                                        <p:cTn id="38" dur="50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811573"/>
            <a:ext cx="57912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prstClr val="black"/>
                </a:solidFill>
                <a:cs typeface="Arial" panose="020B0604020202020204" pitchFamily="34" charset="0"/>
              </a:rPr>
              <a:t>Ví dụ 7 (SGK - tr.37)</a:t>
            </a:r>
            <a:endParaRPr lang="en-US" sz="44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620000" y="3845523"/>
            <a:ext cx="27432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5680" y="899879"/>
            <a:ext cx="13944600" cy="2821753"/>
            <a:chOff x="995680" y="899879"/>
            <a:chExt cx="13944600" cy="2821753"/>
          </a:xfrm>
        </p:grpSpPr>
        <p:sp>
          <p:nvSpPr>
            <p:cNvPr id="4" name="TextBox 3"/>
            <p:cNvSpPr txBox="1"/>
            <p:nvPr/>
          </p:nvSpPr>
          <p:spPr>
            <a:xfrm>
              <a:off x="7620000" y="899879"/>
              <a:ext cx="5257800" cy="1107996"/>
            </a:xfrm>
            <a:prstGeom prst="rect">
              <a:avLst/>
            </a:prstGeom>
            <a:noFill/>
          </p:spPr>
          <p:txBody>
            <a:bodyPr wrap="square" rtlCol="0">
              <a:spAutoFit/>
            </a:bodyPr>
            <a:lstStyle/>
            <a:p>
              <a:pPr algn="just">
                <a:lnSpc>
                  <a:spcPct val="150000"/>
                </a:lnSpc>
              </a:pPr>
              <a:r>
                <a:rPr lang="vi-VN" sz="4400">
                  <a:solidFill>
                    <a:prstClr val="black"/>
                  </a:solidFill>
                  <a:cs typeface="Arial" panose="020B0604020202020204" pitchFamily="34" charset="0"/>
                </a:rPr>
                <a:t>Giải phương trình:</a:t>
              </a:r>
              <a:endParaRPr lang="en-US" sz="44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5680" y="2539385"/>
                  <a:ext cx="13944600" cy="1182247"/>
                </a:xfrm>
                <a:prstGeom prst="rect">
                  <a:avLst/>
                </a:prstGeom>
                <a:noFill/>
              </p:spPr>
              <p:txBody>
                <a:bodyPr wrap="square" rtlCol="0">
                  <a:spAutoFit/>
                </a:bodyPr>
                <a:lstStyle/>
                <a:p>
                  <a:r>
                    <a:rPr lang="vi-VN" sz="4400">
                      <a:solidFill>
                        <a:prstClr val="black"/>
                      </a:solidFill>
                      <a:cs typeface="Arial" panose="020B0604020202020204" pitchFamily="34" charset="0"/>
                    </a:rPr>
                    <a:t>a) tanx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800" i="1" smtClean="0">
                                  <a:solidFill>
                                    <a:prstClr val="black"/>
                                  </a:solidFill>
                                  <a:latin typeface="Cambria Math" panose="02040503050406030204" pitchFamily="18" charset="0"/>
                                  <a:cs typeface="Arial" panose="020B0604020202020204" pitchFamily="34" charset="0"/>
                                </a:rPr>
                              </m:ctrlPr>
                            </m:radPr>
                            <m:deg/>
                            <m:e>
                              <m:r>
                                <a:rPr lang="vi-VN" sz="4800" b="0" i="1" smtClean="0">
                                  <a:solidFill>
                                    <a:prstClr val="black"/>
                                  </a:solidFill>
                                  <a:latin typeface="Cambria Math" panose="02040503050406030204" pitchFamily="18" charset="0"/>
                                  <a:cs typeface="Arial" panose="020B0604020202020204" pitchFamily="34" charset="0"/>
                                </a:rPr>
                                <m:t>3</m:t>
                              </m:r>
                            </m:e>
                          </m:rad>
                        </m:den>
                      </m:f>
                    </m:oMath>
                  </a14:m>
                  <a:r>
                    <a:rPr lang="vi-VN" sz="4400">
                      <a:solidFill>
                        <a:prstClr val="black"/>
                      </a:solidFill>
                      <a:cs typeface="Arial" panose="020B0604020202020204" pitchFamily="34" charset="0"/>
                    </a:rPr>
                    <a:t>                                           b) tanx = -1</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5680" y="2539385"/>
                  <a:ext cx="13944600" cy="1182247"/>
                </a:xfrm>
                <a:prstGeom prst="rect">
                  <a:avLst/>
                </a:prstGeom>
                <a:blipFill rotWithShape="0">
                  <a:blip r:embed="rId3"/>
                  <a:stretch>
                    <a:fillRect l="-1748" b="-412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5680" y="5403903"/>
                <a:ext cx="15087600" cy="1091389"/>
              </a:xfrm>
              <a:prstGeom prst="rect">
                <a:avLst/>
              </a:prstGeom>
              <a:noFill/>
            </p:spPr>
            <p:txBody>
              <a:bodyPr wrap="square" rtlCol="0">
                <a:spAutoFit/>
              </a:bodyPr>
              <a:lstStyle/>
              <a:p>
                <a:pPr marL="742950" indent="-742950">
                  <a:buFontTx/>
                  <a:buAutoNum type="alphaLcParenR"/>
                </a:pPr>
                <a:r>
                  <a:rPr lang="vi-VN" sz="440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a:solidFill>
                      <a:prstClr val="black"/>
                    </a:solidFill>
                    <a:cs typeface="Arial" panose="020B0604020202020204" pitchFamily="34" charset="0"/>
                  </a:rPr>
                  <a:t> = </a:t>
                </a:r>
                <a14:m>
                  <m:oMath xmlns:m="http://schemas.openxmlformats.org/officeDocument/2006/math">
                    <m:f>
                      <m:fPr>
                        <m:ctrlPr>
                          <a:rPr lang="vi-VN" sz="4400" i="1">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40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den>
                    </m:f>
                  </m:oMath>
                </a14:m>
                <a:r>
                  <a:rPr lang="vi-VN" sz="4400">
                    <a:solidFill>
                      <a:prstClr val="black"/>
                    </a:solidFill>
                    <a:cs typeface="Arial" panose="020B0604020202020204" pitchFamily="34" charset="0"/>
                  </a:rPr>
                  <a:t>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5680" y="5403903"/>
                <a:ext cx="15087600" cy="1091389"/>
              </a:xfrm>
              <a:prstGeom prst="rect">
                <a:avLst/>
              </a:prstGeom>
              <a:blipFill rotWithShape="0">
                <a:blip r:embed="rId4"/>
                <a:stretch>
                  <a:fillRect l="-1455" t="-556" b="-6667"/>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95680" y="7182399"/>
                <a:ext cx="16149320" cy="1105687"/>
              </a:xfrm>
              <a:prstGeom prst="rect">
                <a:avLst/>
              </a:prstGeom>
              <a:noFill/>
            </p:spPr>
            <p:txBody>
              <a:bodyPr wrap="square" rtlCol="0">
                <a:spAutoFit/>
              </a:bodyPr>
              <a:lstStyle/>
              <a:p>
                <a:pPr marL="742950" indent="-742950">
                  <a:buFont typeface="+mj-lt"/>
                  <a:buAutoNum type="alphaLcParenR" startAt="2"/>
                </a:pPr>
                <a:r>
                  <a:rPr lang="vi-VN" sz="440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a:solidFill>
                      <a:prstClr val="black"/>
                    </a:solidFill>
                    <a:cs typeface="Arial" panose="020B0604020202020204" pitchFamily="34" charset="0"/>
                  </a:rPr>
                  <a:t> = -1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5680" y="7182399"/>
                <a:ext cx="16149320" cy="1105687"/>
              </a:xfrm>
              <a:prstGeom prst="rect">
                <a:avLst/>
              </a:prstGeom>
              <a:blipFill rotWithShape="0">
                <a:blip r:embed="rId7"/>
                <a:stretch>
                  <a:fillRect l="-1358" b="-8791"/>
                </a:stretch>
              </a:blipFill>
            </p:spPr>
            <p:txBody>
              <a:bodyPr/>
              <a:lstStyle/>
              <a:p>
                <a:r>
                  <a:rPr lang="en-US">
                    <a:noFill/>
                  </a:rPr>
                  <a:t> </a:t>
                </a:r>
              </a:p>
            </p:txBody>
          </p:sp>
        </mc:Fallback>
      </mc:AlternateContent>
    </p:spTree>
    <p:extLst>
      <p:ext uri="{BB962C8B-B14F-4D97-AF65-F5344CB8AC3E}">
        <p14:creationId xmlns:p14="http://schemas.microsoft.com/office/powerpoint/2010/main" val="37102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990600" y="2046217"/>
            <a:ext cx="6096000" cy="7212083"/>
            <a:chOff x="990600" y="2046217"/>
            <a:chExt cx="6096000" cy="7212083"/>
          </a:xfrm>
        </p:grpSpPr>
        <p:sp>
          <p:nvSpPr>
            <p:cNvPr id="3" name="Freeform 12"/>
            <p:cNvSpPr/>
            <p:nvPr/>
          </p:nvSpPr>
          <p:spPr>
            <a:xfrm>
              <a:off x="990600" y="2046217"/>
              <a:ext cx="6096000" cy="7212083"/>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1143000" y="3839435"/>
              <a:ext cx="5791200" cy="4708981"/>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7:</a:t>
              </a:r>
            </a:p>
            <a:p>
              <a:pPr marL="742950" indent="-742950">
                <a:lnSpc>
                  <a:spcPct val="150000"/>
                </a:lnSpc>
                <a:buFontTx/>
                <a:buAutoNum type="alphaLcParenR"/>
              </a:pPr>
              <a:r>
                <a:rPr lang="vi-VN" sz="4000">
                  <a:solidFill>
                    <a:prstClr val="black"/>
                  </a:solidFill>
                  <a:cs typeface="Arial" panose="020B0604020202020204" pitchFamily="34" charset="0"/>
                </a:rPr>
                <a:t>Giải phương trình: </a:t>
              </a:r>
            </a:p>
            <a:p>
              <a:pPr algn="ctr">
                <a:lnSpc>
                  <a:spcPct val="150000"/>
                </a:lnSpc>
              </a:pPr>
              <a:r>
                <a:rPr lang="vi-VN" sz="4000">
                  <a:solidFill>
                    <a:prstClr val="black"/>
                  </a:solidFill>
                  <a:cs typeface="Arial" panose="020B0604020202020204" pitchFamily="34" charset="0"/>
                </a:rPr>
                <a:t>tanx = 0</a:t>
              </a:r>
            </a:p>
            <a:p>
              <a:pPr>
                <a:lnSpc>
                  <a:spcPct val="150000"/>
                </a:lnSpc>
              </a:pPr>
              <a:r>
                <a:rPr lang="vi-VN" sz="4000">
                  <a:solidFill>
                    <a:prstClr val="black"/>
                  </a:solidFill>
                  <a:cs typeface="Arial" panose="020B0604020202020204" pitchFamily="34" charset="0"/>
                </a:rPr>
                <a:t>b) Tìm góc lượng giác x sao cho tanx = tan 67</a:t>
              </a:r>
              <a:r>
                <a:rPr lang="vi-VN" sz="4000" baseline="30000">
                  <a:solidFill>
                    <a:prstClr val="black"/>
                  </a:solidFill>
                  <a:cs typeface="Arial" panose="020B0604020202020204" pitchFamily="34" charset="0"/>
                </a:rPr>
                <a:t>o</a:t>
              </a:r>
              <a:endParaRPr lang="vi-VN" sz="4000">
                <a:solidFill>
                  <a:prstClr val="black"/>
                </a:solidFill>
                <a:cs typeface="Arial" panose="020B0604020202020204" pitchFamily="34" charset="0"/>
              </a:endParaRPr>
            </a:p>
          </p:txBody>
        </p:sp>
      </p:grpSp>
      <p:sp>
        <p:nvSpPr>
          <p:cNvPr id="8" name="TextBox 7"/>
          <p:cNvSpPr txBox="1"/>
          <p:nvPr/>
        </p:nvSpPr>
        <p:spPr>
          <a:xfrm>
            <a:off x="11027889" y="1477828"/>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37902" y="304252"/>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7418563" cy="224055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Điều kiện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7418563" cy="2240550"/>
              </a:xfrm>
              <a:prstGeom prst="rect">
                <a:avLst/>
              </a:prstGeom>
              <a:blipFill rotWithShape="0">
                <a:blip r:embed="rId25"/>
                <a:stretch>
                  <a:fillRect l="-2961" b="-5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242080"/>
                <a:ext cx="9144000"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các góc lượng giác x cần tìm là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242080"/>
                <a:ext cx="9144000" cy="3785652"/>
              </a:xfrm>
              <a:prstGeom prst="rect">
                <a:avLst/>
              </a:prstGeom>
              <a:blipFill rotWithShape="0">
                <a:blip r:embed="rId26"/>
                <a:stretch>
                  <a:fillRect l="-2400" r="-2333" b="-3060"/>
                </a:stretch>
              </a:blipFill>
            </p:spPr>
            <p:txBody>
              <a:bodyPr/>
              <a:lstStyle/>
              <a:p>
                <a:r>
                  <a:rPr lang="en-US">
                    <a:noFill/>
                  </a:rPr>
                  <a:t> </a:t>
                </a:r>
              </a:p>
            </p:txBody>
          </p:sp>
        </mc:Fallback>
      </mc:AlternateContent>
      <p:pic>
        <p:nvPicPr>
          <p:cNvPr id="11" name="Picture 10"/>
          <p:cNvPicPr>
            <a:picLocks noChangeAspect="1"/>
          </p:cNvPicPr>
          <p:nvPr/>
        </p:nvPicPr>
        <p:blipFill>
          <a:blip r:embed="rId27"/>
          <a:stretch>
            <a:fillRect/>
          </a:stretch>
        </p:blipFill>
        <p:spPr>
          <a:xfrm>
            <a:off x="15360563" y="133472"/>
            <a:ext cx="2706624" cy="1700839"/>
          </a:xfrm>
          <a:prstGeom prst="rect">
            <a:avLst/>
          </a:prstGeom>
        </p:spPr>
      </p:pic>
    </p:spTree>
    <p:extLst>
      <p:ext uri="{BB962C8B-B14F-4D97-AF65-F5344CB8AC3E}">
        <p14:creationId xmlns:p14="http://schemas.microsoft.com/office/powerpoint/2010/main" val="24662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4118966" y="0"/>
            <a:ext cx="10050067" cy="1333500"/>
            <a:chOff x="4114552" y="0"/>
            <a:chExt cx="9906495" cy="1333500"/>
          </a:xfrm>
        </p:grpSpPr>
        <p:sp>
          <p:nvSpPr>
            <p:cNvPr id="3" name="Round Same Side Corner Rectangle 2"/>
            <p:cNvSpPr/>
            <p:nvPr/>
          </p:nvSpPr>
          <p:spPr>
            <a:xfrm flipV="1">
              <a:off x="4260668" y="0"/>
              <a:ext cx="9614262" cy="1333500"/>
            </a:xfrm>
            <a:prstGeom prst="round2SameRect">
              <a:avLst>
                <a:gd name="adj1" fmla="val 50000"/>
                <a:gd name="adj2" fmla="val 0"/>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V. PHƯƠNG TRÌNH cotx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8" name="Group 7"/>
          <p:cNvGrpSpPr/>
          <p:nvPr/>
        </p:nvGrpSpPr>
        <p:grpSpPr>
          <a:xfrm>
            <a:off x="762000" y="1654745"/>
            <a:ext cx="17488342" cy="7782758"/>
            <a:chOff x="762000" y="1654745"/>
            <a:chExt cx="17488342" cy="7782758"/>
          </a:xfrm>
        </p:grpSpPr>
        <p:sp>
          <p:nvSpPr>
            <p:cNvPr id="15" name="Horizontal Scroll 14"/>
            <p:cNvSpPr/>
            <p:nvPr/>
          </p:nvSpPr>
          <p:spPr>
            <a:xfrm>
              <a:off x="822480" y="1803821"/>
              <a:ext cx="1887079" cy="164084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HĐ6</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762000" y="3879026"/>
                  <a:ext cx="8560141" cy="47089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a) Từ hoành độ giao điểm của đồ thị hàm số y = cotx và đường thẳng y = -1 trên khoảng (0;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el-GR" sz="4000">
                      <a:solidFill>
                        <a:prstClr val="black"/>
                      </a:solidFill>
                      <a:cs typeface="Arial" panose="020B0604020202020204" pitchFamily="34" charset="0"/>
                    </a:rPr>
                    <a:t>)</a:t>
                  </a:r>
                  <a:r>
                    <a:rPr lang="vi-VN" sz="4000">
                      <a:solidFill>
                        <a:prstClr val="black"/>
                      </a:solidFill>
                      <a:cs typeface="Arial" panose="020B0604020202020204" pitchFamily="34" charset="0"/>
                    </a:rPr>
                    <a:t>,</a:t>
                  </a:r>
                  <a:r>
                    <a:rPr lang="el-GR" sz="4000">
                      <a:solidFill>
                        <a:prstClr val="black"/>
                      </a:solidFill>
                      <a:cs typeface="Arial" panose="020B0604020202020204" pitchFamily="34" charset="0"/>
                    </a:rPr>
                    <a:t> </a:t>
                  </a:r>
                  <a:r>
                    <a:rPr lang="vi-VN" sz="40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762000" y="3879026"/>
                  <a:ext cx="8560141" cy="4708981"/>
                </a:xfrm>
                <a:prstGeom prst="rect">
                  <a:avLst/>
                </a:prstGeom>
                <a:blipFill rotWithShape="0">
                  <a:blip r:embed="rId3"/>
                  <a:stretch>
                    <a:fillRect l="-2493" r="-2493" b="-2199"/>
                  </a:stretch>
                </a:blipFill>
              </p:spPr>
              <p:txBody>
                <a:bodyPr/>
                <a:lstStyle/>
                <a:p>
                  <a:r>
                    <a:rPr lang="en-US">
                      <a:noFill/>
                    </a:rPr>
                    <a:t> </a:t>
                  </a:r>
                </a:p>
              </p:txBody>
            </p:sp>
          </mc:Fallback>
        </mc:AlternateContent>
        <p:sp>
          <p:nvSpPr>
            <p:cNvPr id="11" name="TextBox 10"/>
            <p:cNvSpPr txBox="1"/>
            <p:nvPr/>
          </p:nvSpPr>
          <p:spPr>
            <a:xfrm>
              <a:off x="3236242" y="1654745"/>
              <a:ext cx="13468280" cy="1938992"/>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Quan sát các giao điểm của đồ thị hàm số y = cotx và đường thẳng y = -1.</a:t>
              </a:r>
              <a:endParaRPr lang="en-US" sz="400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762000" y="8729617"/>
              <a:ext cx="13146548" cy="707886"/>
            </a:xfrm>
            <a:prstGeom prst="rect">
              <a:avLst/>
            </a:prstGeom>
          </p:spPr>
          <p:txBody>
            <a:bodyPr wrap="none">
              <a:spAutoFit/>
            </a:bodyPr>
            <a:lstStyle/>
            <a:p>
              <a:r>
                <a:rPr lang="vi-VN" sz="4000">
                  <a:solidFill>
                    <a:prstClr val="black"/>
                  </a:solidFill>
                  <a:cs typeface="Arial" panose="020B0604020202020204" pitchFamily="34" charset="0"/>
                </a:rPr>
                <a:t>b) Có nhận xét gì về nghiệm của phương trình cotx = -1?</a:t>
              </a:r>
              <a:endParaRPr lang="en-US" sz="400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759" y="4075258"/>
              <a:ext cx="8829583" cy="4147437"/>
            </a:xfrm>
            <a:prstGeom prst="rect">
              <a:avLst/>
            </a:prstGeom>
          </p:spPr>
        </p:pic>
      </p:grpSp>
    </p:spTree>
    <p:extLst>
      <p:ext uri="{BB962C8B-B14F-4D97-AF65-F5344CB8AC3E}">
        <p14:creationId xmlns:p14="http://schemas.microsoft.com/office/powerpoint/2010/main" val="3895124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45" y="5829300"/>
            <a:ext cx="9490110" cy="44577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067392"/>
                <a:ext cx="17221200" cy="4913717"/>
              </a:xfrm>
              <a:prstGeom prst="rect">
                <a:avLst/>
              </a:prstGeom>
            </p:spPr>
            <p:txBody>
              <a:bodyPr wrap="square">
                <a:spAutoFit/>
              </a:bodyPr>
              <a:lstStyle/>
              <a:p>
                <a:pPr algn="just">
                  <a:lnSpc>
                    <a:spcPct val="14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d>
                      <m:dPr>
                        <m:ctrlPr>
                          <a:rPr lang="en-US" sz="3600" i="1">
                            <a:latin typeface="Cambria Math" panose="02040503050406030204" pitchFamily="18" charset="0"/>
                          </a:rPr>
                        </m:ctrlPr>
                      </m:dPr>
                      <m:e>
                        <m:r>
                          <a:rPr lang="fr-FR" sz="3600">
                            <a:latin typeface="Cambria Math" panose="02040503050406030204" pitchFamily="18" charset="0"/>
                          </a:rPr>
                          <m:t>0;</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r>
                      <m:rPr>
                        <m:sty m:val="p"/>
                      </m:rPr>
                      <a:rPr lang="fr-FR" sz="3600">
                        <a:latin typeface="Cambria Math" panose="02040503050406030204" pitchFamily="18" charset="0"/>
                      </a:rPr>
                      <m:t>cot</m:t>
                    </m:r>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 </m:t>
                    </m:r>
                  </m:oMath>
                </a14:m>
                <a:r>
                  <a:rPr lang="fr-FR" sz="3600">
                    <a:latin typeface="Arial" panose="020B0604020202020204" pitchFamily="34" charset="0"/>
                    <a:cs typeface="Arial" panose="020B0604020202020204" pitchFamily="34" charset="0"/>
                  </a:rPr>
                  <a:t>trên khoảng (0;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tại điểm có hoành độ là </a:t>
                </a:r>
                <a14:m>
                  <m:oMath xmlns:m="http://schemas.openxmlformats.org/officeDocument/2006/math">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tuần hoàn với chu kì là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tại các điểm có hoành độ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i="1">
                        <a:latin typeface="Cambria Math" panose="02040503050406030204" pitchFamily="18" charset="0"/>
                      </a:rPr>
                      <m:t>, </m:t>
                    </m:r>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067392"/>
                <a:ext cx="17221200" cy="4913717"/>
              </a:xfrm>
              <a:prstGeom prst="rect">
                <a:avLst/>
              </a:prstGeom>
              <a:blipFill rotWithShape="0">
                <a:blip r:embed="rId4"/>
                <a:stretch>
                  <a:fillRect l="-1097" r="-1062" b="-1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439400" y="6557677"/>
                <a:ext cx="7315200" cy="2119747"/>
              </a:xfrm>
              <a:prstGeom prst="rect">
                <a:avLst/>
              </a:prstGeom>
            </p:spPr>
            <p:txBody>
              <a:bodyPr wrap="square">
                <a:spAutoFit/>
              </a:bodyPr>
              <a:lstStyle/>
              <a:p>
                <a:pPr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b) </a:t>
                </a:r>
                <a:r>
                  <a:rPr lang="fr-FR" sz="3600">
                    <a:latin typeface="Arial" panose="020B0604020202020204" pitchFamily="34" charset="0"/>
                    <a:cs typeface="Arial" panose="020B0604020202020204" pitchFamily="34" charset="0"/>
                  </a:rPr>
                  <a:t>Phương trình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có các nghiệm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a:latin typeface="Cambria Math" panose="02040503050406030204" pitchFamily="18" charset="0"/>
                      </a:rPr>
                      <m:t>, (</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9400" y="6557677"/>
                <a:ext cx="7315200" cy="2119747"/>
              </a:xfrm>
              <a:prstGeom prst="rect">
                <a:avLst/>
              </a:prstGeom>
              <a:blipFill rotWithShape="0">
                <a:blip r:embed="rId5"/>
                <a:stretch>
                  <a:fillRect l="-2583" r="-2500"/>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8382" y="399396"/>
            <a:ext cx="2584218" cy="1238904"/>
          </a:xfrm>
          <a:prstGeom prst="rect">
            <a:avLst/>
          </a:prstGeom>
        </p:spPr>
      </p:pic>
    </p:spTree>
    <p:extLst>
      <p:ext uri="{BB962C8B-B14F-4D97-AF65-F5344CB8AC3E}">
        <p14:creationId xmlns:p14="http://schemas.microsoft.com/office/powerpoint/2010/main" val="17538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990600" y="647700"/>
            <a:ext cx="16230600" cy="8839200"/>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52400" y="8032315"/>
            <a:ext cx="2526605" cy="2250519"/>
          </a:xfrm>
          <a:custGeom>
            <a:avLst/>
            <a:gdLst/>
            <a:ahLst/>
            <a:cxnLst/>
            <a:rect l="l" t="t" r="r" b="b"/>
            <a:pathLst>
              <a:path w="3584090" h="3192451">
                <a:moveTo>
                  <a:pt x="0" y="0"/>
                </a:moveTo>
                <a:lnTo>
                  <a:pt x="3584090" y="0"/>
                </a:lnTo>
                <a:lnTo>
                  <a:pt x="3584090" y="3192451"/>
                </a:lnTo>
                <a:lnTo>
                  <a:pt x="0" y="31924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437982">
            <a:off x="15753385" y="-33583"/>
            <a:ext cx="2382752" cy="2283109"/>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TextBox 24"/>
          <p:cNvSpPr txBox="1"/>
          <p:nvPr/>
        </p:nvSpPr>
        <p:spPr>
          <a:xfrm>
            <a:off x="4765939" y="935634"/>
            <a:ext cx="8762207" cy="996107"/>
          </a:xfrm>
          <a:prstGeom prst="rect">
            <a:avLst/>
          </a:prstGeom>
        </p:spPr>
        <p:txBody>
          <a:bodyPr lIns="0" tIns="0" rIns="0" bIns="0" rtlCol="0" anchor="t">
            <a:spAutoFit/>
          </a:bodyPr>
          <a:lstStyle/>
          <a:p>
            <a:pPr algn="ctr">
              <a:lnSpc>
                <a:spcPts val="8865"/>
              </a:lnSpc>
              <a:spcBef>
                <a:spcPct val="0"/>
              </a:spcBef>
            </a:pPr>
            <a:r>
              <a:rPr lang="vi-VN" sz="4800" b="1">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sp>
        <p:nvSpPr>
          <p:cNvPr id="24" name="TextBox 23"/>
          <p:cNvSpPr txBox="1"/>
          <p:nvPr/>
        </p:nvSpPr>
        <p:spPr>
          <a:xfrm>
            <a:off x="2374900" y="2298508"/>
            <a:ext cx="10972800" cy="707886"/>
          </a:xfrm>
          <a:prstGeom prst="rect">
            <a:avLst/>
          </a:prstGeom>
          <a:noFill/>
        </p:spPr>
        <p:txBody>
          <a:bodyPr wrap="square" rtlCol="0">
            <a:spAutoFit/>
          </a:bodyPr>
          <a:lstStyle/>
          <a:p>
            <a:r>
              <a:rPr lang="vi-VN" sz="4000">
                <a:solidFill>
                  <a:srgbClr val="0070C0"/>
                </a:solidFill>
                <a:cs typeface="Arial" panose="020B0604020202020204" pitchFamily="34" charset="0"/>
              </a:rPr>
              <a:t>Ta có thể giải phương trình cotx = m như sau:</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395220" y="3215796"/>
                <a:ext cx="13487400" cy="2748253"/>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­Gọi </a:t>
                </a:r>
                <a14:m>
                  <m:oMath xmlns:m="http://schemas.openxmlformats.org/officeDocument/2006/math">
                    <m:r>
                      <m:rPr>
                        <m:sty m:val="p"/>
                      </m:rPr>
                      <a:rPr lang="en-US" sz="4000" i="0">
                        <a:latin typeface="Cambria Math" panose="02040503050406030204" pitchFamily="18" charset="0"/>
                      </a:rPr>
                      <m:t>α</m:t>
                    </m:r>
                  </m:oMath>
                </a14:m>
                <a:r>
                  <a:rPr lang="fr-FR" sz="4000">
                    <a:latin typeface="Arial" panose="020B0604020202020204" pitchFamily="34" charset="0"/>
                    <a:cs typeface="Arial" panose="020B0604020202020204" pitchFamily="34" charset="0"/>
                  </a:rPr>
                  <a:t> là số thực thuộc khoảng </a:t>
                </a:r>
                <a14:m>
                  <m:oMath xmlns:m="http://schemas.openxmlformats.org/officeDocument/2006/math">
                    <m:d>
                      <m:dPr>
                        <m:ctrlPr>
                          <a:rPr lang="en-US" sz="4000" i="1">
                            <a:latin typeface="Cambria Math" panose="02040503050406030204" pitchFamily="18" charset="0"/>
                          </a:rPr>
                        </m:ctrlPr>
                      </m:dPr>
                      <m:e>
                        <m:r>
                          <a:rPr lang="fr-FR" sz="4000" i="0">
                            <a:latin typeface="Cambria Math" panose="02040503050406030204" pitchFamily="18" charset="0"/>
                          </a:rPr>
                          <m:t>0;</m:t>
                        </m:r>
                        <m:r>
                          <m:rPr>
                            <m:sty m:val="p"/>
                          </m:rPr>
                          <a:rPr lang="en-US" sz="4000" i="0">
                            <a:latin typeface="Cambria Math" panose="02040503050406030204" pitchFamily="18" charset="0"/>
                          </a:rPr>
                          <m:t>π</m:t>
                        </m:r>
                      </m:e>
                    </m:d>
                  </m:oMath>
                </a14:m>
                <a:r>
                  <a:rPr lang="fr-FR" sz="4000">
                    <a:latin typeface="Arial" panose="020B0604020202020204" pitchFamily="34" charset="0"/>
                    <a:cs typeface="Arial" panose="020B0604020202020204" pitchFamily="34" charset="0"/>
                  </a:rPr>
                  <a:t> sao cho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fr-FR" sz="4000" i="0">
                        <a:latin typeface="Cambria Math" panose="02040503050406030204" pitchFamily="18" charset="0"/>
                      </a:rPr>
                      <m:t>=</m:t>
                    </m:r>
                    <m:r>
                      <m:rPr>
                        <m:sty m:val="p"/>
                      </m:rPr>
                      <a:rPr lang="en-US" sz="4000" i="0">
                        <a:latin typeface="Cambria Math" panose="02040503050406030204" pitchFamily="18" charset="0"/>
                      </a:rPr>
                      <m:t>m</m:t>
                    </m:r>
                  </m:oMath>
                </a14:m>
                <a:r>
                  <a:rPr lang="fr-FR" sz="4000">
                    <a:latin typeface="Arial" panose="020B0604020202020204" pitchFamily="34" charset="0"/>
                    <a:cs typeface="Arial" panose="020B0604020202020204" pitchFamily="34" charset="0"/>
                  </a:rPr>
                  <a:t>. Khi đó với mọi </a:t>
                </a:r>
                <a14:m>
                  <m:oMath xmlns:m="http://schemas.openxmlformats.org/officeDocument/2006/math">
                    <m:r>
                      <m:rPr>
                        <m:sty m:val="p"/>
                      </m:rPr>
                      <a:rPr lang="en-US" sz="4000" i="0">
                        <a:latin typeface="Cambria Math" panose="02040503050406030204" pitchFamily="18" charset="0"/>
                      </a:rPr>
                      <m:t>m</m:t>
                    </m:r>
                    <m:r>
                      <a:rPr lang="fr-FR" sz="4000" i="0">
                        <a:latin typeface="Cambria Math" panose="02040503050406030204" pitchFamily="18" charset="0"/>
                      </a:rPr>
                      <m:t>∈</m:t>
                    </m:r>
                    <m:r>
                      <a:rPr lang="fr-FR" sz="4000" i="0">
                        <a:latin typeface="Cambria Math" panose="02040503050406030204" pitchFamily="18" charset="0"/>
                      </a:rPr>
                      <m:t>ℝ</m:t>
                    </m:r>
                  </m:oMath>
                </a14:m>
                <a:r>
                  <a:rPr lang="fr-FR" sz="4000">
                    <a:latin typeface="Arial" panose="020B0604020202020204" pitchFamily="34" charset="0"/>
                    <a:cs typeface="Arial" panose="020B0604020202020204" pitchFamily="34" charset="0"/>
                  </a:rPr>
                  <a:t>, ta có:</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r>
                      <m:rPr>
                        <m:sty m:val="p"/>
                      </m:rPr>
                      <a:rPr lang="en-US" sz="4000" i="0">
                        <a:latin typeface="Cambria Math" panose="02040503050406030204" pitchFamily="18" charset="0"/>
                      </a:rPr>
                      <m:t>m</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en-US" sz="4000" i="0">
                        <a:latin typeface="Cambria Math" panose="02040503050406030204" pitchFamily="18" charset="0"/>
                      </a:rPr>
                      <m:t>⟺</m:t>
                    </m:r>
                    <m:r>
                      <m:rPr>
                        <m:sty m:val="p"/>
                      </m:rPr>
                      <a:rPr lang="en-US" sz="4000" i="0">
                        <a:latin typeface="Cambria Math" panose="02040503050406030204" pitchFamily="18" charset="0"/>
                      </a:rPr>
                      <m:t>x</m:t>
                    </m:r>
                    <m:r>
                      <a:rPr lang="fr-FR" sz="4000" i="0">
                        <a:latin typeface="Cambria Math" panose="02040503050406030204" pitchFamily="18" charset="0"/>
                      </a:rPr>
                      <m:t>=</m:t>
                    </m:r>
                    <m:r>
                      <m:rPr>
                        <m:sty m:val="p"/>
                      </m:rPr>
                      <a:rPr lang="en-US" sz="4000" i="0">
                        <a:latin typeface="Cambria Math" panose="02040503050406030204" pitchFamily="18" charset="0"/>
                      </a:rPr>
                      <m:t>α</m:t>
                    </m:r>
                    <m:r>
                      <a:rPr lang="fr-FR" sz="4000" i="0">
                        <a:latin typeface="Cambria Math" panose="02040503050406030204" pitchFamily="18" charset="0"/>
                      </a:rPr>
                      <m:t>+</m:t>
                    </m:r>
                    <m:r>
                      <m:rPr>
                        <m:sty m:val="p"/>
                      </m:rPr>
                      <a:rPr lang="en-US" sz="4000" i="0">
                        <a:latin typeface="Cambria Math" panose="02040503050406030204" pitchFamily="18" charset="0"/>
                      </a:rPr>
                      <m:t>kπ</m:t>
                    </m:r>
                  </m:oMath>
                </a14:m>
                <a:r>
                  <a:rPr lang="fr-F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a:t>
                </a:r>
                <a14:m>
                  <m:oMath xmlns:m="http://schemas.openxmlformats.org/officeDocument/2006/math">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m:t>
                    </m:r>
                    <m:r>
                      <m:rPr>
                        <m:sty m:val="p"/>
                      </m:rPr>
                      <a:rPr lang="en-US" sz="4000" i="0">
                        <a:latin typeface="Cambria Math" panose="02040503050406030204" pitchFamily="18" charset="0"/>
                      </a:rPr>
                      <m:t>Z</m:t>
                    </m:r>
                    <m:r>
                      <a:rPr lang="en-US" sz="4000" i="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5" name="Rectangle 24"/>
              <p:cNvSpPr>
                <a:spLocks noRot="1" noChangeAspect="1" noMove="1" noResize="1" noEditPoints="1" noAdjustHandles="1" noChangeArrowheads="1" noChangeShapeType="1" noTextEdit="1"/>
              </p:cNvSpPr>
              <p:nvPr/>
            </p:nvSpPr>
            <p:spPr>
              <a:xfrm>
                <a:off x="2395220" y="3215796"/>
                <a:ext cx="13487400" cy="2748253"/>
              </a:xfrm>
              <a:prstGeom prst="rect">
                <a:avLst/>
              </a:prstGeom>
              <a:blipFill rotWithShape="0">
                <a:blip r:embed="rId7"/>
                <a:stretch>
                  <a:fillRect l="-1627" r="-1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395220" y="6177034"/>
                <a:ext cx="13497560" cy="286232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cs typeface="Arial" panose="020B0604020202020204" pitchFamily="34" charset="0"/>
                  </a:rPr>
                  <a:t>Nếu x là góc lượng giác có đơn vị đo là độ thì ta có thể tìm góc lượng giác x sao cho: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r>
                      <a:rPr lang="en-US"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en-US" sz="4000">
                            <a:latin typeface="Cambria Math" panose="02040503050406030204" pitchFamily="18" charset="0"/>
                          </a:rPr>
                          <m:t>180</m:t>
                        </m:r>
                      </m:e>
                      <m:sup>
                        <m:r>
                          <m:rPr>
                            <m:sty m:val="p"/>
                          </m:rPr>
                          <a:rPr lang="en-US" sz="4000">
                            <a:latin typeface="Cambria Math" panose="02040503050406030204" pitchFamily="18" charset="0"/>
                          </a:rPr>
                          <m:t>o</m:t>
                        </m:r>
                      </m:sup>
                    </m:sSup>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m:rPr>
                        <m:sty m:val="p"/>
                      </m:rPr>
                      <a:rPr lang="en-US" sz="4000">
                        <a:latin typeface="Cambria Math" panose="02040503050406030204" pitchFamily="18" charset="0"/>
                      </a:rPr>
                      <m:t>Z</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6" name="Rectangle 25"/>
              <p:cNvSpPr>
                <a:spLocks noRot="1" noChangeAspect="1" noMove="1" noResize="1" noEditPoints="1" noAdjustHandles="1" noChangeArrowheads="1" noChangeShapeType="1" noTextEdit="1"/>
              </p:cNvSpPr>
              <p:nvPr/>
            </p:nvSpPr>
            <p:spPr>
              <a:xfrm>
                <a:off x="2395220" y="6177034"/>
                <a:ext cx="13497560" cy="2862322"/>
              </a:xfrm>
              <a:prstGeom prst="rect">
                <a:avLst/>
              </a:prstGeom>
              <a:blipFill rotWithShape="0">
                <a:blip r:embed="rId8"/>
                <a:stretch>
                  <a:fillRect l="-1626" r="-1581"/>
                </a:stretch>
              </a:blipFill>
            </p:spPr>
            <p:txBody>
              <a:bodyPr/>
              <a:lstStyle/>
              <a:p>
                <a:r>
                  <a:rPr lang="en-US">
                    <a:noFill/>
                  </a:rPr>
                  <a:t> </a:t>
                </a:r>
              </a:p>
            </p:txBody>
          </p:sp>
        </mc:Fallback>
      </mc:AlternateContent>
    </p:spTree>
    <p:extLst>
      <p:ext uri="{BB962C8B-B14F-4D97-AF65-F5344CB8AC3E}">
        <p14:creationId xmlns:p14="http://schemas.microsoft.com/office/powerpoint/2010/main" val="157306750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ppt_x</p:attrName>
                                        </p:attrNameLst>
                                      </p:cBhvr>
                                      <p:tavLst>
                                        <p:tav tm="0">
                                          <p:val>
                                            <p:strVal val="#ppt_x"/>
                                          </p:val>
                                        </p:tav>
                                        <p:tav tm="100000">
                                          <p:val>
                                            <p:strVal val="#ppt_x"/>
                                          </p:val>
                                        </p:tav>
                                      </p:tavLst>
                                    </p:anim>
                                    <p:anim calcmode="lin" valueType="num">
                                      <p:cBhvr>
                                        <p:cTn id="1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73532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prstClr val="black"/>
                </a:solidFill>
                <a:cs typeface="Arial" panose="020B0604020202020204" pitchFamily="34" charset="0"/>
              </a:rPr>
              <a:t>Ví dụ 8 (SGK - tr.38)</a:t>
            </a:r>
            <a:endParaRPr lang="en-US" sz="44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7391400" y="806747"/>
                <a:ext cx="8610600" cy="1203535"/>
              </a:xfrm>
              <a:prstGeom prst="rect">
                <a:avLst/>
              </a:prstGeom>
              <a:noFill/>
            </p:spPr>
            <p:txBody>
              <a:bodyPr wrap="square" rtlCol="0">
                <a:spAutoFit/>
              </a:bodyPr>
              <a:lstStyle/>
              <a:p>
                <a:pPr algn="just">
                  <a:lnSpc>
                    <a:spcPct val="150000"/>
                  </a:lnSpc>
                </a:pPr>
                <a:r>
                  <a:rPr lang="vi-VN" sz="4400">
                    <a:solidFill>
                      <a:prstClr val="black"/>
                    </a:solidFill>
                    <a:cs typeface="Arial" panose="020B0604020202020204" pitchFamily="34" charset="0"/>
                  </a:rPr>
                  <a:t>Giải phương trình: </a:t>
                </a:r>
                <a14:m>
                  <m:oMath xmlns:m="http://schemas.openxmlformats.org/officeDocument/2006/math">
                    <m:r>
                      <a:rPr lang="vi-VN" sz="4400" i="1" smtClean="0">
                        <a:solidFill>
                          <a:prstClr val="black"/>
                        </a:solidFill>
                        <a:latin typeface="Cambria Math" panose="02040503050406030204" pitchFamily="18" charset="0"/>
                        <a:cs typeface="Arial" panose="020B0604020202020204" pitchFamily="34" charset="0"/>
                      </a:rPr>
                      <m:t>𝑐𝑜</m:t>
                    </m:r>
                    <m:r>
                      <a:rPr lang="vi-VN" sz="4400" b="0" i="1" smtClean="0">
                        <a:solidFill>
                          <a:prstClr val="black"/>
                        </a:solidFill>
                        <a:latin typeface="Cambria Math" panose="02040503050406030204" pitchFamily="18" charset="0"/>
                        <a:cs typeface="Arial" panose="020B0604020202020204" pitchFamily="34" charset="0"/>
                      </a:rPr>
                      <m:t>𝑡</m:t>
                    </m:r>
                    <m:r>
                      <a:rPr lang="vi-VN" sz="4400" b="0" i="1" smtClean="0">
                        <a:solidFill>
                          <a:prstClr val="black"/>
                        </a:solidFill>
                        <a:latin typeface="Cambria Math" panose="02040503050406030204" pitchFamily="18" charset="0"/>
                        <a:cs typeface="Arial" panose="020B0604020202020204" pitchFamily="34" charset="0"/>
                      </a:rPr>
                      <m:t>2</m:t>
                    </m:r>
                    <m:r>
                      <a:rPr lang="vi-VN" sz="4400" i="1" smtClean="0">
                        <a:solidFill>
                          <a:prstClr val="black"/>
                        </a:solidFill>
                        <a:latin typeface="Cambria Math" panose="02040503050406030204" pitchFamily="18" charset="0"/>
                        <a:cs typeface="Arial" panose="020B0604020202020204" pitchFamily="34" charset="0"/>
                      </a:rPr>
                      <m:t>𝑥</m:t>
                    </m:r>
                    <m:r>
                      <a:rPr lang="vi-VN" sz="4400" i="1" smtClean="0">
                        <a:solidFill>
                          <a:prstClr val="black"/>
                        </a:solidFill>
                        <a:latin typeface="Cambria Math" panose="02040503050406030204" pitchFamily="18" charset="0"/>
                        <a:cs typeface="Arial" panose="020B0604020202020204" pitchFamily="34" charset="0"/>
                      </a:rPr>
                      <m:t>=−</m:t>
                    </m:r>
                    <m:rad>
                      <m:radPr>
                        <m:degHide m:val="on"/>
                        <m:ctrlPr>
                          <a:rPr lang="vi-VN" sz="4400" b="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oMath>
                </a14:m>
                <a:r>
                  <a:rPr lang="vi-VN" sz="4400">
                    <a:solidFill>
                      <a:prstClr val="black"/>
                    </a:solidFill>
                    <a:cs typeface="Arial" panose="020B0604020202020204" pitchFamily="34" charset="0"/>
                  </a:rPr>
                  <a:t> </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391400" y="806747"/>
                <a:ext cx="8610600" cy="1203535"/>
              </a:xfrm>
              <a:prstGeom prst="rect">
                <a:avLst/>
              </a:prstGeom>
              <a:blipFill rotWithShape="0">
                <a:blip r:embed="rId3"/>
                <a:stretch>
                  <a:fillRect l="-2904" b="-10101"/>
                </a:stretch>
              </a:blipFill>
            </p:spPr>
            <p:txBody>
              <a:bodyPr/>
              <a:lstStyle/>
              <a:p>
                <a:r>
                  <a:rPr lang="en-US">
                    <a:noFill/>
                  </a:rPr>
                  <a:t> </a:t>
                </a:r>
              </a:p>
            </p:txBody>
          </p:sp>
        </mc:Fallback>
      </mc:AlternateContent>
      <p:sp>
        <p:nvSpPr>
          <p:cNvPr id="15" name="TextBox 14"/>
          <p:cNvSpPr txBox="1"/>
          <p:nvPr/>
        </p:nvSpPr>
        <p:spPr>
          <a:xfrm>
            <a:off x="7620000" y="2643678"/>
            <a:ext cx="27432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2095500" y="3906721"/>
                <a:ext cx="14097000" cy="3006592"/>
              </a:xfrm>
              <a:prstGeom prst="rect">
                <a:avLst/>
              </a:prstGeom>
            </p:spPr>
            <p:txBody>
              <a:bodyPr wrap="square">
                <a:spAutoFit/>
              </a:bodyPr>
              <a:lstStyle/>
              <a:p>
                <a:pPr algn="ctr">
                  <a:lnSpc>
                    <a:spcPct val="150000"/>
                  </a:lnSpc>
                </a:pPr>
                <a:r>
                  <a:rPr lang="vi-VN" sz="4400">
                    <a:solidFill>
                      <a:prstClr val="black"/>
                    </a:solidFill>
                  </a:rPr>
                  <a:t>Do </a:t>
                </a:r>
                <a14:m>
                  <m:oMath xmlns:m="http://schemas.openxmlformats.org/officeDocument/2006/math">
                    <m:r>
                      <a:rPr lang="vi-VN" sz="4400" b="0" i="1" smtClean="0">
                        <a:solidFill>
                          <a:prstClr val="black"/>
                        </a:solidFill>
                        <a:latin typeface="Cambria Math" panose="02040503050406030204" pitchFamily="18" charset="0"/>
                      </a:rPr>
                      <m:t>𝑐𝑜𝑡</m:t>
                    </m:r>
                    <m:f>
                      <m:fPr>
                        <m:ctrlPr>
                          <a:rPr lang="vi-VN" sz="4400" b="0" i="1" smtClean="0">
                            <a:solidFill>
                              <a:prstClr val="black"/>
                            </a:solidFill>
                            <a:latin typeface="Cambria Math" panose="02040503050406030204" pitchFamily="18" charset="0"/>
                          </a:rPr>
                        </m:ctrlPr>
                      </m:fPr>
                      <m:num>
                        <m:r>
                          <a:rPr lang="vi-VN" sz="4400" b="0" i="1" smtClean="0">
                            <a:solidFill>
                              <a:prstClr val="black"/>
                            </a:solidFill>
                            <a:latin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rPr>
                          <m:t>6</m:t>
                        </m:r>
                      </m:den>
                    </m:f>
                    <m:r>
                      <a:rPr lang="vi-VN" sz="4400" b="0" i="1" smtClean="0">
                        <a:solidFill>
                          <a:prstClr val="black"/>
                        </a:solidFill>
                        <a:latin typeface="Cambria Math" panose="02040503050406030204" pitchFamily="18" charset="0"/>
                      </a:rPr>
                      <m:t>=−</m:t>
                    </m:r>
                    <m:rad>
                      <m:radPr>
                        <m:degHide m:val="on"/>
                        <m:ctrlPr>
                          <a:rPr lang="vi-VN" sz="4400" b="0" i="1" smtClean="0">
                            <a:solidFill>
                              <a:prstClr val="black"/>
                            </a:solidFill>
                            <a:latin typeface="Cambria Math" panose="02040503050406030204" pitchFamily="18" charset="0"/>
                          </a:rPr>
                        </m:ctrlPr>
                      </m:radPr>
                      <m:deg/>
                      <m:e>
                        <m:r>
                          <a:rPr lang="vi-VN" sz="4400" b="0" i="1" smtClean="0">
                            <a:solidFill>
                              <a:prstClr val="black"/>
                            </a:solidFill>
                            <a:latin typeface="Cambria Math" panose="02040503050406030204" pitchFamily="18" charset="0"/>
                          </a:rPr>
                          <m:t>3</m:t>
                        </m:r>
                      </m:e>
                    </m:rad>
                  </m:oMath>
                </a14:m>
                <a:r>
                  <a:rPr lang="vi-VN" sz="4400">
                    <a:solidFill>
                      <a:prstClr val="black"/>
                    </a:solidFill>
                  </a:rPr>
                  <a:t> nên </a:t>
                </a:r>
                <a14:m>
                  <m:oMath xmlns:m="http://schemas.openxmlformats.org/officeDocument/2006/math">
                    <m:r>
                      <a:rPr lang="vi-VN" sz="4400" i="1">
                        <a:solidFill>
                          <a:prstClr val="black"/>
                        </a:solidFill>
                        <a:latin typeface="Cambria Math" panose="02040503050406030204" pitchFamily="18" charset="0"/>
                        <a:cs typeface="Arial" panose="020B0604020202020204" pitchFamily="34" charset="0"/>
                      </a:rPr>
                      <m:t>𝑐𝑜𝑡</m:t>
                    </m:r>
                    <m:r>
                      <a:rPr lang="vi-VN" sz="4400" i="1">
                        <a:solidFill>
                          <a:prstClr val="black"/>
                        </a:solidFill>
                        <a:latin typeface="Cambria Math" panose="02040503050406030204" pitchFamily="18" charset="0"/>
                        <a:cs typeface="Arial" panose="020B0604020202020204" pitchFamily="34" charset="0"/>
                      </a:rPr>
                      <m:t>2</m:t>
                    </m:r>
                    <m:r>
                      <a:rPr lang="vi-VN" sz="4400" i="1">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ad>
                      <m:radPr>
                        <m:degHide m:val="on"/>
                        <m:ctrlPr>
                          <a:rPr lang="vi-VN" sz="4400" i="1">
                            <a:solidFill>
                              <a:prstClr val="black"/>
                            </a:solidFill>
                            <a:latin typeface="Cambria Math" panose="02040503050406030204" pitchFamily="18" charset="0"/>
                            <a:cs typeface="Arial" panose="020B0604020202020204" pitchFamily="34" charset="0"/>
                          </a:rPr>
                        </m:ctrlPr>
                      </m:radPr>
                      <m:deg/>
                      <m:e>
                        <m:r>
                          <a:rPr lang="vi-VN" sz="4400" i="1">
                            <a:solidFill>
                              <a:prstClr val="black"/>
                            </a:solidFill>
                            <a:latin typeface="Cambria Math" panose="02040503050406030204" pitchFamily="18" charset="0"/>
                            <a:cs typeface="Arial" panose="020B0604020202020204" pitchFamily="34" charset="0"/>
                          </a:rPr>
                          <m:t>3</m:t>
                        </m:r>
                      </m:e>
                    </m:rad>
                  </m:oMath>
                </a14:m>
                <a:r>
                  <a:rPr lang="vi-VN" sz="4400">
                    <a:solidFill>
                      <a:prstClr val="black"/>
                    </a:solidFill>
                  </a:rPr>
                  <a:t> </a:t>
                </a:r>
                <a14:m>
                  <m:oMath xmlns:m="http://schemas.openxmlformats.org/officeDocument/2006/math">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 </m:t>
                    </m:r>
                  </m:oMath>
                </a14:m>
                <a:endParaRPr lang="vi-VN" sz="4400" b="0" i="1">
                  <a:solidFill>
                    <a:prstClr val="black"/>
                  </a:solidFill>
                  <a:latin typeface="Cambria Math" panose="02040503050406030204" pitchFamily="18" charset="0"/>
                  <a:ea typeface="Cambria Math" panose="02040503050406030204" pitchFamily="18" charset="0"/>
                </a:endParaRPr>
              </a:p>
              <a:p>
                <a:pPr algn="ctr">
                  <a:lnSpc>
                    <a:spcPct val="150000"/>
                  </a:lnSpc>
                </a:pPr>
                <a14:m>
                  <m:oMath xmlns:m="http://schemas.openxmlformats.org/officeDocument/2006/math">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𝜋</m:t>
                    </m:r>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12</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2</m:t>
                        </m:r>
                      </m:den>
                    </m:f>
                    <m:r>
                      <a:rPr lang="vi-VN" sz="4400" b="0" i="1" smtClean="0">
                        <a:solidFill>
                          <a:prstClr val="black"/>
                        </a:solidFill>
                        <a:latin typeface="Cambria Math" panose="02040503050406030204" pitchFamily="18" charset="0"/>
                        <a:ea typeface="Cambria Math" panose="02040503050406030204" pitchFamily="18" charset="0"/>
                      </a:rPr>
                      <m:t>     (</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ℤ</m:t>
                    </m:r>
                    <m:r>
                      <a:rPr lang="vi-VN" sz="4400" b="0" i="1" smtClean="0">
                        <a:solidFill>
                          <a:prstClr val="black"/>
                        </a:solidFill>
                        <a:latin typeface="Cambria Math" panose="02040503050406030204" pitchFamily="18" charset="0"/>
                        <a:ea typeface="Cambria Math" panose="02040503050406030204" pitchFamily="18" charset="0"/>
                      </a:rPr>
                      <m:t>)</m:t>
                    </m:r>
                  </m:oMath>
                </a14:m>
                <a:r>
                  <a:rPr lang="vi-VN" sz="4400">
                    <a:solidFill>
                      <a:prstClr val="black"/>
                    </a:solidFill>
                  </a:rPr>
                  <a:t> </a:t>
                </a:r>
                <a:endParaRPr lang="en-US" sz="44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095500" y="3906721"/>
                <a:ext cx="14097000" cy="3006592"/>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620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152927" y="2162854"/>
            <a:ext cx="7694355" cy="7666374"/>
            <a:chOff x="152927" y="2162854"/>
            <a:chExt cx="7694355" cy="7666374"/>
          </a:xfrm>
        </p:grpSpPr>
        <p:sp>
          <p:nvSpPr>
            <p:cNvPr id="14" name="Freeform 11"/>
            <p:cNvSpPr/>
            <p:nvPr/>
          </p:nvSpPr>
          <p:spPr>
            <a:xfrm>
              <a:off x="152927" y="2162854"/>
              <a:ext cx="7694355" cy="7666374"/>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1150919" y="3356775"/>
              <a:ext cx="5791200" cy="4708981"/>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8:</a:t>
              </a:r>
            </a:p>
            <a:p>
              <a:pPr marL="742950" indent="-742950">
                <a:lnSpc>
                  <a:spcPct val="150000"/>
                </a:lnSpc>
                <a:buFontTx/>
                <a:buAutoNum type="alphaLcParenR"/>
              </a:pPr>
              <a:r>
                <a:rPr lang="vi-VN" sz="4000">
                  <a:solidFill>
                    <a:prstClr val="black"/>
                  </a:solidFill>
                  <a:cs typeface="Arial" panose="020B0604020202020204" pitchFamily="34" charset="0"/>
                </a:rPr>
                <a:t>Giải phương trình: </a:t>
              </a:r>
            </a:p>
            <a:p>
              <a:pPr algn="ctr">
                <a:lnSpc>
                  <a:spcPct val="150000"/>
                </a:lnSpc>
              </a:pPr>
              <a:r>
                <a:rPr lang="vi-VN" sz="4000">
                  <a:solidFill>
                    <a:prstClr val="black"/>
                  </a:solidFill>
                  <a:cs typeface="Arial" panose="020B0604020202020204" pitchFamily="34" charset="0"/>
                </a:rPr>
                <a:t>cotx = 1</a:t>
              </a:r>
            </a:p>
            <a:p>
              <a:pPr>
                <a:lnSpc>
                  <a:spcPct val="150000"/>
                </a:lnSpc>
              </a:pPr>
              <a:r>
                <a:rPr lang="vi-VN" sz="4000">
                  <a:solidFill>
                    <a:prstClr val="black"/>
                  </a:solidFill>
                  <a:cs typeface="Arial" panose="020B0604020202020204" pitchFamily="34" charset="0"/>
                </a:rPr>
                <a:t>b) Tìm góc lượng giác x sao cho cotx = tan(-83</a:t>
              </a:r>
              <a:r>
                <a:rPr lang="vi-VN" sz="4000" baseline="30000">
                  <a:solidFill>
                    <a:prstClr val="black"/>
                  </a:solidFill>
                  <a:cs typeface="Arial" panose="020B0604020202020204" pitchFamily="34" charset="0"/>
                </a:rPr>
                <a:t>o</a:t>
              </a:r>
              <a:r>
                <a:rPr lang="vi-VN" sz="4000">
                  <a:solidFill>
                    <a:prstClr val="black"/>
                  </a:solidFill>
                  <a:cs typeface="Arial" panose="020B0604020202020204" pitchFamily="34" charset="0"/>
                </a:rPr>
                <a:t>)</a:t>
              </a:r>
            </a:p>
          </p:txBody>
        </p:sp>
      </p:grpSp>
      <p:sp>
        <p:nvSpPr>
          <p:cNvPr id="8" name="TextBox 7"/>
          <p:cNvSpPr txBox="1"/>
          <p:nvPr/>
        </p:nvSpPr>
        <p:spPr>
          <a:xfrm>
            <a:off x="11049000" y="1602265"/>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14418" y="399621"/>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8382000" cy="2738314"/>
              </a:xfrm>
              <a:prstGeom prst="rect">
                <a:avLst/>
              </a:prstGeom>
            </p:spPr>
            <p:txBody>
              <a:bodyPr wrap="square">
                <a:spAutoFit/>
              </a:bodyPr>
              <a:lstStyle/>
              <a:p>
                <a:pPr>
                  <a:lnSpc>
                    <a:spcPct val="200000"/>
                  </a:lnSpc>
                </a:pPr>
                <a:r>
                  <a:rPr lang="en-US" sz="4000">
                    <a:latin typeface="Arial" panose="020B0604020202020204" pitchFamily="34" charset="0"/>
                    <a:cs typeface="Arial" panose="020B0604020202020204" pitchFamily="34" charset="0"/>
                  </a:rPr>
                  <a:t>a) Do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=1</m:t>
                    </m:r>
                  </m:oMath>
                </a14:m>
                <a:r>
                  <a:rPr lang="en-US" sz="4000">
                    <a:latin typeface="Arial" panose="020B0604020202020204" pitchFamily="34" charset="0"/>
                    <a:cs typeface="Arial" panose="020B0604020202020204" pitchFamily="34" charset="0"/>
                  </a:rPr>
                  <a:t> nên:</a:t>
                </a:r>
              </a:p>
              <a:p>
                <a:pPr>
                  <a:lnSpc>
                    <a:spcPct val="200000"/>
                  </a:lnSpc>
                </a:pPr>
                <a:r>
                  <a:rPr lang="en-US" sz="4000">
                    <a:latin typeface="Arial" panose="020B0604020202020204" pitchFamily="34" charset="0"/>
                    <a:cs typeface="Arial" panose="020B0604020202020204" pitchFamily="34" charset="0"/>
                  </a:rPr>
                  <a:t>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smtClean="0">
                        <a:latin typeface="Cambria Math" panose="02040503050406030204" pitchFamily="18" charset="0"/>
                        <a:ea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8382000" cy="2738314"/>
              </a:xfrm>
              <a:prstGeom prst="rect">
                <a:avLst/>
              </a:prstGeom>
              <a:blipFill rotWithShape="0">
                <a:blip r:embed="rId23"/>
                <a:stretch>
                  <a:fillRect l="-2618" r="-509" b="-3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711265"/>
                <a:ext cx="8686800" cy="2554545"/>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m:rPr>
                            <m:sty m:val="p"/>
                          </m:rPr>
                          <a:rPr lang="en-US" sz="4000">
                            <a:latin typeface="Cambria Math" panose="02040503050406030204" pitchFamily="18" charset="0"/>
                          </a:rPr>
                          <m:t>x</m:t>
                        </m:r>
                      </m:e>
                    </m:func>
                    <m:r>
                      <a:rPr lang="nl-NL"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e>
                    </m:func>
                  </m:oMath>
                </a14:m>
                <a:endParaRPr lang="vi-VN" sz="4000" i="1"/>
              </a:p>
              <a:p>
                <a:pPr algn="just">
                  <a:lnSpc>
                    <a:spcPct val="200000"/>
                  </a:lnSpc>
                  <a:spcAft>
                    <a:spcPts val="0"/>
                  </a:spcAft>
                </a:pPr>
                <a14:m>
                  <m:oMath xmlns:m="http://schemas.openxmlformats.org/officeDocument/2006/math">
                    <m:r>
                      <a:rPr lang="en-US" sz="4000">
                        <a:latin typeface="Cambria Math" panose="02040503050406030204" pitchFamily="18" charset="0"/>
                      </a:rPr>
                      <m:t>⟺</m:t>
                    </m:r>
                    <m:r>
                      <m:rPr>
                        <m:sty m:val="p"/>
                      </m:rPr>
                      <a:rPr lang="en-US" sz="4000">
                        <a:latin typeface="Cambria Math" panose="02040503050406030204" pitchFamily="18" charset="0"/>
                      </a:rPr>
                      <m:t>x</m:t>
                    </m:r>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nl-NL" sz="4000">
                            <a:latin typeface="Cambria Math" panose="02040503050406030204" pitchFamily="18" charset="0"/>
                          </a:rPr>
                          <m:t>180</m:t>
                        </m:r>
                      </m:e>
                      <m:sup>
                        <m:r>
                          <m:rPr>
                            <m:sty m:val="p"/>
                          </m:rPr>
                          <a:rPr lang="en-US" sz="4000">
                            <a:latin typeface="Cambria Math" panose="02040503050406030204" pitchFamily="18" charset="0"/>
                          </a:rPr>
                          <m:t>o</m:t>
                        </m:r>
                      </m:sup>
                    </m:sSup>
                  </m:oMath>
                </a14:m>
                <a:r>
                  <a:rPr lang="nl-NL" sz="4000"/>
                  <a:t>, </a:t>
                </a:r>
                <a14:m>
                  <m:oMath xmlns:m="http://schemas.openxmlformats.org/officeDocument/2006/math">
                    <m:r>
                      <a:rPr lang="nl-NL" sz="4000">
                        <a:latin typeface="Cambria Math" panose="02040503050406030204" pitchFamily="18" charset="0"/>
                      </a:rPr>
                      <m:t>(</m:t>
                    </m:r>
                    <m:r>
                      <m:rPr>
                        <m:sty m:val="p"/>
                      </m:rPr>
                      <a:rPr lang="nl-NL" sz="4000">
                        <a:latin typeface="Cambria Math" panose="02040503050406030204" pitchFamily="18" charset="0"/>
                      </a:rPr>
                      <m:t>k</m:t>
                    </m:r>
                    <m:r>
                      <a:rPr lang="nl-NL" sz="4000">
                        <a:latin typeface="Cambria Math" panose="02040503050406030204" pitchFamily="18" charset="0"/>
                      </a:rPr>
                      <m:t>∈</m:t>
                    </m:r>
                    <m:r>
                      <a:rPr lang="nl-NL" sz="4000" i="1" smtClean="0">
                        <a:latin typeface="Cambria Math" panose="02040503050406030204" pitchFamily="18" charset="0"/>
                        <a:ea typeface="Cambria Math" panose="02040503050406030204" pitchFamily="18" charset="0"/>
                      </a:rPr>
                      <m:t>ℤ</m:t>
                    </m:r>
                    <m:r>
                      <a:rPr lang="nl-NL" sz="4000">
                        <a:latin typeface="Cambria Math" panose="020405030504060302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711265"/>
                <a:ext cx="8686800" cy="2554545"/>
              </a:xfrm>
              <a:prstGeom prst="rect">
                <a:avLst/>
              </a:prstGeom>
              <a:blipFill rotWithShape="0">
                <a:blip r:embed="rId24"/>
                <a:stretch>
                  <a:fillRect l="-2526" b="-2625"/>
                </a:stretch>
              </a:blipFill>
            </p:spPr>
            <p:txBody>
              <a:bodyPr/>
              <a:lstStyle/>
              <a:p>
                <a:r>
                  <a:rPr lang="en-US">
                    <a:noFill/>
                  </a:rPr>
                  <a:t> </a:t>
                </a:r>
              </a:p>
            </p:txBody>
          </p:sp>
        </mc:Fallback>
      </mc:AlternateContent>
      <p:pic>
        <p:nvPicPr>
          <p:cNvPr id="11" name="Picture 10"/>
          <p:cNvPicPr>
            <a:picLocks noChangeAspect="1"/>
          </p:cNvPicPr>
          <p:nvPr/>
        </p:nvPicPr>
        <p:blipFill>
          <a:blip r:embed="rId25"/>
          <a:stretch>
            <a:fillRect/>
          </a:stretch>
        </p:blipFill>
        <p:spPr>
          <a:xfrm>
            <a:off x="15360563" y="133472"/>
            <a:ext cx="2706624" cy="1700839"/>
          </a:xfrm>
          <a:prstGeom prst="rect">
            <a:avLst/>
          </a:prstGeom>
        </p:spPr>
      </p:pic>
      <p:sp>
        <p:nvSpPr>
          <p:cNvPr id="10" name="TextBox 9">
            <a:extLst>
              <a:ext uri="{FF2B5EF4-FFF2-40B4-BE49-F238E27FC236}">
                <a16:creationId xmlns:a16="http://schemas.microsoft.com/office/drawing/2014/main" id="{4C2EDF3C-5301-3F0A-98E4-1F78A26FF1A5}"/>
              </a:ext>
            </a:extLst>
          </p:cNvPr>
          <p:cNvSpPr txBox="1"/>
          <p:nvPr/>
        </p:nvSpPr>
        <p:spPr>
          <a:xfrm>
            <a:off x="1752600" y="7987604"/>
            <a:ext cx="9144000"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34203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09601" y="0"/>
            <a:ext cx="17068800" cy="1333500"/>
            <a:chOff x="655320" y="0"/>
            <a:chExt cx="16824960" cy="1333500"/>
          </a:xfrm>
        </p:grpSpPr>
        <p:sp>
          <p:nvSpPr>
            <p:cNvPr id="3" name="Round Same Side Corner Rectangle 2"/>
            <p:cNvSpPr/>
            <p:nvPr/>
          </p:nvSpPr>
          <p:spPr>
            <a:xfrm flipV="1">
              <a:off x="655320" y="0"/>
              <a:ext cx="16824960" cy="1333500"/>
            </a:xfrm>
            <a:prstGeom prst="round2SameRect">
              <a:avLst>
                <a:gd name="adj1" fmla="val 50000"/>
                <a:gd name="adj2" fmla="val 0"/>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67986" y="343584"/>
              <a:ext cx="16599626" cy="646331"/>
            </a:xfrm>
            <a:prstGeom prst="rect">
              <a:avLst/>
            </a:prstGeom>
            <a:noFill/>
          </p:spPr>
          <p:txBody>
            <a:bodyPr wrap="square" rtlCol="0">
              <a:spAutoFit/>
            </a:bodyPr>
            <a:lstStyle/>
            <a:p>
              <a:pPr algn="ctr"/>
              <a:r>
                <a:rPr lang="vi-VN" sz="3600" b="1">
                  <a:solidFill>
                    <a:prstClr val="white"/>
                  </a:solidFill>
                  <a:cs typeface="Arial" panose="020B0604020202020204" pitchFamily="34" charset="0"/>
                </a:rPr>
                <a:t>VI. GIẢI PHƯƠNG TRÌNH LƯỢNG GIÁC CƠ BẢN BẰNG MÁY TÍNH CẦM TAY</a:t>
              </a:r>
              <a:endParaRPr lang="en-US" sz="3600" b="1">
                <a:solidFill>
                  <a:prstClr val="white"/>
                </a:solidFill>
                <a:latin typeface="Arial" panose="020B0604020202020204" pitchFamily="34" charset="0"/>
                <a:cs typeface="Arial" panose="020B0604020202020204" pitchFamily="34" charset="0"/>
              </a:endParaRPr>
            </a:p>
          </p:txBody>
        </p:sp>
      </p:grpSp>
      <p:sp>
        <p:nvSpPr>
          <p:cNvPr id="12" name="Line Callout 1 (Border and Accent Bar) 11"/>
          <p:cNvSpPr/>
          <p:nvPr/>
        </p:nvSpPr>
        <p:spPr>
          <a:xfrm>
            <a:off x="1219200" y="1812973"/>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9 (SGK - tr.38)</a:t>
            </a:r>
            <a:endParaRPr lang="en-US" sz="4000" b="1">
              <a:solidFill>
                <a:prstClr val="black"/>
              </a:solidFill>
              <a:latin typeface="Arial" panose="020B0604020202020204" pitchFamily="34" charset="0"/>
              <a:cs typeface="Arial" panose="020B0604020202020204" pitchFamily="34" charset="0"/>
            </a:endParaRPr>
          </a:p>
        </p:txBody>
      </p:sp>
      <p:grpSp>
        <p:nvGrpSpPr>
          <p:cNvPr id="6" name="Group 5"/>
          <p:cNvGrpSpPr/>
          <p:nvPr/>
        </p:nvGrpSpPr>
        <p:grpSpPr>
          <a:xfrm>
            <a:off x="949960" y="3147740"/>
            <a:ext cx="16154400" cy="3078086"/>
            <a:chOff x="949960" y="3147740"/>
            <a:chExt cx="16154400" cy="3078086"/>
          </a:xfrm>
        </p:grpSpPr>
        <p:sp>
          <p:nvSpPr>
            <p:cNvPr id="13" name="TextBox 12"/>
            <p:cNvSpPr txBox="1"/>
            <p:nvPr/>
          </p:nvSpPr>
          <p:spPr>
            <a:xfrm>
              <a:off x="949960" y="3147740"/>
              <a:ext cx="16154400" cy="1938992"/>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Sử dụng MTCT để giải mỗi phương trình sau với kết quả là radian (làm tròn kết quả đến hàng phần nghìn):</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949960" y="5086732"/>
                  <a:ext cx="16154400" cy="1139094"/>
                </a:xfrm>
                <a:prstGeom prst="rect">
                  <a:avLst/>
                </a:prstGeom>
                <a:noFill/>
              </p:spPr>
              <p:txBody>
                <a:bodyPr wrap="square" rtlCol="0">
                  <a:spAutoFit/>
                </a:bodyPr>
                <a:lstStyle/>
                <a:p>
                  <a:r>
                    <a:rPr lang="vi-VN" sz="4000">
                      <a:solidFill>
                        <a:prstClr val="black"/>
                      </a:solidFill>
                      <a:cs typeface="Arial" panose="020B0604020202020204" pitchFamily="34" charset="0"/>
                    </a:rPr>
                    <a:t>a) sinx = 0,6                          b) cosx =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
                            <a:rPr lang="vi-VN" sz="4800" b="0" i="1" smtClean="0">
                              <a:solidFill>
                                <a:prstClr val="black"/>
                              </a:solidFill>
                              <a:latin typeface="Cambria Math" panose="02040503050406030204" pitchFamily="18" charset="0"/>
                              <a:cs typeface="Arial" panose="020B0604020202020204" pitchFamily="34" charset="0"/>
                            </a:rPr>
                            <m:t>3</m:t>
                          </m:r>
                        </m:den>
                      </m:f>
                    </m:oMath>
                  </a14:m>
                  <a:r>
                    <a:rPr lang="vi-VN" sz="4000">
                      <a:solidFill>
                        <a:prstClr val="black"/>
                      </a:solidFill>
                      <a:latin typeface="Arial" panose="020B0604020202020204" pitchFamily="34" charset="0"/>
                      <a:cs typeface="Arial" panose="020B0604020202020204" pitchFamily="34" charset="0"/>
                    </a:rPr>
                    <a:t>                           c) tanx = </a:t>
                  </a:r>
                  <a14:m>
                    <m:oMath xmlns:m="http://schemas.openxmlformats.org/officeDocument/2006/math">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949960" y="5086732"/>
                  <a:ext cx="16154400" cy="1139094"/>
                </a:xfrm>
                <a:prstGeom prst="rect">
                  <a:avLst/>
                </a:prstGeom>
                <a:blipFill rotWithShape="0">
                  <a:blip r:embed="rId3"/>
                  <a:stretch>
                    <a:fillRect l="-1358" b="-4813"/>
                  </a:stretch>
                </a:blipFill>
              </p:spPr>
              <p:txBody>
                <a:bodyPr/>
                <a:lstStyle/>
                <a:p>
                  <a:r>
                    <a:rPr lang="en-US">
                      <a:noFill/>
                    </a:rPr>
                    <a:t> </a:t>
                  </a:r>
                </a:p>
              </p:txBody>
            </p:sp>
          </mc:Fallback>
        </mc:AlternateContent>
      </p:grpSp>
      <p:sp>
        <p:nvSpPr>
          <p:cNvPr id="9" name="Horizontal Scroll 8"/>
          <p:cNvSpPr/>
          <p:nvPr/>
        </p:nvSpPr>
        <p:spPr>
          <a:xfrm>
            <a:off x="990599" y="6520388"/>
            <a:ext cx="3657600" cy="1600200"/>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Hướng dẫn:</a:t>
            </a:r>
            <a:endParaRPr lang="en-US" sz="4000" b="1">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5181599" y="6604493"/>
            <a:ext cx="9906000" cy="707886"/>
          </a:xfrm>
          <a:prstGeom prst="rect">
            <a:avLst/>
          </a:prstGeom>
          <a:noFill/>
        </p:spPr>
        <p:txBody>
          <a:bodyPr wrap="square" rtlCol="0">
            <a:spAutoFit/>
          </a:bodyPr>
          <a:lstStyle/>
          <a:p>
            <a:pPr marL="571500" indent="-571500" algn="just">
              <a:buFont typeface="Wingdings" panose="05000000000000000000" pitchFamily="2" charset="2"/>
              <a:buChar char="§"/>
            </a:pPr>
            <a:r>
              <a:rPr lang="vi-VN" sz="4000">
                <a:latin typeface="Arial" panose="020B0604020202020204" pitchFamily="34" charset="0"/>
                <a:cs typeface="Arial" panose="020B0604020202020204" pitchFamily="34" charset="0"/>
              </a:rPr>
              <a:t>Chuyển máy tính sang chế độ "radian"</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5181599" y="7583850"/>
                <a:ext cx="12573001" cy="232448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Để giải được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bằng MTCT thì phải đưa về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a</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81599" y="7583850"/>
                <a:ext cx="12573001" cy="2324482"/>
              </a:xfrm>
              <a:prstGeom prst="rect">
                <a:avLst/>
              </a:prstGeom>
              <a:blipFill rotWithShape="0">
                <a:blip r:embed="rId4"/>
                <a:stretch>
                  <a:fillRect l="-1551" r="-1648"/>
                </a:stretch>
              </a:blipFill>
            </p:spPr>
            <p:txBody>
              <a:bodyPr/>
              <a:lstStyle/>
              <a:p>
                <a:r>
                  <a:rPr lang="en-US">
                    <a:noFill/>
                  </a:rPr>
                  <a:t> </a:t>
                </a:r>
              </a:p>
            </p:txBody>
          </p:sp>
        </mc:Fallback>
      </mc:AlternateContent>
    </p:spTree>
    <p:extLst>
      <p:ext uri="{BB962C8B-B14F-4D97-AF65-F5344CB8AC3E}">
        <p14:creationId xmlns:p14="http://schemas.microsoft.com/office/powerpoint/2010/main" val="356511617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5" name="Rounded Rectangle 4"/>
          <p:cNvSpPr/>
          <p:nvPr/>
        </p:nvSpPr>
        <p:spPr>
          <a:xfrm>
            <a:off x="381000" y="800100"/>
            <a:ext cx="6858000" cy="9029700"/>
          </a:xfrm>
          <a:prstGeom prst="roundRect">
            <a:avLst>
              <a:gd name="adj" fmla="val 8074"/>
            </a:avLst>
          </a:prstGeom>
          <a:solidFill>
            <a:schemeClr val="bg1"/>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609600" y="1271920"/>
                <a:ext cx="6400799" cy="8086060"/>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9:</a:t>
                </a:r>
              </a:p>
              <a:p>
                <a:pPr algn="just">
                  <a:lnSpc>
                    <a:spcPct val="150000"/>
                  </a:lnSpc>
                </a:pPr>
                <a:r>
                  <a:rPr lang="vi-VN" sz="4000">
                    <a:cs typeface="Arial" panose="020B0604020202020204" pitchFamily="34" charset="0"/>
                  </a:rPr>
                  <a:t>Sử dụng MTCT để giải mỗi phương trình sau với kết quả là radian (làm tròn kết quả đến hàng phần nghìn):</a:t>
                </a:r>
              </a:p>
              <a:p>
                <a:pPr marL="742950" indent="-742950" algn="just">
                  <a:lnSpc>
                    <a:spcPct val="150000"/>
                  </a:lnSpc>
                  <a:buAutoNum type="alphaLcParenR"/>
                </a:pPr>
                <a:r>
                  <a:rPr lang="vi-VN" sz="4000">
                    <a:cs typeface="Arial" panose="020B0604020202020204" pitchFamily="34" charset="0"/>
                  </a:rPr>
                  <a:t>sinx = 0,2;</a:t>
                </a:r>
              </a:p>
              <a:p>
                <a:pPr marL="742950" indent="-742950" algn="just">
                  <a:lnSpc>
                    <a:spcPct val="150000"/>
                  </a:lnSpc>
                  <a:buAutoNum type="alphaLcParenR"/>
                </a:pPr>
                <a:r>
                  <a:rPr lang="vi-VN" sz="4000">
                    <a:cs typeface="Arial" panose="020B0604020202020204" pitchFamily="34" charset="0"/>
                  </a:rPr>
                  <a:t>cosx = </a:t>
                </a:r>
                <a:r>
                  <a:rPr lang="vi-VN" sz="440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5</m:t>
                        </m:r>
                      </m:den>
                    </m:f>
                  </m:oMath>
                </a14:m>
                <a:endParaRPr lang="vi-VN" sz="4000">
                  <a:cs typeface="Arial" panose="020B0604020202020204" pitchFamily="34" charset="0"/>
                </a:endParaRPr>
              </a:p>
              <a:p>
                <a:pPr marL="742950" indent="-742950" algn="just">
                  <a:lnSpc>
                    <a:spcPct val="150000"/>
                  </a:lnSpc>
                  <a:buAutoNum type="alphaLcParenR"/>
                </a:pPr>
                <a:r>
                  <a:rPr lang="vi-VN" sz="4000">
                    <a:cs typeface="Arial" panose="020B0604020202020204" pitchFamily="34" charset="0"/>
                  </a:rPr>
                  <a:t>tanx = </a:t>
                </a:r>
                <a14:m>
                  <m:oMath xmlns:m="http://schemas.openxmlformats.org/officeDocument/2006/math">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oMath>
                </a14:m>
                <a:endParaRPr lang="vi-VN" sz="400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271920"/>
                <a:ext cx="6400799" cy="8086060"/>
              </a:xfrm>
              <a:prstGeom prst="rect">
                <a:avLst/>
              </a:prstGeom>
              <a:blipFill rotWithShape="0">
                <a:blip r:embed="rId3"/>
                <a:stretch>
                  <a:fillRect l="-3333" r="-3333" b="-603"/>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247"/>
            <a:ext cx="838200" cy="1262673"/>
          </a:xfrm>
          <a:prstGeom prst="rect">
            <a:avLst/>
          </a:prstGeom>
        </p:spPr>
      </p:pic>
      <p:sp>
        <p:nvSpPr>
          <p:cNvPr id="7" name="TextBox 6"/>
          <p:cNvSpPr txBox="1"/>
          <p:nvPr/>
        </p:nvSpPr>
        <p:spPr>
          <a:xfrm>
            <a:off x="11239499" y="917977"/>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3" name="Group 2"/>
          <p:cNvGrpSpPr/>
          <p:nvPr/>
        </p:nvGrpSpPr>
        <p:grpSpPr>
          <a:xfrm>
            <a:off x="8039100" y="1610234"/>
            <a:ext cx="9525000" cy="8089847"/>
            <a:chOff x="8039100" y="1610234"/>
            <a:chExt cx="9525000" cy="8089847"/>
          </a:xfrm>
        </p:grpSpPr>
        <p:sp>
          <p:nvSpPr>
            <p:cNvPr id="8" name="Rectangle 7"/>
            <p:cNvSpPr/>
            <p:nvPr/>
          </p:nvSpPr>
          <p:spPr>
            <a:xfrm>
              <a:off x="8039100" y="1610234"/>
              <a:ext cx="9525000" cy="1938992"/>
            </a:xfrm>
            <a:prstGeom prst="rect">
              <a:avLst/>
            </a:prstGeom>
          </p:spPr>
          <p:txBody>
            <a:bodyPr wrap="square">
              <a:spAutoFit/>
            </a:bodyPr>
            <a:lstStyle/>
            <a:p>
              <a:pPr>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Chuyển máy tính sang chế độ “radian”.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a) Bấm liên tiếp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6299" y="3736763"/>
              <a:ext cx="8229601" cy="1066800"/>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8039100" y="4991100"/>
                  <a:ext cx="9144000" cy="4708981"/>
                </a:xfrm>
                <a:prstGeom prst="rect">
                  <a:avLst/>
                </a:prstGeom>
              </p:spPr>
              <p:txBody>
                <a:bodyPr>
                  <a:spAutoFit/>
                </a:bodyPr>
                <a:lstStyle/>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Ta được kết quả gần đúng là 0,201.</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Vậy phương trình sinx = 0,2 có các nghiệm là:</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và </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39100" y="4991100"/>
                  <a:ext cx="9144000" cy="4708981"/>
                </a:xfrm>
                <a:prstGeom prst="rect">
                  <a:avLst/>
                </a:prstGeom>
                <a:blipFill rotWithShape="0">
                  <a:blip r:embed="rId6"/>
                  <a:stretch>
                    <a:fillRect l="-2400" r="-2333" b="-2332"/>
                  </a:stretch>
                </a:blipFill>
              </p:spPr>
              <p:txBody>
                <a:bodyPr/>
                <a:lstStyle/>
                <a:p>
                  <a:r>
                    <a:rPr lang="en-US">
                      <a:noFill/>
                    </a:rPr>
                    <a:t> </a:t>
                  </a:r>
                </a:p>
              </p:txBody>
            </p:sp>
          </mc:Fallback>
        </mc:AlternateContent>
      </p:grpSp>
    </p:spTree>
    <p:extLst>
      <p:ext uri="{BB962C8B-B14F-4D97-AF65-F5344CB8AC3E}">
        <p14:creationId xmlns:p14="http://schemas.microsoft.com/office/powerpoint/2010/main" val="31908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838200" y="639760"/>
            <a:ext cx="16611600" cy="4302716"/>
            <a:chOff x="838200" y="723900"/>
            <a:chExt cx="16611600" cy="4302716"/>
          </a:xfrm>
        </p:grpSpPr>
        <mc:AlternateContent xmlns:mc="http://schemas.openxmlformats.org/markup-compatibility/2006" xmlns:a14="http://schemas.microsoft.com/office/drawing/2010/main">
          <mc:Choice Requires="a14">
            <p:sp>
              <p:nvSpPr>
                <p:cNvPr id="3" name="Rectangle 2"/>
                <p:cNvSpPr/>
                <p:nvPr/>
              </p:nvSpPr>
              <p:spPr>
                <a:xfrm>
                  <a:off x="838200" y="723900"/>
                  <a:ext cx="16611600" cy="4302716"/>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b) </a:t>
                  </a:r>
                  <a:r>
                    <a:rPr lang="en-US" sz="4000">
                      <a:effectLst/>
                      <a:latin typeface="Arial" panose="020B0604020202020204" pitchFamily="34" charset="0"/>
                      <a:ea typeface="Times New Roman" panose="02020603050405020304" pitchFamily="18" charset="0"/>
                      <a:cs typeface="Arial" panose="020B0604020202020204" pitchFamily="34" charset="0"/>
                    </a:rPr>
                    <a:t> 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endParaRPr lang="vi-VN"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Ta được kết quả gần đúng là 1,772.</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r>
                    <a:rPr lang="vi-VN" sz="4000">
                      <a:effectLst/>
                      <a:latin typeface="Arial" panose="020B0604020202020204" pitchFamily="34" charset="0"/>
                      <a:ea typeface="Times New Roman" panose="02020603050405020304" pitchFamily="18" charset="0"/>
                      <a:cs typeface="Arial" panose="020B0604020202020204" pitchFamily="34" charset="0"/>
                    </a:rPr>
                    <a:t>cosx = - </a:t>
                  </a:r>
                  <a14:m>
                    <m:oMath xmlns:m="http://schemas.openxmlformats.org/officeDocument/2006/math">
                      <m:f>
                        <m:f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8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≈±1,772+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723900"/>
                  <a:ext cx="16611600" cy="4302716"/>
                </a:xfrm>
                <a:prstGeom prst="rect">
                  <a:avLst/>
                </a:prstGeom>
                <a:blipFill rotWithShape="0">
                  <a:blip r:embed="rId3"/>
                  <a:stretch>
                    <a:fillRect l="-1321" b="-567"/>
                  </a:stretch>
                </a:blipFill>
              </p:spPr>
              <p:txBody>
                <a:bodyPr/>
                <a:lstStyle/>
                <a:p>
                  <a:r>
                    <a:rPr lang="en-US">
                      <a:noFill/>
                    </a:rPr>
                    <a:t> </a:t>
                  </a:r>
                </a:p>
              </p:txBody>
            </p:sp>
          </mc:Fallback>
        </mc:AlternateContent>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1257300"/>
              <a:ext cx="9689821" cy="1209619"/>
            </a:xfrm>
            <a:prstGeom prst="rect">
              <a:avLst/>
            </a:prstGeom>
          </p:spPr>
        </p:pic>
      </p:grpSp>
      <p:grpSp>
        <p:nvGrpSpPr>
          <p:cNvPr id="9" name="Group 8"/>
          <p:cNvGrpSpPr/>
          <p:nvPr/>
        </p:nvGrpSpPr>
        <p:grpSpPr>
          <a:xfrm>
            <a:off x="838200" y="5475876"/>
            <a:ext cx="15729090" cy="3875676"/>
            <a:chOff x="838200" y="5475876"/>
            <a:chExt cx="15729090" cy="3875676"/>
          </a:xfrm>
        </p:grpSpPr>
        <mc:AlternateContent xmlns:mc="http://schemas.openxmlformats.org/markup-compatibility/2006" xmlns:a14="http://schemas.microsoft.com/office/drawing/2010/main">
          <mc:Choice Requires="a14">
            <p:sp>
              <p:nvSpPr>
                <p:cNvPr id="6" name="Rectangle 5"/>
                <p:cNvSpPr/>
                <p:nvPr/>
              </p:nvSpPr>
              <p:spPr>
                <a:xfrm>
                  <a:off x="838200" y="5475876"/>
                  <a:ext cx="15729090" cy="3875676"/>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c) </a:t>
                  </a:r>
                  <a:r>
                    <a:rPr lang="en-US" sz="4000">
                      <a:effectLst/>
                      <a:latin typeface="Arial" panose="020B0604020202020204" pitchFamily="34" charset="0"/>
                      <a:ea typeface="Times New Roman" panose="02020603050405020304" pitchFamily="18" charset="0"/>
                      <a:cs typeface="Arial" panose="020B0604020202020204" pitchFamily="34" charset="0"/>
                    </a:rPr>
                    <a:t>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Ta được kết quả gần đúng là 0,955.</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≈0,955+</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475876"/>
                  <a:ext cx="15729090" cy="3875676"/>
                </a:xfrm>
                <a:prstGeom prst="rect">
                  <a:avLst/>
                </a:prstGeom>
                <a:blipFill rotWithShape="0">
                  <a:blip r:embed="rId5"/>
                  <a:stretch>
                    <a:fillRect l="-1395" r="-930" b="-2201"/>
                  </a:stretch>
                </a:blipFill>
              </p:spPr>
              <p:txBody>
                <a:bodyPr/>
                <a:lstStyle/>
                <a:p>
                  <a:r>
                    <a:rPr lang="en-US">
                      <a:noFill/>
                    </a:rPr>
                    <a:t> </a:t>
                  </a:r>
                </a:p>
              </p:txBody>
            </p:sp>
          </mc:Fallback>
        </mc:AlternateContent>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5978900"/>
              <a:ext cx="8508916" cy="1181048"/>
            </a:xfrm>
            <a:prstGeom prst="rect">
              <a:avLst/>
            </a:prstGeom>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1105" y="533431"/>
            <a:ext cx="1822544" cy="2489075"/>
          </a:xfrm>
          <a:prstGeom prst="rect">
            <a:avLst/>
          </a:prstGeom>
        </p:spPr>
      </p:pic>
    </p:spTree>
    <p:extLst>
      <p:ext uri="{BB962C8B-B14F-4D97-AF65-F5344CB8AC3E}">
        <p14:creationId xmlns:p14="http://schemas.microsoft.com/office/powerpoint/2010/main" val="240186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 PHƯƠNG TRÌNH TƯƠNG ĐƯƠNG</a:t>
              </a:r>
              <a:endParaRPr lang="en-US" sz="4400" b="1">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1375869" y="1615529"/>
            <a:ext cx="13869211" cy="3152626"/>
            <a:chOff x="1375869" y="1615529"/>
            <a:chExt cx="13869211" cy="3152626"/>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5869" y="1615529"/>
              <a:ext cx="2434131" cy="2801959"/>
            </a:xfrm>
            <a:prstGeom prst="rect">
              <a:avLst/>
            </a:prstGeom>
          </p:spPr>
        </p:pic>
        <p:grpSp>
          <p:nvGrpSpPr>
            <p:cNvPr id="8" name="Group 7"/>
            <p:cNvGrpSpPr/>
            <p:nvPr/>
          </p:nvGrpSpPr>
          <p:grpSpPr>
            <a:xfrm>
              <a:off x="4805680" y="2321852"/>
              <a:ext cx="10439400" cy="2446303"/>
              <a:chOff x="9601199" y="7098734"/>
              <a:chExt cx="12803506" cy="2446303"/>
            </a:xfrm>
          </p:grpSpPr>
          <p:sp>
            <p:nvSpPr>
              <p:cNvPr id="9" name="Cloud Callout 8"/>
              <p:cNvSpPr/>
              <p:nvPr/>
            </p:nvSpPr>
            <p:spPr>
              <a:xfrm>
                <a:off x="9601199" y="7098734"/>
                <a:ext cx="12803506" cy="2446303"/>
              </a:xfrm>
              <a:prstGeom prst="cloudCallout">
                <a:avLst>
                  <a:gd name="adj1" fmla="val -59649"/>
                  <a:gd name="adj2" fmla="val -14303"/>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71609" y="7352389"/>
                <a:ext cx="9062684" cy="1938992"/>
              </a:xfrm>
              <a:prstGeom prst="rect">
                <a:avLst/>
              </a:prstGeom>
            </p:spPr>
            <p:txBody>
              <a:bodyPr wrap="square">
                <a:spAutoFit/>
              </a:bodyPr>
              <a:lstStyle/>
              <a:p>
                <a:pPr algn="ctr">
                  <a:lnSpc>
                    <a:spcPct val="150000"/>
                  </a:lnSpc>
                </a:pPr>
                <a:r>
                  <a:rPr lang="vi-VN" sz="4000" i="1">
                    <a:solidFill>
                      <a:srgbClr val="002060"/>
                    </a:solidFill>
                    <a:latin typeface="Arial" panose="020B0604020202020204" pitchFamily="34" charset="0"/>
                    <a:cs typeface="Arial" panose="020B0604020202020204" pitchFamily="34" charset="0"/>
                  </a:rPr>
                  <a:t>K</a:t>
                </a:r>
                <a:r>
                  <a:rPr lang="en-US" sz="4000" i="1">
                    <a:solidFill>
                      <a:srgbClr val="002060"/>
                    </a:solidFill>
                    <a:latin typeface="Arial" panose="020B0604020202020204" pitchFamily="34" charset="0"/>
                    <a:cs typeface="Arial" panose="020B0604020202020204" pitchFamily="34" charset="0"/>
                  </a:rPr>
                  <a:t>hi giải phương trình</a:t>
                </a:r>
                <a:r>
                  <a:rPr lang="vi-VN" sz="4000" i="1">
                    <a:solidFill>
                      <a:srgbClr val="002060"/>
                    </a:solidFill>
                    <a:latin typeface="Arial" panose="020B0604020202020204" pitchFamily="34" charset="0"/>
                    <a:cs typeface="Arial" panose="020B0604020202020204" pitchFamily="34" charset="0"/>
                  </a:rPr>
                  <a:t>,</a:t>
                </a:r>
                <a:r>
                  <a:rPr lang="en-US" sz="4000" i="1">
                    <a:solidFill>
                      <a:srgbClr val="002060"/>
                    </a:solidFill>
                    <a:latin typeface="Arial" panose="020B0604020202020204" pitchFamily="34" charset="0"/>
                    <a:cs typeface="Arial" panose="020B0604020202020204" pitchFamily="34" charset="0"/>
                  </a:rPr>
                  <a:t> cần lưu ý điều gì đầu tiên?</a:t>
                </a:r>
                <a:endParaRPr lang="en-US" sz="4000">
                  <a:solidFill>
                    <a:srgbClr val="002060"/>
                  </a:solidFill>
                  <a:latin typeface="Arial" panose="020B0604020202020204" pitchFamily="34" charset="0"/>
                  <a:cs typeface="Arial" panose="020B0604020202020204" pitchFamily="34" charset="0"/>
                </a:endParaRPr>
              </a:p>
            </p:txBody>
          </p:sp>
        </p:grpSp>
      </p:grpSp>
      <p:grpSp>
        <p:nvGrpSpPr>
          <p:cNvPr id="6" name="Group 5"/>
          <p:cNvGrpSpPr/>
          <p:nvPr/>
        </p:nvGrpSpPr>
        <p:grpSpPr>
          <a:xfrm>
            <a:off x="1905000" y="5875534"/>
            <a:ext cx="14261553" cy="3514518"/>
            <a:chOff x="1905000" y="5875534"/>
            <a:chExt cx="14261553" cy="3514518"/>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2789447" y="6613323"/>
              <a:ext cx="3377106" cy="2776729"/>
            </a:xfrm>
            <a:prstGeom prst="rect">
              <a:avLst/>
            </a:prstGeom>
          </p:spPr>
        </p:pic>
        <p:sp>
          <p:nvSpPr>
            <p:cNvPr id="12" name="Rounded Rectangular Callout 11"/>
            <p:cNvSpPr/>
            <p:nvPr/>
          </p:nvSpPr>
          <p:spPr>
            <a:xfrm>
              <a:off x="1905000" y="5875534"/>
              <a:ext cx="9371552" cy="3006818"/>
            </a:xfrm>
            <a:prstGeom prst="wedgeRoundRectCallout">
              <a:avLst>
                <a:gd name="adj1" fmla="val 65724"/>
                <a:gd name="adj2" fmla="val 4162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a:t>Cần lưu ý tới điều kiện xác định của phương trình (hay gọi tắt là điều kiện của phương trình)</a:t>
              </a:r>
              <a:endParaRPr lang="en-US" sz="4000"/>
            </a:p>
          </p:txBody>
        </p:sp>
      </p:grpSp>
      <p:pic>
        <p:nvPicPr>
          <p:cNvPr id="14" name="Picture 13"/>
          <p:cNvPicPr>
            <a:picLocks noChangeAspect="1"/>
          </p:cNvPicPr>
          <p:nvPr/>
        </p:nvPicPr>
        <p:blipFill>
          <a:blip r:embed="rId7"/>
          <a:stretch>
            <a:fillRect/>
          </a:stretch>
        </p:blipFill>
        <p:spPr>
          <a:xfrm>
            <a:off x="16240760" y="315623"/>
            <a:ext cx="1618589" cy="2362036"/>
          </a:xfrm>
          <a:prstGeom prst="rect">
            <a:avLst/>
          </a:prstGeom>
        </p:spPr>
      </p:pic>
    </p:spTree>
    <p:extLst>
      <p:ext uri="{BB962C8B-B14F-4D97-AF65-F5344CB8AC3E}">
        <p14:creationId xmlns:p14="http://schemas.microsoft.com/office/powerpoint/2010/main" val="1385715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62865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10 (SGK - tr.39)</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90600" y="1719871"/>
                <a:ext cx="16535400" cy="4346575"/>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Một cây cầu có dạng cung AB của đồ thị hàm số y = 4,2.cos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𝑥</m:t>
                        </m:r>
                      </m:num>
                      <m:den>
                        <m:r>
                          <a:rPr lang="vi-VN" sz="4800" b="0" i="1" smtClean="0">
                            <a:latin typeface="Cambria Math" panose="02040503050406030204" pitchFamily="18" charset="0"/>
                            <a:cs typeface="Arial" panose="020B0604020202020204" pitchFamily="34" charset="0"/>
                          </a:rPr>
                          <m:t>8</m:t>
                        </m:r>
                      </m:den>
                    </m:f>
                  </m:oMath>
                </a14:m>
                <a:r>
                  <a:rPr lang="vi-VN" sz="48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và được mô tả trong hệ trục tọa độ với đơn vị trục là mét như ở Hình 37. Một sàn lan chở khối hàng hóa được xếp thành hình hộp chữ nhật với độ cao 3 m so với mực nước sông sao cho sà lan có thể đi qua được gầm cầu. </a:t>
                </a:r>
                <a:endParaRPr lang="en-US" sz="4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90600" y="1719871"/>
                <a:ext cx="16535400" cy="4346575"/>
              </a:xfrm>
              <a:prstGeom prst="rect">
                <a:avLst/>
              </a:prstGeom>
              <a:blipFill rotWithShape="0">
                <a:blip r:embed="rId3"/>
                <a:stretch>
                  <a:fillRect l="-1327" r="-1291" b="-2525"/>
                </a:stretch>
              </a:blipFill>
            </p:spPr>
            <p:txBody>
              <a:bodyPr/>
              <a:lstStyle/>
              <a:p>
                <a:r>
                  <a:rPr lang="en-US">
                    <a:noFill/>
                  </a:rPr>
                  <a:t> </a:t>
                </a:r>
              </a:p>
            </p:txBody>
          </p:sp>
        </mc:Fallback>
      </mc:AlternateContent>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996192"/>
            <a:ext cx="10058400" cy="4290808"/>
          </a:xfrm>
          <a:prstGeom prst="rect">
            <a:avLst/>
          </a:prstGeom>
        </p:spPr>
      </p:pic>
      <p:sp>
        <p:nvSpPr>
          <p:cNvPr id="8" name="Rectangle 7"/>
          <p:cNvSpPr/>
          <p:nvPr/>
        </p:nvSpPr>
        <p:spPr>
          <a:xfrm>
            <a:off x="995680" y="6355156"/>
            <a:ext cx="626937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Chứng minh rằng chiều rộng của khối hàng hóa đó phải nhở hơn 12,5m.</a:t>
            </a:r>
            <a:endParaRPr lang="en-US" sz="4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2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877496" y="1413451"/>
            <a:ext cx="16285284" cy="8474884"/>
            <a:chOff x="877496" y="1413451"/>
            <a:chExt cx="16285284" cy="8474884"/>
          </a:xfrm>
        </p:grpSpPr>
        <p:sp>
          <p:nvSpPr>
            <p:cNvPr id="4" name="TextBox 3"/>
            <p:cNvSpPr txBox="1"/>
            <p:nvPr/>
          </p:nvSpPr>
          <p:spPr>
            <a:xfrm>
              <a:off x="1084580" y="1413451"/>
              <a:ext cx="157353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Với mỗi điểm M nằm trên mặt cầu, khoảng cách từ điểm M đến mặt nước tương ứng với giá trị tung độ y của điểm M.</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084580" y="5650893"/>
                  <a:ext cx="16078200" cy="423744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Từ phương trình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𝑐𝑜𝑠</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𝑥</m:t>
                          </m:r>
                        </m:num>
                        <m:den>
                          <m:r>
                            <a:rPr lang="vi-VN" sz="4000" i="1">
                              <a:latin typeface="Cambria Math" panose="02040503050406030204" pitchFamily="18" charset="0"/>
                              <a:ea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5</m:t>
                          </m:r>
                        </m:num>
                        <m:den>
                          <m:r>
                            <a:rPr lang="vi-VN" sz="4000" i="1">
                              <a:latin typeface="Cambria Math" panose="02040503050406030204" pitchFamily="18" charset="0"/>
                              <a:ea typeface="Cambria Math" panose="02040503050406030204" pitchFamily="18" charset="0"/>
                              <a:cs typeface="Arial" panose="020B0604020202020204" pitchFamily="34" charset="0"/>
                            </a:rPr>
                            <m:t>7</m:t>
                          </m:r>
                        </m:den>
                      </m:f>
                    </m:oMath>
                  </a14:m>
                  <a:r>
                    <a:rPr lang="vi-VN" sz="4000">
                      <a:latin typeface="Arial" panose="020B0604020202020204" pitchFamily="34" charset="0"/>
                      <a:cs typeface="Arial" panose="020B0604020202020204" pitchFamily="34" charset="0"/>
                    </a:rPr>
                    <a:t> với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𝑥</m:t>
                          </m:r>
                        </m:num>
                        <m:den>
                          <m:r>
                            <a:rPr lang="vi-VN" sz="4000" i="1">
                              <a:latin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latin typeface="Cambria Math" panose="02040503050406030204" pitchFamily="18" charset="0"/>
                              <a:ea typeface="Cambria Math" panose="02040503050406030204" pitchFamily="18" charset="0"/>
                              <a:cs typeface="Arial" panose="020B0604020202020204" pitchFamily="34" charset="0"/>
                            </a:rPr>
                          </m:ctrlPr>
                        </m:dPr>
                        <m:e>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r>
                            <a:rPr lang="vi-VN" sz="4000" i="1">
                              <a:latin typeface="Cambria Math" panose="02040503050406030204" pitchFamily="18" charset="0"/>
                              <a:ea typeface="Cambria Math" panose="02040503050406030204" pitchFamily="18" charset="0"/>
                              <a:cs typeface="Arial" panose="020B0604020202020204" pitchFamily="34" charset="0"/>
                            </a:rPr>
                            <m:t>; </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 ta có: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0,775</m:t>
                      </m:r>
                    </m:oMath>
                  </a14:m>
                  <a:r>
                    <a:rPr lang="vi-VN" sz="4000">
                      <a:latin typeface="Arial" panose="020B0604020202020204" pitchFamily="34" charset="0"/>
                      <a:cs typeface="Arial" panose="020B0604020202020204" pitchFamily="34" charset="0"/>
                    </a:rPr>
                    <a:t> suy ra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e>
                      </m:d>
                    </m:oMath>
                  </a14:m>
                  <a:r>
                    <a:rPr lang="vi-VN" sz="4000">
                      <a:latin typeface="Arial" panose="020B0604020202020204" pitchFamily="34" charset="0"/>
                      <a:cs typeface="Arial" panose="020B0604020202020204" pitchFamily="34" charset="0"/>
                    </a:rPr>
                    <a:t> &lt; 0,78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|x| &lt; 6,24.</a:t>
                  </a:r>
                </a:p>
                <a:p>
                  <a:pPr algn="just">
                    <a:lnSpc>
                      <a:spcPct val="150000"/>
                    </a:lnSpc>
                  </a:pPr>
                  <a:r>
                    <a:rPr lang="vi-VN" sz="4000">
                      <a:latin typeface="Arial" panose="020B0604020202020204" pitchFamily="34" charset="0"/>
                      <a:cs typeface="Arial" panose="020B0604020202020204" pitchFamily="34" charset="0"/>
                    </a:rPr>
                    <a:t>Sà lan có thể đi qua được gầm cầu nên chiều rộng của khối hàng hóa là: 2|x| &lt; 12,48 &lt; 12,5 (m)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84580" y="5650893"/>
                  <a:ext cx="16078200" cy="4237442"/>
                </a:xfrm>
                <a:prstGeom prst="rect">
                  <a:avLst/>
                </a:prstGeom>
                <a:blipFill rotWithShape="0">
                  <a:blip r:embed="rId3"/>
                  <a:stretch>
                    <a:fillRect l="-1365" r="-1327" b="-2590"/>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77496" y="3303191"/>
              <a:ext cx="16198476" cy="243251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9880" y="571500"/>
            <a:ext cx="1309828" cy="1347074"/>
          </a:xfrm>
          <a:prstGeom prst="rect">
            <a:avLst/>
          </a:prstGeom>
        </p:spPr>
      </p:pic>
    </p:spTree>
    <p:extLst>
      <p:ext uri="{BB962C8B-B14F-4D97-AF65-F5344CB8AC3E}">
        <p14:creationId xmlns:p14="http://schemas.microsoft.com/office/powerpoint/2010/main" val="427997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43135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lgn="ctr">
                  <a:lnSpc>
                    <a:spcPct val="130000"/>
                  </a:lnSpc>
                  <a:spcAft>
                    <a:spcPts val="0"/>
                  </a:spcAft>
                  <a:tabLst>
                    <a:tab pos="180340" algn="l"/>
                    <a:tab pos="288290" algn="l"/>
                    <a:tab pos="467995" algn="l"/>
                    <a:tab pos="540385" algn="l"/>
                    <a:tab pos="648335" algn="l"/>
                    <a:tab pos="1260475" algn="l"/>
                    <a:tab pos="3780790" algn="l"/>
                  </a:tabLst>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1: </a:t>
                </a:r>
                <a:r>
                  <a:rPr lang="vi-VN" sz="4400">
                    <a:solidFill>
                      <a:schemeClr val="tx1"/>
                    </a:solidFill>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e>
                    </m:func>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có nghiệm thỏa mãn </a:t>
                </a:r>
              </a:p>
              <a:p>
                <a:pPr marL="180340" indent="-180340" algn="ctr">
                  <a:lnSpc>
                    <a:spcPct val="130000"/>
                  </a:lnSpc>
                  <a:spcAft>
                    <a:spcPts val="0"/>
                  </a:spcAft>
                  <a:tabLst>
                    <a:tab pos="180340" algn="l"/>
                    <a:tab pos="288290" algn="l"/>
                    <a:tab pos="467995" algn="l"/>
                    <a:tab pos="540385" algn="l"/>
                    <a:tab pos="648335" algn="l"/>
                    <a:tab pos="1260475" algn="l"/>
                    <a:tab pos="3780790" algn="l"/>
                  </a:tabLst>
                </a:pPr>
                <a14:m>
                  <m:oMath xmlns:m="http://schemas.openxmlformats.org/officeDocument/2006/math">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431356"/>
              </a:xfrm>
              <a:prstGeom prst="roundRect">
                <a:avLst/>
              </a:prstGeom>
              <a:blipFill rotWithShape="0">
                <a:blip r:embed="rId15"/>
                <a:stretch>
                  <a:fillRect b="-2970"/>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0" name="Rectangle 59"/>
                <p:cNvSpPr/>
                <p:nvPr/>
              </p:nvSpPr>
              <p:spPr>
                <a:xfrm>
                  <a:off x="3781978" y="5108067"/>
                  <a:ext cx="331052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5</m:t>
                            </m:r>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oMath>
                    </m:oMathPara>
                  </a14:m>
                  <a:endParaRPr lang="en-US" sz="4000">
                    <a:latin typeface="Arial" panose="020B060402020202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3781978" y="5108067"/>
                  <a:ext cx="3310522" cy="1261307"/>
                </a:xfrm>
                <a:prstGeom prst="rect">
                  <a:avLst/>
                </a:prstGeom>
                <a:blipFill rotWithShape="0">
                  <a:blip r:embed="rId18"/>
                  <a:stretch>
                    <a:fillRect/>
                  </a:stretch>
                </a:blipFill>
              </p:spPr>
              <p:txBody>
                <a:bodyPr/>
                <a:lstStyle/>
                <a:p>
                  <a:r>
                    <a:rPr lang="en-US">
                      <a:noFill/>
                    </a:rPr>
                    <a:t> </a:t>
                  </a:r>
                </a:p>
              </p:txBody>
            </p:sp>
          </mc:Fallback>
        </mc:AlternateContent>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8">
                  <a:extLst>
                    <a:ext uri="{96DAC541-7B7A-43D3-8B79-37D633B846F1}">
                      <asvg:svgBlip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1" name="Rectangle 60"/>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2" name="Rectangle 61"/>
                <p:cNvSpPr/>
                <p:nvPr/>
              </p:nvSpPr>
              <p:spPr>
                <a:xfrm>
                  <a:off x="3796196" y="7637843"/>
                  <a:ext cx="3026790"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000" kern="0">
                            <a:latin typeface="Cambria Math" panose="02040503050406030204" pitchFamily="18" charset="0"/>
                            <a:ea typeface="Calibri" panose="020F0502020204030204" pitchFamily="34" charset="0"/>
                            <a:cs typeface="Times New Roman" panose="02020603050405020304" pitchFamily="18" charset="0"/>
                          </a:rPr>
                          <m:t>x</m:t>
                        </m:r>
                        <m:r>
                          <a:rPr lang="vi-VN" sz="4000" ker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kern="0">
                                <a:effectLst/>
                                <a:latin typeface="Cambria Math" panose="02040503050406030204" pitchFamily="18" charset="0"/>
                                <a:ea typeface="Calibri" panose="020F0502020204030204" pitchFamily="34" charset="0"/>
                                <a:cs typeface="Times New Roman" panose="02020603050405020304" pitchFamily="18" charset="0"/>
                              </a:rPr>
                              <m:t>3</m:t>
                            </m:r>
                          </m:den>
                        </m:f>
                        <m:r>
                          <a:rPr lang="vi-VN" sz="40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kern="0">
                            <a:effectLst/>
                            <a:latin typeface="Cambria Math" panose="02040503050406030204" pitchFamily="18" charset="0"/>
                            <a:ea typeface="Calibri" panose="020F0502020204030204" pitchFamily="34" charset="0"/>
                            <a:cs typeface="Times New Roman" panose="02020603050405020304" pitchFamily="18" charset="0"/>
                          </a:rPr>
                          <m:t>k</m:t>
                        </m:r>
                        <m:r>
                          <a:rPr lang="vi-VN" sz="4000" ker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oMath>
                    </m:oMathPara>
                  </a14:m>
                  <a:endParaRPr lang="en-US" sz="3200">
                    <a:latin typeface="Arial" panose="020B0604020202020204" pitchFamily="34" charset="0"/>
                    <a:cs typeface="Arial" panose="020B060402020202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3796196" y="7637843"/>
                  <a:ext cx="3026790" cy="1142300"/>
                </a:xfrm>
                <a:prstGeom prst="rect">
                  <a:avLst/>
                </a:prstGeom>
                <a:blipFill rotWithShape="0">
                  <a:blip r:embed="rId20"/>
                  <a:stretch>
                    <a:fillRect/>
                  </a:stretch>
                </a:blipFill>
              </p:spPr>
              <p:txBody>
                <a:bodyPr/>
                <a:lstStyle/>
                <a:p>
                  <a:r>
                    <a:rPr lang="en-US">
                      <a:noFill/>
                    </a:rPr>
                    <a:t> </a:t>
                  </a:r>
                </a:p>
              </p:txBody>
            </p:sp>
          </mc:Fallback>
        </mc:AlternateContent>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Rectangle 62"/>
                <p:cNvSpPr/>
                <p:nvPr/>
              </p:nvSpPr>
              <p:spPr>
                <a:xfrm>
                  <a:off x="12392150" y="7637843"/>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3</m:t>
                            </m:r>
                          </m:den>
                        </m:f>
                      </m:oMath>
                    </m:oMathPara>
                  </a14:m>
                  <a:endParaRPr lang="en-US" sz="4000">
                    <a:latin typeface="Arial" panose="020B0604020202020204" pitchFamily="34" charset="0"/>
                    <a:cs typeface="Arial" panose="020B0604020202020204"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2392150" y="7637843"/>
                  <a:ext cx="1553246" cy="1142300"/>
                </a:xfrm>
                <a:prstGeom prst="rect">
                  <a:avLst/>
                </a:prstGeom>
                <a:blipFill rotWithShape="0">
                  <a:blip r:embed="rId21"/>
                  <a:stretch>
                    <a:fillRect/>
                  </a:stretch>
                </a:blipFill>
              </p:spPr>
              <p:txBody>
                <a:bodyPr/>
                <a:lstStyle/>
                <a:p>
                  <a:r>
                    <a:rPr lang="en-US">
                      <a:noFill/>
                    </a:rPr>
                    <a:t> </a:t>
                  </a:r>
                </a:p>
              </p:txBody>
            </p:sp>
          </mc:Fallback>
        </mc:AlternateContent>
      </p:grpSp>
      <p:grpSp>
        <p:nvGrpSpPr>
          <p:cNvPr id="68" name="Group 67"/>
          <p:cNvGrpSpPr/>
          <p:nvPr/>
        </p:nvGrpSpPr>
        <p:grpSpPr>
          <a:xfrm>
            <a:off x="9628234" y="4761312"/>
            <a:ext cx="7010400" cy="1884161"/>
            <a:chOff x="9628234" y="4761312"/>
            <a:chExt cx="7010400" cy="1884161"/>
          </a:xfrm>
        </p:grpSpPr>
        <p:grpSp>
          <p:nvGrpSpPr>
            <p:cNvPr id="69" name="Group 68"/>
            <p:cNvGrpSpPr/>
            <p:nvPr/>
          </p:nvGrpSpPr>
          <p:grpSpPr>
            <a:xfrm>
              <a:off x="9628234" y="4761312"/>
              <a:ext cx="7010400" cy="1884161"/>
              <a:chOff x="9628234" y="4761312"/>
              <a:chExt cx="7010400" cy="1884161"/>
            </a:xfrm>
          </p:grpSpPr>
          <p:sp>
            <p:nvSpPr>
              <p:cNvPr id="71"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2"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73" name="TextBox 7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0" name="Rectangle 69"/>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barn(inVertic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340" indent="-180340" algn="ctr">
                  <a:lnSpc>
                    <a:spcPct val="150000"/>
                  </a:lnSpc>
                  <a:spcAft>
                    <a:spcPts val="0"/>
                  </a:spcAft>
                  <a:tabLst>
                    <a:tab pos="180340" algn="l"/>
                    <a:tab pos="288290" algn="l"/>
                    <a:tab pos="467995" algn="l"/>
                    <a:tab pos="540385" algn="l"/>
                    <a:tab pos="648335" algn="l"/>
                    <a:tab pos="1260475" algn="l"/>
                    <a:tab pos="3780790" algn="l"/>
                  </a:tabLst>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2: </a:t>
                </a:r>
                <a:r>
                  <a:rPr lang="vi-VN" sz="4400">
                    <a:solidFill>
                      <a:schemeClr val="tx1"/>
                    </a:solidFill>
                  </a:rPr>
                  <a:t>Số nghiệm của phương trình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sin</m:t>
                        </m:r>
                      </m:fName>
                      <m:e>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x</m:t>
                        </m:r>
                      </m:e>
                    </m:func>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3</m:t>
                            </m:r>
                          </m:e>
                        </m:rad>
                      </m:num>
                      <m:den>
                        <m:r>
                          <a:rPr lang="vi-VN" sz="4400">
                            <a:solidFill>
                              <a:schemeClr val="tx1"/>
                            </a:solidFill>
                            <a:latin typeface="Cambria Math" panose="02040503050406030204" pitchFamily="18" charset="0"/>
                          </a:rPr>
                          <m:t>2</m:t>
                        </m:r>
                      </m:den>
                    </m:f>
                  </m:oMath>
                </a14:m>
                <a:r>
                  <a:rPr lang="vi-VN" sz="4400">
                    <a:solidFill>
                      <a:schemeClr val="tx1"/>
                    </a:solidFill>
                  </a:rPr>
                  <a:t> trong khoảng </a:t>
                </a:r>
                <a14:m>
                  <m:oMath xmlns:m="http://schemas.openxmlformats.org/officeDocument/2006/math">
                    <m:d>
                      <m:dPr>
                        <m:ctrlPr>
                          <a:rPr lang="en-US" sz="4400" i="1">
                            <a:solidFill>
                              <a:schemeClr val="tx1"/>
                            </a:solidFill>
                            <a:latin typeface="Cambria Math" panose="02040503050406030204" pitchFamily="18" charset="0"/>
                          </a:rPr>
                        </m:ctrlPr>
                      </m:dPr>
                      <m:e>
                        <m:r>
                          <a:rPr lang="vi-VN" sz="4400">
                            <a:solidFill>
                              <a:schemeClr val="tx1"/>
                            </a:solidFill>
                            <a:latin typeface="Cambria Math" panose="02040503050406030204" pitchFamily="18" charset="0"/>
                          </a:rPr>
                          <m:t>0;3</m:t>
                        </m:r>
                        <m:r>
                          <m:rPr>
                            <m:sty m:val="p"/>
                          </m:rPr>
                          <a:rPr lang="nl-NL" sz="4400">
                            <a:solidFill>
                              <a:schemeClr val="tx1"/>
                            </a:solidFill>
                            <a:latin typeface="Cambria Math" panose="02040503050406030204" pitchFamily="18" charset="0"/>
                          </a:rPr>
                          <m:t>π</m:t>
                        </m:r>
                      </m:e>
                    </m:d>
                  </m:oMath>
                </a14:m>
                <a:r>
                  <a:rPr lang="vi-VN" sz="4400">
                    <a:solidFill>
                      <a:schemeClr val="tx1"/>
                    </a:solidFill>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3" name="Group 2"/>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144707" y="5313319"/>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4" name="Group 3"/>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168773" y="5342625"/>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5" name="Group 4"/>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91664" y="7823519"/>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grpSp>
        <p:nvGrpSpPr>
          <p:cNvPr id="6" name="Group 5"/>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3168772" y="7823518"/>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4</a:t>
              </a:r>
              <a:endParaRPr lang="en-US" sz="4400">
                <a:latin typeface="Arial" panose="020B0604020202020204" pitchFamily="34" charset="0"/>
                <a:cs typeface="Arial" panose="020B0604020202020204" pitchFamily="34" charset="0"/>
              </a:endParaRPr>
            </a:p>
          </p:txBody>
        </p:sp>
      </p:grpSp>
      <p:grpSp>
        <p:nvGrpSpPr>
          <p:cNvPr id="31" name="Group 30"/>
          <p:cNvGrpSpPr/>
          <p:nvPr/>
        </p:nvGrpSpPr>
        <p:grpSpPr>
          <a:xfrm>
            <a:off x="1661160" y="7268217"/>
            <a:ext cx="7010400" cy="1879836"/>
            <a:chOff x="1661160" y="7268217"/>
            <a:chExt cx="7010400" cy="1879836"/>
          </a:xfrm>
        </p:grpSpPr>
        <p:grpSp>
          <p:nvGrpSpPr>
            <p:cNvPr id="32" name="Group 31"/>
            <p:cNvGrpSpPr/>
            <p:nvPr/>
          </p:nvGrpSpPr>
          <p:grpSpPr>
            <a:xfrm>
              <a:off x="1661160" y="7268217"/>
              <a:ext cx="7010400" cy="1879836"/>
              <a:chOff x="1661160" y="7268217"/>
              <a:chExt cx="7010400" cy="1879836"/>
            </a:xfrm>
          </p:grpSpPr>
          <p:sp>
            <p:nvSpPr>
              <p:cNvPr id="3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3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TextBox 35"/>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33" name="Rectangle 32"/>
            <p:cNvSpPr/>
            <p:nvPr/>
          </p:nvSpPr>
          <p:spPr>
            <a:xfrm>
              <a:off x="5091664" y="7823519"/>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99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3: </a:t>
                </a:r>
                <a:r>
                  <a:rPr lang="vi-VN" sz="4400">
                    <a:solidFill>
                      <a:schemeClr val="tx1"/>
                    </a:solidFill>
                  </a:rPr>
                  <a:t>Số nghiệm của phương trình </a:t>
                </a:r>
                <a14:m>
                  <m:oMath xmlns:m="http://schemas.openxmlformats.org/officeDocument/2006/math">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2</m:t>
                        </m:r>
                      </m:e>
                    </m:rad>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cos</m:t>
                        </m:r>
                      </m:fName>
                      <m:e>
                        <m:d>
                          <m:dPr>
                            <m:ctrlPr>
                              <a:rPr lang="en-US" sz="4400" i="1">
                                <a:solidFill>
                                  <a:schemeClr val="tx1"/>
                                </a:solidFill>
                                <a:latin typeface="Cambria Math" panose="02040503050406030204" pitchFamily="18" charset="0"/>
                              </a:rPr>
                            </m:ctrlPr>
                          </m:dPr>
                          <m:e>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
                                  <m:rPr>
                                    <m:sty m:val="p"/>
                                  </m:rPr>
                                  <a:rPr lang="vi-VN" sz="4400">
                                    <a:solidFill>
                                      <a:schemeClr val="tx1"/>
                                    </a:solidFill>
                                    <a:latin typeface="Cambria Math" panose="02040503050406030204" pitchFamily="18" charset="0"/>
                                  </a:rPr>
                                  <m:t>π</m:t>
                                </m:r>
                              </m:num>
                              <m:den>
                                <m:r>
                                  <a:rPr lang="vi-VN" sz="4400">
                                    <a:solidFill>
                                      <a:schemeClr val="tx1"/>
                                    </a:solidFill>
                                    <a:latin typeface="Cambria Math" panose="02040503050406030204" pitchFamily="18" charset="0"/>
                                  </a:rPr>
                                  <m:t>3</m:t>
                                </m:r>
                              </m:den>
                            </m:f>
                          </m:e>
                        </m:d>
                      </m:e>
                    </m:func>
                    <m:r>
                      <a:rPr lang="vi-VN" sz="4400">
                        <a:solidFill>
                          <a:schemeClr val="tx1"/>
                        </a:solidFill>
                        <a:latin typeface="Cambria Math" panose="02040503050406030204" pitchFamily="18" charset="0"/>
                      </a:rPr>
                      <m:t>=1</m:t>
                    </m:r>
                  </m:oMath>
                </a14:m>
                <a:r>
                  <a:rPr lang="vi-VN" sz="4400">
                    <a:solidFill>
                      <a:schemeClr val="tx1"/>
                    </a:solidFill>
                  </a:rPr>
                  <a:t> </a:t>
                </a:r>
              </a:p>
              <a:p>
                <a:pPr algn="ctr">
                  <a:lnSpc>
                    <a:spcPct val="150000"/>
                  </a:lnSpc>
                </a:pPr>
                <a:r>
                  <a:rPr lang="vi-VN" sz="4400">
                    <a:solidFill>
                      <a:schemeClr val="tx1"/>
                    </a:solidFill>
                  </a:rPr>
                  <a:t>với </a:t>
                </a:r>
                <a14:m>
                  <m:oMath xmlns:m="http://schemas.openxmlformats.org/officeDocument/2006/math">
                    <m:r>
                      <a:rPr lang="vi-VN" sz="4400">
                        <a:solidFill>
                          <a:schemeClr val="tx1"/>
                        </a:solidFill>
                        <a:latin typeface="Cambria Math" panose="02040503050406030204" pitchFamily="18" charset="0"/>
                      </a:rPr>
                      <m:t>0≤</m:t>
                    </m:r>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π</m:t>
                    </m:r>
                  </m:oMath>
                </a14:m>
                <a:r>
                  <a:rPr lang="vi-VN" sz="4400">
                    <a:solidFill>
                      <a:schemeClr val="tx1"/>
                    </a:solidFill>
                  </a:rPr>
                  <a:t> là</a:t>
                </a:r>
                <a:endParaRPr lang="en-US" sz="4400">
                  <a:solidFill>
                    <a:schemeClr val="tx1"/>
                  </a:solidFill>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542"/>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060163" y="5311295"/>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3</a:t>
              </a:r>
              <a:endParaRPr lang="en-US" sz="4400">
                <a:latin typeface="Arial" panose="020B0604020202020204" pitchFamily="34" charset="0"/>
                <a:cs typeface="Arial" panose="020B0604020202020204" pitchFamily="34" charset="0"/>
              </a:endParaRPr>
            </a:p>
          </p:txBody>
        </p:sp>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056717" y="5366392"/>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44069" y="7824272"/>
              <a:ext cx="498855" cy="769441"/>
            </a:xfrm>
            <a:prstGeom prst="rect">
              <a:avLst/>
            </a:prstGeom>
          </p:spPr>
          <p:txBody>
            <a:bodyPr wrap="none">
              <a:spAutoFit/>
            </a:bodyPr>
            <a:lstStyle/>
            <a:p>
              <a:pPr algn="ctr"/>
              <a:r>
                <a:rPr lang="vi-VN" sz="4400">
                  <a:latin typeface="Arial" panose="020B0604020202020204" pitchFamily="34" charset="0"/>
                  <a:cs typeface="Arial" panose="020B0604020202020204" pitchFamily="34" charset="0"/>
                </a:rPr>
                <a:t>0</a:t>
              </a:r>
              <a:endParaRPr lang="en-US" sz="4400">
                <a:latin typeface="Arial" panose="020B0604020202020204" pitchFamily="34" charset="0"/>
                <a:cs typeface="Arial" panose="020B0604020202020204" pitchFamily="34" charset="0"/>
              </a:endParaRPr>
            </a:p>
          </p:txBody>
        </p:sp>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lstStyle/>
              <a:p>
                <a:endParaRPr lang="en-US"/>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2995176" y="7870406"/>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75" name="Group 74"/>
          <p:cNvGrpSpPr/>
          <p:nvPr/>
        </p:nvGrpSpPr>
        <p:grpSpPr>
          <a:xfrm>
            <a:off x="9628234" y="4753692"/>
            <a:ext cx="7010400" cy="1884161"/>
            <a:chOff x="9628234" y="4761312"/>
            <a:chExt cx="7010400" cy="1884161"/>
          </a:xfrm>
        </p:grpSpPr>
        <p:grpSp>
          <p:nvGrpSpPr>
            <p:cNvPr id="76" name="Group 75"/>
            <p:cNvGrpSpPr/>
            <p:nvPr/>
          </p:nvGrpSpPr>
          <p:grpSpPr>
            <a:xfrm>
              <a:off x="9628234" y="4761312"/>
              <a:ext cx="7010400" cy="1884161"/>
              <a:chOff x="9628234" y="4761312"/>
              <a:chExt cx="7010400" cy="1884161"/>
            </a:xfrm>
          </p:grpSpPr>
          <p:sp>
            <p:nvSpPr>
              <p:cNvPr id="78"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9"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80" name="TextBox 79"/>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77" name="Rectangle 76"/>
            <p:cNvSpPr/>
            <p:nvPr/>
          </p:nvSpPr>
          <p:spPr>
            <a:xfrm>
              <a:off x="13056717" y="5366392"/>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16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arn(inVertical)">
                                      <p:cBhvr>
                                        <p:cTn id="3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4: </a:t>
            </a:r>
            <a:r>
              <a:rPr lang="pt-BR" sz="4400">
                <a:solidFill>
                  <a:schemeClr val="tx1"/>
                </a:solidFill>
                <a:latin typeface="Arial" panose="020B0604020202020204" pitchFamily="34" charset="0"/>
                <a:cs typeface="Arial" panose="020B0604020202020204" pitchFamily="34" charset="0"/>
              </a:rPr>
              <a:t>Nghiệm của phương trình</a:t>
            </a:r>
            <a:r>
              <a:rPr lang="vi-VN" sz="4400">
                <a:solidFill>
                  <a:schemeClr val="tx1"/>
                </a:solidFill>
                <a:latin typeface="Arial" panose="020B0604020202020204" pitchFamily="34" charset="0"/>
                <a:cs typeface="Arial" panose="020B0604020202020204" pitchFamily="34" charset="0"/>
              </a:rPr>
              <a:t> tan(2x -15</a:t>
            </a:r>
            <a:r>
              <a:rPr lang="vi-VN" sz="4400" baseline="30000">
                <a:solidFill>
                  <a:schemeClr val="tx1"/>
                </a:solidFill>
                <a:latin typeface="Arial" panose="020B0604020202020204" pitchFamily="34" charset="0"/>
                <a:cs typeface="Arial" panose="020B0604020202020204" pitchFamily="34" charset="0"/>
              </a:rPr>
              <a:t>o</a:t>
            </a:r>
            <a:r>
              <a:rPr lang="vi-VN" sz="4400">
                <a:solidFill>
                  <a:schemeClr val="tx1"/>
                </a:solidFill>
                <a:latin typeface="Arial" panose="020B0604020202020204" pitchFamily="34" charset="0"/>
                <a:cs typeface="Arial" panose="020B0604020202020204" pitchFamily="34" charset="0"/>
              </a:rPr>
              <a:t>) = 1</a:t>
            </a:r>
            <a:r>
              <a:rPr lang="pt-BR" sz="4400">
                <a:solidFill>
                  <a:schemeClr val="tx1"/>
                </a:solidFill>
                <a:latin typeface="Arial" panose="020B0604020202020204" pitchFamily="34" charset="0"/>
                <a:cs typeface="Arial" panose="020B0604020202020204" pitchFamily="34" charset="0"/>
              </a:rPr>
              <a:t>, </a:t>
            </a:r>
            <a:endParaRPr lang="vi-VN" sz="4400">
              <a:solidFill>
                <a:schemeClr val="tx1"/>
              </a:solidFill>
              <a:latin typeface="Arial" panose="020B0604020202020204" pitchFamily="34" charset="0"/>
              <a:cs typeface="Arial" panose="020B0604020202020204" pitchFamily="34" charset="0"/>
            </a:endParaRPr>
          </a:p>
          <a:p>
            <a:pPr algn="ctr">
              <a:lnSpc>
                <a:spcPct val="150000"/>
              </a:lnSpc>
            </a:pPr>
            <a:r>
              <a:rPr lang="pt-BR" sz="4400">
                <a:solidFill>
                  <a:schemeClr val="tx1"/>
                </a:solidFill>
                <a:latin typeface="Arial" panose="020B0604020202020204" pitchFamily="34" charset="0"/>
                <a:cs typeface="Arial" panose="020B0604020202020204" pitchFamily="34" charset="0"/>
              </a:rPr>
              <a:t>với </a:t>
            </a:r>
            <a:r>
              <a:rPr lang="vi-VN" sz="4400">
                <a:solidFill>
                  <a:schemeClr val="tx1"/>
                </a:solidFill>
                <a:latin typeface="Arial" panose="020B0604020202020204" pitchFamily="34" charset="0"/>
                <a:cs typeface="Arial" panose="020B0604020202020204" pitchFamily="34" charset="0"/>
              </a:rPr>
              <a:t>-90</a:t>
            </a:r>
            <a:r>
              <a:rPr lang="vi-VN" sz="4400" baseline="30000">
                <a:solidFill>
                  <a:schemeClr val="tx1"/>
                </a:solidFill>
                <a:latin typeface="Arial" panose="020B0604020202020204" pitchFamily="34" charset="0"/>
                <a:cs typeface="Arial" panose="020B0604020202020204" pitchFamily="34" charset="0"/>
              </a:rPr>
              <a:t>o</a:t>
            </a:r>
            <a:r>
              <a:rPr lang="vi-VN" sz="4400">
                <a:solidFill>
                  <a:schemeClr val="tx1"/>
                </a:solidFill>
                <a:latin typeface="Arial" panose="020B0604020202020204" pitchFamily="34" charset="0"/>
                <a:cs typeface="Arial" panose="020B0604020202020204" pitchFamily="34" charset="0"/>
              </a:rPr>
              <a:t> &lt; x &lt; 90</a:t>
            </a:r>
            <a:r>
              <a:rPr lang="vi-VN" sz="4400" baseline="30000">
                <a:solidFill>
                  <a:schemeClr val="tx1"/>
                </a:solidFill>
                <a:latin typeface="Arial" panose="020B0604020202020204" pitchFamily="34" charset="0"/>
                <a:cs typeface="Arial" panose="020B0604020202020204" pitchFamily="34" charset="0"/>
              </a:rPr>
              <a:t>o</a:t>
            </a:r>
            <a:r>
              <a:rPr lang="vi-VN" sz="4400">
                <a:solidFill>
                  <a:schemeClr val="tx1"/>
                </a:solidFill>
                <a:latin typeface="Arial" panose="020B0604020202020204" pitchFamily="34" charset="0"/>
                <a:cs typeface="Arial" panose="020B0604020202020204" pitchFamily="34" charset="0"/>
              </a:rPr>
              <a:t> </a:t>
            </a:r>
            <a:r>
              <a:rPr lang="pt-BR" sz="4400">
                <a:solidFill>
                  <a:schemeClr val="tx1"/>
                </a:solidFill>
                <a:latin typeface="Arial" panose="020B0604020202020204" pitchFamily="34" charset="0"/>
                <a:cs typeface="Arial" panose="020B0604020202020204" pitchFamily="34" charset="0"/>
              </a:rPr>
              <a:t>là</a:t>
            </a:r>
            <a:endParaRPr lang="en-US" sz="4400">
              <a:solidFill>
                <a:schemeClr val="tx1"/>
              </a:solidFill>
              <a:latin typeface="Arial" panose="020B0604020202020204" pitchFamily="34" charset="0"/>
              <a:cs typeface="Arial" panose="020B0604020202020204" pitchFamily="34" charset="0"/>
            </a:endParaRPr>
          </a:p>
        </p:txBody>
      </p:sp>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- 60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- 60</a:t>
              </a:r>
              <a:r>
                <a:rPr lang="vi-VN" sz="4400" baseline="30000">
                  <a:latin typeface="Arial" panose="020B0604020202020204" pitchFamily="34" charset="0"/>
                  <a:cs typeface="Arial" panose="020B0604020202020204" pitchFamily="34" charset="0"/>
                </a:rPr>
                <a:t>o</a:t>
              </a:r>
              <a:r>
                <a:rPr lang="vi-VN" sz="4400">
                  <a:latin typeface="Arial" panose="020B0604020202020204" pitchFamily="34" charset="0"/>
                  <a:cs typeface="Arial" panose="020B0604020202020204" pitchFamily="34" charset="0"/>
                </a:rPr>
                <a:t>; x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40" name="Group 39"/>
          <p:cNvGrpSpPr/>
          <p:nvPr/>
        </p:nvGrpSpPr>
        <p:grpSpPr>
          <a:xfrm>
            <a:off x="1661160" y="4758017"/>
            <a:ext cx="7010400" cy="1879836"/>
            <a:chOff x="1661160" y="4758017"/>
            <a:chExt cx="7010400" cy="1879836"/>
          </a:xfrm>
        </p:grpSpPr>
        <p:sp>
          <p:nvSpPr>
            <p:cNvPr id="43"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6"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9" name="TextBox 48"/>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471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5: </a:t>
                </a:r>
                <a:r>
                  <a:rPr lang="pt-BR" sz="4400">
                    <a:solidFill>
                      <a:schemeClr val="tx1"/>
                    </a:solidFill>
                    <a:latin typeface="Arial" panose="020B0604020202020204" pitchFamily="34" charset="0"/>
                    <a:cs typeface="Arial" panose="020B0604020202020204" pitchFamily="34" charset="0"/>
                  </a:rPr>
                  <a:t>Trong nửa khoảng </a:t>
                </a:r>
                <a14:m>
                  <m:oMath xmlns:m="http://schemas.openxmlformats.org/officeDocument/2006/math">
                    <m:r>
                      <a:rPr lang="pt-BR" sz="4400">
                        <a:solidFill>
                          <a:schemeClr val="tx1"/>
                        </a:solidFill>
                        <a:latin typeface="Cambria Math" panose="02040503050406030204" pitchFamily="18" charset="0"/>
                      </a:rPr>
                      <m:t>[</m:t>
                    </m:r>
                    <m:d>
                      <m:dPr>
                        <m:begChr m:val=""/>
                        <m:ctrlPr>
                          <a:rPr lang="en-US" sz="4400" i="1">
                            <a:solidFill>
                              <a:schemeClr val="tx1"/>
                            </a:solidFill>
                            <a:latin typeface="Cambria Math" panose="02040503050406030204" pitchFamily="18" charset="0"/>
                          </a:rPr>
                        </m:ctrlPr>
                      </m:dPr>
                      <m:e>
                        <m:r>
                          <a:rPr lang="pt-BR" sz="4400">
                            <a:solidFill>
                              <a:schemeClr val="tx1"/>
                            </a:solidFill>
                            <a:latin typeface="Cambria Math" panose="02040503050406030204" pitchFamily="18" charset="0"/>
                          </a:rPr>
                          <m:t>0;2</m:t>
                        </m:r>
                        <m:r>
                          <m:rPr>
                            <m:sty m:val="p"/>
                          </m:rPr>
                          <a:rPr lang="pt-BR" sz="4400">
                            <a:solidFill>
                              <a:schemeClr val="tx1"/>
                            </a:solidFill>
                            <a:latin typeface="Cambria Math" panose="02040503050406030204" pitchFamily="18" charset="0"/>
                          </a:rPr>
                          <m:t>π</m:t>
                        </m:r>
                      </m:e>
                    </m:d>
                  </m:oMath>
                </a14:m>
                <a:r>
                  <a:rPr lang="pt-BR" sz="4400">
                    <a:solidFill>
                      <a:schemeClr val="tx1"/>
                    </a:solidFill>
                    <a:latin typeface="Arial" panose="020B0604020202020204" pitchFamily="34" charset="0"/>
                    <a:cs typeface="Arial" panose="020B0604020202020204" pitchFamily="34" charset="0"/>
                  </a:rPr>
                  <a:t>, phương trình</a:t>
                </a:r>
                <a:endParaRPr lang="vi-VN" sz="4400">
                  <a:solidFill>
                    <a:schemeClr val="tx1"/>
                  </a:solidFill>
                  <a:latin typeface="Arial" panose="020B0604020202020204" pitchFamily="34" charset="0"/>
                  <a:cs typeface="Arial" panose="020B0604020202020204" pitchFamily="34" charset="0"/>
                </a:endParaRPr>
              </a:p>
              <a:p>
                <a:pPr algn="ctr">
                  <a:lnSpc>
                    <a:spcPct val="150000"/>
                  </a:lnSpc>
                </a:pPr>
                <a:r>
                  <a:rPr lang="pt-BR" sz="4400">
                    <a:solidFill>
                      <a:schemeClr val="tx1"/>
                    </a:solidFill>
                    <a:latin typeface="Arial" panose="020B0604020202020204" pitchFamily="34" charset="0"/>
                    <a:cs typeface="Arial" panose="020B0604020202020204" pitchFamily="34" charset="0"/>
                  </a:rPr>
                  <a:t>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cos</m:t>
                        </m:r>
                      </m:fName>
                      <m:e>
                        <m:r>
                          <a:rPr lang="pt-BR" sz="4400">
                            <a:solidFill>
                              <a:schemeClr val="tx1"/>
                            </a:solidFill>
                            <a:latin typeface="Cambria Math" panose="02040503050406030204" pitchFamily="18" charset="0"/>
                          </a:rPr>
                          <m:t>2</m:t>
                        </m:r>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m:t>
                    </m:r>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sin</m:t>
                        </m:r>
                      </m:fName>
                      <m:e>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=0</m:t>
                    </m:r>
                  </m:oMath>
                </a14:m>
                <a:r>
                  <a:rPr lang="pt-BR" sz="4400">
                    <a:solidFill>
                      <a:schemeClr val="tx1"/>
                    </a:solidFill>
                    <a:latin typeface="Arial" panose="020B0604020202020204" pitchFamily="34" charset="0"/>
                    <a:cs typeface="Arial" panose="020B0604020202020204" pitchFamily="34" charset="0"/>
                  </a:rPr>
                  <a:t> có tập nghiệm là</a:t>
                </a:r>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56" name="Group 55"/>
          <p:cNvGrpSpPr/>
          <p:nvPr/>
        </p:nvGrpSpPr>
        <p:grpSpPr>
          <a:xfrm>
            <a:off x="1661160" y="4758017"/>
            <a:ext cx="7010400" cy="1879836"/>
            <a:chOff x="1661160" y="4758017"/>
            <a:chExt cx="7010400" cy="1879836"/>
          </a:xfrm>
        </p:grpSpPr>
        <mc:AlternateContent xmlns:mc="http://schemas.openxmlformats.org/markup-compatibility/2006" xmlns:a14="http://schemas.microsoft.com/office/drawing/2010/main">
          <mc:Choice Requires="a14">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1" name="Freeform 18"/>
                <p:cNvSpPr>
                  <a:spLocks noRot="1" noChangeAspect="1" noMove="1" noResize="1" noEditPoints="1" noAdjustHandles="1" noChangeArrowheads="1" noChangeShapeType="1" noTextEdit="1"/>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6"/>
                  <a:stretch>
                    <a:fillRect/>
                  </a:stretch>
                </a:blipFill>
                <a:ln w="28575">
                  <a:solidFill>
                    <a:srgbClr val="000000"/>
                  </a:solidFill>
                </a:ln>
              </p:spPr>
              <p:txBody>
                <a:bodyPr/>
                <a:lstStyle/>
                <a:p>
                  <a:r>
                    <a:rPr lang="en-US">
                      <a:noFill/>
                    </a:rPr>
                    <a:t> </a:t>
                  </a:r>
                </a:p>
              </p:txBody>
            </p:sp>
          </mc:Fallback>
        </mc:AlternateContent>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mc:AlternateContent xmlns:mc="http://schemas.openxmlformats.org/markup-compatibility/2006" xmlns:a14="http://schemas.microsoft.com/office/drawing/2010/main">
          <mc:Choice Requires="a14">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r>
                          <a:rPr lang="vi-VN" sz="4400" b="0" i="1" smtClean="0">
                            <a:latin typeface="Cambria Math" panose="02040503050406030204" pitchFamily="18" charset="0"/>
                          </a:rPr>
                          <m:t>       </m:t>
                        </m:r>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pt-BR" sz="4400" i="1">
                                    <a:latin typeface="Cambria Math" panose="02040503050406030204" pitchFamily="18" charset="0"/>
                                  </a:rPr>
                                  <m:t>−</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7" name="Freeform 18"/>
                <p:cNvSpPr>
                  <a:spLocks noRot="1" noChangeAspect="1" noMove="1" noResize="1" noEditPoints="1" noAdjustHandles="1" noChangeArrowheads="1" noChangeShapeType="1" noTextEdit="1"/>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9"/>
                  <a:stretch>
                    <a:fillRect/>
                  </a:stretch>
                </a:blipFill>
                <a:ln w="28575">
                  <a:solidFill>
                    <a:srgbClr val="000000"/>
                  </a:solidFill>
                </a:ln>
              </p:spPr>
              <p:txBody>
                <a:bodyPr/>
                <a:lstStyle/>
                <a:p>
                  <a:r>
                    <a:rPr lang="en-US">
                      <a:noFill/>
                    </a:rPr>
                    <a:t> </a:t>
                  </a:r>
                </a:p>
              </p:txBody>
            </p:sp>
          </mc:Fallback>
        </mc:AlternateContent>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mc:AlternateContent xmlns:mc="http://schemas.openxmlformats.org/markup-compatibility/2006" xmlns:a14="http://schemas.microsoft.com/office/drawing/2010/main">
          <mc:Choice Requires="a14">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4" name="Freeform 18"/>
                <p:cNvSpPr>
                  <a:spLocks noRot="1" noChangeAspect="1" noMove="1" noResize="1" noEditPoints="1" noAdjustHandles="1" noChangeArrowheads="1" noChangeShapeType="1" noTextEdit="1"/>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0"/>
                  <a:stretch>
                    <a:fillRect/>
                  </a:stretch>
                </a:blipFill>
                <a:ln w="28575">
                  <a:solidFill>
                    <a:srgbClr val="000000"/>
                  </a:solidFill>
                </a:ln>
              </p:spPr>
              <p:txBody>
                <a:bodyPr/>
                <a:lstStyle/>
                <a:p>
                  <a:r>
                    <a:rPr lang="en-US">
                      <a:noFill/>
                    </a:rPr>
                    <a:t> </a:t>
                  </a:r>
                </a:p>
              </p:txBody>
            </p:sp>
          </mc:Fallback>
        </mc:AlternateContent>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5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1"/>
                  <a:stretch>
                    <a:fillRect/>
                  </a:stretch>
                </a:blipFill>
                <a:ln w="28575">
                  <a:solidFill>
                    <a:srgbClr val="000000"/>
                  </a:solidFill>
                </a:ln>
              </p:spPr>
              <p:txBody>
                <a:bodyPr/>
                <a:lstStyle/>
                <a:p>
                  <a:r>
                    <a:rPr lang="en-US">
                      <a:noFill/>
                    </a:rPr>
                    <a:t> </a:t>
                  </a:r>
                </a:p>
              </p:txBody>
            </p:sp>
          </mc:Fallback>
        </mc:AlternateContent>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29" name="Group 2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3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3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2"/>
                  <a:stretch>
                    <a:fillRect/>
                  </a:stretch>
                </a:blipFill>
                <a:ln w="28575">
                  <a:solidFill>
                    <a:srgbClr val="000000"/>
                  </a:solidFill>
                </a:ln>
              </p:spPr>
              <p:txBody>
                <a:bodyPr/>
                <a:lstStyle/>
                <a:p>
                  <a:r>
                    <a:rPr lang="en-US">
                      <a:noFill/>
                    </a:rPr>
                    <a:t> </a:t>
                  </a:r>
                </a:p>
              </p:txBody>
            </p:sp>
          </mc:Fallback>
        </mc:AlternateContent>
        <p:sp>
          <p:nvSpPr>
            <p:cNvPr id="3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TextBox 31"/>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12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409700" y="874633"/>
            <a:ext cx="15468600" cy="1107996"/>
          </a:xfrm>
          <a:prstGeom prst="rect">
            <a:avLst/>
          </a:prstGeom>
          <a:solidFill>
            <a:schemeClr val="tx2">
              <a:lumMod val="20000"/>
              <a:lumOff val="80000"/>
            </a:schemeClr>
          </a:solid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09700" y="2403396"/>
                <a:ext cx="15468600" cy="6165278"/>
              </a:xfrm>
              <a:prstGeom prst="rect">
                <a:avLst/>
              </a:prstGeom>
            </p:spPr>
            <p:txBody>
              <a:bodyPr wrap="square">
                <a:spAutoFit/>
              </a:bodyPr>
              <a:lstStyle/>
              <a:p>
                <a:pPr algn="just">
                  <a:lnSpc>
                    <a:spcPct val="170000"/>
                  </a:lnSpc>
                </a:pPr>
                <a:r>
                  <a:rPr lang="vi-VN" sz="4400" b="1">
                    <a:solidFill>
                      <a:srgbClr val="C00000"/>
                    </a:solidFill>
                    <a:latin typeface="Arial" panose="020B0604020202020204" pitchFamily="34" charset="0"/>
                    <a:cs typeface="Arial" panose="020B0604020202020204" pitchFamily="34" charset="0"/>
                  </a:rPr>
                  <a:t>Bài 1 (SGK - tr40) </a:t>
                </a:r>
                <a:r>
                  <a:rPr lang="vi-VN" sz="4400">
                    <a:latin typeface="Arial" panose="020B0604020202020204" pitchFamily="34" charset="0"/>
                    <a:cs typeface="Arial" panose="020B0604020202020204" pitchFamily="34" charset="0"/>
                  </a:rPr>
                  <a:t>Giải phương trình:</a:t>
                </a:r>
              </a:p>
              <a:p>
                <a:pPr algn="just">
                  <a:lnSpc>
                    <a:spcPct val="170000"/>
                  </a:lnSpc>
                </a:pPr>
                <a:r>
                  <a:rPr lang="vi-VN" sz="4400">
                    <a:latin typeface="Arial" panose="020B0604020202020204" pitchFamily="34" charset="0"/>
                    <a:cs typeface="Arial" panose="020B0604020202020204" pitchFamily="34" charset="0"/>
                  </a:rPr>
                  <a:t>a)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2</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3</m:t>
                            </m:r>
                          </m:den>
                        </m:f>
                      </m:e>
                    </m:d>
                  </m:oMath>
                </a14:m>
                <a:r>
                  <a:rPr lang="vi-VN" sz="4400">
                    <a:latin typeface="Arial" panose="020B0604020202020204" pitchFamily="34" charset="0"/>
                    <a:cs typeface="Arial" panose="020B0604020202020204" pitchFamily="34" charset="0"/>
                  </a:rPr>
                  <a:t> =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b)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a:t>
                </a:r>
              </a:p>
              <a:p>
                <a:pPr algn="just">
                  <a:lnSpc>
                    <a:spcPct val="170000"/>
                  </a:lnSpc>
                </a:pPr>
                <a:r>
                  <a:rPr lang="vi-VN" sz="4400">
                    <a:latin typeface="Arial" panose="020B0604020202020204" pitchFamily="34" charset="0"/>
                    <a:cs typeface="Arial" panose="020B0604020202020204" pitchFamily="34" charset="0"/>
                  </a:rPr>
                  <a:t>c) cos</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𝑥</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a:latin typeface="Arial" panose="020B0604020202020204" pitchFamily="34" charset="0"/>
                    <a:cs typeface="Arial" panose="020B0604020202020204" pitchFamily="34" charset="0"/>
                  </a:rPr>
                  <a:t> </a:t>
                </a:r>
                <a:r>
                  <a:rPr lang="el-GR"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d) 2cos3x + 5 = 3;</a:t>
                </a:r>
              </a:p>
              <a:p>
                <a:pPr algn="just">
                  <a:lnSpc>
                    <a:spcPct val="170000"/>
                  </a:lnSpc>
                </a:pPr>
                <a:r>
                  <a:rPr lang="vi-VN" sz="4400">
                    <a:latin typeface="Arial" panose="020B0604020202020204" pitchFamily="34" charset="0"/>
                    <a:cs typeface="Arial" panose="020B0604020202020204" pitchFamily="34" charset="0"/>
                  </a:rPr>
                  <a:t>e) 3tan x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a:latin typeface="Arial" panose="020B0604020202020204" pitchFamily="34" charset="0"/>
                    <a:cs typeface="Arial" panose="020B0604020202020204" pitchFamily="34" charset="0"/>
                  </a:rPr>
                  <a:t>;                             g) cot x − 3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a:latin typeface="Arial" panose="020B0604020202020204" pitchFamily="34" charset="0"/>
                    <a:cs typeface="Arial" panose="020B0604020202020204" pitchFamily="34" charset="0"/>
                  </a:rPr>
                  <a:t>(1 − cot x). </a:t>
                </a:r>
                <a:endParaRPr lang="en-US" sz="44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09700" y="2403396"/>
                <a:ext cx="15468600" cy="6165278"/>
              </a:xfrm>
              <a:prstGeom prst="rect">
                <a:avLst/>
              </a:prstGeom>
              <a:blipFill rotWithShape="0">
                <a:blip r:embed="rId3"/>
                <a:stretch>
                  <a:fillRect l="-1576" r="-1300" b="-59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5087600" y="388176"/>
            <a:ext cx="2424096" cy="2825019"/>
          </a:xfrm>
          <a:prstGeom prst="rect">
            <a:avLst/>
          </a:prstGeom>
        </p:spPr>
      </p:pic>
    </p:spTree>
    <p:extLst>
      <p:ext uri="{BB962C8B-B14F-4D97-AF65-F5344CB8AC3E}">
        <p14:creationId xmlns:p14="http://schemas.microsoft.com/office/powerpoint/2010/main" val="14968050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85862"/>
              </a:xfrm>
              <a:prstGeom prst="rect">
                <a:avLst/>
              </a:prstGeom>
            </p:spPr>
            <p:txBody>
              <a:bodyPr wrap="square">
                <a:spAutoFit/>
              </a:bodyPr>
              <a:lstStyle/>
              <a:p>
                <a:pPr algn="just">
                  <a:lnSpc>
                    <a:spcPct val="12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85862"/>
              </a:xfrm>
              <a:prstGeom prst="rect">
                <a:avLst/>
              </a:prstGeom>
              <a:blipFill rotWithShape="0">
                <a:blip r:embed="rId3"/>
                <a:stretch>
                  <a:fillRect l="-1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47800" y="5849221"/>
                <a:ext cx="13411200" cy="4012702"/>
              </a:xfrm>
              <a:prstGeom prst="rect">
                <a:avLst/>
              </a:prstGeom>
            </p:spPr>
            <p:txBody>
              <a:bodyPr wrap="square">
                <a:spAutoFit/>
              </a:bodyPr>
              <a:lstStyle/>
              <a:p>
                <a:pPr algn="just">
                  <a:lnSpc>
                    <a:spcPct val="12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5849221"/>
                <a:ext cx="13411200" cy="4012702"/>
              </a:xfrm>
              <a:prstGeom prst="rect">
                <a:avLst/>
              </a:prstGeom>
              <a:blipFill rotWithShape="0">
                <a:blip r:embed="rId4"/>
                <a:stretch>
                  <a:fillRect l="-1636"/>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p:spTree>
    <p:extLst>
      <p:ext uri="{BB962C8B-B14F-4D97-AF65-F5344CB8AC3E}">
        <p14:creationId xmlns:p14="http://schemas.microsoft.com/office/powerpoint/2010/main" val="26026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58099"/>
              </a:xfrm>
              <a:prstGeom prst="rect">
                <a:avLst/>
              </a:prstGeom>
            </p:spPr>
            <p:txBody>
              <a:bodyPr wrap="square">
                <a:spAutoFit/>
              </a:bodyPr>
              <a:lstStyle/>
              <a:p>
                <a:pPr>
                  <a:lnSpc>
                    <a:spcPct val="120000"/>
                  </a:lnSpc>
                </a:pPr>
                <a:r>
                  <a:rPr lang="en-US" sz="4000">
                    <a:latin typeface="Arial" panose="020B0604020202020204" pitchFamily="34" charset="0"/>
                    <a:cs typeface="Arial" panose="020B0604020202020204" pitchFamily="34" charset="0"/>
                  </a:rPr>
                  <a:t>c)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latin typeface="Cambria Math" panose="02040503050406030204" pitchFamily="18" charset="0"/>
                              </a:rPr>
                            </m:ctrlPr>
                          </m:radPr>
                          <m:deg/>
                          <m:e>
                            <m:r>
                              <a:rPr lang="en-US" sz="4000">
                                <a:latin typeface="Cambria Math" panose="02040503050406030204" pitchFamily="18" charset="0"/>
                              </a:rPr>
                              <m:t>3</m:t>
                            </m:r>
                          </m:e>
                        </m:rad>
                      </m:num>
                      <m:den>
                        <m:r>
                          <a:rPr lang="en-US" sz="4000">
                            <a:latin typeface="Cambria Math" panose="02040503050406030204" pitchFamily="18" charset="0"/>
                          </a:rPr>
                          <m:t>2</m:t>
                        </m:r>
                      </m:den>
                    </m:f>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e>
                    </m:func>
                  </m:oMath>
                </a14:m>
                <a:endParaRPr lang="en-US" sz="40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5</m:t>
                                    </m:r>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58099"/>
              </a:xfrm>
              <a:prstGeom prst="rect">
                <a:avLst/>
              </a:prstGeom>
              <a:blipFill rotWithShape="0">
                <a:blip r:embed="rId3"/>
                <a:stretch>
                  <a:fillRect l="-173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47800" y="5511473"/>
                <a:ext cx="14752320" cy="4388061"/>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+5=3⟺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e)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447800" y="5511473"/>
                <a:ext cx="14752320" cy="4388061"/>
              </a:xfrm>
              <a:prstGeom prst="rect">
                <a:avLst/>
              </a:prstGeom>
              <a:blipFill rotWithShape="0">
                <a:blip r:embed="rId5"/>
                <a:stretch>
                  <a:fillRect l="-1488"/>
                </a:stretch>
              </a:blipFill>
            </p:spPr>
            <p:txBody>
              <a:bodyPr/>
              <a:lstStyle/>
              <a:p>
                <a:r>
                  <a:rPr lang="en-US">
                    <a:noFill/>
                  </a:rPr>
                  <a:t> </a:t>
                </a:r>
              </a:p>
            </p:txBody>
          </p:sp>
        </mc:Fallback>
      </mc:AlternateContent>
    </p:spTree>
    <p:extLst>
      <p:ext uri="{BB962C8B-B14F-4D97-AF65-F5344CB8AC3E}">
        <p14:creationId xmlns:p14="http://schemas.microsoft.com/office/powerpoint/2010/main" val="23340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95400" y="548992"/>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HĐ1</a:t>
            </a:r>
            <a:endParaRPr lang="en-US" sz="44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270000" y="1802954"/>
            <a:ext cx="15793720" cy="6653296"/>
          </a:xfrm>
          <a:prstGeom prst="rect">
            <a:avLst/>
          </a:prstGeom>
        </p:spPr>
        <p:txBody>
          <a:bodyPr wrap="square">
            <a:spAutoFit/>
          </a:bodyPr>
          <a:lstStyle/>
          <a:p>
            <a:pPr algn="ctr">
              <a:lnSpc>
                <a:spcPct val="200000"/>
              </a:lnSpc>
            </a:pPr>
            <a:r>
              <a:rPr lang="vi-VN" sz="4400">
                <a:latin typeface="Arial" panose="020B0604020202020204" pitchFamily="34" charset="0"/>
                <a:cs typeface="Arial" panose="020B0604020202020204" pitchFamily="34" charset="0"/>
              </a:rPr>
              <a:t>x</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 3x + 2 = 0 (1)</a:t>
            </a:r>
          </a:p>
          <a:p>
            <a:pPr algn="ctr">
              <a:lnSpc>
                <a:spcPct val="200000"/>
              </a:lnSpc>
            </a:pPr>
            <a:r>
              <a:rPr lang="vi-VN" sz="4400">
                <a:latin typeface="Arial" panose="020B0604020202020204" pitchFamily="34" charset="0"/>
                <a:cs typeface="Arial" panose="020B0604020202020204" pitchFamily="34" charset="0"/>
              </a:rPr>
              <a:t>(x – 1)(x – 2) = 0 (2)</a:t>
            </a:r>
          </a:p>
          <a:p>
            <a:pPr algn="just">
              <a:lnSpc>
                <a:spcPct val="200000"/>
              </a:lnSpc>
            </a:pPr>
            <a:r>
              <a:rPr lang="vi-VN" sz="4400">
                <a:latin typeface="Arial" panose="020B0604020202020204" pitchFamily="34" charset="0"/>
                <a:cs typeface="Arial" panose="020B0604020202020204" pitchFamily="34" charset="0"/>
              </a:rPr>
              <a:t>a) Tìm tập nghiệm S</a:t>
            </a:r>
            <a:r>
              <a:rPr lang="vi-VN" sz="4400" baseline="-25000">
                <a:latin typeface="Arial" panose="020B0604020202020204" pitchFamily="34" charset="0"/>
                <a:cs typeface="Arial" panose="020B0604020202020204" pitchFamily="34" charset="0"/>
              </a:rPr>
              <a:t>1</a:t>
            </a:r>
            <a:r>
              <a:rPr lang="vi-VN" sz="4400">
                <a:latin typeface="Arial" panose="020B0604020202020204" pitchFamily="34" charset="0"/>
                <a:cs typeface="Arial" panose="020B0604020202020204" pitchFamily="34" charset="0"/>
              </a:rPr>
              <a:t> của phương trình (1) và tập nghiệm S</a:t>
            </a:r>
            <a:r>
              <a:rPr lang="vi-VN" sz="4400" baseline="-25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của phương trình (2).</a:t>
            </a:r>
          </a:p>
          <a:p>
            <a:pPr algn="just">
              <a:lnSpc>
                <a:spcPct val="200000"/>
              </a:lnSpc>
            </a:pPr>
            <a:r>
              <a:rPr lang="vi-VN" sz="4400">
                <a:latin typeface="Arial" panose="020B0604020202020204" pitchFamily="34" charset="0"/>
                <a:cs typeface="Arial" panose="020B0604020202020204" pitchFamily="34" charset="0"/>
              </a:rPr>
              <a:t>b) Hai tập S</a:t>
            </a:r>
            <a:r>
              <a:rPr lang="vi-VN" sz="4400" baseline="-25000">
                <a:latin typeface="Arial" panose="020B0604020202020204" pitchFamily="34" charset="0"/>
                <a:cs typeface="Arial" panose="020B0604020202020204" pitchFamily="34" charset="0"/>
              </a:rPr>
              <a:t>1</a:t>
            </a:r>
            <a:r>
              <a:rPr lang="vi-VN" sz="4400">
                <a:latin typeface="Arial" panose="020B0604020202020204" pitchFamily="34" charset="0"/>
                <a:cs typeface="Arial" panose="020B0604020202020204" pitchFamily="34" charset="0"/>
              </a:rPr>
              <a:t>, S</a:t>
            </a:r>
            <a:r>
              <a:rPr lang="vi-VN" sz="4400" baseline="-25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có bằng nhau hay không?</a:t>
            </a:r>
            <a:endParaRPr lang="en-US" sz="4400">
              <a:latin typeface="Arial" panose="020B0604020202020204" pitchFamily="34" charset="0"/>
              <a:cs typeface="Arial" panose="020B0604020202020204" pitchFamily="34" charset="0"/>
            </a:endParaRPr>
          </a:p>
        </p:txBody>
      </p:sp>
      <p:sp>
        <p:nvSpPr>
          <p:cNvPr id="5" name="Rectangle 4"/>
          <p:cNvSpPr/>
          <p:nvPr/>
        </p:nvSpPr>
        <p:spPr>
          <a:xfrm>
            <a:off x="3505200" y="738456"/>
            <a:ext cx="9653605" cy="982513"/>
          </a:xfrm>
          <a:prstGeom prst="rect">
            <a:avLst/>
          </a:prstGeom>
        </p:spPr>
        <p:txBody>
          <a:bodyPr wrap="none">
            <a:spAutoFit/>
          </a:bodyPr>
          <a:lstStyle/>
          <a:p>
            <a:pPr lvl="0" algn="just">
              <a:lnSpc>
                <a:spcPct val="150000"/>
              </a:lnSpc>
            </a:pPr>
            <a:r>
              <a:rPr lang="vi-VN" sz="4400">
                <a:solidFill>
                  <a:prstClr val="black"/>
                </a:solidFill>
                <a:cs typeface="Arial" panose="020B0604020202020204" pitchFamily="34" charset="0"/>
              </a:rPr>
              <a:t>Cho hai phương trình (với cùng ẩn x):</a:t>
            </a:r>
          </a:p>
        </p:txBody>
      </p:sp>
      <p:pic>
        <p:nvPicPr>
          <p:cNvPr id="6" name="Picture 5"/>
          <p:cNvPicPr>
            <a:picLocks noChangeAspect="1"/>
          </p:cNvPicPr>
          <p:nvPr/>
        </p:nvPicPr>
        <p:blipFill>
          <a:blip r:embed="rId3"/>
          <a:stretch>
            <a:fillRect/>
          </a:stretch>
        </p:blipFill>
        <p:spPr>
          <a:xfrm>
            <a:off x="12582752" y="6907555"/>
            <a:ext cx="5750968" cy="3294524"/>
          </a:xfrm>
          <a:prstGeom prst="rect">
            <a:avLst/>
          </a:prstGeom>
        </p:spPr>
      </p:pic>
    </p:spTree>
    <p:extLst>
      <p:ext uri="{BB962C8B-B14F-4D97-AF65-F5344CB8AC3E}">
        <p14:creationId xmlns:p14="http://schemas.microsoft.com/office/powerpoint/2010/main" val="4936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42" name="Group 41"/>
          <p:cNvGrpSpPr/>
          <p:nvPr/>
        </p:nvGrpSpPr>
        <p:grpSpPr>
          <a:xfrm>
            <a:off x="492760" y="796143"/>
            <a:ext cx="16992600" cy="3516095"/>
            <a:chOff x="492760" y="796143"/>
            <a:chExt cx="16992600" cy="3516095"/>
          </a:xfrm>
        </p:grpSpPr>
        <p:grpSp>
          <p:nvGrpSpPr>
            <p:cNvPr id="34" name="Group 33"/>
            <p:cNvGrpSpPr/>
            <p:nvPr/>
          </p:nvGrpSpPr>
          <p:grpSpPr>
            <a:xfrm>
              <a:off x="492760" y="796143"/>
              <a:ext cx="3962400" cy="3124200"/>
              <a:chOff x="381000" y="571500"/>
              <a:chExt cx="3962400" cy="3124200"/>
            </a:xfrm>
          </p:grpSpPr>
          <p:sp>
            <p:nvSpPr>
              <p:cNvPr id="26" name="Freeform 26"/>
              <p:cNvSpPr/>
              <p:nvPr/>
            </p:nvSpPr>
            <p:spPr>
              <a:xfrm>
                <a:off x="381000" y="571500"/>
                <a:ext cx="3962400" cy="3124200"/>
              </a:xfrm>
              <a:custGeom>
                <a:avLst/>
                <a:gdLst/>
                <a:ahLst/>
                <a:cxnLst/>
                <a:rect l="l" t="t" r="r" b="b"/>
                <a:pathLst>
                  <a:path w="2872450" h="3003512">
                    <a:moveTo>
                      <a:pt x="0" y="0"/>
                    </a:moveTo>
                    <a:lnTo>
                      <a:pt x="2872450" y="0"/>
                    </a:lnTo>
                    <a:lnTo>
                      <a:pt x="2872450" y="3003512"/>
                    </a:lnTo>
                    <a:lnTo>
                      <a:pt x="0" y="3003512"/>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2700000" algn="tl" rotWithShape="0">
                  <a:prstClr val="black">
                    <a:alpha val="40000"/>
                  </a:prstClr>
                </a:outerShdw>
              </a:effectLst>
            </p:spPr>
          </p:sp>
          <p:sp>
            <p:nvSpPr>
              <p:cNvPr id="17" name="TextBox 16"/>
              <p:cNvSpPr txBox="1"/>
              <p:nvPr/>
            </p:nvSpPr>
            <p:spPr>
              <a:xfrm>
                <a:off x="876300" y="1181100"/>
                <a:ext cx="3048000" cy="1938992"/>
              </a:xfrm>
              <a:prstGeom prst="rect">
                <a:avLst/>
              </a:prstGeom>
              <a:noFill/>
            </p:spPr>
            <p:txBody>
              <a:bodyPr wrap="square" rtlCol="0">
                <a:spAutoFit/>
              </a:bodyPr>
              <a:lstStyle/>
              <a:p>
                <a:pPr algn="ctr">
                  <a:lnSpc>
                    <a:spcPct val="150000"/>
                  </a:lnSpc>
                </a:pPr>
                <a:r>
                  <a:rPr lang="vi-VN" sz="4000" b="1">
                    <a:solidFill>
                      <a:schemeClr val="accent3">
                        <a:lumMod val="75000"/>
                      </a:schemeClr>
                    </a:solidFill>
                    <a:latin typeface="Arial" panose="020B0604020202020204" pitchFamily="34" charset="0"/>
                    <a:cs typeface="Arial" panose="020B0604020202020204" pitchFamily="34" charset="0"/>
                  </a:rPr>
                  <a:t>Bài 2 </a:t>
                </a:r>
              </a:p>
              <a:p>
                <a:pPr algn="ctr">
                  <a:lnSpc>
                    <a:spcPct val="150000"/>
                  </a:lnSpc>
                </a:pPr>
                <a:r>
                  <a:rPr lang="vi-VN" sz="4000" b="1">
                    <a:solidFill>
                      <a:schemeClr val="accent3">
                        <a:lumMod val="75000"/>
                      </a:schemeClr>
                    </a:solidFill>
                    <a:latin typeface="Arial" panose="020B0604020202020204" pitchFamily="34" charset="0"/>
                    <a:cs typeface="Arial" panose="020B0604020202020204" pitchFamily="34" charset="0"/>
                  </a:rPr>
                  <a:t>(SGK- tr.40)</a:t>
                </a:r>
                <a:endParaRPr lang="en-US" sz="4000" b="1">
                  <a:solidFill>
                    <a:schemeClr val="accent3">
                      <a:lumMod val="75000"/>
                    </a:schemeClr>
                  </a:solidFill>
                  <a:latin typeface="Arial" panose="020B0604020202020204" pitchFamily="34" charset="0"/>
                  <a:cs typeface="Arial" panose="020B0604020202020204" pitchFamily="34" charset="0"/>
                </a:endParaRPr>
              </a:p>
            </p:txBody>
          </p:sp>
        </p:grpSp>
        <p:sp>
          <p:nvSpPr>
            <p:cNvPr id="38" name="TextBox 37"/>
            <p:cNvSpPr txBox="1"/>
            <p:nvPr/>
          </p:nvSpPr>
          <p:spPr>
            <a:xfrm>
              <a:off x="4800600" y="899509"/>
              <a:ext cx="4876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Giải phương trình: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ectangle 38"/>
                <p:cNvSpPr/>
                <p:nvPr/>
              </p:nvSpPr>
              <p:spPr>
                <a:xfrm>
                  <a:off x="4800600" y="1607395"/>
                  <a:ext cx="12684760" cy="2704843"/>
                </a:xfrm>
                <a:prstGeom prst="rect">
                  <a:avLst/>
                </a:prstGeom>
              </p:spPr>
              <p:txBody>
                <a:bodyPr wrap="square">
                  <a:spAutoFit/>
                </a:bodyPr>
                <a:lstStyle/>
                <a:p>
                  <a:pPr>
                    <a:lnSpc>
                      <a:spcPct val="150000"/>
                    </a:lnSpc>
                  </a:pPr>
                  <a:r>
                    <a:rPr lang="es-ES" sz="4000">
                      <a:latin typeface="Arial" panose="020B0604020202020204" pitchFamily="34" charset="0"/>
                      <a:cs typeface="Arial" panose="020B0604020202020204" pitchFamily="34" charset="0"/>
                    </a:rPr>
                    <a:t>a) sin</a:t>
                  </a:r>
                  <a14:m>
                    <m:oMath xmlns:m="http://schemas.openxmlformats.org/officeDocument/2006/math">
                      <m:d>
                        <m:dPr>
                          <m:ctrlPr>
                            <a:rPr lang="es-ES" sz="400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a14:m>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sinx;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b) sin</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2x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cos</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3x; </a:t>
                  </a:r>
                </a:p>
                <a:p>
                  <a:pPr>
                    <a:lnSpc>
                      <a:spcPct val="150000"/>
                    </a:lnSpc>
                  </a:pPr>
                  <a:r>
                    <a:rPr lang="es-ES" sz="4000">
                      <a:latin typeface="Arial" panose="020B0604020202020204" pitchFamily="34" charset="0"/>
                      <a:cs typeface="Arial" panose="020B0604020202020204" pitchFamily="34" charset="0"/>
                    </a:rPr>
                    <a:t>c) cos</a:t>
                  </a:r>
                  <a:r>
                    <a:rPr lang="vi-VN" sz="4000" baseline="30000">
                      <a:latin typeface="Arial" panose="020B0604020202020204" pitchFamily="34" charset="0"/>
                      <a:cs typeface="Arial" panose="020B0604020202020204" pitchFamily="34" charset="0"/>
                    </a:rPr>
                    <a:t>2</a:t>
                  </a:r>
                  <a:r>
                    <a:rPr lang="es-ES" sz="4000">
                      <a:latin typeface="Arial" panose="020B0604020202020204" pitchFamily="34" charset="0"/>
                      <a:cs typeface="Arial" panose="020B0604020202020204" pitchFamily="34" charset="0"/>
                    </a:rPr>
                    <a:t>2x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cos</a:t>
                  </a:r>
                  <a:r>
                    <a:rPr lang="vi-VN" sz="4000" baseline="30000">
                      <a:latin typeface="Arial" panose="020B0604020202020204" pitchFamily="34" charset="0"/>
                      <a:cs typeface="Arial" panose="020B0604020202020204" pitchFamily="34" charset="0"/>
                    </a:rPr>
                    <a:t>2</a:t>
                  </a:r>
                  <a:r>
                    <a:rPr lang="es-ES" sz="4000">
                      <a:latin typeface="Arial" panose="020B0604020202020204" pitchFamily="34" charset="0"/>
                      <a:cs typeface="Arial" panose="020B0604020202020204" pitchFamily="34" charset="0"/>
                    </a:rPr>
                    <a:t>(x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s-ES"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800600" y="1607395"/>
                  <a:ext cx="12684760" cy="2704843"/>
                </a:xfrm>
                <a:prstGeom prst="rect">
                  <a:avLst/>
                </a:prstGeom>
                <a:blipFill rotWithShape="0">
                  <a:blip r:embed="rId19"/>
                  <a:stretch>
                    <a:fillRect l="-17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1" name="Rectangle 40"/>
              <p:cNvSpPr/>
              <p:nvPr/>
            </p:nvSpPr>
            <p:spPr>
              <a:xfrm>
                <a:off x="1302817" y="5143500"/>
                <a:ext cx="16422573" cy="3515771"/>
              </a:xfrm>
              <a:prstGeom prst="rect">
                <a:avLst/>
              </a:prstGeom>
            </p:spPr>
            <p:txBody>
              <a:bodyPr wrap="non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302817" y="5143500"/>
                <a:ext cx="16422573" cy="3515771"/>
              </a:xfrm>
              <a:prstGeom prst="rect">
                <a:avLst/>
              </a:prstGeom>
              <a:blipFill rotWithShape="0">
                <a:blip r:embed="rId20"/>
                <a:stretch>
                  <a:fillRect l="-1336"/>
                </a:stretch>
              </a:blipFill>
            </p:spPr>
            <p:txBody>
              <a:bodyPr/>
              <a:lstStyle/>
              <a:p>
                <a:r>
                  <a:rPr lang="en-US">
                    <a:noFill/>
                  </a:rPr>
                  <a:t> </a:t>
                </a:r>
              </a:p>
            </p:txBody>
          </p:sp>
        </mc:Fallback>
      </mc:AlternateContent>
      <p:sp>
        <p:nvSpPr>
          <p:cNvPr id="40" name="TextBox 39"/>
          <p:cNvSpPr txBox="1"/>
          <p:nvPr/>
        </p:nvSpPr>
        <p:spPr>
          <a:xfrm>
            <a:off x="8305800" y="4827509"/>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066800" y="723900"/>
                <a:ext cx="15697200" cy="3993786"/>
              </a:xfrm>
              <a:prstGeom prst="rect">
                <a:avLst/>
              </a:prstGeom>
            </p:spPr>
            <p:txBody>
              <a:bodyPr wrap="square">
                <a:spAutoFit/>
              </a:bodyPr>
              <a:lstStyle/>
              <a:p>
                <a:pPr>
                  <a:lnSpc>
                    <a:spcPct val="12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723900"/>
                <a:ext cx="15697200" cy="3993786"/>
              </a:xfrm>
              <a:prstGeom prst="rect">
                <a:avLst/>
              </a:prstGeom>
              <a:blipFill rotWithShape="0">
                <a:blip r:embed="rId3"/>
                <a:stretch>
                  <a:fillRect l="-13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66800" y="5130800"/>
                <a:ext cx="16992600" cy="4212692"/>
              </a:xfrm>
              <a:prstGeom prst="rect">
                <a:avLst/>
              </a:prstGeom>
            </p:spPr>
            <p:txBody>
              <a:bodyPr wrap="square">
                <a:spAutoFit/>
              </a:bodyPr>
              <a:lstStyle/>
              <a:p>
                <a:pPr>
                  <a:lnSpc>
                    <a:spcPct val="12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18</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5130800"/>
                <a:ext cx="16992600" cy="4212692"/>
              </a:xfrm>
              <a:prstGeom prst="rect">
                <a:avLst/>
              </a:prstGeom>
              <a:blipFill rotWithShape="0">
                <a:blip r:embed="rId4"/>
                <a:stretch>
                  <a:fillRect l="-1255"/>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4630400" y="7658100"/>
            <a:ext cx="3261080" cy="2371695"/>
          </a:xfrm>
          <a:prstGeom prst="rect">
            <a:avLst/>
          </a:prstGeom>
        </p:spPr>
      </p:pic>
    </p:spTree>
    <p:extLst>
      <p:ext uri="{BB962C8B-B14F-4D97-AF65-F5344CB8AC3E}">
        <p14:creationId xmlns:p14="http://schemas.microsoft.com/office/powerpoint/2010/main" val="26860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143001" y="1028700"/>
            <a:ext cx="15882030" cy="8229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8039100"/>
            <a:ext cx="2415909" cy="1947774"/>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4332963" y="8418526"/>
            <a:ext cx="3856942" cy="1679548"/>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TextBox 28"/>
          <p:cNvSpPr txBox="1"/>
          <p:nvPr/>
        </p:nvSpPr>
        <p:spPr>
          <a:xfrm>
            <a:off x="2011680" y="1690574"/>
            <a:ext cx="5334000" cy="769441"/>
          </a:xfrm>
          <a:prstGeom prst="rect">
            <a:avLst/>
          </a:prstGeom>
          <a:noFill/>
        </p:spPr>
        <p:txBody>
          <a:bodyPr wrap="square" rtlCol="0">
            <a:spAutoFit/>
          </a:bodyPr>
          <a:lstStyle/>
          <a:p>
            <a:r>
              <a:rPr lang="vi-VN" sz="4400" b="1">
                <a:solidFill>
                  <a:srgbClr val="C00000"/>
                </a:solidFill>
                <a:latin typeface="Arial" panose="020B0604020202020204" pitchFamily="34" charset="0"/>
                <a:cs typeface="Arial" panose="020B0604020202020204" pitchFamily="34" charset="0"/>
              </a:rPr>
              <a:t>Bài 3 (SGK - tr.40)</a:t>
            </a:r>
            <a:endParaRPr lang="en-US" sz="4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2011680" y="2916002"/>
                <a:ext cx="14020800" cy="5156348"/>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Dùng đồ thị hàm số y = sinx, y = cosx để xác định số nghiệm của phương trình: </a:t>
                </a:r>
              </a:p>
              <a:p>
                <a:pPr algn="just">
                  <a:lnSpc>
                    <a:spcPct val="150000"/>
                  </a:lnSpc>
                </a:pPr>
                <a:r>
                  <a:rPr lang="vi-VN" sz="4400">
                    <a:latin typeface="Arial" panose="020B0604020202020204" pitchFamily="34" charset="0"/>
                    <a:cs typeface="Arial" panose="020B0604020202020204" pitchFamily="34" charset="0"/>
                  </a:rPr>
                  <a:t>a) 3sinx + 2 = 0 trên khoảng </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vi-VN" sz="4400">
                    <a:latin typeface="Arial" panose="020B0604020202020204" pitchFamily="34" charset="0"/>
                    <a:cs typeface="Arial" panose="020B0604020202020204" pitchFamily="34" charset="0"/>
                  </a:rPr>
                  <a:t>;</a:t>
                </a:r>
                <a:endParaRPr lang="el-GR" sz="4400">
                  <a:latin typeface="Arial" panose="020B0604020202020204" pitchFamily="34" charset="0"/>
                  <a:cs typeface="Arial" panose="020B0604020202020204" pitchFamily="34" charset="0"/>
                </a:endParaRPr>
              </a:p>
              <a:p>
                <a:pPr algn="just">
                  <a:lnSpc>
                    <a:spcPct val="150000"/>
                  </a:lnSpc>
                </a:pPr>
                <a:r>
                  <a:rPr lang="vi-VN" sz="4400">
                    <a:latin typeface="Arial" panose="020B0604020202020204" pitchFamily="34" charset="0"/>
                    <a:cs typeface="Arial" panose="020B0604020202020204" pitchFamily="34" charset="0"/>
                  </a:rPr>
                  <a:t>b) cosx = 0 trên đoạn </a:t>
                </a:r>
                <a14:m>
                  <m:oMath xmlns:m="http://schemas.openxmlformats.org/officeDocument/2006/math">
                    <m:d>
                      <m:dPr>
                        <m:begChr m:val="["/>
                        <m:endChr m:val="]"/>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el-GR" sz="4400">
                    <a:latin typeface="Arial" panose="020B0604020202020204" pitchFamily="34" charset="0"/>
                    <a:cs typeface="Arial" panose="020B0604020202020204" pitchFamily="34" charset="0"/>
                  </a:rPr>
                  <a:t>. </a:t>
                </a:r>
                <a:endParaRPr lang="en-US" sz="4400">
                  <a:latin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011680" y="2916002"/>
                <a:ext cx="14020800" cy="5156348"/>
              </a:xfrm>
              <a:prstGeom prst="rect">
                <a:avLst/>
              </a:prstGeom>
              <a:blipFill rotWithShape="0">
                <a:blip r:embed="rId15"/>
                <a:stretch>
                  <a:fillRect l="-1739" r="-1739"/>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764000" cy="8446631"/>
            <a:chOff x="1219200" y="1355586"/>
            <a:chExt cx="16764000" cy="8446631"/>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837572"/>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+2=0</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fr-FR"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được vẽ như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837572"/>
                </a:xfrm>
                <a:prstGeom prst="rect">
                  <a:avLst/>
                </a:prstGeom>
                <a:blipFill rotWithShape="0">
                  <a:blip r:embed="rId3"/>
                  <a:stretch>
                    <a:fillRect l="-1127" r="-1089" b="-7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896100"/>
                  <a:ext cx="16764000" cy="2906117"/>
                </a:xfrm>
                <a:prstGeom prst="rect">
                  <a:avLst/>
                </a:prstGeom>
              </p:spPr>
              <p:txBody>
                <a:bodyPr wrap="square">
                  <a:spAutoFit/>
                </a:bodyPr>
                <a:lstStyle/>
                <a:p>
                  <a:pPr>
                    <a:lnSpc>
                      <a:spcPct val="13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Từ đồ thị, ta thấy 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cắt đồ thị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3600">
                      <a:effectLst/>
                      <a:latin typeface="Arial" panose="020B0604020202020204" pitchFamily="34" charset="0"/>
                      <a:ea typeface="Times New Roman" panose="02020603050405020304" pitchFamily="18" charset="0"/>
                      <a:cs typeface="Arial" panose="020B0604020202020204" pitchFamily="34" charset="0"/>
                    </a:rPr>
                    <a:t> tại 5 điểm A, B, C, D, E</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5 nghiệm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896100"/>
                  <a:ext cx="16764000" cy="2906117"/>
                </a:xfrm>
                <a:prstGeom prst="rect">
                  <a:avLst/>
                </a:prstGeom>
                <a:blipFill rotWithShape="0">
                  <a:blip r:embed="rId4"/>
                  <a:stretch>
                    <a:fillRect l="-1091" b="-2096"/>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4081388"/>
              <a:ext cx="15197099" cy="2837572"/>
            </a:xfrm>
            <a:prstGeom prst="rect">
              <a:avLst/>
            </a:prstGeom>
          </p:spPr>
        </p:pic>
      </p:grpSp>
    </p:spTree>
    <p:extLst>
      <p:ext uri="{BB962C8B-B14F-4D97-AF65-F5344CB8AC3E}">
        <p14:creationId xmlns:p14="http://schemas.microsoft.com/office/powerpoint/2010/main" val="27622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230600" cy="8347130"/>
            <a:chOff x="1219200" y="1355586"/>
            <a:chExt cx="16230600" cy="8347130"/>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058320"/>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Đường thẳng y = 0 (trục Ox) và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được vẽ như sau:</a:t>
                  </a: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058320"/>
                </a:xfrm>
                <a:prstGeom prst="rect">
                  <a:avLst/>
                </a:prstGeom>
                <a:blipFill rotWithShape="0">
                  <a:blip r:embed="rId3"/>
                  <a:stretch>
                    <a:fillRect l="-1127" b="-10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407198"/>
                  <a:ext cx="16230600" cy="3295518"/>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Từ đồ thị, ta thấy đường thẳng y = 0 cắt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tại 6 điểm M, N, P, Q, I, K</a:t>
                  </a:r>
                </a:p>
                <a:p>
                  <a:pPr algn="just">
                    <a:lnSpc>
                      <a:spcPct val="150000"/>
                    </a:lnSpc>
                  </a:pPr>
                  <a:r>
                    <a:rPr lang="en-US" sz="3600">
                      <a:latin typeface="Arial" panose="020B0604020202020204" pitchFamily="34" charset="0"/>
                      <a:cs typeface="Arial" panose="020B0604020202020204" pitchFamily="34" charset="0"/>
                    </a:rPr>
                    <a:t>Vậy phương trình </a:t>
                  </a: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r>
                        <a:rPr lang="en-US" sz="3600" i="1">
                          <a:latin typeface="Cambria Math" panose="02040503050406030204" pitchFamily="18" charset="0"/>
                        </a:rPr>
                        <m:t>=0</m:t>
                      </m:r>
                    </m:oMath>
                  </a14:m>
                  <a:r>
                    <a:rPr lang="en-US" sz="3600">
                      <a:latin typeface="Arial" panose="020B0604020202020204" pitchFamily="34" charset="0"/>
                      <a:cs typeface="Arial" panose="020B0604020202020204" pitchFamily="34" charset="0"/>
                    </a:rPr>
                    <a:t> có 6 nghiệm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407198"/>
                  <a:ext cx="16230600" cy="3295518"/>
                </a:xfrm>
                <a:prstGeom prst="rect">
                  <a:avLst/>
                </a:prstGeom>
                <a:blipFill rotWithShape="0">
                  <a:blip r:embed="rId4"/>
                  <a:stretch>
                    <a:fillRect l="-1127" r="-1089" b="-1664"/>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9154" y="3366836"/>
              <a:ext cx="15798714" cy="2843464"/>
            </a:xfrm>
            <a:prstGeom prst="rect">
              <a:avLst/>
            </a:prstGeom>
          </p:spPr>
        </p:pic>
      </p:grpSp>
    </p:spTree>
    <p:extLst>
      <p:ext uri="{BB962C8B-B14F-4D97-AF65-F5344CB8AC3E}">
        <p14:creationId xmlns:p14="http://schemas.microsoft.com/office/powerpoint/2010/main" val="415051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219200" y="874633"/>
            <a:ext cx="15659100" cy="1107996"/>
          </a:xfrm>
          <a:prstGeom prst="rect">
            <a:avLst/>
          </a:prstGeom>
          <a:solidFill>
            <a:schemeClr val="tx2">
              <a:lumMod val="20000"/>
              <a:lumOff val="80000"/>
            </a:schemeClr>
          </a:solid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2324100"/>
                <a:ext cx="16916400" cy="7282506"/>
              </a:xfrm>
              <a:prstGeom prst="rect">
                <a:avLst/>
              </a:prstGeom>
            </p:spPr>
            <p:txBody>
              <a:bodyPr wrap="square">
                <a:spAutoFit/>
              </a:bodyPr>
              <a:lstStyle/>
              <a:p>
                <a:pPr algn="just">
                  <a:lnSpc>
                    <a:spcPct val="200000"/>
                  </a:lnSpc>
                </a:pPr>
                <a:r>
                  <a:rPr lang="vi-VN" sz="3600" b="1">
                    <a:solidFill>
                      <a:srgbClr val="C00000"/>
                    </a:solidFill>
                    <a:latin typeface="Arial" panose="020B0604020202020204" pitchFamily="34" charset="0"/>
                    <a:cs typeface="Arial" panose="020B0604020202020204" pitchFamily="34" charset="0"/>
                  </a:rPr>
                  <a:t>Bài 4 (SGK - tr.41) </a:t>
                </a:r>
                <a:r>
                  <a:rPr lang="vi-VN" sz="3600">
                    <a:latin typeface="Arial" panose="020B0604020202020204" pitchFamily="34" charset="0"/>
                    <a:cs typeface="Arial" panose="020B0604020202020204" pitchFamily="34" charset="0"/>
                  </a:rPr>
                  <a:t>Số giờ có ánh sáng mặt trời của một thành phố A ở vĩ độ 40</a:t>
                </a:r>
                <a:r>
                  <a:rPr lang="vi-VN" sz="3600" baseline="30000">
                    <a:latin typeface="Arial" panose="020B0604020202020204" pitchFamily="34" charset="0"/>
                    <a:cs typeface="Arial" panose="020B0604020202020204" pitchFamily="34" charset="0"/>
                  </a:rPr>
                  <a:t>o</a:t>
                </a:r>
                <a:r>
                  <a:rPr lang="vi-VN" sz="3600">
                    <a:latin typeface="Arial" panose="020B0604020202020204" pitchFamily="34" charset="0"/>
                    <a:cs typeface="Arial" panose="020B0604020202020204" pitchFamily="34" charset="0"/>
                  </a:rPr>
                  <a:t> Bắc trong ngày thứ t của một năm không nhuận được cho bởi hàm số:</a:t>
                </a:r>
              </a:p>
              <a:p>
                <a:pPr algn="ctr">
                  <a:lnSpc>
                    <a:spcPct val="200000"/>
                  </a:lnSpc>
                </a:pPr>
                <a14:m>
                  <m:oMath xmlns:m="http://schemas.openxmlformats.org/officeDocument/2006/math">
                    <m:r>
                      <a:rPr lang="vi-VN" sz="3600" b="0" i="1" smtClean="0">
                        <a:latin typeface="Cambria Math" panose="02040503050406030204" pitchFamily="18" charset="0"/>
                        <a:cs typeface="Arial" panose="020B0604020202020204" pitchFamily="34" charset="0"/>
                      </a:rPr>
                      <m:t>𝑑</m:t>
                    </m:r>
                    <m:d>
                      <m:dPr>
                        <m:ctrlPr>
                          <a:rPr lang="vi-VN" sz="3600" b="0" i="1" smtClean="0">
                            <a:latin typeface="Cambria Math" panose="02040503050406030204" pitchFamily="18" charset="0"/>
                            <a:cs typeface="Arial" panose="020B0604020202020204" pitchFamily="34" charset="0"/>
                          </a:rPr>
                        </m:ctrlPr>
                      </m:dPr>
                      <m:e>
                        <m:r>
                          <a:rPr lang="vi-VN" sz="3600" b="0" i="1" smtClean="0">
                            <a:latin typeface="Cambria Math" panose="02040503050406030204" pitchFamily="18" charset="0"/>
                            <a:cs typeface="Arial" panose="020B0604020202020204" pitchFamily="34" charset="0"/>
                          </a:rPr>
                          <m:t>𝑡</m:t>
                        </m:r>
                      </m:e>
                    </m:d>
                    <m:r>
                      <a:rPr lang="vi-VN" sz="3600" b="0" i="1" smtClean="0">
                        <a:latin typeface="Cambria Math" panose="02040503050406030204" pitchFamily="18" charset="0"/>
                        <a:cs typeface="Arial" panose="020B0604020202020204" pitchFamily="34" charset="0"/>
                      </a:rPr>
                      <m:t>=3</m:t>
                    </m:r>
                    <m:r>
                      <a:rPr lang="vi-VN" sz="3600" b="0" i="1" smtClean="0">
                        <a:latin typeface="Cambria Math" panose="02040503050406030204" pitchFamily="18" charset="0"/>
                        <a:cs typeface="Arial" panose="020B0604020202020204" pitchFamily="34" charset="0"/>
                      </a:rPr>
                      <m:t>𝑠𝑖𝑛</m:t>
                    </m:r>
                    <m:d>
                      <m:dPr>
                        <m:begChr m:val="["/>
                        <m:endChr m:val="]"/>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182</m:t>
                            </m:r>
                          </m:den>
                        </m:f>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𝑡</m:t>
                        </m:r>
                        <m:r>
                          <a:rPr lang="vi-VN" sz="3600" b="0" i="1" smtClean="0">
                            <a:latin typeface="Cambria Math" panose="02040503050406030204" pitchFamily="18" charset="0"/>
                            <a:cs typeface="Arial" panose="020B0604020202020204" pitchFamily="34" charset="0"/>
                          </a:rPr>
                          <m:t>−80)</m:t>
                        </m:r>
                      </m:e>
                    </m:d>
                    <m:r>
                      <a:rPr lang="vi-VN" sz="3600" b="0" i="1" smtClean="0">
                        <a:latin typeface="Cambria Math" panose="02040503050406030204" pitchFamily="18" charset="0"/>
                        <a:cs typeface="Arial" panose="020B0604020202020204" pitchFamily="34" charset="0"/>
                      </a:rPr>
                      <m:t>+12</m:t>
                    </m:r>
                  </m:oMath>
                </a14:m>
                <a:r>
                  <a:rPr lang="vi-VN" sz="3600">
                    <a:latin typeface="Arial" panose="020B0604020202020204" pitchFamily="34" charset="0"/>
                    <a:cs typeface="Arial" panose="020B0604020202020204" pitchFamily="34" charset="0"/>
                  </a:rPr>
                  <a:t> với t ∈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ℤ</m:t>
                    </m:r>
                  </m:oMath>
                </a14:m>
                <a:r>
                  <a:rPr lang="vi-VN" sz="3600">
                    <a:latin typeface="Arial" panose="020B0604020202020204" pitchFamily="34" charset="0"/>
                    <a:cs typeface="Arial" panose="020B0604020202020204" pitchFamily="34" charset="0"/>
                  </a:rPr>
                  <a:t> và 0 &lt; t ≤ 365. </a:t>
                </a:r>
              </a:p>
              <a:p>
                <a:pPr marL="742950" indent="-742950" algn="just">
                  <a:lnSpc>
                    <a:spcPct val="200000"/>
                  </a:lnSpc>
                  <a:buFont typeface="+mj-lt"/>
                  <a:buAutoNum type="alphaLcParenR"/>
                </a:pPr>
                <a:r>
                  <a:rPr lang="vi-VN" sz="3600">
                    <a:latin typeface="Arial" panose="020B0604020202020204" pitchFamily="34" charset="0"/>
                    <a:cs typeface="Arial" panose="020B0604020202020204" pitchFamily="34" charset="0"/>
                  </a:rPr>
                  <a:t>Thành phố A có đúng 12 giờ có ánh sáng mặt trời vào ngày nào trong năm? </a:t>
                </a:r>
              </a:p>
              <a:p>
                <a:pPr marL="742950" indent="-742950" algn="just">
                  <a:lnSpc>
                    <a:spcPct val="200000"/>
                  </a:lnSpc>
                  <a:buFont typeface="+mj-lt"/>
                  <a:buAutoNum type="alphaLcParenR"/>
                </a:pPr>
                <a:r>
                  <a:rPr lang="vi-VN" sz="3600">
                    <a:latin typeface="Arial" panose="020B0604020202020204" pitchFamily="34" charset="0"/>
                    <a:cs typeface="Arial" panose="020B0604020202020204" pitchFamily="34" charset="0"/>
                  </a:rPr>
                  <a:t>Vào ngày nào trong năm thì thành phố A có đúng 9 giờ có ánh sáng mặt trời?</a:t>
                </a:r>
              </a:p>
              <a:p>
                <a:pPr marL="742950" indent="-742950" algn="just">
                  <a:lnSpc>
                    <a:spcPct val="200000"/>
                  </a:lnSpc>
                  <a:buFont typeface="+mj-lt"/>
                  <a:buAutoNum type="alphaLcParenR"/>
                </a:pPr>
                <a:r>
                  <a:rPr lang="vi-VN" sz="3600">
                    <a:latin typeface="Arial" panose="020B0604020202020204" pitchFamily="34" charset="0"/>
                    <a:cs typeface="Arial" panose="020B0604020202020204" pitchFamily="34" charset="0"/>
                  </a:rPr>
                  <a:t>Vào ngày nào trong năm thì thành phố A có đúng 15 giờ có ánh sáng mặt trời? </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2324100"/>
                <a:ext cx="16916400" cy="7282506"/>
              </a:xfrm>
              <a:prstGeom prst="rect">
                <a:avLst/>
              </a:prstGeom>
              <a:blipFill rotWithShape="0">
                <a:blip r:embed="rId3"/>
                <a:stretch>
                  <a:fillRect l="-1117" r="-685"/>
                </a:stretch>
              </a:blipFill>
            </p:spPr>
            <p:txBody>
              <a:bodyPr/>
              <a:lstStyle/>
              <a:p>
                <a:r>
                  <a:rPr lang="en-US">
                    <a:noFill/>
                  </a:rPr>
                  <a:t> </a:t>
                </a:r>
              </a:p>
            </p:txBody>
          </p:sp>
        </mc:Fallback>
      </mc:AlternateContent>
    </p:spTree>
    <p:extLst>
      <p:ext uri="{BB962C8B-B14F-4D97-AF65-F5344CB8AC3E}">
        <p14:creationId xmlns:p14="http://schemas.microsoft.com/office/powerpoint/2010/main" val="199408882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228600" y="1643162"/>
            <a:ext cx="18059400" cy="8898394"/>
            <a:chOff x="228600" y="1643162"/>
            <a:chExt cx="18059400" cy="8898394"/>
          </a:xfrm>
        </p:grpSpPr>
        <mc:AlternateContent xmlns:mc="http://schemas.openxmlformats.org/markup-compatibility/2006" xmlns:a14="http://schemas.microsoft.com/office/drawing/2010/main">
          <mc:Choice Requires="a14">
            <p:sp>
              <p:nvSpPr>
                <p:cNvPr id="7" name="Rectangle 6"/>
                <p:cNvSpPr/>
                <p:nvPr/>
              </p:nvSpPr>
              <p:spPr>
                <a:xfrm>
                  <a:off x="228600" y="1643162"/>
                  <a:ext cx="18059400" cy="660193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a) Để thành phố A có đúng 12 giờ có ánh sáng mặt trời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en-US" sz="3600">
                          <a:effectLst/>
                          <a:latin typeface="Cambria Math" panose="02040503050406030204" pitchFamily="18" charset="0"/>
                          <a:ea typeface="Calibri" panose="020F0502020204030204" pitchFamily="34" charset="0"/>
                          <a:cs typeface="Times New Roman" panose="02020603050405020304" pitchFamily="18" charset="0"/>
                        </a:rPr>
                        <m:t>+12=12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=0</m:t>
                          </m:r>
                        </m:e>
                      </m:func>
                      <m:r>
                        <a:rPr lang="fr-FR" sz="36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80</m:t>
                          </m:r>
                        </m:e>
                      </m:d>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r>
                    <a:rPr lang="vi-VN" sz="3600">
                      <a:effectLst/>
                      <a:latin typeface="Arial" panose="020B0604020202020204" pitchFamily="34" charset="0"/>
                      <a:ea typeface="Times New Roman" panose="02020603050405020304" pitchFamily="18" charset="0"/>
                      <a:cs typeface="Arial" panose="020B0604020202020204" pitchFamily="34" charset="0"/>
                    </a:rPr>
                    <a:t>0 &lt; t ≤ 365 </a:t>
                  </a:r>
                  <a:r>
                    <a:rPr lang="fr-FR" sz="3600">
                      <a:effectLst/>
                      <a:latin typeface="Arial" panose="020B0604020202020204" pitchFamily="34" charset="0"/>
                      <a:ea typeface="Times New Roman" panose="02020603050405020304" pitchFamily="18" charset="0"/>
                      <a:cs typeface="Arial" panose="020B0604020202020204" pitchFamily="34" charset="0"/>
                    </a:rPr>
                    <a:t>nên ta có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e>
                            <m:e>
                              <m:r>
                                <a:rPr lang="fr-FR" sz="3600">
                                  <a:effectLst/>
                                  <a:latin typeface="Cambria Math" panose="02040503050406030204" pitchFamily="18" charset="0"/>
                                  <a:ea typeface="Calibri" panose="020F0502020204030204" pitchFamily="34" charset="0"/>
                                  <a:cs typeface="Times New Roman" panose="02020603050405020304" pitchFamily="18" charset="0"/>
                                </a:rPr>
                                <m:t>0&lt;80+182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≤365</m:t>
                              </m:r>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40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91</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285</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0;1</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0 thì t = 80 + 182.0 = 80;</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1 thì t = 80 + 182.1 = 262.</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600" y="1643162"/>
                  <a:ext cx="18059400" cy="6601936"/>
                </a:xfrm>
                <a:prstGeom prst="rect">
                  <a:avLst/>
                </a:prstGeom>
                <a:blipFill rotWithShape="0">
                  <a:blip r:embed="rId3"/>
                  <a:stretch>
                    <a:fillRect l="-1047" b="-1016"/>
                  </a:stretch>
                </a:blipFill>
              </p:spPr>
              <p:txBody>
                <a:bodyPr/>
                <a:lstStyle/>
                <a:p>
                  <a:r>
                    <a:rPr lang="en-US">
                      <a:noFill/>
                    </a:rPr>
                    <a:t> </a:t>
                  </a:r>
                </a:p>
              </p:txBody>
            </p:sp>
          </mc:Fallback>
        </mc:AlternateContent>
        <p:sp>
          <p:nvSpPr>
            <p:cNvPr id="8" name="Rectangle 7"/>
            <p:cNvSpPr/>
            <p:nvPr/>
          </p:nvSpPr>
          <p:spPr>
            <a:xfrm>
              <a:off x="233680" y="8245098"/>
              <a:ext cx="13182600" cy="1754326"/>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Vậy thành phố A có đúng 12 giờ có ánh sáng mặt trời vào ngày thứ 80 và ngày thứ 262 trong năm.</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275" t="24020" r="14215" b="25000"/>
            <a:stretch/>
          </p:blipFill>
          <p:spPr>
            <a:xfrm>
              <a:off x="13208000" y="7065767"/>
              <a:ext cx="5080000" cy="3475789"/>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4400" y="464492"/>
            <a:ext cx="1481456" cy="1993565"/>
          </a:xfrm>
          <a:prstGeom prst="rect">
            <a:avLst/>
          </a:prstGeom>
        </p:spPr>
      </p:pic>
    </p:spTree>
    <p:extLst>
      <p:ext uri="{BB962C8B-B14F-4D97-AF65-F5344CB8AC3E}">
        <p14:creationId xmlns:p14="http://schemas.microsoft.com/office/powerpoint/2010/main" val="2943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71742"/>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b) Để thành phố A có đúng 9 giờ có ánh sáng mặt trời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+12=9⟺</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182</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80</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oMath>
                </a14:m>
                <a:r>
                  <a:rPr lang="fr-FR" sz="4000">
                    <a:effectLst/>
                    <a:latin typeface="Arial" panose="020B0604020202020204" pitchFamily="34" charset="0"/>
                    <a:ea typeface="Times New Roman" panose="02020603050405020304" pitchFamily="18" charset="0"/>
                    <a:cs typeface="Arial" panose="020B0604020202020204" pitchFamily="34" charset="0"/>
                  </a:rPr>
                  <a:t> nên ta có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364</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94</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91</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Với k = 1 thì t = ‒11 + 364.1 = 353.</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Vậy thành phố A có đúng 9 giờ có ánh sáng mặt trời vào ngày thứ 353 trong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71742"/>
              </a:xfrm>
              <a:prstGeom prst="rect">
                <a:avLst/>
              </a:prstGeom>
              <a:blipFill rotWithShape="0">
                <a:blip r:embed="rId3"/>
                <a:stretch>
                  <a:fillRect l="-1378" r="-1340" b="-731"/>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2187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57828"/>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c) Để thành phố A có đúng 15 giờ có ánh sáng mặt trời thì:</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3</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+12=15⟺</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2</m:t>
                        </m:r>
                      </m:den>
                    </m:f>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2</m:t>
                    </m:r>
                    <m:r>
                      <m:rPr>
                        <m:sty m:val="p"/>
                      </m:rPr>
                      <a:rPr lang="fr-FR" sz="4000">
                        <a:latin typeface="Cambria Math" panose="02040503050406030204" pitchFamily="18" charset="0"/>
                      </a:rPr>
                      <m:t>π</m:t>
                    </m:r>
                    <m:r>
                      <a:rPr lang="fr-FR" sz="4000">
                        <a:latin typeface="Cambria Math" panose="02040503050406030204" pitchFamily="18" charset="0"/>
                      </a:rPr>
                      <m:t>, </m:t>
                    </m:r>
                    <m:d>
                      <m:dPr>
                        <m:ctrlPr>
                          <a:rPr lang="en-US" sz="4000" i="1">
                            <a:latin typeface="Cambria Math" panose="02040503050406030204" pitchFamily="18" charset="0"/>
                          </a:rPr>
                        </m:ctrlPr>
                      </m:d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e>
                    </m:d>
                    <m:r>
                      <a:rPr lang="fr-FR" sz="4000">
                        <a:latin typeface="Cambria Math" panose="02040503050406030204" pitchFamily="18" charset="0"/>
                      </a:rPr>
                      <m:t>⟺</m:t>
                    </m:r>
                    <m:r>
                      <m:rPr>
                        <m:sty m:val="p"/>
                      </m:rPr>
                      <a:rPr lang="fr-FR" sz="4000">
                        <a:latin typeface="Cambria Math" panose="02040503050406030204" pitchFamily="18" charset="0"/>
                      </a:rPr>
                      <m:t>t</m:t>
                    </m:r>
                    <m:r>
                      <a:rPr lang="fr-FR" sz="4000">
                        <a:latin typeface="Cambria Math" panose="02040503050406030204" pitchFamily="18" charset="0"/>
                      </a:rPr>
                      <m:t>=171+364</m:t>
                    </m:r>
                    <m:r>
                      <m:rPr>
                        <m:sty m:val="p"/>
                      </m:rPr>
                      <a:rPr lang="fr-FR" sz="4000">
                        <a:latin typeface="Cambria Math" panose="02040503050406030204" pitchFamily="18" charset="0"/>
                      </a:rPr>
                      <m:t>k</m:t>
                    </m:r>
                    <m:r>
                      <a:rPr lang="fr-FR" sz="4000">
                        <a:latin typeface="Cambria Math" panose="02040503050406030204" pitchFamily="18" charset="0"/>
                      </a:rPr>
                      <m:t> (</m:t>
                    </m:r>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Do </a:t>
                </a:r>
                <a14:m>
                  <m:oMath xmlns:m="http://schemas.openxmlformats.org/officeDocument/2006/math">
                    <m:r>
                      <m:rPr>
                        <m:sty m:val="p"/>
                      </m:rPr>
                      <a:rPr lang="fr-FR" sz="4000">
                        <a:latin typeface="Cambria Math" panose="02040503050406030204" pitchFamily="18" charset="0"/>
                      </a:rPr>
                      <m:t>t</m:t>
                    </m:r>
                    <m:r>
                      <a:rPr lang="fr-FR" sz="4000">
                        <a:latin typeface="Cambria Math" panose="02040503050406030204" pitchFamily="18" charset="0"/>
                      </a:rPr>
                      <m:t>∈</m:t>
                    </m:r>
                    <m:r>
                      <a:rPr lang="fr-FR" sz="4000" i="1">
                        <a:latin typeface="Cambria Math" panose="02040503050406030204" pitchFamily="18" charset="0"/>
                      </a:rPr>
                      <m:t>ℤ</m:t>
                    </m:r>
                  </m:oMath>
                </a14:m>
                <a:r>
                  <a:rPr lang="fr-FR" sz="4000">
                    <a:latin typeface="Arial" panose="020B0604020202020204" pitchFamily="34" charset="0"/>
                    <a:cs typeface="Arial" panose="020B0604020202020204" pitchFamily="34" charset="0"/>
                  </a:rPr>
                  <a:t> và</a:t>
                </a:r>
                <a14:m>
                  <m:oMath xmlns:m="http://schemas.openxmlformats.org/officeDocument/2006/math">
                    <m:r>
                      <a:rPr lang="fr-FR" sz="4000">
                        <a:latin typeface="Cambria Math" panose="02040503050406030204" pitchFamily="18" charset="0"/>
                      </a:rPr>
                      <m:t>0&lt;</m:t>
                    </m:r>
                    <m:r>
                      <m:rPr>
                        <m:sty m:val="p"/>
                      </m:rPr>
                      <a:rPr lang="fr-FR" sz="4000">
                        <a:latin typeface="Cambria Math" panose="02040503050406030204" pitchFamily="18" charset="0"/>
                      </a:rPr>
                      <m:t>t</m:t>
                    </m:r>
                    <m:r>
                      <a:rPr lang="fr-FR" sz="4000">
                        <a:latin typeface="Cambria Math" panose="02040503050406030204" pitchFamily="18" charset="0"/>
                      </a:rPr>
                      <m:t>≤365</m:t>
                    </m:r>
                  </m:oMath>
                </a14:m>
                <a:r>
                  <a:rPr lang="fr-FR" sz="4000">
                    <a:latin typeface="Arial" panose="020B0604020202020204" pitchFamily="34" charset="0"/>
                    <a:cs typeface="Arial" panose="020B0604020202020204" pitchFamily="34" charset="0"/>
                  </a:rPr>
                  <a:t> nên ta có :</a:t>
                </a:r>
                <a:endParaRPr lang="en-US" sz="4000">
                  <a:latin typeface="Arial" panose="020B0604020202020204" pitchFamily="34" charset="0"/>
                  <a:cs typeface="Arial" panose="020B0604020202020204" pitchFamily="34" charset="0"/>
                </a:endParaRPr>
              </a:p>
              <a:p>
                <a:pPr algn="just"/>
                <a14:m>
                  <m:oMath xmlns:m="http://schemas.openxmlformats.org/officeDocument/2006/math">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a:latin typeface="Cambria Math" panose="02040503050406030204" pitchFamily="18" charset="0"/>
                              </a:rPr>
                              <m:t>0&lt;171+364</m:t>
                            </m:r>
                            <m:r>
                              <m:rPr>
                                <m:sty m:val="p"/>
                              </m:rPr>
                              <a:rPr lang="fr-FR" sz="4000">
                                <a:latin typeface="Cambria Math" panose="02040503050406030204" pitchFamily="18" charset="0"/>
                              </a:rPr>
                              <m:t>k</m:t>
                            </m:r>
                            <m:r>
                              <a:rPr lang="fr-FR" sz="4000">
                                <a:latin typeface="Cambria Math" panose="02040503050406030204" pitchFamily="18" charset="0"/>
                              </a:rPr>
                              <m:t>≤365</m:t>
                            </m:r>
                          </m:e>
                        </m:eqArr>
                      </m:e>
                    </m:d>
                    <m:r>
                      <a:rPr lang="fr-FR" sz="4000">
                        <a:latin typeface="Cambria Math" panose="02040503050406030204" pitchFamily="18" charset="0"/>
                      </a:rPr>
                      <m:t>⟺</m:t>
                    </m:r>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i="1">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171</m:t>
                                </m:r>
                              </m:num>
                              <m:den>
                                <m:r>
                                  <a:rPr lang="fr-FR" sz="4000">
                                    <a:latin typeface="Cambria Math" panose="02040503050406030204" pitchFamily="18" charset="0"/>
                                  </a:rPr>
                                  <m:t>364</m:t>
                                </m:r>
                              </m:den>
                            </m:f>
                            <m:r>
                              <a:rPr lang="fr-FR" sz="4000">
                                <a:latin typeface="Cambria Math" panose="02040503050406030204" pitchFamily="18" charset="0"/>
                              </a:rPr>
                              <m:t>&lt;</m:t>
                            </m:r>
                            <m:r>
                              <m:rPr>
                                <m:sty m:val="p"/>
                              </m:rPr>
                              <a:rPr lang="fr-FR" sz="4000">
                                <a:latin typeface="Cambria Math" panose="02040503050406030204" pitchFamily="18" charset="0"/>
                              </a:rPr>
                              <m:t>k</m:t>
                            </m:r>
                            <m:r>
                              <a:rPr lang="fr-FR" sz="4000">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97</m:t>
                                </m:r>
                              </m:num>
                              <m:den>
                                <m:r>
                                  <a:rPr lang="fr-FR" sz="4000">
                                    <a:latin typeface="Cambria Math" panose="02040503050406030204" pitchFamily="18" charset="0"/>
                                  </a:rPr>
                                  <m:t>182</m:t>
                                </m:r>
                              </m:den>
                            </m:f>
                          </m:e>
                        </m:eqArr>
                      </m:e>
                    </m:d>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=0</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Với k = 0 thì t = 171 + 364.0 = 171.</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Vậy thành phố A có đúng 15 giờ có ánh sáng mặt trời vào ngày thứ 171 trong năm.</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57828"/>
              </a:xfrm>
              <a:prstGeom prst="rect">
                <a:avLst/>
              </a:prstGeom>
              <a:blipFill rotWithShape="0">
                <a:blip r:embed="rId3"/>
                <a:stretch>
                  <a:fillRect l="-1378" r="-1340" b="-666"/>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36785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Rectangle 2"/>
          <p:cNvSpPr/>
          <p:nvPr/>
        </p:nvSpPr>
        <p:spPr>
          <a:xfrm>
            <a:off x="1066800" y="647700"/>
            <a:ext cx="16535400" cy="2585323"/>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5 (SGK - tr40). </a:t>
            </a:r>
            <a:r>
              <a:rPr lang="vi-VN" sz="3600">
                <a:latin typeface="Arial" panose="020B0604020202020204" pitchFamily="34" charset="0"/>
                <a:cs typeface="Arial" panose="020B0604020202020204" pitchFamily="34" charset="0"/>
              </a:rPr>
              <a:t>Hội Lim (tỉnh Bắc Ninh) được tổ chức vào mùa xuân thường có trò chơi đánh đu. Khi người chơi đu nhún đều, cây đu sẽ đưa người chơi đu dao động quanh vị trí cân bằng (Hình 38). </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0" y="3233023"/>
                <a:ext cx="10744200" cy="6315960"/>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Nghiên cứu trò chơi này, người ta thấy khoảng cách h (m) từ vị trí người chơi đu đến vị trí cân bằng được biểu diễn qua thời gian t (s) (với t ≥ 0) bởi hệ thức h = |d| với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𝑑</m:t>
                    </m:r>
                    <m:r>
                      <a:rPr lang="vi-VN" sz="3600" i="1">
                        <a:solidFill>
                          <a:prstClr val="black"/>
                        </a:solidFill>
                        <a:latin typeface="Cambria Math" panose="02040503050406030204" pitchFamily="18" charset="0"/>
                        <a:cs typeface="Arial" panose="020B0604020202020204" pitchFamily="34" charset="0"/>
                      </a:rPr>
                      <m:t>=3</m:t>
                    </m:r>
                    <m:r>
                      <a:rPr lang="vi-VN" sz="3600" i="1">
                        <a:solidFill>
                          <a:prstClr val="black"/>
                        </a:solidFill>
                        <a:latin typeface="Cambria Math" panose="02040503050406030204" pitchFamily="18" charset="0"/>
                        <a:cs typeface="Arial" panose="020B0604020202020204" pitchFamily="34" charset="0"/>
                      </a:rPr>
                      <m:t>𝑐𝑜𝑠</m:t>
                    </m:r>
                    <m:d>
                      <m:dPr>
                        <m:begChr m:val="["/>
                        <m:endChr m:val="]"/>
                        <m:ctrlPr>
                          <a:rPr lang="vi-VN" sz="3600" i="1">
                            <a:solidFill>
                              <a:prstClr val="black"/>
                            </a:solidFill>
                            <a:latin typeface="Cambria Math" panose="02040503050406030204" pitchFamily="18" charset="0"/>
                            <a:cs typeface="Arial" panose="020B0604020202020204" pitchFamily="34" charset="0"/>
                          </a:rPr>
                        </m:ctrlPr>
                      </m:dPr>
                      <m:e>
                        <m:f>
                          <m:fPr>
                            <m:ctrlPr>
                              <a:rPr lang="vi-VN" sz="3600" i="1">
                                <a:solidFill>
                                  <a:prstClr val="black"/>
                                </a:solidFill>
                                <a:latin typeface="Cambria Math" panose="02040503050406030204" pitchFamily="18" charset="0"/>
                                <a:cs typeface="Arial" panose="020B0604020202020204" pitchFamily="34" charset="0"/>
                              </a:rPr>
                            </m:ctrlPr>
                          </m:fPr>
                          <m:num>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prstClr val="black"/>
                                </a:solidFill>
                                <a:latin typeface="Cambria Math" panose="02040503050406030204" pitchFamily="18" charset="0"/>
                                <a:cs typeface="Arial" panose="020B0604020202020204" pitchFamily="34" charset="0"/>
                              </a:rPr>
                              <m:t>3</m:t>
                            </m:r>
                          </m:den>
                        </m:f>
                        <m:r>
                          <a:rPr lang="vi-VN" sz="3600" i="1">
                            <a:solidFill>
                              <a:prstClr val="black"/>
                            </a:solidFill>
                            <a:latin typeface="Cambria Math" panose="02040503050406030204" pitchFamily="18" charset="0"/>
                            <a:cs typeface="Arial" panose="020B0604020202020204" pitchFamily="34" charset="0"/>
                          </a:rPr>
                          <m:t>(2</m:t>
                        </m:r>
                        <m:r>
                          <a:rPr lang="vi-VN" sz="3600" i="1">
                            <a:solidFill>
                              <a:prstClr val="black"/>
                            </a:solidFill>
                            <a:latin typeface="Cambria Math" panose="02040503050406030204" pitchFamily="18" charset="0"/>
                            <a:cs typeface="Arial" panose="020B0604020202020204" pitchFamily="34" charset="0"/>
                          </a:rPr>
                          <m:t>𝑡</m:t>
                        </m:r>
                        <m:r>
                          <a:rPr lang="vi-VN" sz="3600" i="1">
                            <a:solidFill>
                              <a:prstClr val="black"/>
                            </a:solidFill>
                            <a:latin typeface="Cambria Math" panose="02040503050406030204" pitchFamily="18" charset="0"/>
                            <a:cs typeface="Arial" panose="020B0604020202020204" pitchFamily="34" charset="0"/>
                          </a:rPr>
                          <m:t>−1)</m:t>
                        </m:r>
                      </m:e>
                    </m:d>
                  </m:oMath>
                </a14:m>
                <a:r>
                  <a:rPr lang="vi-VN" sz="3600">
                    <a:solidFill>
                      <a:prstClr val="black"/>
                    </a:solidFill>
                    <a:cs typeface="Arial" panose="020B0604020202020204" pitchFamily="34" charset="0"/>
                  </a:rPr>
                  <a:t>trong đó ta quy ước d &gt; 0 khi vị trí cân bằng ở phía sau lưng người chơi đu và d &lt; 0 trong trường hợp ngược lại. Vào thời gian t nào thì khoảng cách h là 3 m; 0 m? </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0" y="3233023"/>
                <a:ext cx="10744200" cy="6315960"/>
              </a:xfrm>
              <a:prstGeom prst="rect">
                <a:avLst/>
              </a:prstGeom>
              <a:blipFill rotWithShape="0">
                <a:blip r:embed="rId3"/>
                <a:stretch>
                  <a:fillRect l="-1702" r="-1645" b="-106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79" y="3543300"/>
            <a:ext cx="6335148" cy="6005683"/>
          </a:xfrm>
          <a:prstGeom prst="rect">
            <a:avLst/>
          </a:prstGeom>
        </p:spPr>
      </p:pic>
    </p:spTree>
    <p:extLst>
      <p:ext uri="{BB962C8B-B14F-4D97-AF65-F5344CB8AC3E}">
        <p14:creationId xmlns:p14="http://schemas.microsoft.com/office/powerpoint/2010/main" val="12317441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38480"/>
            <a:ext cx="2743200" cy="769441"/>
          </a:xfrm>
          <a:prstGeom prst="rect">
            <a:avLst/>
          </a:prstGeom>
          <a:noFill/>
        </p:spPr>
        <p:txBody>
          <a:bodyPr wrap="square" rtlCol="0">
            <a:spAutoFit/>
          </a:bodyPr>
          <a:lstStyle/>
          <a:p>
            <a:pPr algn="ctr"/>
            <a:r>
              <a:rPr lang="vi-VN" sz="4400" b="1" u="sng">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480820" y="1246366"/>
                <a:ext cx="6858000" cy="5904758"/>
              </a:xfrm>
              <a:prstGeom prst="rect">
                <a:avLst/>
              </a:prstGeom>
            </p:spPr>
            <p:txBody>
              <a:bodyPr wrap="square">
                <a:spAutoFit/>
              </a:bodyPr>
              <a:lstStyle/>
              <a:p>
                <a:pPr algn="just">
                  <a:lnSpc>
                    <a:spcPct val="15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a) </a:t>
                </a:r>
              </a:p>
              <a:p>
                <a:pPr marL="571500" indent="-571500" algn="just">
                  <a:lnSpc>
                    <a:spcPct val="150000"/>
                  </a:lnSpc>
                  <a:spcAft>
                    <a:spcPts val="0"/>
                  </a:spcAft>
                  <a:buFont typeface="Arial" panose="020B0604020202020204" pitchFamily="34" charset="0"/>
                  <a:buChar char="•"/>
                </a:pPr>
                <a:r>
                  <a:rPr lang="vi-VN" sz="42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vi-VN" sz="4200">
                    <a:effectLst/>
                    <a:latin typeface="Arial" panose="020B0604020202020204" pitchFamily="34" charset="0"/>
                    <a:ea typeface="Times New Roman" panose="02020603050405020304" pitchFamily="18" charset="0"/>
                    <a:cs typeface="Arial" panose="020B0604020202020204" pitchFamily="34" charset="0"/>
                  </a:rPr>
                  <a:t> (1)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(1)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1</a:t>
                </a:r>
                <a:r>
                  <a:rPr lang="vi-VN" sz="4200">
                    <a:effectLst/>
                    <a:latin typeface="Arial" panose="020B0604020202020204" pitchFamily="34" charset="0"/>
                    <a:ea typeface="Times New Roman" panose="02020603050405020304" pitchFamily="18" charset="0"/>
                    <a:cs typeface="Arial" panose="020B0604020202020204" pitchFamily="34" charset="0"/>
                  </a:rPr>
                  <a:t> = {1; 2}.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0820" y="1246366"/>
                <a:ext cx="6858000" cy="5904758"/>
              </a:xfrm>
              <a:prstGeom prst="rect">
                <a:avLst/>
              </a:prstGeom>
              <a:blipFill rotWithShape="0">
                <a:blip r:embed="rId3"/>
                <a:stretch>
                  <a:fillRect l="-3467" r="-3378" b="-37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058400" y="2215862"/>
                <a:ext cx="7086600" cy="4935262"/>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2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–1)(</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–2)=0 </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(2)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2</a:t>
                </a:r>
                <a:r>
                  <a:rPr lang="vi-VN" sz="4200">
                    <a:effectLst/>
                    <a:latin typeface="Arial" panose="020B0604020202020204" pitchFamily="34" charset="0"/>
                    <a:ea typeface="Times New Roman" panose="02020603050405020304" pitchFamily="18" charset="0"/>
                    <a:cs typeface="Arial" panose="020B0604020202020204" pitchFamily="34" charset="0"/>
                  </a:rPr>
                  <a:t> = {1; 2}.</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058400" y="2215862"/>
                <a:ext cx="7086600" cy="4935262"/>
              </a:xfrm>
              <a:prstGeom prst="rect">
                <a:avLst/>
              </a:prstGeom>
              <a:blipFill rotWithShape="0">
                <a:blip r:embed="rId4"/>
                <a:stretch>
                  <a:fillRect l="-3267" r="-3181" b="-4691"/>
                </a:stretch>
              </a:blipFill>
            </p:spPr>
            <p:txBody>
              <a:bodyPr/>
              <a:lstStyle/>
              <a:p>
                <a:r>
                  <a:rPr lang="en-US">
                    <a:noFill/>
                  </a:rPr>
                  <a:t> </a:t>
                </a:r>
              </a:p>
            </p:txBody>
          </p:sp>
        </mc:Fallback>
      </mc:AlternateContent>
      <p:sp>
        <p:nvSpPr>
          <p:cNvPr id="7" name="Rectangle 6"/>
          <p:cNvSpPr/>
          <p:nvPr/>
        </p:nvSpPr>
        <p:spPr>
          <a:xfrm>
            <a:off x="1480820" y="7980398"/>
            <a:ext cx="11689418"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b) Hai tập S</a:t>
            </a:r>
            <a:r>
              <a:rPr lang="vi-VN" sz="4200" baseline="-25000">
                <a:latin typeface="Arial" panose="020B0604020202020204" pitchFamily="34" charset="0"/>
                <a:cs typeface="Arial" panose="020B0604020202020204" pitchFamily="34" charset="0"/>
              </a:rPr>
              <a:t>1</a:t>
            </a:r>
            <a:r>
              <a:rPr lang="en-US" sz="4200">
                <a:latin typeface="Arial" panose="020B0604020202020204" pitchFamily="34" charset="0"/>
                <a:cs typeface="Arial" panose="020B0604020202020204" pitchFamily="34" charset="0"/>
              </a:rPr>
              <a:t>, S</a:t>
            </a:r>
            <a:r>
              <a:rPr lang="vi-VN" sz="4200" baseline="-25000">
                <a:latin typeface="Arial" panose="020B0604020202020204" pitchFamily="34" charset="0"/>
                <a:cs typeface="Arial" panose="020B0604020202020204" pitchFamily="34" charset="0"/>
              </a:rPr>
              <a:t>2</a:t>
            </a:r>
            <a:r>
              <a:rPr lang="en-US" sz="4200">
                <a:latin typeface="Arial" panose="020B0604020202020204" pitchFamily="34" charset="0"/>
                <a:cs typeface="Arial" panose="020B0604020202020204" pitchFamily="34" charset="0"/>
              </a:rPr>
              <a:t> bằng nhau vì cùng là tập {1; 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88866">
            <a:off x="16460498" y="8106040"/>
            <a:ext cx="1353561" cy="1840844"/>
          </a:xfrm>
          <a:prstGeom prst="rect">
            <a:avLst/>
          </a:prstGeom>
        </p:spPr>
      </p:pic>
    </p:spTree>
    <p:extLst>
      <p:ext uri="{BB962C8B-B14F-4D97-AF65-F5344CB8AC3E}">
        <p14:creationId xmlns:p14="http://schemas.microsoft.com/office/powerpoint/2010/main" val="30777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1028699" y="1534093"/>
            <a:ext cx="16984098" cy="8574399"/>
            <a:chOff x="1028699" y="1534093"/>
            <a:chExt cx="16984098" cy="8574399"/>
          </a:xfrm>
        </p:grpSpPr>
        <mc:AlternateContent xmlns:mc="http://schemas.openxmlformats.org/markup-compatibility/2006" xmlns:a14="http://schemas.microsoft.com/office/drawing/2010/main">
          <mc:Choice Requires="a14">
            <p:sp>
              <p:nvSpPr>
                <p:cNvPr id="4" name="Rectangle 3"/>
                <p:cNvSpPr/>
                <p:nvPr/>
              </p:nvSpPr>
              <p:spPr>
                <a:xfrm>
                  <a:off x="1028699" y="1534093"/>
                  <a:ext cx="16230600" cy="8574399"/>
                </a:xfrm>
                <a:prstGeom prst="rect">
                  <a:avLst/>
                </a:prstGeom>
              </p:spPr>
              <p:txBody>
                <a:bodyPr wrap="square">
                  <a:spAutoFit/>
                </a:bodyPr>
                <a:lstStyle/>
                <a:p>
                  <a:pPr marL="571500" indent="-571500">
                    <a:lnSpc>
                      <a:spcPct val="130000"/>
                    </a:lnSpc>
                    <a:spcAft>
                      <a:spcPts val="0"/>
                    </a:spcAft>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Để khoảng cách h(m) từ vị trí người chơi đu đến vị trí cân bằng là 3 m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36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t</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3600">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e>
                                      </m:d>
                                    </m:e>
                                  </m:func>
                                  <m:r>
                                    <a:rPr lang="vi-VN" sz="3600">
                                      <a:effectLst/>
                                      <a:latin typeface="Cambria Math" panose="02040503050406030204" pitchFamily="18" charset="0"/>
                                      <a:ea typeface="Times New Roman" panose="02020603050405020304" pitchFamily="18" charset="0"/>
                                      <a:cs typeface="Times New Roman" panose="02020603050405020304" pitchFamily="18" charset="0"/>
                                    </a:rPr>
                                    <m:t>=3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func>
                                    <m:func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e>
                                      </m:d>
                                    </m:e>
                                  </m:func>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r>
                        <a:rPr lang="vi-VN"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=6</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e>
                              </m:eqAr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𝑡</m:t>
                      </m:r>
                      <m:r>
                        <a:rPr lang="vi-VN" sz="3600" i="1">
                          <a:effectLst/>
                          <a:latin typeface="Cambria Math" panose="02040503050406030204" pitchFamily="18" charset="0"/>
                          <a:ea typeface="Calibri" panose="020F0502020204030204" pitchFamily="34" charset="0"/>
                          <a:cs typeface="Times New Roman" panose="02020603050405020304" pitchFamily="18" charset="0"/>
                        </a:rPr>
                        <m:t> ≥ 0,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𝑘</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3600">
                      <a:effectLst/>
                      <a:latin typeface="Arial" panose="020B0604020202020204" pitchFamily="34" charset="0"/>
                      <a:ea typeface="Calibri" panose="020F0502020204030204" pitchFamily="34" charset="0"/>
                      <a:cs typeface="Arial" panose="020B0604020202020204" pitchFamily="34" charset="0"/>
                    </a:rPr>
                    <a:t> nên k ∈ {0; 1; 2; …}</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2;5;8;…</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(giây) thì khoảng cách h là 3 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8699" y="1534093"/>
                  <a:ext cx="16230600" cy="8574399"/>
                </a:xfrm>
                <a:prstGeom prst="rect">
                  <a:avLst/>
                </a:prstGeom>
                <a:blipFill rotWithShape="0">
                  <a:blip r:embed="rId3"/>
                  <a:stretch>
                    <a:fillRect l="-1165" t="-71"/>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grpSp>
    </p:spTree>
    <p:extLst>
      <p:ext uri="{BB962C8B-B14F-4D97-AF65-F5344CB8AC3E}">
        <p14:creationId xmlns:p14="http://schemas.microsoft.com/office/powerpoint/2010/main" val="386046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1104900"/>
                <a:ext cx="15925800" cy="818910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Để khoảng cách h(m) từ vị trí người chơi đu đến vị trí cân bằng là 0 m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4000">
                        <a:effectLst/>
                        <a:latin typeface="Cambria Math" panose="02040503050406030204" pitchFamily="18" charset="0"/>
                        <a:ea typeface="Calibri" panose="020F0502020204030204" pitchFamily="34" charset="0"/>
                        <a:cs typeface="Times New Roman" panose="02020603050405020304" pitchFamily="18" charset="0"/>
                      </a:rPr>
                      <m:t>=0⟺3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=0</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kπ</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t ≥ 0, k ∈ ℤ nên k ∈ {0; 1; 2; …} </a:t>
                </a:r>
                <a:endParaRPr lang="vi-VN"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(giây) thì khoảng cách h là 0 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1104900"/>
                <a:ext cx="15925800" cy="8189101"/>
              </a:xfrm>
              <a:prstGeom prst="rect">
                <a:avLst/>
              </a:prstGeom>
              <a:blipFill rotWithShape="0">
                <a:blip r:embed="rId3"/>
                <a:stretch>
                  <a:fillRect l="-1378" r="-1340" b="-298"/>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spTree>
    <p:extLst>
      <p:ext uri="{BB962C8B-B14F-4D97-AF65-F5344CB8AC3E}">
        <p14:creationId xmlns:p14="http://schemas.microsoft.com/office/powerpoint/2010/main" val="34629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454484"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519159" y="4148580"/>
            <a:ext cx="2560425" cy="707608"/>
          </a:xfrm>
          <a:custGeom>
            <a:avLst/>
            <a:gdLst/>
            <a:ahLst/>
            <a:cxnLst/>
            <a:rect l="l" t="t" r="r" b="b"/>
            <a:pathLst>
              <a:path w="2560425" h="707608">
                <a:moveTo>
                  <a:pt x="0" y="0"/>
                </a:moveTo>
                <a:lnTo>
                  <a:pt x="2560425" y="0"/>
                </a:lnTo>
                <a:lnTo>
                  <a:pt x="2560425" y="707608"/>
                </a:lnTo>
                <a:lnTo>
                  <a:pt x="0" y="707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857461" y="3045203"/>
            <a:ext cx="4568927" cy="4927274"/>
          </a:xfrm>
          <a:custGeom>
            <a:avLst/>
            <a:gdLst/>
            <a:ahLst/>
            <a:cxnLst/>
            <a:rect l="l" t="t" r="r" b="b"/>
            <a:pathLst>
              <a:path w="4568927" h="4927274">
                <a:moveTo>
                  <a:pt x="0" y="0"/>
                </a:moveTo>
                <a:lnTo>
                  <a:pt x="4568927" y="0"/>
                </a:lnTo>
                <a:lnTo>
                  <a:pt x="4568927" y="4927274"/>
                </a:lnTo>
                <a:lnTo>
                  <a:pt x="0" y="4927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7922136"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2264588"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3329263"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33068" y="7391901"/>
            <a:ext cx="4314286" cy="2988982"/>
          </a:xfrm>
          <a:custGeom>
            <a:avLst/>
            <a:gdLst/>
            <a:ahLst/>
            <a:cxnLst/>
            <a:rect l="l" t="t" r="r" b="b"/>
            <a:pathLst>
              <a:path w="5939287" h="4114800">
                <a:moveTo>
                  <a:pt x="0" y="0"/>
                </a:moveTo>
                <a:lnTo>
                  <a:pt x="5939287" y="0"/>
                </a:lnTo>
                <a:lnTo>
                  <a:pt x="593928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4645971" y="1142168"/>
            <a:ext cx="9066357" cy="1154419"/>
          </a:xfrm>
          <a:prstGeom prst="rect">
            <a:avLst/>
          </a:prstGeom>
        </p:spPr>
        <p:txBody>
          <a:bodyPr wrap="square" lIns="0" tIns="0" rIns="0" bIns="0" rtlCol="0" anchor="t">
            <a:spAutoFit/>
          </a:bodyPr>
          <a:lstStyle/>
          <a:p>
            <a:pPr marL="0" lvl="0" indent="0" algn="ctr">
              <a:lnSpc>
                <a:spcPts val="10011"/>
              </a:lnSpc>
              <a:spcBef>
                <a:spcPct val="0"/>
              </a:spcBef>
            </a:pPr>
            <a:r>
              <a:rPr lang="vi-VN" sz="6600" b="1">
                <a:solidFill>
                  <a:srgbClr val="01070A"/>
                </a:solidFill>
                <a:latin typeface="Arial" panose="020B0604020202020204" pitchFamily="34" charset="0"/>
                <a:cs typeface="Arial" panose="020B0604020202020204" pitchFamily="34" charset="0"/>
              </a:rPr>
              <a:t>HƯỚNG DẪN VỀ NHÀ</a:t>
            </a:r>
            <a:endParaRPr lang="en-US" sz="6600" b="1">
              <a:solidFill>
                <a:srgbClr val="01070A"/>
              </a:solidFill>
              <a:latin typeface="Arial" panose="020B0604020202020204" pitchFamily="34" charset="0"/>
              <a:cs typeface="Arial" panose="020B0604020202020204" pitchFamily="34" charset="0"/>
            </a:endParaRPr>
          </a:p>
        </p:txBody>
      </p:sp>
      <p:sp>
        <p:nvSpPr>
          <p:cNvPr id="13" name="TextBox 13"/>
          <p:cNvSpPr txBox="1"/>
          <p:nvPr/>
        </p:nvSpPr>
        <p:spPr>
          <a:xfrm>
            <a:off x="2377996" y="4145772"/>
            <a:ext cx="2905458" cy="782265"/>
          </a:xfrm>
          <a:prstGeom prst="rect">
            <a:avLst/>
          </a:prstGeom>
        </p:spPr>
        <p:txBody>
          <a:bodyPr lIns="0" tIns="0" rIns="0" bIns="0" rtlCol="0" anchor="t">
            <a:spAutoFit/>
          </a:bodyPr>
          <a:lstStyle/>
          <a:p>
            <a:pPr marL="0" lvl="0" indent="0" algn="ctr">
              <a:lnSpc>
                <a:spcPts val="6115"/>
              </a:lnSpc>
              <a:spcBef>
                <a:spcPct val="0"/>
              </a:spcBef>
            </a:pPr>
            <a:r>
              <a:rPr lang="vi-VN" sz="6000" b="1">
                <a:solidFill>
                  <a:srgbClr val="01070A"/>
                </a:solidFill>
                <a:latin typeface="Arial" panose="020B0604020202020204" pitchFamily="34" charset="0"/>
                <a:cs typeface="Arial" panose="020B0604020202020204" pitchFamily="34" charset="0"/>
              </a:rPr>
              <a:t>01</a:t>
            </a:r>
            <a:endParaRPr lang="en-US" sz="6000" b="1">
              <a:solidFill>
                <a:srgbClr val="01070A"/>
              </a:solidFill>
              <a:latin typeface="Arial" panose="020B0604020202020204" pitchFamily="34" charset="0"/>
              <a:cs typeface="Arial" panose="020B0604020202020204" pitchFamily="34" charset="0"/>
            </a:endParaRPr>
          </a:p>
        </p:txBody>
      </p:sp>
      <p:sp>
        <p:nvSpPr>
          <p:cNvPr id="15" name="TextBox 15"/>
          <p:cNvSpPr txBox="1"/>
          <p:nvPr/>
        </p:nvSpPr>
        <p:spPr>
          <a:xfrm>
            <a:off x="7419207"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a:solidFill>
                  <a:srgbClr val="01070A"/>
                </a:solidFill>
                <a:latin typeface="Arial" panose="020B0604020202020204" pitchFamily="34" charset="0"/>
                <a:cs typeface="Arial" panose="020B0604020202020204" pitchFamily="34" charset="0"/>
              </a:rPr>
              <a:t>02</a:t>
            </a:r>
            <a:endParaRPr lang="en-US" sz="6000" b="1">
              <a:solidFill>
                <a:srgbClr val="01070A"/>
              </a:solidFill>
              <a:latin typeface="Arial" panose="020B0604020202020204" pitchFamily="34" charset="0"/>
              <a:cs typeface="Arial" panose="020B0604020202020204" pitchFamily="34" charset="0"/>
            </a:endParaRPr>
          </a:p>
        </p:txBody>
      </p:sp>
      <p:sp>
        <p:nvSpPr>
          <p:cNvPr id="16" name="TextBox 16"/>
          <p:cNvSpPr txBox="1"/>
          <p:nvPr/>
        </p:nvSpPr>
        <p:spPr>
          <a:xfrm>
            <a:off x="12826334"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a:solidFill>
                  <a:srgbClr val="01070A"/>
                </a:solidFill>
                <a:latin typeface="Arial" panose="020B0604020202020204" pitchFamily="34" charset="0"/>
                <a:cs typeface="Arial" panose="020B0604020202020204" pitchFamily="34" charset="0"/>
              </a:rPr>
              <a:t>03</a:t>
            </a:r>
            <a:endParaRPr lang="en-US" sz="6000" b="1">
              <a:solidFill>
                <a:srgbClr val="01070A"/>
              </a:solidFill>
              <a:latin typeface="Arial" panose="020B0604020202020204" pitchFamily="34" charset="0"/>
              <a:cs typeface="Arial" panose="020B0604020202020204" pitchFamily="34" charset="0"/>
            </a:endParaRPr>
          </a:p>
        </p:txBody>
      </p:sp>
      <p:sp>
        <p:nvSpPr>
          <p:cNvPr id="17" name="TextBox 16"/>
          <p:cNvSpPr txBox="1"/>
          <p:nvPr/>
        </p:nvSpPr>
        <p:spPr>
          <a:xfrm>
            <a:off x="1798193" y="5115802"/>
            <a:ext cx="4005336"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Ôn tập kiến thức đã học</a:t>
            </a:r>
            <a:endParaRPr lang="en-US" sz="4000">
              <a:latin typeface="Arial" panose="020B0604020202020204" pitchFamily="34" charset="0"/>
              <a:cs typeface="Arial" panose="020B0604020202020204" pitchFamily="34" charset="0"/>
            </a:endParaRPr>
          </a:p>
        </p:txBody>
      </p:sp>
      <p:sp>
        <p:nvSpPr>
          <p:cNvPr id="18" name="TextBox 17"/>
          <p:cNvSpPr txBox="1"/>
          <p:nvPr/>
        </p:nvSpPr>
        <p:spPr>
          <a:xfrm>
            <a:off x="7139256" y="5182597"/>
            <a:ext cx="4005336"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Hoàn thành bài tập trong SBT</a:t>
            </a:r>
            <a:endParaRPr lang="en-US" sz="4000">
              <a:latin typeface="Arial" panose="020B0604020202020204" pitchFamily="34" charset="0"/>
              <a:cs typeface="Arial" panose="020B0604020202020204" pitchFamily="34" charset="0"/>
            </a:endParaRPr>
          </a:p>
        </p:txBody>
      </p:sp>
      <p:sp>
        <p:nvSpPr>
          <p:cNvPr id="19" name="TextBox 18"/>
          <p:cNvSpPr txBox="1"/>
          <p:nvPr/>
        </p:nvSpPr>
        <p:spPr>
          <a:xfrm>
            <a:off x="12546383" y="5041051"/>
            <a:ext cx="4005336" cy="274825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trước bài sau - </a:t>
            </a:r>
            <a:r>
              <a:rPr lang="vi-VN" sz="4000" b="1">
                <a:latin typeface="Arial" panose="020B0604020202020204" pitchFamily="34" charset="0"/>
                <a:cs typeface="Arial" panose="020B0604020202020204" pitchFamily="34" charset="0"/>
              </a:rPr>
              <a:t>Ôn tập chương I</a:t>
            </a:r>
            <a:endParaRPr lang="en-US" sz="4000" b="1">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3"/>
          <a:stretch>
            <a:fillRect/>
          </a:stretch>
        </p:blipFill>
        <p:spPr>
          <a:xfrm flipH="1">
            <a:off x="15157156" y="196938"/>
            <a:ext cx="2758646" cy="2564126"/>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a:solidFill>
                <a:srgbClr val="1E3F48"/>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3761200" y="7581900"/>
            <a:ext cx="4854620" cy="2885926"/>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371598" y="2766963"/>
            <a:ext cx="15544800" cy="3795911"/>
          </a:xfrm>
          <a:prstGeom prst="rect">
            <a:avLst/>
          </a:prstGeom>
        </p:spPr>
        <p:txBody>
          <a:bodyPr wrap="square" lIns="0" tIns="0" rIns="0" bIns="0" rtlCol="0" anchor="t">
            <a:spAutoFit/>
          </a:bodyPr>
          <a:lstStyle/>
          <a:p>
            <a:pPr algn="ctr">
              <a:lnSpc>
                <a:spcPts val="14797"/>
              </a:lnSpc>
            </a:pPr>
            <a:r>
              <a:rPr lang="vi-VN" sz="8000" b="1">
                <a:solidFill>
                  <a:schemeClr val="accent2">
                    <a:lumMod val="75000"/>
                  </a:schemeClr>
                </a:solidFill>
                <a:latin typeface="Arial" panose="020B0604020202020204" pitchFamily="34" charset="0"/>
                <a:cs typeface="Arial" panose="020B0604020202020204" pitchFamily="34" charset="0"/>
              </a:rPr>
              <a:t>CẢM ƠN CÁC EM ĐÃ </a:t>
            </a:r>
          </a:p>
          <a:p>
            <a:pPr algn="ctr">
              <a:lnSpc>
                <a:spcPts val="14797"/>
              </a:lnSpc>
            </a:pPr>
            <a:r>
              <a:rPr lang="vi-VN" sz="8000" b="1">
                <a:solidFill>
                  <a:schemeClr val="accent2">
                    <a:lumMod val="75000"/>
                  </a:schemeClr>
                </a:solidFill>
                <a:latin typeface="Arial" panose="020B0604020202020204" pitchFamily="34" charset="0"/>
                <a:cs typeface="Arial" panose="020B0604020202020204" pitchFamily="34" charset="0"/>
              </a:rPr>
              <a:t>THAM GIA TIẾT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228600" y="7048500"/>
            <a:ext cx="4361767" cy="3655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7629268"/>
            <a:ext cx="2924241" cy="2357606"/>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marL="0" lvl="0" indent="0" algn="ctr">
              <a:lnSpc>
                <a:spcPts val="8865"/>
              </a:lnSpc>
              <a:spcBef>
                <a:spcPct val="0"/>
              </a:spcBef>
            </a:pPr>
            <a:r>
              <a:rPr lang="vi-VN" sz="5400" b="1">
                <a:solidFill>
                  <a:schemeClr val="accent6">
                    <a:lumMod val="75000"/>
                  </a:schemeClr>
                </a:solidFill>
                <a:latin typeface="Arial" panose="020B0604020202020204" pitchFamily="34" charset="0"/>
                <a:cs typeface="Arial" panose="020B0604020202020204" pitchFamily="34" charset="0"/>
              </a:rPr>
              <a:t>ĐỊNH NGHĨA</a:t>
            </a:r>
            <a:endParaRPr lang="en-US" sz="5400" b="1">
              <a:solidFill>
                <a:schemeClr val="accent6">
                  <a:lumMod val="75000"/>
                </a:schemeClr>
              </a:solidFill>
              <a:latin typeface="Arial" panose="020B0604020202020204" pitchFamily="34" charset="0"/>
              <a:cs typeface="Arial" panose="020B0604020202020204" pitchFamily="34" charset="0"/>
            </a:endParaRPr>
          </a:p>
        </p:txBody>
      </p:sp>
      <p:sp>
        <p:nvSpPr>
          <p:cNvPr id="29" name="Rectangle 28"/>
          <p:cNvSpPr/>
          <p:nvPr/>
        </p:nvSpPr>
        <p:spPr>
          <a:xfrm>
            <a:off x="2556057" y="2534943"/>
            <a:ext cx="13696083" cy="2137765"/>
          </a:xfrm>
          <a:prstGeom prst="rect">
            <a:avLst/>
          </a:prstGeom>
        </p:spPr>
        <p:txBody>
          <a:bodyPr wrap="square">
            <a:spAutoFit/>
          </a:bodyPr>
          <a:lstStyle/>
          <a:p>
            <a:pPr algn="just">
              <a:lnSpc>
                <a:spcPct val="170000"/>
              </a:lnSpc>
            </a:pPr>
            <a:r>
              <a:rPr lang="vi-VN" sz="4200">
                <a:latin typeface="Arial" panose="020B0604020202020204" pitchFamily="34" charset="0"/>
                <a:cs typeface="Arial" panose="020B0604020202020204" pitchFamily="34" charset="0"/>
              </a:rPr>
              <a:t>Hai phương trình (cùng ẩn) được gọi là tương đương nếu chúng có cùng tập nghiệm.</a:t>
            </a:r>
            <a:endParaRPr lang="en-US" sz="4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2618296" y="4889062"/>
                <a:ext cx="13633844" cy="3236527"/>
              </a:xfrm>
              <a:prstGeom prst="rect">
                <a:avLst/>
              </a:prstGeom>
            </p:spPr>
            <p:txBody>
              <a:bodyPr wrap="square">
                <a:spAutoFit/>
              </a:bodyPr>
              <a:lstStyle/>
              <a:p>
                <a:pPr algn="just">
                  <a:lnSpc>
                    <a:spcPct val="17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Nếu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đương đương với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thì ta viết:</a:t>
                </a:r>
              </a:p>
              <a:p>
                <a:pPr algn="ctr">
                  <a:lnSpc>
                    <a:spcPct val="17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618296" y="4889062"/>
                <a:ext cx="13633844" cy="3236527"/>
              </a:xfrm>
              <a:prstGeom prst="rect">
                <a:avLst/>
              </a:prstGeom>
              <a:blipFill rotWithShape="0">
                <a:blip r:embed="rId15"/>
                <a:stretch>
                  <a:fillRect l="-1744" r="-1744" b="-7721"/>
                </a:stretch>
              </a:blipFill>
            </p:spPr>
            <p:txBody>
              <a:bodyPr/>
              <a:lstStyle/>
              <a:p>
                <a:r>
                  <a:rPr lang="en-US">
                    <a:noFill/>
                  </a:rPr>
                  <a:t> </a:t>
                </a:r>
              </a:p>
            </p:txBody>
          </p:sp>
        </mc:Fallback>
      </mc:AlternateContent>
    </p:spTree>
    <p:extLst>
      <p:ext uri="{BB962C8B-B14F-4D97-AF65-F5344CB8AC3E}">
        <p14:creationId xmlns:p14="http://schemas.microsoft.com/office/powerpoint/2010/main" val="21001231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vertical)">
                                      <p:cBhvr>
                                        <p:cTn id="7" dur="500"/>
                                        <p:tgtEl>
                                          <p:spTgt spid="29"/>
                                        </p:tgtEl>
                                      </p:cBhvr>
                                    </p:animEffect>
                                  </p:childTnLst>
                                </p:cTn>
                              </p:par>
                              <p:par>
                                <p:cTn id="8" presetID="3" presetClass="entr" presetSubtype="5"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Ví dụ 1 (SGK - tr.32)</a:t>
            </a:r>
            <a:endParaRPr lang="en-US" sz="42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19200" y="2212241"/>
            <a:ext cx="15621000" cy="1938992"/>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Hai phương trình x - 3 = 0 và x</a:t>
            </a:r>
            <a:r>
              <a:rPr lang="vi-VN" sz="4200" baseline="30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- 6x + 9 = 0 có phải là hai phương trình tương đương không? Vì sao?</a:t>
            </a:r>
            <a:endParaRPr lang="en-US" sz="4200">
              <a:latin typeface="Arial" panose="020B0604020202020204" pitchFamily="34" charset="0"/>
              <a:cs typeface="Arial" panose="020B0604020202020204" pitchFamily="34" charset="0"/>
            </a:endParaRPr>
          </a:p>
        </p:txBody>
      </p:sp>
      <p:sp>
        <p:nvSpPr>
          <p:cNvPr id="5" name="TextBox 4"/>
          <p:cNvSpPr txBox="1"/>
          <p:nvPr/>
        </p:nvSpPr>
        <p:spPr>
          <a:xfrm>
            <a:off x="7642860" y="4415492"/>
            <a:ext cx="2743200" cy="738664"/>
          </a:xfrm>
          <a:prstGeom prst="rect">
            <a:avLst/>
          </a:prstGeom>
          <a:noFill/>
        </p:spPr>
        <p:txBody>
          <a:bodyPr wrap="square" rtlCol="0">
            <a:spAutoFit/>
          </a:bodyPr>
          <a:lstStyle/>
          <a:p>
            <a:pPr algn="ctr"/>
            <a:r>
              <a:rPr lang="vi-VN" sz="4200" b="1" u="sng">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188720" y="5293846"/>
            <a:ext cx="15519400" cy="3970318"/>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Tập nghiệm của phương trình x - 3 = 0 là S</a:t>
            </a:r>
            <a:r>
              <a:rPr lang="vi-VN" sz="4200" baseline="-25000">
                <a:latin typeface="Arial" panose="020B0604020202020204" pitchFamily="34" charset="0"/>
                <a:cs typeface="Arial" panose="020B0604020202020204" pitchFamily="34" charset="0"/>
              </a:rPr>
              <a:t>1</a:t>
            </a:r>
            <a:r>
              <a:rPr lang="vi-VN" sz="4200">
                <a:latin typeface="Arial" panose="020B0604020202020204" pitchFamily="34" charset="0"/>
                <a:cs typeface="Arial" panose="020B0604020202020204" pitchFamily="34" charset="0"/>
              </a:rPr>
              <a:t> = {3}</a:t>
            </a:r>
          </a:p>
          <a:p>
            <a:pPr algn="just">
              <a:lnSpc>
                <a:spcPct val="150000"/>
              </a:lnSpc>
            </a:pPr>
            <a:r>
              <a:rPr lang="vi-VN" sz="4200">
                <a:latin typeface="Arial" panose="020B0604020202020204" pitchFamily="34" charset="0"/>
                <a:cs typeface="Arial" panose="020B0604020202020204" pitchFamily="34" charset="0"/>
              </a:rPr>
              <a:t>Tập nghiệm của phương trình x</a:t>
            </a:r>
            <a:r>
              <a:rPr lang="vi-VN" sz="4200" baseline="30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- 6x + 9 = 0 là S</a:t>
            </a:r>
            <a:r>
              <a:rPr lang="vi-VN" sz="4200" baseline="-25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{3}</a:t>
            </a:r>
          </a:p>
          <a:p>
            <a:pPr algn="just">
              <a:lnSpc>
                <a:spcPct val="150000"/>
              </a:lnSpc>
            </a:pPr>
            <a:r>
              <a:rPr lang="vi-VN" sz="4200">
                <a:latin typeface="Arial" panose="020B0604020202020204" pitchFamily="34" charset="0"/>
                <a:cs typeface="Arial" panose="020B0604020202020204" pitchFamily="34" charset="0"/>
              </a:rPr>
              <a:t>Vì S</a:t>
            </a:r>
            <a:r>
              <a:rPr lang="vi-VN" sz="4200" baseline="-25000">
                <a:latin typeface="Arial" panose="020B0604020202020204" pitchFamily="34" charset="0"/>
                <a:cs typeface="Arial" panose="020B0604020202020204" pitchFamily="34" charset="0"/>
              </a:rPr>
              <a:t>1</a:t>
            </a:r>
            <a:r>
              <a:rPr lang="vi-VN" sz="4200">
                <a:latin typeface="Arial" panose="020B0604020202020204" pitchFamily="34" charset="0"/>
                <a:cs typeface="Arial" panose="020B0604020202020204" pitchFamily="34" charset="0"/>
              </a:rPr>
              <a:t> = S</a:t>
            </a:r>
            <a:r>
              <a:rPr lang="vi-VN" sz="4200" baseline="-25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nên hai phương trình x - 3 = 0 và x</a:t>
            </a:r>
            <a:r>
              <a:rPr lang="vi-VN" sz="4200" baseline="30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- 6x + 9 = 0 tương đương.</a:t>
            </a:r>
            <a:endParaRPr lang="en-US" sz="4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27495">
            <a:off x="15281953" y="-395685"/>
            <a:ext cx="3206774" cy="2810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8160" y="9105900"/>
            <a:ext cx="3090940" cy="1181100"/>
          </a:xfrm>
          <a:prstGeom prst="rect">
            <a:avLst/>
          </a:prstGeom>
        </p:spPr>
      </p:pic>
    </p:spTree>
    <p:extLst>
      <p:ext uri="{BB962C8B-B14F-4D97-AF65-F5344CB8AC3E}">
        <p14:creationId xmlns:p14="http://schemas.microsoft.com/office/powerpoint/2010/main" val="14333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TotalTime>
  <Words>5353</Words>
  <Application>Microsoft Office PowerPoint</Application>
  <PresentationFormat>Custom</PresentationFormat>
  <Paragraphs>478</Paragraphs>
  <Slides>73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Cambria Math</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2023-10-19T15:52:43Z</dcterms:modified>
  <dc:identifier>DAFn2dd0_sY</dc:identifier>
</cp:coreProperties>
</file>