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2"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DC3"/>
    <a:srgbClr val="FFCCCC"/>
    <a:srgbClr val="92C5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56713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0711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33186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89E25-2DCD-43D2-A6BB-F989895750A3}"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0279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89E25-2DCD-43D2-A6BB-F989895750A3}"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3550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89E25-2DCD-43D2-A6BB-F989895750A3}"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342949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89E25-2DCD-43D2-A6BB-F989895750A3}" type="datetimeFigureOut">
              <a:rPr lang="en-US" smtClean="0"/>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8098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89E25-2DCD-43D2-A6BB-F989895750A3}" type="datetimeFigureOut">
              <a:rPr lang="en-US" smtClean="0"/>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37636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89E25-2DCD-43D2-A6BB-F989895750A3}" type="datetimeFigureOut">
              <a:rPr lang="en-US" smtClean="0"/>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29044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9430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89E25-2DCD-43D2-A6BB-F989895750A3}"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3F16F-BBC8-4C71-BFD8-46632E7FEF94}" type="slidenum">
              <a:rPr lang="en-US" smtClean="0"/>
              <a:t>‹#›</a:t>
            </a:fld>
            <a:endParaRPr lang="en-US"/>
          </a:p>
        </p:txBody>
      </p:sp>
    </p:spTree>
    <p:extLst>
      <p:ext uri="{BB962C8B-B14F-4D97-AF65-F5344CB8AC3E}">
        <p14:creationId xmlns:p14="http://schemas.microsoft.com/office/powerpoint/2010/main" val="102127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89E25-2DCD-43D2-A6BB-F989895750A3}" type="datetimeFigureOut">
              <a:rPr lang="en-US" smtClean="0"/>
              <a:t>8/22/2020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3F16F-BBC8-4C71-BFD8-46632E7FEF94}" type="slidenum">
              <a:rPr lang="en-US" smtClean="0"/>
              <a:t>‹#›</a:t>
            </a:fld>
            <a:endParaRPr lang="en-US"/>
          </a:p>
        </p:txBody>
      </p:sp>
    </p:spTree>
    <p:extLst>
      <p:ext uri="{BB962C8B-B14F-4D97-AF65-F5344CB8AC3E}">
        <p14:creationId xmlns:p14="http://schemas.microsoft.com/office/powerpoint/2010/main" val="3476697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53991" y="2831292"/>
            <a:ext cx="7884017" cy="2564955"/>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vi-VN" sz="8000" b="1" dirty="0" smtClean="0">
                <a:ln/>
                <a:solidFill>
                  <a:srgbClr val="00B050"/>
                </a:solidFill>
                <a:latin typeface="UTM Avo" panose="02040603050506020204" pitchFamily="18" charset="0"/>
              </a:rPr>
              <a:t>CHÀO MỪNG CÁC CON</a:t>
            </a:r>
          </a:p>
          <a:p>
            <a:pPr algn="ctr"/>
            <a:r>
              <a:rPr lang="vi-VN" sz="8000" b="1" dirty="0" smtClean="0">
                <a:ln/>
                <a:solidFill>
                  <a:srgbClr val="00B050"/>
                </a:solidFill>
                <a:latin typeface="UTM Avo" panose="02040603050506020204" pitchFamily="18" charset="0"/>
              </a:rPr>
              <a:t>ĐẾN VỚI TIẾT HỌC</a:t>
            </a:r>
            <a:endParaRPr lang="en-US" sz="8000" b="1" dirty="0">
              <a:ln/>
              <a:solidFill>
                <a:srgbClr val="00B050"/>
              </a:solidFill>
              <a:latin typeface="UTM Avo" panose="02040603050506020204" pitchFamily="18" charset="0"/>
            </a:endParaRPr>
          </a:p>
        </p:txBody>
      </p:sp>
    </p:spTree>
    <p:extLst>
      <p:ext uri="{BB962C8B-B14F-4D97-AF65-F5344CB8AC3E}">
        <p14:creationId xmlns:p14="http://schemas.microsoft.com/office/powerpoint/2010/main" val="134339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661" y="770336"/>
            <a:ext cx="10296939" cy="3170099"/>
          </a:xfrm>
          <a:prstGeom prst="rect">
            <a:avLst/>
          </a:prstGeom>
          <a:noFill/>
        </p:spPr>
        <p:txBody>
          <a:bodyPr wrap="square" rtlCol="0">
            <a:spAutoFit/>
          </a:bodyPr>
          <a:lstStyle/>
          <a:p>
            <a:pPr algn="ctr"/>
            <a:r>
              <a:rPr lang="vi-VN" sz="3200" b="1" dirty="0" smtClean="0">
                <a:solidFill>
                  <a:srgbClr val="0070C0"/>
                </a:solidFill>
                <a:latin typeface="UTM Avo" panose="02040603050506020204" pitchFamily="18" charset="0"/>
              </a:rPr>
              <a:t>Nàng tiên cá</a:t>
            </a:r>
          </a:p>
          <a:p>
            <a:pPr algn="just"/>
            <a:r>
              <a:rPr lang="vi-VN" sz="2800" dirty="0" smtClean="0">
                <a:latin typeface="UTM Avo" panose="02040603050506020204" pitchFamily="18" charset="0"/>
              </a:rPr>
              <a:t>Nàng tiên cá là con vua biển. Nửa thân trên của nàng như một cô bé. Nửa thân kia là cá. Nhờ thế, nàng lướt trên biển rất nhẹ nhàng. </a:t>
            </a:r>
          </a:p>
          <a:p>
            <a:pPr algn="just"/>
            <a:r>
              <a:rPr lang="vi-VN" sz="2800" dirty="0" smtClean="0">
                <a:latin typeface="UTM Avo" panose="02040603050506020204" pitchFamily="18" charset="0"/>
              </a:rPr>
              <a:t>Nàng tiên cá có tất cả những thứ nàng muốn. Nàng chỉ chưa biết đất liền. Đêm đêm, nàng ngân nga hát. Dân đi biển nghe nàng hát, quên cả mệt, cả buồn.</a:t>
            </a:r>
          </a:p>
        </p:txBody>
      </p:sp>
      <p:grpSp>
        <p:nvGrpSpPr>
          <p:cNvPr id="2" name="Group 1"/>
          <p:cNvGrpSpPr/>
          <p:nvPr/>
        </p:nvGrpSpPr>
        <p:grpSpPr>
          <a:xfrm>
            <a:off x="0" y="0"/>
            <a:ext cx="3675343" cy="846266"/>
            <a:chOff x="4000467" y="260140"/>
            <a:chExt cx="3675343" cy="846266"/>
          </a:xfrm>
        </p:grpSpPr>
        <p:sp>
          <p:nvSpPr>
            <p:cNvPr id="3" name="Rounded Rectangle 2"/>
            <p:cNvSpPr/>
            <p:nvPr/>
          </p:nvSpPr>
          <p:spPr>
            <a:xfrm>
              <a:off x="5409129" y="412817"/>
              <a:ext cx="2266681" cy="5409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2060"/>
                  </a:solidFill>
                  <a:latin typeface="UTM Avo" panose="02040603050506020204" pitchFamily="18" charset="0"/>
                </a:rPr>
                <a:t>Tập đọc</a:t>
              </a:r>
              <a:endParaRPr lang="en-US" sz="3200" dirty="0">
                <a:solidFill>
                  <a:srgbClr val="002060"/>
                </a:solidFill>
                <a:latin typeface="UTM Avo" panose="02040603050506020204" pitchFamily="18" charset="0"/>
              </a:endParaRPr>
            </a:p>
          </p:txBody>
        </p:sp>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467" y="260140"/>
              <a:ext cx="1712256" cy="846266"/>
            </a:xfrm>
            <a:prstGeom prst="rect">
              <a:avLst/>
            </a:prstGeom>
          </p:spPr>
        </p:pic>
      </p:grpSp>
      <p:cxnSp>
        <p:nvCxnSpPr>
          <p:cNvPr id="30" name="Straight Connector 29"/>
          <p:cNvCxnSpPr/>
          <p:nvPr/>
        </p:nvCxnSpPr>
        <p:spPr>
          <a:xfrm flipH="1">
            <a:off x="9384609" y="1792106"/>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594861" y="1714853"/>
            <a:ext cx="195945" cy="391885"/>
            <a:chOff x="11234055" y="1094182"/>
            <a:chExt cx="126272" cy="329669"/>
          </a:xfrm>
        </p:grpSpPr>
        <p:cxnSp>
          <p:nvCxnSpPr>
            <p:cNvPr id="31" name="Straight Connector 30"/>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622636" y="1310819"/>
            <a:ext cx="195945" cy="391885"/>
            <a:chOff x="11234055" y="1094182"/>
            <a:chExt cx="126272" cy="329669"/>
          </a:xfrm>
        </p:grpSpPr>
        <p:cxnSp>
          <p:nvCxnSpPr>
            <p:cNvPr id="48" name="Straight Connector 47"/>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4651397" y="3542320"/>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260675" y="3067127"/>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110251" y="3552551"/>
            <a:ext cx="69669" cy="30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208936" y="3027585"/>
            <a:ext cx="195945" cy="391885"/>
            <a:chOff x="11234055" y="1094182"/>
            <a:chExt cx="126272" cy="329669"/>
          </a:xfrm>
        </p:grpSpPr>
        <p:cxnSp>
          <p:nvCxnSpPr>
            <p:cNvPr id="22" name="Straight Connector 21"/>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274932" y="2146906"/>
            <a:ext cx="195945" cy="391885"/>
            <a:chOff x="11234055" y="1094182"/>
            <a:chExt cx="126272" cy="329669"/>
          </a:xfrm>
        </p:grpSpPr>
        <p:cxnSp>
          <p:nvCxnSpPr>
            <p:cNvPr id="25" name="Straight Connector 24"/>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875551" y="2999257"/>
            <a:ext cx="195945" cy="391885"/>
            <a:chOff x="11234055" y="1094182"/>
            <a:chExt cx="126272" cy="329669"/>
          </a:xfrm>
        </p:grpSpPr>
        <p:cxnSp>
          <p:nvCxnSpPr>
            <p:cNvPr id="28" name="Straight Connector 27"/>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424626" y="2580747"/>
            <a:ext cx="195945" cy="391885"/>
            <a:chOff x="11234055" y="1094182"/>
            <a:chExt cx="126272" cy="329669"/>
          </a:xfrm>
        </p:grpSpPr>
        <p:cxnSp>
          <p:nvCxnSpPr>
            <p:cNvPr id="35" name="Straight Connector 34"/>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893637" y="1750740"/>
            <a:ext cx="195945" cy="391885"/>
            <a:chOff x="11234055" y="1094182"/>
            <a:chExt cx="126272" cy="329669"/>
          </a:xfrm>
        </p:grpSpPr>
        <p:cxnSp>
          <p:nvCxnSpPr>
            <p:cNvPr id="44" name="Straight Connector 43"/>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732901" y="3424373"/>
            <a:ext cx="195945" cy="391885"/>
            <a:chOff x="11234055" y="1094182"/>
            <a:chExt cx="126272" cy="329669"/>
          </a:xfrm>
        </p:grpSpPr>
        <p:cxnSp>
          <p:nvCxnSpPr>
            <p:cNvPr id="50" name="Straight Connector 49"/>
            <p:cNvCxnSpPr/>
            <p:nvPr/>
          </p:nvCxnSpPr>
          <p:spPr>
            <a:xfrm flipH="1">
              <a:off x="11234055" y="1098538"/>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281951" y="1094182"/>
              <a:ext cx="78376" cy="325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497567" y="3861706"/>
            <a:ext cx="4862557" cy="1200329"/>
          </a:xfrm>
          <a:prstGeom prst="rect">
            <a:avLst/>
          </a:prstGeom>
          <a:noFill/>
        </p:spPr>
        <p:txBody>
          <a:bodyPr wrap="square" rtlCol="0">
            <a:spAutoFit/>
          </a:bodyPr>
          <a:lstStyle/>
          <a:p>
            <a:pPr algn="r"/>
            <a:r>
              <a:rPr lang="vi-VN" sz="2400" dirty="0" smtClean="0">
                <a:latin typeface="UTM Avo" panose="02040603050506020204" pitchFamily="18" charset="0"/>
              </a:rPr>
              <a:t>Phỏng theo An – đéc – xen</a:t>
            </a:r>
          </a:p>
          <a:p>
            <a:pPr algn="r"/>
            <a:r>
              <a:rPr lang="vi-VN" sz="2400" dirty="0" smtClean="0">
                <a:latin typeface="UTM Avo" panose="02040603050506020204" pitchFamily="18" charset="0"/>
              </a:rPr>
              <a:t>(Nguyễn Minh kể)</a:t>
            </a:r>
          </a:p>
          <a:p>
            <a:pPr algn="r"/>
            <a:endParaRPr lang="en-US" sz="2400" dirty="0">
              <a:latin typeface="UTM Avo" panose="02040603050506020204" pitchFamily="18" charset="0"/>
            </a:endParaRPr>
          </a:p>
        </p:txBody>
      </p:sp>
      <p:pic>
        <p:nvPicPr>
          <p:cNvPr id="4098" name="Picture 2" descr="Vui] Nếu nàng tiên cá có thật thì hình hài của họ ra sao? | T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045" y="4073449"/>
            <a:ext cx="4026650" cy="251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56" b="15272"/>
          <a:stretch/>
        </p:blipFill>
        <p:spPr>
          <a:xfrm>
            <a:off x="2246845" y="0"/>
            <a:ext cx="7695209" cy="6858000"/>
          </a:xfrm>
          <a:prstGeom prst="rect">
            <a:avLst/>
          </a:prstGeom>
        </p:spPr>
      </p:pic>
      <p:sp>
        <p:nvSpPr>
          <p:cNvPr id="5" name="TextBox 4"/>
          <p:cNvSpPr txBox="1"/>
          <p:nvPr/>
        </p:nvSpPr>
        <p:spPr>
          <a:xfrm>
            <a:off x="4364090" y="-115910"/>
            <a:ext cx="3460720" cy="769441"/>
          </a:xfrm>
          <a:prstGeom prst="rect">
            <a:avLst/>
          </a:prstGeom>
          <a:noFill/>
        </p:spPr>
        <p:txBody>
          <a:bodyPr wrap="square" rtlCol="0">
            <a:spAutoFit/>
          </a:bodyPr>
          <a:lstStyle/>
          <a:p>
            <a:pPr algn="ctr"/>
            <a:r>
              <a:rPr lang="vi-VN" sz="4400" b="1" dirty="0" smtClean="0">
                <a:solidFill>
                  <a:srgbClr val="0070C0"/>
                </a:solidFill>
                <a:latin typeface="UTM Avo" panose="02040603050506020204" pitchFamily="18" charset="0"/>
              </a:rPr>
              <a:t>Luyện đọc</a:t>
            </a:r>
            <a:endParaRPr lang="en-US" sz="4400" b="1" dirty="0">
              <a:solidFill>
                <a:srgbClr val="0070C0"/>
              </a:solidFill>
              <a:latin typeface="UTM Avo" panose="02040603050506020204" pitchFamily="18" charset="0"/>
            </a:endParaRPr>
          </a:p>
        </p:txBody>
      </p:sp>
      <p:sp>
        <p:nvSpPr>
          <p:cNvPr id="6" name="TextBox 5"/>
          <p:cNvSpPr txBox="1"/>
          <p:nvPr/>
        </p:nvSpPr>
        <p:spPr>
          <a:xfrm>
            <a:off x="4527818" y="2105238"/>
            <a:ext cx="3296992" cy="2123658"/>
          </a:xfrm>
          <a:prstGeom prst="rect">
            <a:avLst/>
          </a:prstGeom>
          <a:noFill/>
        </p:spPr>
        <p:txBody>
          <a:bodyPr wrap="square" rtlCol="0">
            <a:spAutoFit/>
          </a:bodyPr>
          <a:lstStyle/>
          <a:p>
            <a:pPr>
              <a:lnSpc>
                <a:spcPct val="150000"/>
              </a:lnSpc>
            </a:pPr>
            <a:r>
              <a:rPr lang="vi-VN" sz="4400" dirty="0" smtClean="0">
                <a:latin typeface="UTM Avo" panose="02040603050506020204" pitchFamily="18" charset="0"/>
              </a:rPr>
              <a:t>ngân nga</a:t>
            </a:r>
            <a:endParaRPr lang="vi-VN" sz="4400" dirty="0" smtClean="0">
              <a:latin typeface="UTM Avo" panose="02040603050506020204" pitchFamily="18" charset="0"/>
            </a:endParaRPr>
          </a:p>
          <a:p>
            <a:pPr>
              <a:lnSpc>
                <a:spcPct val="150000"/>
              </a:lnSpc>
            </a:pPr>
            <a:r>
              <a:rPr lang="vi-VN" sz="4400" dirty="0" smtClean="0">
                <a:latin typeface="UTM Avo" panose="02040603050506020204" pitchFamily="18" charset="0"/>
              </a:rPr>
              <a:t>lướt</a:t>
            </a:r>
            <a:endParaRPr lang="vi-VN" sz="4400" dirty="0" smtClean="0">
              <a:latin typeface="UTM Avo" panose="02040603050506020204" pitchFamily="18" charset="0"/>
            </a:endParaRPr>
          </a:p>
        </p:txBody>
      </p:sp>
    </p:spTree>
    <p:extLst>
      <p:ext uri="{BB962C8B-B14F-4D97-AF65-F5344CB8AC3E}">
        <p14:creationId xmlns:p14="http://schemas.microsoft.com/office/powerpoint/2010/main" val="151918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2310" y="0"/>
            <a:ext cx="1042308" cy="1252440"/>
          </a:xfrm>
          <a:prstGeom prst="rect">
            <a:avLst/>
          </a:prstGeom>
        </p:spPr>
      </p:pic>
      <p:sp>
        <p:nvSpPr>
          <p:cNvPr id="6" name="Rounded Rectangle 5"/>
          <p:cNvSpPr/>
          <p:nvPr/>
        </p:nvSpPr>
        <p:spPr>
          <a:xfrm>
            <a:off x="3931920" y="522514"/>
            <a:ext cx="4519749" cy="613955"/>
          </a:xfrm>
          <a:prstGeom prst="roundRect">
            <a:avLst/>
          </a:prstGeom>
          <a:noFill/>
          <a:ln w="28575">
            <a:solidFill>
              <a:srgbClr val="24ADC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accent5">
                    <a:lumMod val="75000"/>
                  </a:schemeClr>
                </a:solidFill>
                <a:latin typeface="UTM Avo" panose="02040603050506020204" pitchFamily="18" charset="0"/>
              </a:rPr>
              <a:t>Những ý nào đúng</a:t>
            </a:r>
            <a:endParaRPr lang="en-US" sz="3200" dirty="0">
              <a:solidFill>
                <a:schemeClr val="accent5">
                  <a:lumMod val="75000"/>
                </a:schemeClr>
              </a:solidFill>
              <a:latin typeface="UTM Avo" panose="02040603050506020204" pitchFamily="18" charset="0"/>
            </a:endParaRPr>
          </a:p>
        </p:txBody>
      </p:sp>
      <p:sp>
        <p:nvSpPr>
          <p:cNvPr id="2" name="Rounded Rectangle 1"/>
          <p:cNvSpPr/>
          <p:nvPr/>
        </p:nvSpPr>
        <p:spPr>
          <a:xfrm>
            <a:off x="1056068" y="2434107"/>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Nàng tiên cá</a:t>
            </a:r>
            <a:endParaRPr lang="en-US" sz="2800" dirty="0">
              <a:solidFill>
                <a:schemeClr val="tx1"/>
              </a:solidFill>
              <a:latin typeface="UTM Avo" panose="02040603050506020204" pitchFamily="18" charset="0"/>
            </a:endParaRPr>
          </a:p>
        </p:txBody>
      </p:sp>
      <p:sp>
        <p:nvSpPr>
          <p:cNvPr id="10" name="Rounded Rectangle 9"/>
          <p:cNvSpPr/>
          <p:nvPr/>
        </p:nvSpPr>
        <p:spPr>
          <a:xfrm>
            <a:off x="1056068" y="3615774"/>
            <a:ext cx="2734185" cy="59242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UTM Avo" panose="02040603050506020204" pitchFamily="18" charset="0"/>
              </a:rPr>
              <a:t>Dân đi biển</a:t>
            </a:r>
            <a:endParaRPr lang="en-US" sz="2800" dirty="0">
              <a:solidFill>
                <a:schemeClr val="tx1"/>
              </a:solidFill>
              <a:latin typeface="UTM Avo" panose="02040603050506020204" pitchFamily="18" charset="0"/>
            </a:endParaRPr>
          </a:p>
        </p:txBody>
      </p:sp>
      <p:sp>
        <p:nvSpPr>
          <p:cNvPr id="11" name="Rounded Rectangle 10"/>
          <p:cNvSpPr/>
          <p:nvPr/>
        </p:nvSpPr>
        <p:spPr>
          <a:xfrm>
            <a:off x="5469474" y="2434107"/>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nghe hát, quên cả mệt, cả buồn.</a:t>
            </a:r>
            <a:endParaRPr lang="en-US" sz="2800" dirty="0">
              <a:latin typeface="UTM Avo" panose="02040603050506020204" pitchFamily="18" charset="0"/>
            </a:endParaRPr>
          </a:p>
        </p:txBody>
      </p:sp>
      <p:sp>
        <p:nvSpPr>
          <p:cNvPr id="12" name="Rounded Rectangle 11"/>
          <p:cNvSpPr/>
          <p:nvPr/>
        </p:nvSpPr>
        <p:spPr>
          <a:xfrm>
            <a:off x="5469474" y="3615774"/>
            <a:ext cx="6237421" cy="592428"/>
          </a:xfrm>
          <a:prstGeom prst="roundRect">
            <a:avLst/>
          </a:prstGeom>
          <a:solidFill>
            <a:srgbClr val="24AD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latin typeface="UTM Avo" panose="02040603050506020204" pitchFamily="18" charset="0"/>
              </a:rPr>
              <a:t>ngân nga hát.</a:t>
            </a:r>
            <a:endParaRPr lang="en-US" sz="2800" dirty="0">
              <a:latin typeface="UTM Avo" panose="02040603050506020204" pitchFamily="18" charset="0"/>
            </a:endParaRPr>
          </a:p>
        </p:txBody>
      </p:sp>
      <p:cxnSp>
        <p:nvCxnSpPr>
          <p:cNvPr id="7" name="Straight Connector 6"/>
          <p:cNvCxnSpPr>
            <a:stCxn id="2" idx="3"/>
            <a:endCxn id="12" idx="1"/>
          </p:cNvCxnSpPr>
          <p:nvPr/>
        </p:nvCxnSpPr>
        <p:spPr>
          <a:xfrm>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 idx="1"/>
          </p:cNvCxnSpPr>
          <p:nvPr/>
        </p:nvCxnSpPr>
        <p:spPr>
          <a:xfrm flipV="1">
            <a:off x="3790253" y="2730321"/>
            <a:ext cx="1679221" cy="11816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07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36340" y="0"/>
            <a:ext cx="3853626" cy="1554564"/>
            <a:chOff x="4036340" y="35415"/>
            <a:chExt cx="3853626" cy="1554564"/>
          </a:xfrm>
        </p:grpSpPr>
        <p:sp>
          <p:nvSpPr>
            <p:cNvPr id="6" name="Rounded Rectangle 5"/>
            <p:cNvSpPr/>
            <p:nvPr/>
          </p:nvSpPr>
          <p:spPr>
            <a:xfrm>
              <a:off x="5172893" y="732439"/>
              <a:ext cx="2717073" cy="692329"/>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002060"/>
                  </a:solidFill>
                  <a:latin typeface="UTM Avo" panose="02040603050506020204" pitchFamily="18" charset="0"/>
                </a:rPr>
                <a:t>Tập viết</a:t>
              </a:r>
              <a:endParaRPr lang="en-US" sz="4000" dirty="0">
                <a:solidFill>
                  <a:srgbClr val="002060"/>
                </a:solidFill>
                <a:latin typeface="UTM Avo" panose="02040603050506020204" pitchFamily="18" charset="0"/>
              </a:endParaRPr>
            </a:p>
          </p:txBody>
        </p:sp>
        <p:pic>
          <p:nvPicPr>
            <p:cNvPr id="7" name="Picture 6" descr="Phim Hoạt Hình Học Sinh Học Sinh Cậu Bé, Phim Hoạt Hình, Nhà, Suốt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187" b="96250" l="9844" r="91719">
                          <a14:foregroundMark x1="42031" y1="53125" x2="71406" y2="82500"/>
                          <a14:foregroundMark x1="64219" y1="50469" x2="36094" y2="79219"/>
                          <a14:foregroundMark x1="46563" y1="49063" x2="57031" y2="49844"/>
                          <a14:foregroundMark x1="39375" y1="53125" x2="40000" y2="57656"/>
                        </a14:backgroundRemoval>
                      </a14:imgEffect>
                    </a14:imgLayer>
                  </a14:imgProps>
                </a:ext>
                <a:ext uri="{28A0092B-C50C-407E-A947-70E740481C1C}">
                  <a14:useLocalDpi xmlns:a14="http://schemas.microsoft.com/office/drawing/2010/main" val="0"/>
                </a:ext>
              </a:extLst>
            </a:blip>
            <a:srcRect/>
            <a:stretch>
              <a:fillRect/>
            </a:stretch>
          </p:blipFill>
          <p:spPr bwMode="auto">
            <a:xfrm>
              <a:off x="4036340" y="35415"/>
              <a:ext cx="1554564" cy="155456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4"/>
          <a:srcRect l="22625" t="21961" r="20682" b="59629"/>
          <a:stretch/>
        </p:blipFill>
        <p:spPr>
          <a:xfrm>
            <a:off x="1444415" y="2348512"/>
            <a:ext cx="9382611" cy="1712901"/>
          </a:xfrm>
          <a:prstGeom prst="rect">
            <a:avLst/>
          </a:prstGeom>
        </p:spPr>
      </p:pic>
    </p:spTree>
    <p:extLst>
      <p:ext uri="{BB962C8B-B14F-4D97-AF65-F5344CB8AC3E}">
        <p14:creationId xmlns:p14="http://schemas.microsoft.com/office/powerpoint/2010/main" val="112391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395" y="66948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
        <p:nvSpPr>
          <p:cNvPr id="4" name="Oval 3"/>
          <p:cNvSpPr/>
          <p:nvPr/>
        </p:nvSpPr>
        <p:spPr>
          <a:xfrm>
            <a:off x="6965323" y="2450957"/>
            <a:ext cx="3427928" cy="3112716"/>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ac</a:t>
            </a:r>
            <a:endParaRPr lang="en-US" sz="9600" dirty="0">
              <a:solidFill>
                <a:srgbClr val="002060"/>
              </a:solidFill>
              <a:latin typeface="UTM Avo" panose="02040603050506020204" pitchFamily="18" charset="0"/>
            </a:endParaRPr>
          </a:p>
        </p:txBody>
      </p:sp>
      <p:sp>
        <p:nvSpPr>
          <p:cNvPr id="5" name="Oval 4"/>
          <p:cNvSpPr/>
          <p:nvPr/>
        </p:nvSpPr>
        <p:spPr>
          <a:xfrm>
            <a:off x="1644202" y="2450957"/>
            <a:ext cx="3764924" cy="3099837"/>
          </a:xfrm>
          <a:prstGeom prst="ellipse">
            <a:avLst/>
          </a:prstGeom>
          <a:solidFill>
            <a:srgbClr val="FFCC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dirty="0" smtClean="0">
                <a:solidFill>
                  <a:srgbClr val="002060"/>
                </a:solidFill>
                <a:latin typeface="UTM Avo" panose="02040603050506020204" pitchFamily="18" charset="0"/>
              </a:rPr>
              <a:t>ang</a:t>
            </a:r>
            <a:endParaRPr lang="en-US" sz="9600"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0953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03320" y="1414297"/>
            <a:ext cx="1692833"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ac</a:t>
            </a:r>
            <a:endParaRPr lang="en-US" sz="6000" b="1" dirty="0">
              <a:solidFill>
                <a:srgbClr val="FF0000"/>
              </a:solidFill>
              <a:latin typeface="UTM Avo" panose="02040603050506020204" pitchFamily="18" charset="0"/>
            </a:endParaRPr>
          </a:p>
        </p:txBody>
      </p:sp>
      <p:grpSp>
        <p:nvGrpSpPr>
          <p:cNvPr id="9" name="Group 8"/>
          <p:cNvGrpSpPr/>
          <p:nvPr/>
        </p:nvGrpSpPr>
        <p:grpSpPr>
          <a:xfrm>
            <a:off x="7595474" y="2525416"/>
            <a:ext cx="3193038" cy="2250830"/>
            <a:chOff x="3810000" y="1447800"/>
            <a:chExt cx="2209800"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ac</a:t>
              </a:r>
              <a:endParaRPr lang="en-US" sz="6000" dirty="0">
                <a:solidFill>
                  <a:prstClr val="black"/>
                </a:solidFill>
                <a:latin typeface="UTM Avo" panose="02040603050506020204" pitchFamily="18" charset="0"/>
              </a:endParaRPr>
            </a:p>
          </p:txBody>
        </p:sp>
        <p:sp>
          <p:nvSpPr>
            <p:cNvPr id="11" name="Rectangle 10"/>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2" name="Rectangle 11"/>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c</a:t>
              </a:r>
              <a:endParaRPr lang="en-US" sz="6000" b="1" dirty="0">
                <a:solidFill>
                  <a:schemeClr val="tx1"/>
                </a:solidFill>
                <a:latin typeface="UTM Avo" panose="02040603050506020204" pitchFamily="18" charset="0"/>
              </a:endParaRPr>
            </a:p>
          </p:txBody>
        </p:sp>
      </p:grpSp>
      <p:sp>
        <p:nvSpPr>
          <p:cNvPr id="13" name="TextBox 12"/>
          <p:cNvSpPr txBox="1"/>
          <p:nvPr/>
        </p:nvSpPr>
        <p:spPr>
          <a:xfrm>
            <a:off x="6812925" y="4998540"/>
            <a:ext cx="5283792" cy="923330"/>
          </a:xfrm>
          <a:prstGeom prst="rect">
            <a:avLst/>
          </a:prstGeom>
          <a:noFill/>
        </p:spPr>
        <p:txBody>
          <a:bodyPr wrap="square" rtlCol="0">
            <a:spAutoFit/>
          </a:bodyPr>
          <a:lstStyle/>
          <a:p>
            <a:pPr algn="ctr"/>
            <a:r>
              <a:rPr lang="vi-VN" sz="5400" dirty="0" smtClean="0">
                <a:latin typeface="UTM Avo" panose="02040603050506020204" pitchFamily="18" charset="0"/>
              </a:rPr>
              <a:t>(a - cờ - ac)</a:t>
            </a:r>
            <a:endParaRPr lang="en-US" sz="5400" dirty="0">
              <a:latin typeface="UTM Avo" panose="02040603050506020204" pitchFamily="18" charset="0"/>
            </a:endParaRPr>
          </a:p>
        </p:txBody>
      </p:sp>
      <p:sp>
        <p:nvSpPr>
          <p:cNvPr id="15" name="TextBox 14"/>
          <p:cNvSpPr txBox="1"/>
          <p:nvPr/>
        </p:nvSpPr>
        <p:spPr>
          <a:xfrm>
            <a:off x="2393191" y="1414297"/>
            <a:ext cx="1869716" cy="1015663"/>
          </a:xfrm>
          <a:prstGeom prst="rect">
            <a:avLst/>
          </a:prstGeom>
          <a:noFill/>
        </p:spPr>
        <p:txBody>
          <a:bodyPr wrap="square" rtlCol="0">
            <a:spAutoFit/>
          </a:bodyPr>
          <a:lstStyle/>
          <a:p>
            <a:r>
              <a:rPr lang="vi-VN" sz="6000" b="1" dirty="0" smtClean="0">
                <a:solidFill>
                  <a:srgbClr val="FF0000"/>
                </a:solidFill>
                <a:latin typeface="UTM Avo" panose="02040603050506020204" pitchFamily="18" charset="0"/>
              </a:rPr>
              <a:t>ang</a:t>
            </a:r>
            <a:endParaRPr lang="en-US" sz="6000" b="1" dirty="0">
              <a:solidFill>
                <a:srgbClr val="FF0000"/>
              </a:solidFill>
              <a:latin typeface="UTM Avo" panose="02040603050506020204" pitchFamily="18" charset="0"/>
            </a:endParaRPr>
          </a:p>
        </p:txBody>
      </p:sp>
      <p:grpSp>
        <p:nvGrpSpPr>
          <p:cNvPr id="16" name="Group 15"/>
          <p:cNvGrpSpPr/>
          <p:nvPr/>
        </p:nvGrpSpPr>
        <p:grpSpPr>
          <a:xfrm>
            <a:off x="1643089" y="2525416"/>
            <a:ext cx="3193038" cy="2250830"/>
            <a:chOff x="3810000" y="1447800"/>
            <a:chExt cx="2209800" cy="1524000"/>
          </a:xfrm>
        </p:grpSpPr>
        <p:sp>
          <p:nvSpPr>
            <p:cNvPr id="17" name="Rectangle 16"/>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dirty="0" smtClean="0">
                  <a:solidFill>
                    <a:prstClr val="black"/>
                  </a:solidFill>
                  <a:latin typeface="UTM Avo" panose="02040603050506020204" pitchFamily="18" charset="0"/>
                </a:rPr>
                <a:t>ang</a:t>
              </a:r>
              <a:endParaRPr lang="en-US" sz="6000" dirty="0">
                <a:solidFill>
                  <a:prstClr val="black"/>
                </a:solidFill>
                <a:latin typeface="UTM Avo" panose="02040603050506020204" pitchFamily="18" charset="0"/>
              </a:endParaRPr>
            </a:p>
          </p:txBody>
        </p:sp>
        <p:sp>
          <p:nvSpPr>
            <p:cNvPr id="18" name="Rectangle 17"/>
            <p:cNvSpPr/>
            <p:nvPr/>
          </p:nvSpPr>
          <p:spPr>
            <a:xfrm>
              <a:off x="3810000" y="2286000"/>
              <a:ext cx="11049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a</a:t>
              </a:r>
              <a:endParaRPr lang="en-US" sz="6000" b="1" dirty="0">
                <a:solidFill>
                  <a:schemeClr val="tx1"/>
                </a:solidFill>
                <a:latin typeface="UTM Avo" panose="02040603050506020204" pitchFamily="18" charset="0"/>
              </a:endParaRPr>
            </a:p>
          </p:txBody>
        </p:sp>
        <p:sp>
          <p:nvSpPr>
            <p:cNvPr id="19" name="Rectangle 18"/>
            <p:cNvSpPr/>
            <p:nvPr/>
          </p:nvSpPr>
          <p:spPr>
            <a:xfrm>
              <a:off x="4914900" y="2286000"/>
              <a:ext cx="1104900"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6000" b="1" dirty="0" smtClean="0">
                  <a:solidFill>
                    <a:schemeClr val="tx1"/>
                  </a:solidFill>
                  <a:latin typeface="UTM Avo" panose="02040603050506020204" pitchFamily="18" charset="0"/>
                </a:rPr>
                <a:t>ng</a:t>
              </a:r>
              <a:endParaRPr lang="en-US" sz="6000" b="1" dirty="0">
                <a:solidFill>
                  <a:schemeClr val="tx1"/>
                </a:solidFill>
                <a:latin typeface="UTM Avo" panose="02040603050506020204" pitchFamily="18" charset="0"/>
              </a:endParaRPr>
            </a:p>
          </p:txBody>
        </p:sp>
      </p:grpSp>
      <p:sp>
        <p:nvSpPr>
          <p:cNvPr id="20" name="TextBox 19"/>
          <p:cNvSpPr txBox="1"/>
          <p:nvPr/>
        </p:nvSpPr>
        <p:spPr>
          <a:xfrm>
            <a:off x="420668" y="4998540"/>
            <a:ext cx="5637875" cy="923330"/>
          </a:xfrm>
          <a:prstGeom prst="rect">
            <a:avLst/>
          </a:prstGeom>
          <a:noFill/>
        </p:spPr>
        <p:txBody>
          <a:bodyPr wrap="square" rtlCol="0">
            <a:spAutoFit/>
          </a:bodyPr>
          <a:lstStyle/>
          <a:p>
            <a:pPr algn="ctr"/>
            <a:r>
              <a:rPr lang="vi-VN" sz="5400" dirty="0" smtClean="0">
                <a:latin typeface="UTM Avo" panose="02040603050506020204" pitchFamily="18" charset="0"/>
              </a:rPr>
              <a:t>(</a:t>
            </a:r>
            <a:r>
              <a:rPr lang="vi-VN" sz="5400" dirty="0">
                <a:latin typeface="UTM Avo" panose="02040603050506020204" pitchFamily="18" charset="0"/>
              </a:rPr>
              <a:t>a</a:t>
            </a:r>
            <a:r>
              <a:rPr lang="vi-VN" sz="5400" dirty="0" smtClean="0">
                <a:latin typeface="UTM Avo" panose="02040603050506020204" pitchFamily="18" charset="0"/>
              </a:rPr>
              <a:t> - ngờ - ang)</a:t>
            </a:r>
            <a:endParaRPr lang="en-US" sz="5400" dirty="0">
              <a:latin typeface="UTM Avo" panose="02040603050506020204" pitchFamily="18" charset="0"/>
            </a:endParaRPr>
          </a:p>
        </p:txBody>
      </p:sp>
      <p:sp>
        <p:nvSpPr>
          <p:cNvPr id="21" name="TextBox 20"/>
          <p:cNvSpPr txBox="1"/>
          <p:nvPr/>
        </p:nvSpPr>
        <p:spPr>
          <a:xfrm>
            <a:off x="3163485" y="379821"/>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438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9092" y="4804856"/>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7" name="Rectangle 6"/>
          <p:cNvSpPr/>
          <p:nvPr/>
        </p:nvSpPr>
        <p:spPr>
          <a:xfrm>
            <a:off x="3199086" y="4802952"/>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nvGrpSpPr>
          <p:cNvPr id="9" name="Group 8"/>
          <p:cNvGrpSpPr/>
          <p:nvPr/>
        </p:nvGrpSpPr>
        <p:grpSpPr>
          <a:xfrm>
            <a:off x="6838681" y="2033898"/>
            <a:ext cx="3986017" cy="2250830"/>
            <a:chOff x="3809999"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dirty="0" smtClean="0">
                  <a:solidFill>
                    <a:prstClr val="black"/>
                  </a:solidFill>
                  <a:latin typeface="UTM Avo" panose="02040603050506020204" pitchFamily="18" charset="0"/>
                </a:rPr>
                <a:t>thang</a:t>
              </a:r>
              <a:endParaRPr lang="en-US" sz="5400" dirty="0">
                <a:solidFill>
                  <a:prstClr val="black"/>
                </a:solidFill>
                <a:latin typeface="UTM Avo" panose="02040603050506020204" pitchFamily="18" charset="0"/>
              </a:endParaRPr>
            </a:p>
          </p:txBody>
        </p:sp>
        <p:sp>
          <p:nvSpPr>
            <p:cNvPr id="11" name="Rectangle 10"/>
            <p:cNvSpPr/>
            <p:nvPr/>
          </p:nvSpPr>
          <p:spPr>
            <a:xfrm>
              <a:off x="3809999" y="2286000"/>
              <a:ext cx="1313741"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chemeClr val="tx1"/>
                  </a:solidFill>
                  <a:latin typeface="UTM Avo" panose="02040603050506020204" pitchFamily="18" charset="0"/>
                </a:rPr>
                <a:t>th</a:t>
              </a:r>
              <a:endParaRPr lang="en-US" sz="5400" b="1" dirty="0">
                <a:solidFill>
                  <a:srgbClr val="FF0000"/>
                </a:solidFill>
                <a:latin typeface="UTM Avo" panose="02040603050506020204" pitchFamily="18" charset="0"/>
              </a:endParaRPr>
            </a:p>
          </p:txBody>
        </p:sp>
        <p:sp>
          <p:nvSpPr>
            <p:cNvPr id="12" name="Rectangle 11"/>
            <p:cNvSpPr/>
            <p:nvPr/>
          </p:nvSpPr>
          <p:spPr>
            <a:xfrm>
              <a:off x="4895263" y="2286000"/>
              <a:ext cx="1110257"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sp>
        <p:nvSpPr>
          <p:cNvPr id="13" name="TextBox 12"/>
          <p:cNvSpPr txBox="1"/>
          <p:nvPr/>
        </p:nvSpPr>
        <p:spPr>
          <a:xfrm>
            <a:off x="6333747" y="4879896"/>
            <a:ext cx="5387385" cy="769441"/>
          </a:xfrm>
          <a:prstGeom prst="rect">
            <a:avLst/>
          </a:prstGeom>
          <a:noFill/>
        </p:spPr>
        <p:txBody>
          <a:bodyPr wrap="square" rtlCol="0">
            <a:spAutoFit/>
          </a:bodyPr>
          <a:lstStyle/>
          <a:p>
            <a:r>
              <a:rPr lang="vi-VN" sz="4400" dirty="0" smtClean="0">
                <a:latin typeface="UTM Avo" panose="02040603050506020204" pitchFamily="18" charset="0"/>
              </a:rPr>
              <a:t>(thờ - ang </a:t>
            </a:r>
            <a:r>
              <a:rPr lang="vi-VN" sz="4400" dirty="0">
                <a:latin typeface="UTM Avo" panose="02040603050506020204" pitchFamily="18" charset="0"/>
              </a:rPr>
              <a:t>-</a:t>
            </a:r>
            <a:r>
              <a:rPr lang="vi-VN" sz="4400" dirty="0" smtClean="0">
                <a:latin typeface="UTM Avo" panose="02040603050506020204" pitchFamily="18" charset="0"/>
              </a:rPr>
              <a:t> thang)</a:t>
            </a:r>
            <a:endParaRPr lang="en-US" sz="4400" dirty="0">
              <a:latin typeface="UTM Avo" panose="02040603050506020204" pitchFamily="18" charset="0"/>
            </a:endParaRPr>
          </a:p>
        </p:txBody>
      </p:sp>
      <p:grpSp>
        <p:nvGrpSpPr>
          <p:cNvPr id="4" name="Group 3"/>
          <p:cNvGrpSpPr/>
          <p:nvPr/>
        </p:nvGrpSpPr>
        <p:grpSpPr>
          <a:xfrm>
            <a:off x="7854812" y="882374"/>
            <a:ext cx="2345256" cy="927009"/>
            <a:chOff x="8198752" y="1300520"/>
            <a:chExt cx="2964742" cy="927009"/>
          </a:xfrm>
        </p:grpSpPr>
        <p:sp>
          <p:nvSpPr>
            <p:cNvPr id="8" name="TextBox 7"/>
            <p:cNvSpPr txBox="1"/>
            <p:nvPr/>
          </p:nvSpPr>
          <p:spPr>
            <a:xfrm>
              <a:off x="8198752" y="1300520"/>
              <a:ext cx="2964742" cy="923330"/>
            </a:xfrm>
            <a:prstGeom prst="rect">
              <a:avLst/>
            </a:prstGeom>
            <a:noFill/>
          </p:spPr>
          <p:txBody>
            <a:bodyPr wrap="square" rtlCol="0">
              <a:spAutoFit/>
            </a:bodyPr>
            <a:lstStyle/>
            <a:p>
              <a:r>
                <a:rPr lang="vi-VN" sz="5400" b="1" dirty="0" smtClean="0">
                  <a:latin typeface="UTM Avo" panose="02040603050506020204" pitchFamily="18" charset="0"/>
                </a:rPr>
                <a:t>thang</a:t>
              </a:r>
              <a:endParaRPr lang="en-US" sz="5400" b="1" dirty="0">
                <a:solidFill>
                  <a:srgbClr val="FF0000"/>
                </a:solidFill>
                <a:latin typeface="UTM Avo" panose="02040603050506020204" pitchFamily="18" charset="0"/>
              </a:endParaRPr>
            </a:p>
          </p:txBody>
        </p:sp>
        <p:sp>
          <p:nvSpPr>
            <p:cNvPr id="16" name="Rectangle 15"/>
            <p:cNvSpPr/>
            <p:nvPr/>
          </p:nvSpPr>
          <p:spPr>
            <a:xfrm>
              <a:off x="9063910" y="1304199"/>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grpSp>
      <p:pic>
        <p:nvPicPr>
          <p:cNvPr id="2050" name="Picture 2" descr="Thang nhôm chữ A Hàn Quốc Poongsan PS-5004 | Thang Nhôm Chữ 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06" y="701204"/>
            <a:ext cx="3989204" cy="41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9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1045" y="4861717"/>
            <a:ext cx="1382110" cy="830997"/>
          </a:xfrm>
          <a:prstGeom prst="rect">
            <a:avLst/>
          </a:prstGeom>
          <a:noFill/>
        </p:spPr>
        <p:txBody>
          <a:bodyPr wrap="non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7" name="Rectangle 16"/>
          <p:cNvSpPr/>
          <p:nvPr/>
        </p:nvSpPr>
        <p:spPr>
          <a:xfrm>
            <a:off x="2640227" y="4861719"/>
            <a:ext cx="1018227"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nvGrpSpPr>
          <p:cNvPr id="2" name="Group 1"/>
          <p:cNvGrpSpPr/>
          <p:nvPr/>
        </p:nvGrpSpPr>
        <p:grpSpPr>
          <a:xfrm>
            <a:off x="7649056" y="1287936"/>
            <a:ext cx="1391427" cy="830998"/>
            <a:chOff x="7814875" y="1234959"/>
            <a:chExt cx="2321902" cy="830998"/>
          </a:xfrm>
        </p:grpSpPr>
        <p:sp>
          <p:nvSpPr>
            <p:cNvPr id="8" name="TextBox 7"/>
            <p:cNvSpPr txBox="1"/>
            <p:nvPr/>
          </p:nvSpPr>
          <p:spPr>
            <a:xfrm>
              <a:off x="7814875" y="1234960"/>
              <a:ext cx="2321902" cy="830997"/>
            </a:xfrm>
            <a:prstGeom prst="rect">
              <a:avLst/>
            </a:prstGeom>
            <a:noFill/>
          </p:spPr>
          <p:txBody>
            <a:bodyPr wrap="square" rtlCol="0">
              <a:spAutoFit/>
            </a:bodyPr>
            <a:lstStyle/>
            <a:p>
              <a:r>
                <a:rPr lang="vi-VN" sz="4800" b="1" dirty="0" smtClean="0">
                  <a:latin typeface="UTM Avo" panose="02040603050506020204" pitchFamily="18" charset="0"/>
                </a:rPr>
                <a:t>vạc</a:t>
              </a:r>
              <a:endParaRPr lang="en-US" sz="4800" b="1" dirty="0">
                <a:latin typeface="UTM Avo" panose="02040603050506020204" pitchFamily="18" charset="0"/>
              </a:endParaRPr>
            </a:p>
          </p:txBody>
        </p:sp>
        <p:sp>
          <p:nvSpPr>
            <p:cNvPr id="18" name="Rectangle 17"/>
            <p:cNvSpPr/>
            <p:nvPr/>
          </p:nvSpPr>
          <p:spPr>
            <a:xfrm>
              <a:off x="8386191" y="1234959"/>
              <a:ext cx="1147595" cy="830997"/>
            </a:xfrm>
            <a:prstGeom prst="rect">
              <a:avLst/>
            </a:prstGeom>
          </p:spPr>
          <p:txBody>
            <a:bodyPr wrap="none">
              <a:spAutoFit/>
            </a:bodyPr>
            <a:lstStyle/>
            <a:p>
              <a:pPr lvl="0"/>
              <a:r>
                <a:rPr lang="vi-VN" sz="4800" b="1" dirty="0" smtClean="0">
                  <a:solidFill>
                    <a:srgbClr val="FF0000"/>
                  </a:solidFill>
                  <a:latin typeface="UTM Avo" panose="02040603050506020204" pitchFamily="18" charset="0"/>
                </a:rPr>
                <a:t>ac</a:t>
              </a:r>
              <a:endParaRPr lang="en-US" sz="4800" b="1" dirty="0">
                <a:solidFill>
                  <a:srgbClr val="FF0000"/>
                </a:solidFill>
                <a:latin typeface="UTM Avo" panose="02040603050506020204" pitchFamily="18" charset="0"/>
              </a:endParaRPr>
            </a:p>
          </p:txBody>
        </p:sp>
      </p:grpSp>
      <p:grpSp>
        <p:nvGrpSpPr>
          <p:cNvPr id="9" name="Group 8"/>
          <p:cNvGrpSpPr/>
          <p:nvPr/>
        </p:nvGrpSpPr>
        <p:grpSpPr>
          <a:xfrm>
            <a:off x="6513516" y="2328229"/>
            <a:ext cx="3662511" cy="2057806"/>
            <a:chOff x="3810000" y="1447800"/>
            <a:chExt cx="2209801" cy="1524000"/>
          </a:xfrm>
        </p:grpSpPr>
        <p:sp>
          <p:nvSpPr>
            <p:cNvPr id="10" name="Rectangle 9"/>
            <p:cNvSpPr/>
            <p:nvPr/>
          </p:nvSpPr>
          <p:spPr>
            <a:xfrm>
              <a:off x="3810000" y="1447800"/>
              <a:ext cx="2209800" cy="8382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dirty="0" smtClean="0">
                  <a:solidFill>
                    <a:prstClr val="black"/>
                  </a:solidFill>
                  <a:latin typeface="UTM Avo" panose="02040603050506020204" pitchFamily="18" charset="0"/>
                </a:rPr>
                <a:t>vạc</a:t>
              </a:r>
              <a:endParaRPr lang="en-US" sz="4800" dirty="0">
                <a:solidFill>
                  <a:prstClr val="black"/>
                </a:solidFill>
                <a:latin typeface="UTM Avo" panose="02040603050506020204" pitchFamily="18" charset="0"/>
              </a:endParaRPr>
            </a:p>
          </p:txBody>
        </p:sp>
        <p:sp>
          <p:nvSpPr>
            <p:cNvPr id="11" name="Rectangle 10"/>
            <p:cNvSpPr/>
            <p:nvPr/>
          </p:nvSpPr>
          <p:spPr>
            <a:xfrm>
              <a:off x="3810000" y="2286000"/>
              <a:ext cx="1322922"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vac</a:t>
              </a:r>
              <a:endParaRPr lang="en-US" sz="4800" b="1" dirty="0">
                <a:solidFill>
                  <a:srgbClr val="FF0000"/>
                </a:solidFill>
                <a:latin typeface="UTM Avo" panose="02040603050506020204" pitchFamily="18" charset="0"/>
              </a:endParaRPr>
            </a:p>
          </p:txBody>
        </p:sp>
        <p:sp>
          <p:nvSpPr>
            <p:cNvPr id="12" name="Rectangle 11"/>
            <p:cNvSpPr/>
            <p:nvPr/>
          </p:nvSpPr>
          <p:spPr>
            <a:xfrm>
              <a:off x="5132922" y="2286000"/>
              <a:ext cx="886879" cy="685800"/>
            </a:xfrm>
            <a:prstGeom prst="rect">
              <a:avLst/>
            </a:prstGeom>
            <a:solidFill>
              <a:srgbClr val="E9A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vi-VN" sz="4800" b="1" dirty="0" smtClean="0">
                  <a:solidFill>
                    <a:schemeClr val="tx1"/>
                  </a:solidFill>
                  <a:latin typeface="UTM Avo" panose="02040603050506020204" pitchFamily="18" charset="0"/>
                </a:rPr>
                <a:t>.</a:t>
              </a:r>
              <a:endParaRPr lang="en-US" sz="4800" b="1" dirty="0">
                <a:solidFill>
                  <a:schemeClr val="tx1"/>
                </a:solidFill>
                <a:latin typeface="UTM Avo" panose="02040603050506020204" pitchFamily="18" charset="0"/>
              </a:endParaRPr>
            </a:p>
          </p:txBody>
        </p:sp>
      </p:grpSp>
      <p:sp>
        <p:nvSpPr>
          <p:cNvPr id="14" name="TextBox 13"/>
          <p:cNvSpPr txBox="1"/>
          <p:nvPr/>
        </p:nvSpPr>
        <p:spPr>
          <a:xfrm>
            <a:off x="5440276" y="4954049"/>
            <a:ext cx="6751724" cy="646331"/>
          </a:xfrm>
          <a:prstGeom prst="rect">
            <a:avLst/>
          </a:prstGeom>
          <a:noFill/>
        </p:spPr>
        <p:txBody>
          <a:bodyPr wrap="square" rtlCol="0">
            <a:spAutoFit/>
          </a:bodyPr>
          <a:lstStyle/>
          <a:p>
            <a:r>
              <a:rPr lang="vi-VN" sz="3600" dirty="0" smtClean="0">
                <a:latin typeface="UTM Avo" panose="02040603050506020204" pitchFamily="18" charset="0"/>
              </a:rPr>
              <a:t>(vờ </a:t>
            </a:r>
            <a:r>
              <a:rPr lang="vi-VN" sz="3600" dirty="0" smtClean="0">
                <a:latin typeface="UTM Avo" panose="02040603050506020204" pitchFamily="18" charset="0"/>
              </a:rPr>
              <a:t>- </a:t>
            </a:r>
            <a:r>
              <a:rPr lang="vi-VN" sz="3600" dirty="0" smtClean="0">
                <a:latin typeface="UTM Avo" panose="02040603050506020204" pitchFamily="18" charset="0"/>
              </a:rPr>
              <a:t>ac </a:t>
            </a:r>
            <a:r>
              <a:rPr lang="vi-VN" sz="3600" dirty="0" smtClean="0">
                <a:latin typeface="UTM Avo" panose="02040603050506020204" pitchFamily="18" charset="0"/>
              </a:rPr>
              <a:t>- </a:t>
            </a:r>
            <a:r>
              <a:rPr lang="vi-VN" sz="3600" dirty="0" smtClean="0">
                <a:latin typeface="UTM Avo" panose="02040603050506020204" pitchFamily="18" charset="0"/>
              </a:rPr>
              <a:t>vac</a:t>
            </a:r>
            <a:r>
              <a:rPr lang="vi-VN" sz="3600" dirty="0" smtClean="0">
                <a:latin typeface="UTM Avo" panose="02040603050506020204" pitchFamily="18" charset="0"/>
              </a:rPr>
              <a:t> </a:t>
            </a:r>
            <a:r>
              <a:rPr lang="vi-VN" sz="3600" dirty="0" smtClean="0">
                <a:latin typeface="UTM Avo" panose="02040603050506020204" pitchFamily="18" charset="0"/>
              </a:rPr>
              <a:t>- nặng </a:t>
            </a:r>
            <a:r>
              <a:rPr lang="vi-VN" sz="3600" dirty="0" smtClean="0">
                <a:latin typeface="UTM Avo" panose="02040603050506020204" pitchFamily="18" charset="0"/>
              </a:rPr>
              <a:t>- vạc)</a:t>
            </a:r>
            <a:endParaRPr lang="en-US" sz="3600" dirty="0">
              <a:latin typeface="UTM Avo" panose="02040603050506020204" pitchFamily="18" charset="0"/>
            </a:endParaRPr>
          </a:p>
        </p:txBody>
      </p:sp>
      <p:pic>
        <p:nvPicPr>
          <p:cNvPr id="1026"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466" y="1287936"/>
            <a:ext cx="2946018" cy="340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83113" y="426486"/>
            <a:ext cx="6028508" cy="923330"/>
          </a:xfrm>
          <a:prstGeom prst="rect">
            <a:avLst/>
          </a:prstGeom>
          <a:noFill/>
        </p:spPr>
        <p:txBody>
          <a:bodyPr wrap="square" rtlCol="0">
            <a:spAutoFit/>
          </a:bodyPr>
          <a:lstStyle/>
          <a:p>
            <a:r>
              <a:rPr lang="vi-VN" sz="5400" b="1" dirty="0" smtClean="0">
                <a:solidFill>
                  <a:schemeClr val="accent5">
                    <a:lumMod val="75000"/>
                  </a:schemeClr>
                </a:solidFill>
                <a:latin typeface="HP001 4 hàng" panose="020B0603050302020204" pitchFamily="34" charset="0"/>
              </a:rPr>
              <a:t>Bài 77:</a:t>
            </a:r>
            <a:r>
              <a:rPr lang="vi-VN" sz="5400" b="1" dirty="0" smtClean="0">
                <a:solidFill>
                  <a:srgbClr val="FF0000"/>
                </a:solidFill>
                <a:latin typeface="UTM Avo" panose="02040603050506020204" pitchFamily="18" charset="0"/>
              </a:rPr>
              <a:t> ang - ac</a:t>
            </a:r>
            <a:endParaRPr lang="en-US" sz="5400" b="1" dirty="0">
              <a:solidFill>
                <a:srgbClr val="FF0000"/>
              </a:solidFill>
              <a:latin typeface="UTM Avo" panose="02040603050506020204" pitchFamily="18" charset="0"/>
            </a:endParaRPr>
          </a:p>
        </p:txBody>
      </p:sp>
      <p:sp>
        <p:nvSpPr>
          <p:cNvPr id="10" name="TextBox 9"/>
          <p:cNvSpPr txBox="1"/>
          <p:nvPr/>
        </p:nvSpPr>
        <p:spPr>
          <a:xfrm>
            <a:off x="7973507" y="5492781"/>
            <a:ext cx="1534394" cy="923330"/>
          </a:xfrm>
          <a:prstGeom prst="rect">
            <a:avLst/>
          </a:prstGeom>
          <a:noFill/>
        </p:spPr>
        <p:txBody>
          <a:bodyPr wrap="none" rtlCol="0">
            <a:spAutoFit/>
          </a:bodyPr>
          <a:lstStyle/>
          <a:p>
            <a:r>
              <a:rPr lang="vi-VN" sz="5400" b="1" dirty="0" smtClean="0">
                <a:latin typeface="UTM Avo" panose="02040603050506020204" pitchFamily="18" charset="0"/>
              </a:rPr>
              <a:t>vạc</a:t>
            </a:r>
            <a:endParaRPr lang="en-US" sz="5400" b="1" dirty="0">
              <a:latin typeface="UTM Avo" panose="02040603050506020204" pitchFamily="18" charset="0"/>
            </a:endParaRPr>
          </a:p>
        </p:txBody>
      </p:sp>
      <p:sp>
        <p:nvSpPr>
          <p:cNvPr id="13" name="Rectangle 12"/>
          <p:cNvSpPr/>
          <p:nvPr/>
        </p:nvSpPr>
        <p:spPr>
          <a:xfrm>
            <a:off x="8387167" y="5492781"/>
            <a:ext cx="1124026"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ac</a:t>
            </a:r>
            <a:endParaRPr lang="en-US" sz="5400" b="1" dirty="0">
              <a:solidFill>
                <a:srgbClr val="FF0000"/>
              </a:solidFill>
              <a:latin typeface="UTM Avo" panose="02040603050506020204" pitchFamily="18" charset="0"/>
            </a:endParaRPr>
          </a:p>
        </p:txBody>
      </p:sp>
      <p:pic>
        <p:nvPicPr>
          <p:cNvPr id="14" name="Picture 2" descr="Ngẩn ngơ với những cánh cò | Biển - Biên giới biển Bến 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928" y="1919000"/>
            <a:ext cx="2946018" cy="340798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00151" y="5453468"/>
            <a:ext cx="2481770" cy="923330"/>
          </a:xfrm>
          <a:prstGeom prst="rect">
            <a:avLst/>
          </a:prstGeom>
          <a:noFill/>
        </p:spPr>
        <p:txBody>
          <a:bodyPr wrap="none" rtlCol="0">
            <a:spAutoFit/>
          </a:bodyPr>
          <a:lstStyle/>
          <a:p>
            <a:r>
              <a:rPr lang="vi-VN" sz="5400" b="1" dirty="0" smtClean="0">
                <a:latin typeface="UTM Avo" panose="02040603050506020204" pitchFamily="18" charset="0"/>
              </a:rPr>
              <a:t> thang</a:t>
            </a:r>
            <a:endParaRPr lang="en-US" sz="5400" b="1" dirty="0">
              <a:latin typeface="UTM Avo" panose="02040603050506020204" pitchFamily="18" charset="0"/>
            </a:endParaRPr>
          </a:p>
        </p:txBody>
      </p:sp>
      <p:sp>
        <p:nvSpPr>
          <p:cNvPr id="16" name="Rectangle 15"/>
          <p:cNvSpPr/>
          <p:nvPr/>
        </p:nvSpPr>
        <p:spPr>
          <a:xfrm>
            <a:off x="2980145" y="5451564"/>
            <a:ext cx="1588897" cy="923330"/>
          </a:xfrm>
          <a:prstGeom prst="rect">
            <a:avLst/>
          </a:prstGeom>
        </p:spPr>
        <p:txBody>
          <a:bodyPr wrap="none">
            <a:spAutoFit/>
          </a:bodyPr>
          <a:lstStyle/>
          <a:p>
            <a:pPr lvl="0"/>
            <a:r>
              <a:rPr lang="vi-VN" sz="5400" b="1" dirty="0" smtClean="0">
                <a:solidFill>
                  <a:srgbClr val="FF0000"/>
                </a:solidFill>
                <a:latin typeface="UTM Avo" panose="02040603050506020204" pitchFamily="18" charset="0"/>
              </a:rPr>
              <a:t>ang</a:t>
            </a:r>
            <a:endParaRPr lang="en-US" sz="5400" b="1" dirty="0">
              <a:solidFill>
                <a:srgbClr val="FF0000"/>
              </a:solidFill>
              <a:latin typeface="UTM Avo" panose="02040603050506020204" pitchFamily="18" charset="0"/>
            </a:endParaRPr>
          </a:p>
        </p:txBody>
      </p:sp>
      <p:pic>
        <p:nvPicPr>
          <p:cNvPr id="23" name="Picture 2" descr="Thang nhôm chữ A Hàn Quốc Poongsan PS-5004 | Thang Nhôm Chữ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865" y="1349816"/>
            <a:ext cx="3989204" cy="41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33" y="0"/>
            <a:ext cx="6228457" cy="6858000"/>
          </a:xfrm>
          <a:prstGeom prst="rect">
            <a:avLst/>
          </a:prstGeom>
        </p:spPr>
      </p:pic>
    </p:spTree>
    <p:extLst>
      <p:ext uri="{BB962C8B-B14F-4D97-AF65-F5344CB8AC3E}">
        <p14:creationId xmlns:p14="http://schemas.microsoft.com/office/powerpoint/2010/main" val="114159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853" y="1397726"/>
            <a:ext cx="8449514" cy="5460274"/>
          </a:xfrm>
          <a:prstGeom prst="rect">
            <a:avLst/>
          </a:prstGeom>
        </p:spPr>
      </p:pic>
      <p:sp>
        <p:nvSpPr>
          <p:cNvPr id="3" name="TextBox 2"/>
          <p:cNvSpPr txBox="1"/>
          <p:nvPr/>
        </p:nvSpPr>
        <p:spPr>
          <a:xfrm>
            <a:off x="4334975" y="1397726"/>
            <a:ext cx="3866605" cy="1015663"/>
          </a:xfrm>
          <a:prstGeom prst="rect">
            <a:avLst/>
          </a:prstGeom>
          <a:noFill/>
        </p:spPr>
        <p:txBody>
          <a:bodyPr wrap="square" rtlCol="0">
            <a:prstTxWarp prst="textArchUp">
              <a:avLst/>
            </a:prstTxWarp>
            <a:spAutoFit/>
          </a:bodyPr>
          <a:lstStyle/>
          <a:p>
            <a:pPr algn="ctr"/>
            <a:r>
              <a:rPr lang="vi-VN" sz="7200" dirty="0" smtClean="0">
                <a:solidFill>
                  <a:srgbClr val="92D050"/>
                </a:solidFill>
                <a:latin typeface="UTM Avo" panose="02040603050506020204" pitchFamily="18" charset="0"/>
              </a:rPr>
              <a:t>THƯ GIÃN</a:t>
            </a:r>
            <a:endParaRPr lang="en-US" sz="7200" dirty="0">
              <a:solidFill>
                <a:srgbClr val="92D050"/>
              </a:solidFill>
              <a:latin typeface="UTM Avo" panose="02040603050506020204" pitchFamily="18" charset="0"/>
            </a:endParaRPr>
          </a:p>
        </p:txBody>
      </p:sp>
    </p:spTree>
    <p:extLst>
      <p:ext uri="{BB962C8B-B14F-4D97-AF65-F5344CB8AC3E}">
        <p14:creationId xmlns:p14="http://schemas.microsoft.com/office/powerpoint/2010/main" val="365817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9311" y="2802514"/>
            <a:ext cx="1549533" cy="976897"/>
            <a:chOff x="390727" y="2611311"/>
            <a:chExt cx="1549533" cy="976897"/>
          </a:xfrm>
        </p:grpSpPr>
        <p:sp>
          <p:nvSpPr>
            <p:cNvPr id="14" name="TextBox 13"/>
            <p:cNvSpPr txBox="1"/>
            <p:nvPr/>
          </p:nvSpPr>
          <p:spPr>
            <a:xfrm>
              <a:off x="824235" y="2854778"/>
              <a:ext cx="1116025" cy="726894"/>
            </a:xfrm>
            <a:prstGeom prst="rect">
              <a:avLst/>
            </a:prstGeom>
            <a:noFill/>
            <a:ln w="28575">
              <a:solidFill>
                <a:srgbClr val="C00000"/>
              </a:solidFill>
              <a:prstDash val="dashDot"/>
            </a:ln>
          </p:spPr>
          <p:txBody>
            <a:bodyPr wrap="square" rtlCol="0">
              <a:spAutoFit/>
            </a:bodyPr>
            <a:lstStyle/>
            <a:p>
              <a:pPr algn="ctr"/>
              <a:r>
                <a:rPr lang="vi-VN" sz="4000" dirty="0" smtClean="0">
                  <a:solidFill>
                    <a:schemeClr val="accent5">
                      <a:lumMod val="75000"/>
                    </a:schemeClr>
                  </a:solidFill>
                  <a:latin typeface="UTM Avo" panose="02040603050506020204" pitchFamily="18" charset="0"/>
                </a:rPr>
                <a:t>Nối</a:t>
              </a:r>
              <a:endParaRPr lang="en-US" sz="4000" dirty="0">
                <a:solidFill>
                  <a:schemeClr val="accent5">
                    <a:lumMod val="75000"/>
                  </a:schemeClr>
                </a:solidFill>
                <a:latin typeface="UTM Avo" panose="02040603050506020204" pitchFamily="18" charset="0"/>
              </a:endParaRPr>
            </a:p>
          </p:txBody>
        </p:sp>
        <p:pic>
          <p:nvPicPr>
            <p:cNvPr id="16" name="Picture 2" descr="cậu bé hoạt hình đang cầm bút chì Hình ảnh | Định dạng hình ảnh ..."/>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07" b="92442" l="26512" r="76628"/>
                      </a14:imgEffect>
                    </a14:imgLayer>
                  </a14:imgProps>
                </a:ext>
                <a:ext uri="{28A0092B-C50C-407E-A947-70E740481C1C}">
                  <a14:useLocalDpi xmlns:a14="http://schemas.microsoft.com/office/drawing/2010/main" val="0"/>
                </a:ext>
              </a:extLst>
            </a:blip>
            <a:srcRect l="24952" t="7388" r="21809" b="5884"/>
            <a:stretch/>
          </p:blipFill>
          <p:spPr bwMode="auto">
            <a:xfrm>
              <a:off x="390727" y="2611311"/>
              <a:ext cx="599679" cy="976897"/>
            </a:xfrm>
            <a:prstGeom prst="rect">
              <a:avLst/>
            </a:prstGeom>
            <a:noFill/>
            <a:ln>
              <a:noFill/>
            </a:ln>
            <a:extLst/>
          </p:spPr>
        </p:pic>
      </p:grpSp>
      <p:pic>
        <p:nvPicPr>
          <p:cNvPr id="2" name="Picture 1"/>
          <p:cNvPicPr>
            <a:picLocks noChangeAspect="1"/>
          </p:cNvPicPr>
          <p:nvPr/>
        </p:nvPicPr>
        <p:blipFill>
          <a:blip r:embed="rId4"/>
          <a:stretch>
            <a:fillRect/>
          </a:stretch>
        </p:blipFill>
        <p:spPr>
          <a:xfrm>
            <a:off x="2562091" y="0"/>
            <a:ext cx="8623140" cy="6858000"/>
          </a:xfrm>
          <a:prstGeom prst="rect">
            <a:avLst/>
          </a:prstGeom>
        </p:spPr>
      </p:pic>
      <p:cxnSp>
        <p:nvCxnSpPr>
          <p:cNvPr id="5" name="Straight Connector 4"/>
          <p:cNvCxnSpPr/>
          <p:nvPr/>
        </p:nvCxnSpPr>
        <p:spPr>
          <a:xfrm>
            <a:off x="4829578" y="1725769"/>
            <a:ext cx="2975019" cy="10767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525814" y="1681103"/>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97144" y="3618192"/>
            <a:ext cx="492179" cy="9461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97863" y="162704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11945" y="3699597"/>
            <a:ext cx="742965" cy="1110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808266" y="3577015"/>
            <a:ext cx="3209727" cy="1407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6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214</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HP001 4 hàng</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86</cp:revision>
  <dcterms:created xsi:type="dcterms:W3CDTF">2020-08-09T12:12:19Z</dcterms:created>
  <dcterms:modified xsi:type="dcterms:W3CDTF">2020-08-22T03:57:24Z</dcterms:modified>
</cp:coreProperties>
</file>