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498" r:id="rId3"/>
    <p:sldId id="499" r:id="rId4"/>
    <p:sldId id="500" r:id="rId5"/>
    <p:sldId id="50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95" d="100"/>
          <a:sy n="95" d="100"/>
        </p:scale>
        <p:origin x="33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AAB28-8EC7-4970-82C8-EA9CBAE9D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D01952-F9F5-481D-AA94-16D720399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AA4B8-A0A4-42F7-9401-FB5A9276A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A884-DD84-4567-8CC9-2329622C97AE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AFE13-997C-4585-B5AF-D1923EB4E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84785-F4A4-4D15-B2FD-F47B6102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56BC-2074-4FD4-9BEE-F6CB23B9E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76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B24CE-2B9A-4A10-AC46-F130881D6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A5674-363C-49F9-AEAF-429A63321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48778-3A19-4872-B5BD-52C57C62C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A884-DD84-4567-8CC9-2329622C97AE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C533E-CCB6-460C-BEFA-F330AE4C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A6486-4038-4E7C-93A9-52B2DF18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56BC-2074-4FD4-9BEE-F6CB23B9E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00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6809F0-6AAF-48E5-9285-5EE8FCD5C1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03D968-509E-4E85-9AA5-F9ACD54E8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BD30A-4363-406C-ADFC-249F43F61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A884-DD84-4567-8CC9-2329622C97AE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2DE6C-AE2F-43BA-B329-EA97CFA1D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FE4BA-ADA6-4020-A22E-7F313E9BD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56BC-2074-4FD4-9BEE-F6CB23B9E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7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212358-3301-4265-B3B7-FB26FA6CF3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2B60DF-7D39-4451-A57F-EAFB7CDA7E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60B0F0-5719-4822-A5D5-A10EA6E14C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453A6-8D80-46C5-BC60-51C447BE45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6777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9C94B3-9CB4-45A9-BAEC-5F78F0F474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9EABC4-C865-46CE-8BB1-A3A0012417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BCEA4E-15CD-4F61-8CE2-E50BDE77C6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A6C41-A3A3-4FF3-BF40-C8C7405A53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3757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B5C7E3-ACDC-42C6-BE93-6BD70E2770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89E3E8-0AA4-41C3-8734-38407FBBEC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65FB85-F5FC-4333-AE18-A45B93754C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6F25A-D45C-4B86-81B2-26A0D863BD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542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0601AF-499C-420A-9371-9A3CE5CDC7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1E30BA-1FA2-4D43-90FC-28ABC4BCF7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2A41C4-A4C7-42B9-9B1A-811490C473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96CF8-650C-4467-AC5A-DD8329760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555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8071420-DA77-496B-BB6D-FDF3F917FB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CF74E8F-D10B-47C7-AE32-CB4DFC2C61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8981551-95DB-4FCF-8449-1CFE6DA1DD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A6BCB-7C05-4813-A9B7-DD7FDF68CF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730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7EE5A1B-9311-4183-8E3D-134D83AC80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E8DB4DD-2009-46F3-BF5B-D19C741574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0B08AB4-78B2-4395-9792-E8F4C01D61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0CF3F-2D71-4AE8-9DEC-FFCA5B2194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781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D28ED13-A96B-446B-95CA-4346CFD065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5CF634-5CF8-47E0-AA82-4C87C3602C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FCCA799-B2AC-44AE-8001-B099B0593D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D578C-6E51-49A7-A191-1C4C2831B9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512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B96E9-AA76-47AD-A6CA-9920BE3D6A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50D889-78DB-47FE-8984-275555471F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16C0AF-F132-448A-8FCB-C7B872FE32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3B06D-2715-41D9-B46A-58C8C1B06D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3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D0AED-F4D8-4288-B9C0-53EEE3428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811A0-7501-49AE-849C-4C0963C40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5346F-F52E-4CE4-8241-0BF07D30A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A884-DD84-4567-8CC9-2329622C97AE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6DB22-B31C-439E-B4BC-C3394DAF2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35157-785A-4528-AE7C-A8C741AFE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56BC-2074-4FD4-9BEE-F6CB23B9E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72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463ABC-C249-4327-8496-ABAA598336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332E4-BC01-428C-860E-091156FD17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558EF2-4F3F-4541-84C7-F4584AF694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9E4BA-9D76-4287-9932-2BBF3DB7CB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189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177F1E-595D-4575-B557-0604D7C8F6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4CE5A2-97D5-488A-9305-40ACDE22A0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057746-B948-42A3-9CE2-EB7E45C8D3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62E85-D55E-4F39-9FD2-3BD6B3077C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897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F5FDE8-3F05-462B-AAA2-55AEC97C7E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B734A3-C020-48F5-91AB-BF2EAF58BB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92CFC5-5320-4CAD-BF54-F8080DE47F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CD69-E006-48D6-BFB9-02A8901319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89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F578133-3752-4CE2-A9EA-8B16A1A46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8894939-54CA-4502-AEA1-D405142A8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E5D483-F2CA-4B16-A80D-125C3637A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0E135-8F8E-413E-9266-780F781FC4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0574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30B91-64B3-4AE8-91B2-99415A94F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61480-B7F4-4105-9E74-ABEDC6898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FFAD9-1CA4-4D5E-93D3-47E13951C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A884-DD84-4567-8CC9-2329622C97AE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13227-B4EC-4BF0-978C-25D7C2EC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9EEA8-40E0-405B-8871-ED68F6E4C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56BC-2074-4FD4-9BEE-F6CB23B9E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0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88251-5DFB-4B59-A424-57DED9414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B04F1-58A6-4051-9C76-A05EEAC572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0D0825-A73A-4079-A415-A4E8307FB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D80CC6-1457-4BFD-BA48-462D3914F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A884-DD84-4567-8CC9-2329622C97AE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FFFAF-C452-4A93-B3C8-D97CC3AB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CE480A-F2A5-4FA4-94F6-E931AC5EE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56BC-2074-4FD4-9BEE-F6CB23B9E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65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15802-B03C-4C32-8589-B8D0C0454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4DBD7-FBC5-4D9D-84E6-131ABB154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32EBA-FB27-4E29-9BFD-508F2BD8D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6B42E-568F-468E-8C1A-584B6864FF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E9B8BB-5F18-47CE-BA88-949D1A2F21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CCC834-2B70-4A33-88D4-356BA513D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A884-DD84-4567-8CC9-2329622C97AE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A5CDF8-EAAF-4926-8315-3A50C1F0D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D147B3-C691-471C-A20B-022B3B163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56BC-2074-4FD4-9BEE-F6CB23B9E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7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F36D4-5F01-4009-A383-0D4AA1628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E5A075-7968-4777-A2DE-67A28C89D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A884-DD84-4567-8CC9-2329622C97AE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BFEA56-577D-4F27-AE43-52EDC505D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00F209-6097-430F-9BE7-1134215B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56BC-2074-4FD4-9BEE-F6CB23B9E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2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D67932-281E-44D8-9F70-754545350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A884-DD84-4567-8CC9-2329622C97AE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7EFC54-D7E4-457A-A885-CD02CDE92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F4E39-DF7B-4781-9613-8E86DE84A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56BC-2074-4FD4-9BEE-F6CB23B9E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8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13C9C-D87A-4C22-8B49-5CC8DE8AA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C664B-E7E1-454F-8FC5-C6423D3D5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0A8ECC-D947-4C4C-B17A-7A8900A05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486BE9-0354-4E5D-B8FB-3CAE1951F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A884-DD84-4567-8CC9-2329622C97AE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2D7A4-59B6-41D2-AC7B-1AE80ADD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9B456-85D3-43E9-9DB1-403DB91A8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56BC-2074-4FD4-9BEE-F6CB23B9E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70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C5F48-9C39-4902-B10B-370D18B4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A1A35D-E3A2-41B1-A267-C2AECCCBF4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490952-CD30-44BE-98DD-EDF0F6455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522854-6ED1-4D3D-8837-106F32DCD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A884-DD84-4567-8CC9-2329622C97AE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75AF-5B85-4451-8C85-7BA60B0F7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670DF-461A-40B6-A1D0-89491B7C8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56BC-2074-4FD4-9BEE-F6CB23B9E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97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20B554-9D6B-4250-AA01-139F6825A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735ED-720D-43B1-BBC0-04DF962CE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1D5D8-C1B6-4C90-B774-D314A77B88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BA884-DD84-4567-8CC9-2329622C97AE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740CC-19B7-4475-88FD-88C6F6EEF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51572-9722-4B80-84D5-00853E3DB5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456BC-2074-4FD4-9BEE-F6CB23B9E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89C3811-9635-43E4-8C42-C508BCF5D0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0084DB9-5D56-4821-BFE5-91200F7EBE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3D4CE7F-F101-4F14-9EF3-2F87ABAEB8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BFE3C71-B1B8-4FA8-BEDE-E4D4493287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B2DE52A-6531-4009-870D-07398F25E97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F756D14-F651-4388-A4B1-520D42B7E3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89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77B283B-AC10-4056-8451-64F4942AC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5" name="Picture 3">
            <a:extLst>
              <a:ext uri="{FF2B5EF4-FFF2-40B4-BE49-F238E27FC236}">
                <a16:creationId xmlns:a16="http://schemas.microsoft.com/office/drawing/2014/main" id="{9E108F2E-2F1A-48E0-BAAB-586F3891C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2155" r="6544" b="13266"/>
          <a:stretch>
            <a:fillRect/>
          </a:stretch>
        </p:blipFill>
        <p:spPr bwMode="auto">
          <a:xfrm>
            <a:off x="144780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A_库_文本框 7">
            <a:extLst>
              <a:ext uri="{FF2B5EF4-FFF2-40B4-BE49-F238E27FC236}">
                <a16:creationId xmlns:a16="http://schemas.microsoft.com/office/drawing/2014/main" id="{B6EBA41C-32EA-4287-83BA-C6233752EA9E}"/>
              </a:ext>
            </a:extLst>
          </p:cNvPr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63800"/>
            <a:ext cx="64008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9">
            <a:extLst>
              <a:ext uri="{FF2B5EF4-FFF2-40B4-BE49-F238E27FC236}">
                <a16:creationId xmlns:a16="http://schemas.microsoft.com/office/drawing/2014/main" id="{1FEC590B-3306-47E9-BD67-97F3F761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54F87DBC-E43C-4CE4-A8C5-61E3D6819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Color">
              <a:extLst>
                <a:ext uri="{FF2B5EF4-FFF2-40B4-BE49-F238E27FC236}">
                  <a16:creationId xmlns:a16="http://schemas.microsoft.com/office/drawing/2014/main" id="{CD39A88A-7F84-4ACA-877B-E28BC26CD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7AAF5E-1692-48C9-98FB-6432BF0B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F36A26D-E71D-4663-B197-8B7BFA37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A821CEB-DA96-4952-93B9-81F9C42BA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C8EDE0-D69B-4F65-9AB7-DDE7EAD78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46F0982-BF10-4BF6-842A-F631654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B313509-2128-42CA-81B6-C9EC23E4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589188C-E06E-4F8A-BDD1-02ADF140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B4E610F-FCD0-483F-B9F2-6DF2C28FE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84F6F74-1ABF-4257-A861-C20BA7B3A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841373"/>
              </p:ext>
            </p:extLst>
          </p:nvPr>
        </p:nvGraphicFramePr>
        <p:xfrm>
          <a:off x="913248" y="17815"/>
          <a:ext cx="10784765" cy="6749924"/>
        </p:xfrm>
        <a:graphic>
          <a:graphicData uri="http://schemas.openxmlformats.org/drawingml/2006/table">
            <a:tbl>
              <a:tblPr firstRow="1" firstCol="1" bandRow="1"/>
              <a:tblGrid>
                <a:gridCol w="2264416">
                  <a:extLst>
                    <a:ext uri="{9D8B030D-6E8A-4147-A177-3AD203B41FA5}">
                      <a16:colId xmlns:a16="http://schemas.microsoft.com/office/drawing/2014/main" val="1429662458"/>
                    </a:ext>
                  </a:extLst>
                </a:gridCol>
                <a:gridCol w="2771191">
                  <a:extLst>
                    <a:ext uri="{9D8B030D-6E8A-4147-A177-3AD203B41FA5}">
                      <a16:colId xmlns:a16="http://schemas.microsoft.com/office/drawing/2014/main" val="907985796"/>
                    </a:ext>
                  </a:extLst>
                </a:gridCol>
                <a:gridCol w="2942897">
                  <a:extLst>
                    <a:ext uri="{9D8B030D-6E8A-4147-A177-3AD203B41FA5}">
                      <a16:colId xmlns:a16="http://schemas.microsoft.com/office/drawing/2014/main" val="1210552072"/>
                    </a:ext>
                  </a:extLst>
                </a:gridCol>
                <a:gridCol w="2806261">
                  <a:extLst>
                    <a:ext uri="{9D8B030D-6E8A-4147-A177-3AD203B41FA5}">
                      <a16:colId xmlns:a16="http://schemas.microsoft.com/office/drawing/2014/main" val="3112110413"/>
                    </a:ext>
                  </a:extLst>
                </a:gridCol>
              </a:tblGrid>
              <a:tr h="282672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PHIẾU ĐÁNH GIÁ THEO TIÊU CHÍ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334462"/>
                  </a:ext>
                </a:extLst>
              </a:tr>
              <a:tr h="282672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0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vi-VN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:……….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37842"/>
                  </a:ext>
                </a:extLst>
              </a:tr>
              <a:tr h="25442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 b="1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Mức độ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525054"/>
                  </a:ext>
                </a:extLst>
              </a:tr>
              <a:tr h="2544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 b="1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 b="1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 b="1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639189"/>
                  </a:ext>
                </a:extLst>
              </a:tr>
              <a:tr h="86676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Đưa ra vấn đề gần gũi trong đời sống.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Chưa nêu được vấn đề đời sống.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Xác  định đúng vấn  đề  cần  nghị luận; thể hiện nhưng  chưa  rõ quan  điểm.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Xác  định đúng vấn  đề  cần  nghị luận; thể  hiện rõ quan  điểm.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377200"/>
                  </a:ext>
                </a:extLst>
              </a:tr>
              <a:tr h="13468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    biết  cách  tổ chức hệ thống lí lẽ kết  hợp  với dẫn chứng để chứng  minh cho luận điểm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Luận  điểm tương  đối  phù hợp, rõ  ràng. Hệ  thống lí lẽ hợp lí,  được củng cố bằng dẫn chứng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Luận  điểm phù hợp, rõ  ràng,  sâu sắc và tất cả được chứng minh bằng lí lẽ và dẫn chứng sắc bén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9642568"/>
                  </a:ext>
                </a:extLst>
              </a:tr>
              <a:tr h="107372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Nói to, rõ ràng, truyền cảm.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Nói nhỏ, khó nghe; nói lắp, ngập ngừng…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Giọng điệu tương  đối phù hợp với  đề bài, nói to nhưng đôi chỗ lặp lại hoặc ngập ngừng 1 vài câu.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Giọng điệu phù hợp với đề bài, nói to, hầu như không lặp lại hoặc ngập ngừng.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402787"/>
                  </a:ext>
                </a:extLst>
              </a:tr>
              <a:tr h="107372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Sử dụng yếu tố phi ngôn ngữ phù hợp.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Điệu bộ thiếu tự tin, mắt chưa nhìn vào người nghe; nét mặt chưa biểu cảm hoặc biểu cảm không phù hợp.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Điệu bộ tự tin, mắt nhìn vào người nghe; nét mặt biểu cảm phù hợp với nội dung câu chuyện.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Điệu bộ rất tự tin, mắt nhìn vào người nghe; nét mặt sinh động.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6667364"/>
                  </a:ext>
                </a:extLst>
              </a:tr>
              <a:tr h="80062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Mở đầu và kết thúc hợp lí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 chào hỏi/ và không có lời kết thúc bài nói.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 chào hỏi/ và có lời kết thúc bài nói.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Chào hỏi/ và kết thúc bài nói một cách hấp dẫn.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0899226"/>
                  </a:ext>
                </a:extLst>
              </a:tr>
              <a:tr h="254428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TỔNG ĐIỂM: ………………../10 điểm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63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811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DCF441-13DD-4C59-8C7A-8D755632B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5435" y="224202"/>
            <a:ext cx="457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NÓI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D72324-4D24-4759-86AD-B4DD16802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72" y="1066508"/>
            <a:ext cx="7405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vi-VN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Chuẩn bị nội dung </a:t>
            </a: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28EDE1-C533-4055-A43A-A183EBC8A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72" y="1604892"/>
            <a:ext cx="1152459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Xác định mục đích nói và người nghe .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Khi nói phải bám sát mục đích (nội dung) nói và đối tượng nghe để bài nói không đi chệch hướng.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Khi nói cần lựa chọn không gian và xác định thời gian nói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video,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thuyết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phục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7D1B4F2-A9D2-478C-817F-A24A375ED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157" y="4148089"/>
            <a:ext cx="72501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vi-VN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Tập luyện</a:t>
            </a: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18C36E9-4884-4DB0-B506-E841E6217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204" y="4726830"/>
            <a:ext cx="7248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vi-VN" alt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nói một mình.</a:t>
            </a:r>
            <a:endParaRPr lang="en-US" altLang="en-US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59E868D-78B1-4AF6-8376-7C5693D4F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204" y="5219060"/>
            <a:ext cx="7248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vi-VN" alt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nói trước nhóm.</a:t>
            </a:r>
            <a:endParaRPr lang="en-US" altLang="en-US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4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5C91913E-6B9C-4AF3-B03E-9B5733099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2155" r="6544" b="13266"/>
          <a:stretch>
            <a:fillRect/>
          </a:stretch>
        </p:blipFill>
        <p:spPr bwMode="auto">
          <a:xfrm>
            <a:off x="2536321" y="182217"/>
            <a:ext cx="71755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D75A2C-AE89-443B-88F3-6D25E34E6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76" y="1728468"/>
            <a:ext cx="5358848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784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425</Words>
  <PresentationFormat>Widescreen</PresentationFormat>
  <Paragraphs>37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2021-07-05T06:02:32Z</dcterms:created>
  <dcterms:modified xsi:type="dcterms:W3CDTF">2021-07-13T11:11:21Z</dcterms:modified>
</cp:coreProperties>
</file>