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19"/>
  </p:notesMasterIdLst>
  <p:sldIdLst>
    <p:sldId id="278" r:id="rId4"/>
    <p:sldId id="268" r:id="rId5"/>
    <p:sldId id="270" r:id="rId6"/>
    <p:sldId id="271" r:id="rId7"/>
    <p:sldId id="272" r:id="rId8"/>
    <p:sldId id="273" r:id="rId9"/>
    <p:sldId id="275" r:id="rId10"/>
    <p:sldId id="276" r:id="rId11"/>
    <p:sldId id="257" r:id="rId12"/>
    <p:sldId id="258" r:id="rId13"/>
    <p:sldId id="260" r:id="rId14"/>
    <p:sldId id="264" r:id="rId15"/>
    <p:sldId id="265" r:id="rId16"/>
    <p:sldId id="267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2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78" y="108"/>
      </p:cViewPr>
      <p:guideLst>
        <p:guide orient="horz" pos="2232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F2F42-3C87-4CDB-9958-3632F9ECDAD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62D79-C09E-487A-AE8B-715B26076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99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25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6590-CEA6-4320-AC88-655B4012899E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3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6590-CEA6-4320-AC88-655B4012899E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7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6590-CEA6-4320-AC88-655B4012899E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49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51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8462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624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934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634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3520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535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493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6590-CEA6-4320-AC88-655B4012899E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2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4958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458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6590-CEA6-4320-AC88-655B4012899E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4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6590-CEA6-4320-AC88-655B4012899E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4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6590-CEA6-4320-AC88-655B4012899E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7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6590-CEA6-4320-AC88-655B4012899E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9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6590-CEA6-4320-AC88-655B4012899E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8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6590-CEA6-4320-AC88-655B4012899E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6590-CEA6-4320-AC88-655B4012899E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26590-CEA6-4320-AC88-655B4012899E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CD1D7-DE29-4FFD-B35B-7EDA27768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4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75368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3392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7.png"/><Relationship Id="rId7" Type="http://schemas.openxmlformats.org/officeDocument/2006/relationships/image" Target="../media/image5.gif"/><Relationship Id="rId12" Type="http://schemas.openxmlformats.org/officeDocument/2006/relationships/image" Target="../media/image9.jpg"/><Relationship Id="rId17" Type="http://schemas.openxmlformats.org/officeDocument/2006/relationships/image" Target="../media/image13.png"/><Relationship Id="rId25" Type="http://schemas.openxmlformats.org/officeDocument/2006/relationships/slide" Target="slide8.xml"/><Relationship Id="rId33" Type="http://schemas.openxmlformats.org/officeDocument/2006/relationships/image" Target="../media/image24.gif"/><Relationship Id="rId2" Type="http://schemas.openxmlformats.org/officeDocument/2006/relationships/audio" Target="../media/media1.wma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slide" Target="slide7.xml"/><Relationship Id="rId1" Type="http://schemas.microsoft.com/office/2007/relationships/media" Target="../media/media1.wma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9.png"/><Relationship Id="rId32" Type="http://schemas.openxmlformats.org/officeDocument/2006/relationships/image" Target="../media/image23.png"/><Relationship Id="rId5" Type="http://schemas.openxmlformats.org/officeDocument/2006/relationships/image" Target="../media/image3.gif"/><Relationship Id="rId15" Type="http://schemas.openxmlformats.org/officeDocument/2006/relationships/slide" Target="slide3.xml"/><Relationship Id="rId23" Type="http://schemas.openxmlformats.org/officeDocument/2006/relationships/slide" Target="slide4.xml"/><Relationship Id="rId28" Type="http://schemas.openxmlformats.org/officeDocument/2006/relationships/image" Target="../media/image21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31" Type="http://schemas.openxmlformats.org/officeDocument/2006/relationships/slide" Target="slide6.xml"/><Relationship Id="rId4" Type="http://schemas.openxmlformats.org/officeDocument/2006/relationships/audio" Target="../media/audio1.wav"/><Relationship Id="rId9" Type="http://schemas.openxmlformats.org/officeDocument/2006/relationships/slide" Target="slide9.xml"/><Relationship Id="rId14" Type="http://schemas.openxmlformats.org/officeDocument/2006/relationships/image" Target="../media/image11.png"/><Relationship Id="rId22" Type="http://schemas.openxmlformats.org/officeDocument/2006/relationships/image" Target="../media/image18.png"/><Relationship Id="rId27" Type="http://schemas.openxmlformats.org/officeDocument/2006/relationships/slide" Target="slide5.xml"/><Relationship Id="rId30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7393" y="209793"/>
            <a:ext cx="9035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CHÚA TỂ RỪNG XANH</a:t>
            </a:r>
          </a:p>
          <a:p>
            <a:pPr algn="ctr"/>
            <a:r>
              <a:rPr lang="en-US" sz="6600">
                <a:solidFill>
                  <a:srgbClr val="FF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6600" smtClean="0">
                <a:solidFill>
                  <a:srgbClr val="FF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Tiết 3 + 4</a:t>
            </a:r>
          </a:p>
          <a:p>
            <a:pPr algn="ctr"/>
            <a:r>
              <a:rPr lang="en-US" sz="3600" smtClean="0">
                <a:solidFill>
                  <a:srgbClr val="7030A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GV: Nguyễn Thị Vĩnh</a:t>
            </a:r>
            <a:endParaRPr lang="en-US" sz="3600">
              <a:solidFill>
                <a:srgbClr val="7030A0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3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4964" y="1449659"/>
            <a:ext cx="11917397" cy="4233768"/>
            <a:chOff x="145060" y="1650177"/>
            <a:chExt cx="9105423" cy="280354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60" y="2306395"/>
              <a:ext cx="9028743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38117" y="2813077"/>
              <a:ext cx="8512366" cy="432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smtClean="0">
                  <a:solidFill>
                    <a:srgbClr val="0418AC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Gấu, khỉ, hổ, báo đều sống trong rừng.</a:t>
              </a:r>
              <a:endParaRPr lang="en-US" sz="44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4788" y="1650177"/>
              <a:ext cx="1277421" cy="536379"/>
            </a:xfrm>
            <a:prstGeom prst="rect">
              <a:avLst/>
            </a:prstGeom>
            <a:solidFill>
              <a:srgbClr val="009242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</a:rPr>
                <a:t>   Viết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8253" y="3345583"/>
              <a:ext cx="2887910" cy="643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3000" b="1" dirty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151171" y="4212552"/>
            <a:ext cx="108809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Trong đêm tối, hổ vẫn có thể nhìn rõ mọi </a:t>
            </a:r>
            <a:endParaRPr lang="en-US" sz="4400" b="1" dirty="0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4964" y="5235224"/>
            <a:ext cx="108809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44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ật.</a:t>
            </a:r>
            <a:endParaRPr lang="en-US" sz="4400" b="1" dirty="0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42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62837" y="109568"/>
            <a:ext cx="1106896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  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smtClean="0"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smtClean="0">
                <a:ea typeface="Arial-Rounded" panose="020B0500000000000000" pitchFamily="34" charset="0"/>
                <a:cs typeface="Arial-Rounded" panose="020B0500000000000000" pitchFamily="34" charset="0"/>
              </a:rPr>
              <a:t>theo tranh</a:t>
            </a:r>
            <a:endParaRPr lang="en-US" sz="3200" i="1" dirty="0">
              <a:solidFill>
                <a:srgbClr val="7030A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3396" y="39919"/>
            <a:ext cx="641035" cy="694660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5840" y="951746"/>
            <a:ext cx="7514501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hổ       chó		rừng		nhà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31" y="1793924"/>
            <a:ext cx="4529780" cy="3748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14" y="2843561"/>
            <a:ext cx="5289720" cy="349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4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5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9963" y="0"/>
            <a:ext cx="29802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   </a:t>
            </a:r>
            <a:r>
              <a:rPr lang="en-US" sz="3200" dirty="0" err="1"/>
              <a:t>Nghe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9457" y="1324877"/>
            <a:ext cx="9993086" cy="1569660"/>
          </a:xfrm>
          <a:prstGeom prst="rect">
            <a:avLst/>
          </a:prstGeom>
          <a:solidFill>
            <a:srgbClr val="FFEAA7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vi-VN" sz="3200" smtClean="0">
                <a:latin typeface="+mn-lt"/>
                <a:cs typeface="Arial" charset="0"/>
              </a:rPr>
              <a:t>Hổ là loài thú ăn thịt. B</a:t>
            </a:r>
            <a:r>
              <a:rPr lang="en-US" sz="3200" smtClean="0">
                <a:latin typeface="+mn-lt"/>
                <a:cs typeface="Arial" charset="0"/>
              </a:rPr>
              <a:t>ố</a:t>
            </a:r>
            <a:r>
              <a:rPr lang="vi-VN" sz="3200" smtClean="0">
                <a:latin typeface="+mn-lt"/>
                <a:cs typeface="Arial" charset="0"/>
              </a:rPr>
              <a:t>n chân chắc khoẻ và có vu</a:t>
            </a:r>
            <a:r>
              <a:rPr lang="en-US" sz="3200" smtClean="0">
                <a:latin typeface="+mn-lt"/>
                <a:cs typeface="Arial" charset="0"/>
              </a:rPr>
              <a:t>ốt</a:t>
            </a:r>
            <a:r>
              <a:rPr lang="vi-VN" sz="3200" smtClean="0">
                <a:latin typeface="+mn-lt"/>
                <a:cs typeface="Arial" charset="0"/>
              </a:rPr>
              <a:t> sắc. Đuôi dài và cứng như roi sắt. Hổ rất khoẻ và hung dữ</a:t>
            </a: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60573" y="37841"/>
            <a:ext cx="678779" cy="605131"/>
          </a:xfrm>
          <a:prstGeom prst="ellipse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082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1999" y="5815"/>
            <a:ext cx="1021714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tabLst>
                <a:tab pos="914400" algn="l"/>
              </a:tabLst>
            </a:pPr>
            <a:r>
              <a:rPr lang="en-US" sz="2800" kern="0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 bảng dưới đây thông tin nào phù hợp với hổ, thông tin nào phù hợp với mèo?</a:t>
            </a:r>
            <a:endParaRPr lang="en-US" sz="2800" kern="0" dirty="0">
              <a:solidFill>
                <a:srgbClr val="000000"/>
              </a:solidFill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5" y="904536"/>
            <a:ext cx="1881188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450" y="1083034"/>
            <a:ext cx="2145356" cy="177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534936" y="1067816"/>
            <a:ext cx="4438186" cy="54712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800" smtClean="0">
                <a:solidFill>
                  <a:schemeClr val="tx1"/>
                </a:solidFill>
              </a:rPr>
              <a:t>     1. Sống trong rừng</a:t>
            </a:r>
            <a:r>
              <a:rPr lang="en-US" sz="2800" smtClean="0"/>
              <a:t>.</a:t>
            </a:r>
            <a:endParaRPr lang="en-US" sz="2800"/>
          </a:p>
        </p:txBody>
      </p:sp>
      <p:sp>
        <p:nvSpPr>
          <p:cNvPr id="8" name="Rounded Rectangle 7"/>
          <p:cNvSpPr/>
          <p:nvPr/>
        </p:nvSpPr>
        <p:spPr>
          <a:xfrm>
            <a:off x="3534936" y="1692998"/>
            <a:ext cx="4438186" cy="5129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800" smtClean="0"/>
              <a:t>      2. Sống trong nhà</a:t>
            </a:r>
            <a:endParaRPr lang="en-US" sz="2800"/>
          </a:p>
        </p:txBody>
      </p:sp>
      <p:sp>
        <p:nvSpPr>
          <p:cNvPr id="9" name="Rounded Rectangle 8"/>
          <p:cNvSpPr/>
          <p:nvPr/>
        </p:nvSpPr>
        <p:spPr>
          <a:xfrm>
            <a:off x="3523784" y="2243126"/>
            <a:ext cx="4449337" cy="55384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800" smtClean="0">
                <a:solidFill>
                  <a:schemeClr val="tx1"/>
                </a:solidFill>
              </a:rPr>
              <a:t>      3. To lớn</a:t>
            </a:r>
            <a:endParaRPr lang="en-US" sz="2800"/>
          </a:p>
        </p:txBody>
      </p:sp>
      <p:sp>
        <p:nvSpPr>
          <p:cNvPr id="10" name="Rounded Rectangle 9"/>
          <p:cNvSpPr/>
          <p:nvPr/>
        </p:nvSpPr>
        <p:spPr>
          <a:xfrm>
            <a:off x="3523784" y="4488651"/>
            <a:ext cx="4449335" cy="59101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 smtClean="0">
                <a:solidFill>
                  <a:schemeClr val="tx1"/>
                </a:solidFill>
              </a:rPr>
              <a:t>      7. Leo trèo giỏi</a:t>
            </a:r>
            <a:endParaRPr lang="en-US" sz="2800"/>
          </a:p>
        </p:txBody>
      </p:sp>
      <p:sp>
        <p:nvSpPr>
          <p:cNvPr id="11" name="Rounded Rectangle 10"/>
          <p:cNvSpPr/>
          <p:nvPr/>
        </p:nvSpPr>
        <p:spPr>
          <a:xfrm>
            <a:off x="3500643" y="3365730"/>
            <a:ext cx="4472477" cy="59101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800" smtClean="0">
                <a:solidFill>
                  <a:schemeClr val="tx1"/>
                </a:solidFill>
              </a:rPr>
              <a:t>       5</a:t>
            </a:r>
            <a:r>
              <a:rPr lang="en-US" sz="2800" smtClean="0"/>
              <a:t>. Thường bắt chuột</a:t>
            </a:r>
            <a:endParaRPr lang="en-US" sz="2800"/>
          </a:p>
        </p:txBody>
      </p:sp>
      <p:sp>
        <p:nvSpPr>
          <p:cNvPr id="12" name="Rounded Rectangle 11"/>
          <p:cNvSpPr/>
          <p:nvPr/>
        </p:nvSpPr>
        <p:spPr>
          <a:xfrm>
            <a:off x="3529360" y="2819259"/>
            <a:ext cx="4443761" cy="5129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800" smtClean="0"/>
              <a:t>      4. Nhỏ bé</a:t>
            </a:r>
            <a:endParaRPr lang="en-US" sz="2800"/>
          </a:p>
        </p:txBody>
      </p:sp>
      <p:sp>
        <p:nvSpPr>
          <p:cNvPr id="13" name="Rounded Rectangle 12"/>
          <p:cNvSpPr/>
          <p:nvPr/>
        </p:nvSpPr>
        <p:spPr>
          <a:xfrm>
            <a:off x="3500644" y="3979035"/>
            <a:ext cx="4472476" cy="5129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800" smtClean="0"/>
              <a:t> </a:t>
            </a:r>
            <a:r>
              <a:rPr lang="en-US" sz="2400" smtClean="0"/>
              <a:t>6. Thường săn bắt hươu nai</a:t>
            </a:r>
            <a:endParaRPr lang="en-US" sz="2400"/>
          </a:p>
        </p:txBody>
      </p:sp>
      <p:sp>
        <p:nvSpPr>
          <p:cNvPr id="15" name="Rounded Rectangle 14"/>
          <p:cNvSpPr/>
          <p:nvPr/>
        </p:nvSpPr>
        <p:spPr>
          <a:xfrm>
            <a:off x="3506219" y="6227547"/>
            <a:ext cx="4466900" cy="5129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800" smtClean="0"/>
              <a:t>    10. Dễ thương , gần gũi</a:t>
            </a:r>
            <a:endParaRPr lang="en-US" sz="2800"/>
          </a:p>
        </p:txBody>
      </p:sp>
      <p:sp>
        <p:nvSpPr>
          <p:cNvPr id="16" name="Rounded Rectangle 15"/>
          <p:cNvSpPr/>
          <p:nvPr/>
        </p:nvSpPr>
        <p:spPr>
          <a:xfrm>
            <a:off x="3489493" y="5611572"/>
            <a:ext cx="4483626" cy="59101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 smtClean="0">
                <a:solidFill>
                  <a:schemeClr val="tx1"/>
                </a:solidFill>
              </a:rPr>
              <a:t>      9. Hung dữ</a:t>
            </a:r>
            <a:endParaRPr lang="en-US" sz="2800"/>
          </a:p>
        </p:txBody>
      </p:sp>
      <p:sp>
        <p:nvSpPr>
          <p:cNvPr id="17" name="Rounded Rectangle 16"/>
          <p:cNvSpPr/>
          <p:nvPr/>
        </p:nvSpPr>
        <p:spPr>
          <a:xfrm>
            <a:off x="3489493" y="5089141"/>
            <a:ext cx="4483626" cy="5129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914400" algn="l"/>
              </a:tabLst>
            </a:pPr>
            <a:r>
              <a:rPr lang="en-US" sz="2800" smtClean="0"/>
              <a:t>       8. Không giỏi leo trèo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45928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487 -0.00092 L -0.32722 0.25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71 -0.08032 L 0.24649 -0.08032 C 0.30274 -0.08032 0.37227 -0.0125 0.37227 0.04259 L 0.37227 0.1655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8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16067 -1.11111E-6 C -0.23268 -1.11111E-6 -0.32122 0.05533 -0.32122 0.10046 L -0.32122 0.20093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11 -0.11736 L 0.24011 -0.11736 C 0.2961 -0.11736 0.36511 -0.04838 0.36511 0.00764 L 0.36511 0.13264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41 0.15046 L 0.18138 0.15532 C 0.19558 0.15648 0.2168 0.15717 0.23907 0.15717 C 0.26459 0.15717 0.2849 0.15648 0.29909 0.15532 L 0.36732 0.1504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78 -0.1625 L -0.43073 -0.1625 C -0.37825 -0.1625 -0.31354 -0.09444 -0.31354 -0.03889 L -0.31354 0.08496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8399 -3.7037E-6 C 0.26641 -3.7037E-6 0.3681 0.02477 0.3681 0.04537 L 0.3681 0.09121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12 -0.05232 L -0.17096 -0.05232 C -0.23372 -0.05232 -0.31081 -0.03195 -0.31081 -0.01505 L -0.31081 0.02222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84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-0.19745 L -0.13385 -0.19745 C -0.21875 -0.19745 -0.32331 -0.12847 -0.32331 -0.07245 L -0.32331 0.05255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3611 L 0.09818 0.03056 C 0.11862 0.0456 0.14935 0.05394 0.18164 0.05394 C 0.21823 0.05394 0.24766 0.0456 0.2681 0.03056 L 0.36641 -0.03611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20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8000" b="1" spc="13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8000" b="1" spc="13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8000" b="1" spc="13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8000" b="1" spc="13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8000" b="1" spc="13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8000" b="1" spc="13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8000" b="1" spc="13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8000" b="1" spc="13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9" y="1101453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6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1" y="1738169"/>
            <a:ext cx="1127571" cy="112757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20" y="5852161"/>
            <a:ext cx="1180821" cy="9982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6162" y="5911209"/>
            <a:ext cx="2091253" cy="288234"/>
          </a:xfrm>
          <a:prstGeom prst="rect">
            <a:avLst/>
          </a:prstGeom>
          <a:solidFill>
            <a:srgbClr val="66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612572" y="6499004"/>
            <a:ext cx="2091253" cy="2882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2036" y="6199443"/>
            <a:ext cx="2251789" cy="29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6162" y="5595650"/>
            <a:ext cx="1045626" cy="3943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3432" y="-112235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59" y="2307177"/>
            <a:ext cx="6475476" cy="3642455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5" y="14028"/>
            <a:ext cx="12106940" cy="6748411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71" y="739477"/>
            <a:ext cx="2651991" cy="2651991"/>
          </a:xfrm>
          <a:prstGeom prst="rect">
            <a:avLst/>
          </a:prstGeom>
        </p:spPr>
      </p:pic>
      <p:pic>
        <p:nvPicPr>
          <p:cNvPr id="139" name="mau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57" y="713083"/>
            <a:ext cx="2651991" cy="2651991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16" y="3293569"/>
            <a:ext cx="2639811" cy="2639811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48" y="3011518"/>
            <a:ext cx="2651991" cy="2651991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09" y="2987369"/>
            <a:ext cx="2651991" cy="2651991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544" y="1083390"/>
            <a:ext cx="2639811" cy="263981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06" y="-759927"/>
            <a:ext cx="1761897" cy="6059949"/>
          </a:xfrm>
          <a:prstGeom prst="rect">
            <a:avLst/>
          </a:prstGeom>
        </p:spPr>
      </p:pic>
      <p:pic>
        <p:nvPicPr>
          <p:cNvPr id="28" name="Picture 2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771" y="5790613"/>
            <a:ext cx="1180821" cy="99822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07" y="733129"/>
            <a:ext cx="2639811" cy="2645893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08" y="1049731"/>
            <a:ext cx="2633741" cy="2639811"/>
          </a:xfrm>
          <a:prstGeom prst="rect">
            <a:avLst/>
          </a:prstGeom>
        </p:spPr>
      </p:pic>
      <p:pic>
        <p:nvPicPr>
          <p:cNvPr id="144" name="mau6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32" y="2971117"/>
            <a:ext cx="2651991" cy="2651991"/>
          </a:xfrm>
          <a:prstGeom prst="rect">
            <a:avLst/>
          </a:prstGeom>
        </p:spPr>
      </p:pic>
      <p:pic>
        <p:nvPicPr>
          <p:cNvPr id="141" name="mau3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332" y="715216"/>
            <a:ext cx="2639811" cy="2639811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11" y="3319590"/>
            <a:ext cx="2633741" cy="2639811"/>
          </a:xfrm>
          <a:prstGeom prst="rect">
            <a:avLst/>
          </a:prstGeom>
        </p:spPr>
      </p:pic>
      <p:pic>
        <p:nvPicPr>
          <p:cNvPr id="142" name="mau4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640" y="2985124"/>
            <a:ext cx="2651991" cy="2651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91" y="5819259"/>
            <a:ext cx="3267722" cy="98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7" y="410941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5900" b="1" dirty="0" err="1">
                <a:solidFill>
                  <a:prstClr val="white"/>
                </a:solidFill>
              </a:rPr>
              <a:t>Tìm</a:t>
            </a:r>
            <a:r>
              <a:rPr lang="en-US" sz="5900" b="1" dirty="0">
                <a:solidFill>
                  <a:prstClr val="white"/>
                </a:solidFill>
              </a:rPr>
              <a:t> </a:t>
            </a:r>
            <a:r>
              <a:rPr lang="en-US" sz="5900" b="1" dirty="0" err="1">
                <a:solidFill>
                  <a:prstClr val="white"/>
                </a:solidFill>
              </a:rPr>
              <a:t>từ</a:t>
            </a:r>
            <a:r>
              <a:rPr lang="en-US" sz="5900" b="1" dirty="0">
                <a:solidFill>
                  <a:prstClr val="white"/>
                </a:solidFill>
              </a:rPr>
              <a:t> </a:t>
            </a:r>
            <a:r>
              <a:rPr lang="en-US" sz="5900" b="1" dirty="0" err="1">
                <a:solidFill>
                  <a:prstClr val="white"/>
                </a:solidFill>
              </a:rPr>
              <a:t>ngữ</a:t>
            </a:r>
            <a:r>
              <a:rPr lang="en-US" sz="5900" b="1" dirty="0">
                <a:solidFill>
                  <a:prstClr val="white"/>
                </a:solidFill>
              </a:rPr>
              <a:t> </a:t>
            </a:r>
            <a:r>
              <a:rPr lang="en-US" sz="5900" b="1" dirty="0" err="1">
                <a:solidFill>
                  <a:prstClr val="white"/>
                </a:solidFill>
              </a:rPr>
              <a:t>chứa</a:t>
            </a:r>
            <a:r>
              <a:rPr lang="en-US" sz="5900" b="1" dirty="0">
                <a:solidFill>
                  <a:prstClr val="white"/>
                </a:solidFill>
              </a:rPr>
              <a:t> </a:t>
            </a:r>
            <a:r>
              <a:rPr lang="en-US" sz="5900" b="1" dirty="0" err="1">
                <a:solidFill>
                  <a:prstClr val="white"/>
                </a:solidFill>
              </a:rPr>
              <a:t>tiếng</a:t>
            </a:r>
            <a:r>
              <a:rPr lang="en-US" sz="5900" b="1" dirty="0">
                <a:solidFill>
                  <a:prstClr val="white"/>
                </a:solidFill>
              </a:rPr>
              <a:t> </a:t>
            </a:r>
            <a:r>
              <a:rPr lang="en-US" sz="5900" b="1" dirty="0" err="1">
                <a:solidFill>
                  <a:prstClr val="white"/>
                </a:solidFill>
              </a:rPr>
              <a:t>có</a:t>
            </a:r>
            <a:r>
              <a:rPr lang="en-US" sz="5900" b="1" dirty="0">
                <a:solidFill>
                  <a:prstClr val="white"/>
                </a:solidFill>
              </a:rPr>
              <a:t> </a:t>
            </a:r>
            <a:r>
              <a:rPr lang="en-US" sz="5900" b="1" err="1">
                <a:solidFill>
                  <a:prstClr val="white"/>
                </a:solidFill>
              </a:rPr>
              <a:t>vần</a:t>
            </a:r>
            <a:r>
              <a:rPr lang="en-US" sz="5900" b="1">
                <a:solidFill>
                  <a:prstClr val="white"/>
                </a:solidFill>
              </a:rPr>
              <a:t> </a:t>
            </a:r>
            <a:r>
              <a:rPr lang="en-US" sz="5900" b="1" smtClean="0">
                <a:solidFill>
                  <a:prstClr val="white"/>
                </a:solidFill>
              </a:rPr>
              <a:t>ăt </a:t>
            </a:r>
            <a:r>
              <a:rPr lang="en-US" sz="5900" b="1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33" y="2832627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/>
            <a:r>
              <a:rPr lang="en-US" sz="4300" b="1" smtClean="0">
                <a:solidFill>
                  <a:prstClr val="white"/>
                </a:solidFill>
              </a:rPr>
              <a:t>Bắt chuột, roi sắt, dắt tay, đôi mắt…</a:t>
            </a:r>
            <a:endParaRPr lang="en-US" sz="4300" b="1" dirty="0">
              <a:solidFill>
                <a:prstClr val="white"/>
              </a:solidFill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175" y="5389797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8276" y="6240587"/>
            <a:ext cx="2091253" cy="2882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8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7" y="410941"/>
            <a:ext cx="10522857" cy="2227943"/>
          </a:xfrm>
          <a:prstGeom prst="snip2DiagRect">
            <a:avLst/>
          </a:prstGeom>
          <a:solidFill>
            <a:srgbClr val="00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5900" b="1" dirty="0" err="1">
                <a:solidFill>
                  <a:prstClr val="black"/>
                </a:solidFill>
              </a:rPr>
              <a:t>Tìm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từ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ngữ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chứa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tiếng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có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err="1">
                <a:solidFill>
                  <a:prstClr val="black"/>
                </a:solidFill>
              </a:rPr>
              <a:t>vần</a:t>
            </a:r>
            <a:r>
              <a:rPr lang="en-US" sz="5900" b="1">
                <a:solidFill>
                  <a:prstClr val="black"/>
                </a:solidFill>
              </a:rPr>
              <a:t> </a:t>
            </a:r>
            <a:r>
              <a:rPr lang="en-US" sz="5900" b="1" smtClean="0">
                <a:solidFill>
                  <a:srgbClr val="FF0000"/>
                </a:solidFill>
              </a:rPr>
              <a:t>ăc</a:t>
            </a:r>
            <a:r>
              <a:rPr lang="en-US" sz="5900" b="1" smtClean="0">
                <a:solidFill>
                  <a:prstClr val="black"/>
                </a:solidFill>
              </a:rPr>
              <a:t>?</a:t>
            </a:r>
            <a:endParaRPr lang="en-US" sz="5900" b="1" dirty="0">
              <a:solidFill>
                <a:prstClr val="black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33" y="2832627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4300" b="1" smtClean="0">
                <a:solidFill>
                  <a:prstClr val="white"/>
                </a:solidFill>
              </a:rPr>
              <a:t>Sắc nhọn, vuốt sắc, nhắc nhở, đặc biệt …</a:t>
            </a:r>
            <a:endParaRPr lang="en-US" sz="4300" b="1" dirty="0">
              <a:solidFill>
                <a:prstClr val="white"/>
              </a:solidFill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3" y="5388209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3061" y="6281530"/>
            <a:ext cx="2254948" cy="3168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8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29233" y="410941"/>
            <a:ext cx="10522857" cy="2227943"/>
          </a:xfrm>
          <a:prstGeom prst="snip2DiagRect">
            <a:avLst/>
          </a:prstGeom>
          <a:solidFill>
            <a:srgbClr val="FF00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6400" b="1" dirty="0" err="1">
                <a:solidFill>
                  <a:prstClr val="black"/>
                </a:solidFill>
              </a:rPr>
              <a:t>Tìm</a:t>
            </a:r>
            <a:r>
              <a:rPr lang="en-US" sz="6400" b="1" dirty="0">
                <a:solidFill>
                  <a:prstClr val="black"/>
                </a:solidFill>
              </a:rPr>
              <a:t> </a:t>
            </a:r>
            <a:r>
              <a:rPr lang="en-US" sz="6400" b="1" dirty="0" err="1">
                <a:solidFill>
                  <a:prstClr val="black"/>
                </a:solidFill>
              </a:rPr>
              <a:t>từ</a:t>
            </a:r>
            <a:r>
              <a:rPr lang="en-US" sz="6400" b="1" dirty="0">
                <a:solidFill>
                  <a:prstClr val="black"/>
                </a:solidFill>
              </a:rPr>
              <a:t> </a:t>
            </a:r>
            <a:r>
              <a:rPr lang="en-US" sz="6400" b="1" dirty="0" err="1">
                <a:solidFill>
                  <a:prstClr val="black"/>
                </a:solidFill>
              </a:rPr>
              <a:t>ngữ</a:t>
            </a:r>
            <a:r>
              <a:rPr lang="en-US" sz="6400" b="1" dirty="0">
                <a:solidFill>
                  <a:prstClr val="black"/>
                </a:solidFill>
              </a:rPr>
              <a:t> </a:t>
            </a:r>
            <a:r>
              <a:rPr lang="en-US" sz="6400" b="1" dirty="0" err="1">
                <a:solidFill>
                  <a:prstClr val="black"/>
                </a:solidFill>
              </a:rPr>
              <a:t>chứa</a:t>
            </a:r>
            <a:r>
              <a:rPr lang="en-US" sz="6400" b="1" dirty="0">
                <a:solidFill>
                  <a:prstClr val="black"/>
                </a:solidFill>
              </a:rPr>
              <a:t> </a:t>
            </a:r>
            <a:r>
              <a:rPr lang="en-US" sz="6400" b="1" dirty="0" err="1">
                <a:solidFill>
                  <a:prstClr val="black"/>
                </a:solidFill>
              </a:rPr>
              <a:t>tiếng</a:t>
            </a:r>
            <a:r>
              <a:rPr lang="en-US" sz="6400" b="1" dirty="0">
                <a:solidFill>
                  <a:prstClr val="black"/>
                </a:solidFill>
              </a:rPr>
              <a:t> </a:t>
            </a:r>
            <a:r>
              <a:rPr lang="en-US" sz="6400" b="1" dirty="0" err="1">
                <a:solidFill>
                  <a:prstClr val="black"/>
                </a:solidFill>
              </a:rPr>
              <a:t>có</a:t>
            </a:r>
            <a:r>
              <a:rPr lang="en-US" sz="6400" b="1" dirty="0">
                <a:solidFill>
                  <a:prstClr val="black"/>
                </a:solidFill>
              </a:rPr>
              <a:t> </a:t>
            </a:r>
            <a:r>
              <a:rPr lang="en-US" sz="6400" b="1" err="1">
                <a:solidFill>
                  <a:prstClr val="black"/>
                </a:solidFill>
              </a:rPr>
              <a:t>vần</a:t>
            </a:r>
            <a:r>
              <a:rPr lang="en-US" sz="6400" b="1">
                <a:solidFill>
                  <a:prstClr val="black"/>
                </a:solidFill>
              </a:rPr>
              <a:t> </a:t>
            </a:r>
            <a:r>
              <a:rPr lang="en-US" sz="6400" b="1" smtClean="0">
                <a:solidFill>
                  <a:srgbClr val="FF0000"/>
                </a:solidFill>
              </a:rPr>
              <a:t>oai</a:t>
            </a:r>
            <a:r>
              <a:rPr lang="en-US" sz="6400" b="1" smtClean="0">
                <a:solidFill>
                  <a:prstClr val="black"/>
                </a:solidFill>
              </a:rPr>
              <a:t>?</a:t>
            </a:r>
            <a:endParaRPr lang="en-US" sz="6400" b="1" dirty="0">
              <a:solidFill>
                <a:prstClr val="black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33" y="2832627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4300" b="1" smtClean="0">
                <a:solidFill>
                  <a:prstClr val="white"/>
                </a:solidFill>
              </a:rPr>
              <a:t>Loài thú, điện thoại , bà ngoại, quả xoài…</a:t>
            </a:r>
            <a:endParaRPr lang="en-US" sz="4300" b="1" dirty="0">
              <a:solidFill>
                <a:prstClr val="white"/>
              </a:solidFill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3" y="5388209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7911" y="6290282"/>
            <a:ext cx="2091253" cy="2882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7" y="410941"/>
            <a:ext cx="10522857" cy="2227943"/>
          </a:xfrm>
          <a:prstGeom prst="snip2Diag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5300" b="1" dirty="0" err="1">
                <a:solidFill>
                  <a:prstClr val="black"/>
                </a:solidFill>
              </a:rPr>
              <a:t>Tìm</a:t>
            </a:r>
            <a:r>
              <a:rPr lang="en-US" sz="5300" b="1" dirty="0">
                <a:solidFill>
                  <a:prstClr val="black"/>
                </a:solidFill>
              </a:rPr>
              <a:t> </a:t>
            </a:r>
            <a:r>
              <a:rPr lang="en-US" sz="5300" b="1" dirty="0" err="1">
                <a:solidFill>
                  <a:prstClr val="black"/>
                </a:solidFill>
              </a:rPr>
              <a:t>từ</a:t>
            </a:r>
            <a:r>
              <a:rPr lang="en-US" sz="5300" b="1" dirty="0">
                <a:solidFill>
                  <a:prstClr val="black"/>
                </a:solidFill>
              </a:rPr>
              <a:t> </a:t>
            </a:r>
            <a:r>
              <a:rPr lang="en-US" sz="5300" b="1" dirty="0" err="1">
                <a:solidFill>
                  <a:prstClr val="black"/>
                </a:solidFill>
              </a:rPr>
              <a:t>ngữ</a:t>
            </a:r>
            <a:r>
              <a:rPr lang="en-US" sz="5300" b="1" dirty="0">
                <a:solidFill>
                  <a:prstClr val="black"/>
                </a:solidFill>
              </a:rPr>
              <a:t> </a:t>
            </a:r>
            <a:r>
              <a:rPr lang="en-US" sz="5300" b="1" dirty="0" err="1">
                <a:solidFill>
                  <a:prstClr val="black"/>
                </a:solidFill>
              </a:rPr>
              <a:t>chứa</a:t>
            </a:r>
            <a:r>
              <a:rPr lang="en-US" sz="5300" b="1" dirty="0">
                <a:solidFill>
                  <a:prstClr val="black"/>
                </a:solidFill>
              </a:rPr>
              <a:t> </a:t>
            </a:r>
            <a:r>
              <a:rPr lang="en-US" sz="5300" b="1" dirty="0" err="1">
                <a:solidFill>
                  <a:prstClr val="black"/>
                </a:solidFill>
              </a:rPr>
              <a:t>tiếng</a:t>
            </a:r>
            <a:r>
              <a:rPr lang="en-US" sz="5300" b="1" dirty="0">
                <a:solidFill>
                  <a:prstClr val="black"/>
                </a:solidFill>
              </a:rPr>
              <a:t> </a:t>
            </a:r>
            <a:r>
              <a:rPr lang="en-US" sz="5300" b="1" dirty="0" err="1">
                <a:solidFill>
                  <a:prstClr val="black"/>
                </a:solidFill>
              </a:rPr>
              <a:t>có</a:t>
            </a:r>
            <a:r>
              <a:rPr lang="en-US" sz="5300" b="1" dirty="0">
                <a:solidFill>
                  <a:prstClr val="black"/>
                </a:solidFill>
              </a:rPr>
              <a:t> </a:t>
            </a:r>
            <a:r>
              <a:rPr lang="en-US" sz="5300" b="1" err="1">
                <a:solidFill>
                  <a:prstClr val="black"/>
                </a:solidFill>
              </a:rPr>
              <a:t>vần</a:t>
            </a:r>
            <a:r>
              <a:rPr lang="en-US" sz="5300" b="1">
                <a:solidFill>
                  <a:prstClr val="black"/>
                </a:solidFill>
              </a:rPr>
              <a:t> </a:t>
            </a:r>
            <a:r>
              <a:rPr lang="en-US" sz="5300" b="1" smtClean="0">
                <a:solidFill>
                  <a:srgbClr val="FF0000"/>
                </a:solidFill>
              </a:rPr>
              <a:t>oay</a:t>
            </a:r>
            <a:r>
              <a:rPr lang="en-US" sz="5300" b="1" smtClean="0">
                <a:solidFill>
                  <a:prstClr val="black"/>
                </a:solidFill>
              </a:rPr>
              <a:t>?</a:t>
            </a:r>
            <a:endParaRPr lang="en-US" sz="5300" b="1" dirty="0">
              <a:solidFill>
                <a:prstClr val="black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33" y="2832627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4300" b="1" smtClean="0">
                <a:solidFill>
                  <a:prstClr val="white"/>
                </a:solidFill>
              </a:rPr>
              <a:t>Loay hoay, ngoáy tai, hí hoáy, …</a:t>
            </a:r>
            <a:endParaRPr lang="en-US" sz="4300" b="1" dirty="0">
              <a:solidFill>
                <a:prstClr val="white"/>
              </a:solidFill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3" y="5388209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8156" y="6240587"/>
            <a:ext cx="2091253" cy="2882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1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7" y="410941"/>
            <a:ext cx="10522857" cy="2227943"/>
          </a:xfrm>
          <a:prstGeom prst="snip2Diag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5900" b="1" dirty="0" err="1">
                <a:solidFill>
                  <a:prstClr val="black"/>
                </a:solidFill>
              </a:rPr>
              <a:t>Em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hãy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nói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>
                <a:solidFill>
                  <a:prstClr val="black"/>
                </a:solidFill>
              </a:rPr>
              <a:t>1 </a:t>
            </a:r>
            <a:r>
              <a:rPr lang="en-US" sz="5900" b="1" smtClean="0">
                <a:solidFill>
                  <a:prstClr val="black"/>
                </a:solidFill>
              </a:rPr>
              <a:t>câu có chứa tiếng có vần ăt</a:t>
            </a:r>
            <a:endParaRPr lang="en-US" sz="5900" b="1" dirty="0">
              <a:solidFill>
                <a:prstClr val="black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33" y="2832627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4300" b="1" dirty="0" err="1">
                <a:solidFill>
                  <a:prstClr val="white"/>
                </a:solidFill>
              </a:rPr>
              <a:t>Ví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dụ</a:t>
            </a:r>
            <a:r>
              <a:rPr lang="en-US" sz="4300" b="1" dirty="0">
                <a:solidFill>
                  <a:prstClr val="white"/>
                </a:solidFill>
              </a:rPr>
              <a:t>: </a:t>
            </a:r>
            <a:r>
              <a:rPr lang="en-US" sz="4300" b="1" err="1">
                <a:solidFill>
                  <a:prstClr val="white"/>
                </a:solidFill>
              </a:rPr>
              <a:t>Mẹ</a:t>
            </a:r>
            <a:r>
              <a:rPr lang="en-US" sz="4300" b="1">
                <a:solidFill>
                  <a:prstClr val="white"/>
                </a:solidFill>
              </a:rPr>
              <a:t> </a:t>
            </a:r>
            <a:r>
              <a:rPr lang="en-US" sz="4300" b="1" smtClean="0">
                <a:solidFill>
                  <a:prstClr val="white"/>
                </a:solidFill>
              </a:rPr>
              <a:t>dắt tay em đi chơi.</a:t>
            </a:r>
            <a:endParaRPr lang="en-US" sz="4300" b="1" dirty="0">
              <a:solidFill>
                <a:prstClr val="white"/>
              </a:solidFill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3" y="5388209"/>
            <a:ext cx="2400300" cy="1468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3609" y="6241774"/>
            <a:ext cx="2314582" cy="29698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7" y="410941"/>
            <a:ext cx="10522857" cy="2227943"/>
          </a:xfrm>
          <a:prstGeom prst="snip2DiagRect">
            <a:avLst/>
          </a:prstGeom>
          <a:solidFill>
            <a:srgbClr val="FF006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5900" b="1" dirty="0" err="1">
                <a:solidFill>
                  <a:prstClr val="black"/>
                </a:solidFill>
              </a:rPr>
              <a:t>Em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hãy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nói</a:t>
            </a:r>
            <a:r>
              <a:rPr lang="en-US" sz="5900" b="1" dirty="0">
                <a:solidFill>
                  <a:prstClr val="black"/>
                </a:solidFill>
              </a:rPr>
              <a:t> 1 </a:t>
            </a:r>
            <a:r>
              <a:rPr lang="en-US" sz="5900" b="1" dirty="0" err="1">
                <a:solidFill>
                  <a:prstClr val="black"/>
                </a:solidFill>
              </a:rPr>
              <a:t>câu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chứa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dirty="0" err="1">
                <a:solidFill>
                  <a:prstClr val="black"/>
                </a:solidFill>
              </a:rPr>
              <a:t>tiếng</a:t>
            </a:r>
            <a:r>
              <a:rPr lang="en-US" sz="5900" b="1" dirty="0">
                <a:solidFill>
                  <a:prstClr val="black"/>
                </a:solidFill>
              </a:rPr>
              <a:t> </a:t>
            </a:r>
            <a:r>
              <a:rPr lang="en-US" sz="5900" b="1" err="1">
                <a:solidFill>
                  <a:prstClr val="black"/>
                </a:solidFill>
              </a:rPr>
              <a:t>có</a:t>
            </a:r>
            <a:r>
              <a:rPr lang="en-US" sz="5900" b="1">
                <a:solidFill>
                  <a:prstClr val="black"/>
                </a:solidFill>
              </a:rPr>
              <a:t> </a:t>
            </a:r>
            <a:r>
              <a:rPr lang="en-US" sz="5900" b="1" smtClean="0">
                <a:solidFill>
                  <a:prstClr val="black"/>
                </a:solidFill>
              </a:rPr>
              <a:t>vần ăc</a:t>
            </a:r>
            <a:endParaRPr lang="en-US" sz="5900" b="1" dirty="0">
              <a:solidFill>
                <a:prstClr val="black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33" y="2832627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defRPr/>
            </a:pPr>
            <a:r>
              <a:rPr lang="en-US" sz="4300" b="1" dirty="0" err="1">
                <a:solidFill>
                  <a:prstClr val="white"/>
                </a:solidFill>
              </a:rPr>
              <a:t>Ví</a:t>
            </a:r>
            <a:r>
              <a:rPr lang="en-US" sz="4300" b="1" dirty="0">
                <a:solidFill>
                  <a:prstClr val="white"/>
                </a:solidFill>
              </a:rPr>
              <a:t> </a:t>
            </a:r>
            <a:r>
              <a:rPr lang="en-US" sz="4300" b="1" dirty="0" err="1">
                <a:solidFill>
                  <a:prstClr val="white"/>
                </a:solidFill>
              </a:rPr>
              <a:t>dụ</a:t>
            </a:r>
            <a:r>
              <a:rPr lang="en-US" sz="4300" b="1">
                <a:solidFill>
                  <a:prstClr val="white"/>
                </a:solidFill>
              </a:rPr>
              <a:t>: </a:t>
            </a:r>
            <a:r>
              <a:rPr lang="en-US" sz="4300" b="1" smtClean="0">
                <a:solidFill>
                  <a:prstClr val="white"/>
                </a:solidFill>
              </a:rPr>
              <a:t>Con dao rất sắc.</a:t>
            </a:r>
            <a:endParaRPr lang="en-US" sz="4300" b="1" dirty="0">
              <a:solidFill>
                <a:prstClr val="white"/>
              </a:solidFill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3" y="5388209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8155" y="6290282"/>
            <a:ext cx="2091253" cy="2882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87294" y="867355"/>
            <a:ext cx="10218447" cy="844063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3733" kern="0">
              <a:solidFill>
                <a:srgbClr val="0418AC"/>
              </a:solidFill>
              <a:ea typeface="AvantGarde" panose="00000400000000000000" pitchFamily="2" charset="0"/>
              <a:cs typeface="AvantGarde" panose="00000400000000000000" pitchFamily="2" charset="0"/>
              <a:sym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2370" y="800115"/>
            <a:ext cx="2474799" cy="844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 smtClean="0">
                <a:solidFill>
                  <a:srgbClr val="FF3399"/>
                </a:solidFill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Hung dữ</a:t>
            </a:r>
            <a:endParaRPr lang="en-US" sz="3733" kern="0" dirty="0">
              <a:solidFill>
                <a:srgbClr val="FF3399"/>
              </a:solidFill>
              <a:ea typeface="AvantGarde" panose="00000400000000000000" pitchFamily="2" charset="0"/>
              <a:cs typeface="AvantGarde" panose="00000400000000000000" pitchFamily="2" charset="0"/>
              <a:sym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98090" y="752687"/>
            <a:ext cx="2839005" cy="844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>
                <a:solidFill>
                  <a:srgbClr val="FF0000"/>
                </a:solidFill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t</a:t>
            </a:r>
            <a:r>
              <a:rPr lang="en-US" sz="3733" kern="0" smtClean="0">
                <a:solidFill>
                  <a:srgbClr val="FF0000"/>
                </a:solidFill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rong rừng</a:t>
            </a:r>
            <a:endParaRPr lang="en-US" sz="3733" kern="0" dirty="0">
              <a:solidFill>
                <a:srgbClr val="FF0000"/>
              </a:solidFill>
              <a:ea typeface="AvantGarde" panose="00000400000000000000" pitchFamily="2" charset="0"/>
              <a:cs typeface="AvantGarde" panose="00000400000000000000" pitchFamily="2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72889" y="807384"/>
            <a:ext cx="3085967" cy="844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 smtClean="0">
                <a:solidFill>
                  <a:srgbClr val="FFC000"/>
                </a:solidFill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đêm tối</a:t>
            </a:r>
            <a:endParaRPr lang="en-US" sz="3733" kern="0" dirty="0">
              <a:solidFill>
                <a:srgbClr val="FFC000"/>
              </a:solidFill>
              <a:ea typeface="AvantGarde" panose="00000400000000000000" pitchFamily="2" charset="0"/>
              <a:cs typeface="AvantGarde" panose="00000400000000000000" pitchFamily="2" charset="0"/>
              <a:sym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18745" y="2015358"/>
            <a:ext cx="10286996" cy="12325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733" kern="0" smtClea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a. Gấu, khỉ, hổ, báo đều sống .... ……...</a:t>
            </a:r>
            <a:endParaRPr lang="en-US" sz="3733" kern="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78074" y="227881"/>
            <a:ext cx="10548065" cy="584775"/>
            <a:chOff x="479325" y="82176"/>
            <a:chExt cx="7911049" cy="438581"/>
          </a:xfrm>
        </p:grpSpPr>
        <p:sp>
          <p:nvSpPr>
            <p:cNvPr id="3" name="TextBox 2"/>
            <p:cNvSpPr txBox="1"/>
            <p:nvPr/>
          </p:nvSpPr>
          <p:spPr>
            <a:xfrm>
              <a:off x="647127" y="82176"/>
              <a:ext cx="7743247" cy="4385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 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Chọn</a:t>
              </a: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từ</a:t>
              </a: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ngữ</a:t>
              </a: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để</a:t>
              </a: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hoàn</a:t>
              </a: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thiện</a:t>
              </a: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câu</a:t>
              </a: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và</a:t>
              </a: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viết</a:t>
              </a: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câu</a:t>
              </a: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vào</a:t>
              </a:r>
              <a:r>
                <a:rPr lang="en-US" sz="3200" kern="0" dirty="0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vở</a:t>
              </a:r>
              <a:endParaRPr lang="en-US" sz="3200" kern="0" dirty="0">
                <a:solidFill>
                  <a:srgbClr val="000000"/>
                </a:solidFill>
                <a:ea typeface="AvantGarde" panose="00000400000000000000" pitchFamily="2" charset="0"/>
                <a:cs typeface="AvantGarde" panose="00000400000000000000" pitchFamily="2" charset="0"/>
                <a:sym typeface="Arial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79325" y="91802"/>
              <a:ext cx="480776" cy="426292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FFFFFF"/>
                  </a:solidFill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5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8431850" y="812658"/>
            <a:ext cx="2721761" cy="844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kern="0">
                <a:solidFill>
                  <a:srgbClr val="7030A0"/>
                </a:solidFill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c</a:t>
            </a:r>
            <a:r>
              <a:rPr lang="en-US" sz="3733" kern="0" smtClean="0">
                <a:solidFill>
                  <a:srgbClr val="7030A0"/>
                </a:solidFill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húa tể</a:t>
            </a:r>
            <a:endParaRPr lang="en-US" sz="3733" kern="0" dirty="0">
              <a:solidFill>
                <a:srgbClr val="7030A0"/>
              </a:solidFill>
              <a:ea typeface="AvantGarde" panose="00000400000000000000" pitchFamily="2" charset="0"/>
              <a:cs typeface="AvantGarde" panose="00000400000000000000" pitchFamily="2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669" y="3781231"/>
            <a:ext cx="11418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3054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b. Trong……......, hổ vẫn có thể nhìn rõ mọi vật.</a:t>
            </a:r>
            <a:endParaRPr lang="en-US" sz="3600">
              <a:solidFill>
                <a:srgbClr val="003054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4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8203 4.44444E-6 C 0.26368 4.44444E-6 0.36433 0.04398 0.36433 0.08009 L 0.36433 0.1606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16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14 0.11388 C -0.02174 0.12662 -0.45507 0.41041 -0.43268 0.42361 C -0.41875 0.43287 -0.39778 0.43773 -0.37578 0.43773 C -0.35078 0.43773 -0.33073 0.43287 -0.31679 0.42361 C -0.2944 0.41041 -0.32421 0.43287 -0.30182 0.41944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0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355</Words>
  <PresentationFormat>Widescreen</PresentationFormat>
  <Paragraphs>47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#9Slide03 Arima Madurai Bold</vt:lpstr>
      <vt:lpstr>Arial</vt:lpstr>
      <vt:lpstr>Arial-Rounded</vt:lpstr>
      <vt:lpstr>AvantGarde</vt:lpstr>
      <vt:lpstr>Calibri</vt:lpstr>
      <vt:lpstr>Calibri Light</vt:lpstr>
      <vt:lpstr>HP001 4 hàng</vt:lpstr>
      <vt:lpstr>Lato</vt:lpstr>
      <vt:lpstr>Quicksand Medium</vt:lpstr>
      <vt:lpstr>Office Theme</vt:lpstr>
      <vt:lpstr>Simple Light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2021-04-08T01:52:28Z</dcterms:created>
  <dcterms:modified xsi:type="dcterms:W3CDTF">2021-04-08T08:17:09Z</dcterms:modified>
</cp:coreProperties>
</file>