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64" r:id="rId8"/>
    <p:sldId id="320" r:id="rId9"/>
    <p:sldId id="321" r:id="rId10"/>
    <p:sldId id="265" r:id="rId11"/>
    <p:sldId id="266" r:id="rId12"/>
    <p:sldId id="270" r:id="rId13"/>
    <p:sldId id="324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DFE6"/>
    <a:srgbClr val="A7FDFF"/>
    <a:srgbClr val="0C0D0E"/>
    <a:srgbClr val="15142A"/>
    <a:srgbClr val="FAED3B"/>
    <a:srgbClr val="70AD47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-121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5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9.wmf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8.wmf"/><Relationship Id="rId5" Type="http://schemas.openxmlformats.org/officeDocument/2006/relationships/image" Target="../media/image3.svg"/><Relationship Id="rId10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2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2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909632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TRONG MỘT SỐ TRÒ CHƠI ĐƠN GIẢN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8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0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prstClr val="white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Đ7-C5-B5 (T2)</a:t>
            </a:r>
            <a:endParaRPr lang="en-US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199" y="4721705"/>
            <a:ext cx="10591801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d)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uống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sữa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(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N ={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bút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vở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sữa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kẹo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bánh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nước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lọc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})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3436257"/>
            <a:ext cx="1159856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ăn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kẹo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bánh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rgbClr val="0070C0"/>
                </a:solidFill>
                <a:ea typeface="Times New Roman"/>
                <a:cs typeface="Times New Roman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N 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={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bút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vở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sữa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kẹo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})</a:t>
            </a:r>
            <a:endParaRPr lang="en-US" sz="2800" b="1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080" y="593330"/>
            <a:ext cx="5425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2085" y="1606315"/>
            <a:ext cx="937576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bút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vở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(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hợp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N ={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bút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vở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sữa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kẹo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bánh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})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9390" y="1042050"/>
            <a:ext cx="6540573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a) N = {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bút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vở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sữa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kẹo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bánh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}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731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6" name="Rectangle 5"/>
          <p:cNvSpPr/>
          <p:nvPr/>
        </p:nvSpPr>
        <p:spPr>
          <a:xfrm>
            <a:off x="777240" y="2051571"/>
            <a:ext cx="1033272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Xem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đã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Đọc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800" b="1" spc="-30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lang="en-US" sz="2800" b="1" i="1" spc="-30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sz="2800" b="1" i="1" spc="-30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suất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ngẫu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nhiên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800" b="1" i="1" spc="-3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spc="-30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giản</a:t>
            </a:r>
            <a:r>
              <a:rPr lang="en-US" sz="2800" b="1" i="1" spc="-30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”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8086710" y="3829247"/>
            <a:ext cx="2532753" cy="2532753"/>
          </a:xfrm>
          <a:prstGeom prst="rect">
            <a:avLst/>
          </a:prstGeom>
        </p:spPr>
      </p:pic>
      <p:sp>
        <p:nvSpPr>
          <p:cNvPr id="37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8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353086" y="4046623"/>
            <a:ext cx="1488402" cy="1488402"/>
          </a:xfrm>
          <a:prstGeom prst="rect">
            <a:avLst/>
          </a:prstGeom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8" y="868680"/>
            <a:ext cx="11854008" cy="292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9321152" y="3327378"/>
            <a:ext cx="2532753" cy="2532753"/>
          </a:xfrm>
          <a:prstGeom prst="rect">
            <a:avLst/>
          </a:prstGeom>
        </p:spPr>
      </p:pic>
      <p:sp>
        <p:nvSpPr>
          <p:cNvPr id="14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494439" y="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15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829448" y="3117394"/>
            <a:ext cx="1488402" cy="148840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49700" y="3648235"/>
            <a:ext cx="918972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Calibri"/>
              </a:rPr>
              <a:t>Có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sáu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kết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quả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thuận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lợi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cho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biến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cố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"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tự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nhiên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được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viết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bình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phương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của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một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tự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</a:rPr>
              <a:t>nhiên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"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16,25,36,49,64,81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(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lấy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Calibri"/>
              </a:rPr>
              <a:t>tập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Calibri"/>
              </a:rPr>
              <a:t>hợp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Calibri"/>
              </a:rPr>
              <a:t>                            ) </a:t>
            </a:r>
            <a:endParaRPr lang="en-US" sz="2800" b="1" dirty="0">
              <a:solidFill>
                <a:srgbClr val="1F4E7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806" y="41420"/>
            <a:ext cx="227818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 3 SGK/29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923199"/>
            <a:ext cx="1086612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) 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700" y="1956487"/>
            <a:ext cx="96400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mười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nhiên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chia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9"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18,27,36, 45,54,63,72,81,90,99. 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                          ). </a:t>
            </a:r>
            <a:endParaRPr lang="en-US" sz="2800" b="1" dirty="0">
              <a:solidFill>
                <a:srgbClr val="1F4E79"/>
              </a:solidFill>
              <a:ea typeface="Calibri"/>
              <a:cs typeface="Times New Roman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690649"/>
              </p:ext>
            </p:extLst>
          </p:nvPr>
        </p:nvGraphicFramePr>
        <p:xfrm>
          <a:off x="1009650" y="997033"/>
          <a:ext cx="2400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8" imgW="2400120" imgH="482400" progId="Equation.DSMT4">
                  <p:embed/>
                </p:oleObj>
              </mc:Choice>
              <mc:Fallback>
                <p:oleObj name="Equation" r:id="rId8" imgW="2400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09650" y="997033"/>
                        <a:ext cx="24003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611170"/>
              </p:ext>
            </p:extLst>
          </p:nvPr>
        </p:nvGraphicFramePr>
        <p:xfrm>
          <a:off x="3292475" y="2911793"/>
          <a:ext cx="2374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0" imgW="2374560" imgH="482400" progId="Equation.DSMT4">
                  <p:embed/>
                </p:oleObj>
              </mc:Choice>
              <mc:Fallback>
                <p:oleObj name="Equation" r:id="rId10" imgW="2374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92475" y="2911793"/>
                        <a:ext cx="2374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7830"/>
              </p:ext>
            </p:extLst>
          </p:nvPr>
        </p:nvGraphicFramePr>
        <p:xfrm>
          <a:off x="5890260" y="4744529"/>
          <a:ext cx="2374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2" imgW="2374560" imgH="482400" progId="Equation.DSMT4">
                  <p:embed/>
                </p:oleObj>
              </mc:Choice>
              <mc:Fallback>
                <p:oleObj name="Equation" r:id="rId12" imgW="2374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0260" y="4744529"/>
                        <a:ext cx="2374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6212189" y="4377886"/>
            <a:ext cx="2532753" cy="2532753"/>
          </a:xfrm>
          <a:prstGeom prst="rect">
            <a:avLst/>
          </a:prstGeom>
        </p:spPr>
      </p:pic>
      <p:sp>
        <p:nvSpPr>
          <p:cNvPr id="39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40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478566" y="4534303"/>
            <a:ext cx="1488402" cy="1488402"/>
          </a:xfrm>
          <a:prstGeom prst="rect">
            <a:avLst/>
          </a:prstGeom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681989"/>
            <a:ext cx="10835640" cy="3681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474706" y="-6092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75" name="Rectangle 374"/>
          <p:cNvSpPr/>
          <p:nvPr/>
        </p:nvSpPr>
        <p:spPr>
          <a:xfrm>
            <a:off x="148806" y="3744125"/>
            <a:ext cx="11094720" cy="1547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năm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nam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rgbClr val="C55A11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Bình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Dũng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Hùng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Huy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: P= {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Ánh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Châu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Hương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Hoa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Ngân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Bình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Dũng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Hùng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Huy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, 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Việt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}).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6" name="Rectangle 375"/>
          <p:cNvSpPr/>
          <p:nvPr/>
        </p:nvSpPr>
        <p:spPr>
          <a:xfrm>
            <a:off x="148806" y="1181225"/>
            <a:ext cx="1219200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= {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Ánh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Ngân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Dũng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Hùng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Huy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}.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77" name="Rectangle 376"/>
          <p:cNvSpPr/>
          <p:nvPr/>
        </p:nvSpPr>
        <p:spPr>
          <a:xfrm>
            <a:off x="148806" y="1946069"/>
            <a:ext cx="12192000" cy="1547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năm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nữ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Ánh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Ngân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: P= {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Ánh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Ngân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Dũng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Hùng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Huy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}).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378" name="Rectangle 377"/>
          <p:cNvSpPr/>
          <p:nvPr/>
        </p:nvSpPr>
        <p:spPr>
          <a:xfrm>
            <a:off x="148806" y="99359"/>
            <a:ext cx="2278188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 4 SGK/29</a:t>
            </a:r>
            <a:endParaRPr lang="en-US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5314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" grpId="0"/>
      <p:bldP spid="376" grpId="0"/>
      <p:bldP spid="377" grpId="0"/>
      <p:bldP spid="3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9563070" y="758575"/>
            <a:ext cx="2532753" cy="2532753"/>
          </a:xfrm>
          <a:prstGeom prst="rect">
            <a:avLst/>
          </a:prstGeom>
        </p:spPr>
      </p:pic>
      <p:sp>
        <p:nvSpPr>
          <p:cNvPr id="19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193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817406" y="754783"/>
            <a:ext cx="1488402" cy="1488402"/>
          </a:xfrm>
          <a:prstGeom prst="rect">
            <a:avLst/>
          </a:prstGeom>
        </p:spPr>
      </p:pic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036638"/>
            <a:ext cx="9656499" cy="498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38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474706" y="48776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0" y="56798"/>
            <a:ext cx="227818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SGK/29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274318" y="615342"/>
            <a:ext cx="11719562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G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= {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Nam,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Ấn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Ai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Brasil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Canada,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Tây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Đức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Nam Phi}.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6140" y="1988276"/>
            <a:ext cx="1144524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Á"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Nam,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Ấn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: G = {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Nam,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Ấn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Ai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Brasil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Canada,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Tây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Nha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Đức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Nam Phi}). </a:t>
            </a:r>
            <a:endParaRPr lang="en-US" sz="2800" b="1" dirty="0">
              <a:solidFill>
                <a:srgbClr val="1F4E79"/>
              </a:solidFill>
              <a:ea typeface="Calibri"/>
              <a:cs typeface="Times New Roman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6140" y="3704330"/>
            <a:ext cx="1188153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Âu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Tây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Nha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Đức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: G = {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Nam,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Ấn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Ai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Cập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Brasil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Canada,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Tây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Nha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Đức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800" b="1" dirty="0">
                <a:solidFill>
                  <a:srgbClr val="1F4E79"/>
                </a:solidFill>
                <a:latin typeface="Times New Roman"/>
                <a:ea typeface="Times New Roman"/>
                <a:cs typeface="Times New Roman"/>
              </a:rPr>
              <a:t>, Nam Phi}). </a:t>
            </a:r>
            <a:endParaRPr lang="en-US" sz="2800" b="1" dirty="0" smtClean="0">
              <a:solidFill>
                <a:srgbClr val="1F4E79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  <p:bldP spid="168" grpId="0"/>
      <p:bldP spid="170" grpId="0"/>
      <p:bldP spid="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474706" y="33536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56798"/>
            <a:ext cx="227818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SGK/29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139" y="1519428"/>
            <a:ext cx="1086045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Châu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Mỹ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Brasil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Canada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: G = {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Nam,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Ấn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Ai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Brasil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Canada,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Tây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Nha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Đức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Nam Phi}).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0110"/>
            <a:ext cx="11101387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" y="593330"/>
            <a:ext cx="111252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giờ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hoạt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lớp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7b,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cô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giáo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chức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bạn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giành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chiến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thắng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sẽ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cơ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hội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bốc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thăm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hộp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bí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mật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hộp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gồm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bút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vở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sữa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kẹo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bánh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ghi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ghi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667744"/>
            <a:ext cx="11414760" cy="404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a)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N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gồm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xảy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Xét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".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Nêu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Xét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ăn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".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Nêu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d)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Xét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Món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đồ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uống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".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Nêu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/>
        </a:solidFill>
        <a:ln w="762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rtlCol="0" anchor="ctr"/>
      <a:lstStyle>
        <a:defPPr algn="ctr">
          <a:defRPr sz="33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2202</TotalTime>
  <Words>970</Words>
  <PresentationFormat>Custom</PresentationFormat>
  <Paragraphs>54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 BIẾN CỐ TRONG MỘT SỐ TRÒ CHƠI ĐƠN GIẢN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Website@VnTeach.Com</dc:creator>
  <cp:keywords>Website@VnTeach.Com</cp:keywords>
  <dcterms:created xsi:type="dcterms:W3CDTF">2021-06-07T13:44:30Z</dcterms:created>
  <dcterms:modified xsi:type="dcterms:W3CDTF">2022-07-29T08:46:43Z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