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57" r:id="rId3"/>
    <p:sldId id="427" r:id="rId4"/>
    <p:sldId id="471" r:id="rId5"/>
    <p:sldId id="472" r:id="rId6"/>
    <p:sldId id="473" r:id="rId7"/>
    <p:sldId id="468" r:id="rId8"/>
    <p:sldId id="463" r:id="rId9"/>
    <p:sldId id="465"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8E4B6"/>
    <a:srgbClr val="E8B6E4"/>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varScale="1">
        <p:scale>
          <a:sx n="61" d="100"/>
          <a:sy n="61" d="100"/>
        </p:scale>
        <p:origin x="-192" y="-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VIẾT VỀ NHÂN VẬT YÊU THÍCH</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960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utmay.vn/wp-content/uploads/2021/08/but-mai-thay-anh-5-5-538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304800"/>
            <a:ext cx="7010400" cy="861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ài thi viết chữ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119" y="304800"/>
            <a:ext cx="6705600" cy="861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62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Chọn</a:t>
            </a:r>
            <a:r>
              <a:rPr lang="en-US" sz="3600" b="1" dirty="0" smtClean="0">
                <a:solidFill>
                  <a:srgbClr val="FF0066"/>
                </a:solidFill>
                <a:latin typeface="Times New Roman" pitchFamily="18" charset="0"/>
                <a:cs typeface="Times New Roman" pitchFamily="18" charset="0"/>
              </a:rPr>
              <a:t> 1 </a:t>
            </a:r>
            <a:r>
              <a:rPr lang="en-US" sz="3600" b="1" dirty="0" err="1" smtClean="0">
                <a:solidFill>
                  <a:srgbClr val="FF0066"/>
                </a:solidFill>
                <a:latin typeface="Times New Roman" pitchFamily="18" charset="0"/>
                <a:cs typeface="Times New Roman" pitchFamily="18" charset="0"/>
              </a:rPr>
              <a:t>trong</a:t>
            </a:r>
            <a:r>
              <a:rPr lang="en-US" sz="3600" b="1" dirty="0" smtClean="0">
                <a:solidFill>
                  <a:srgbClr val="FF0066"/>
                </a:solidFill>
                <a:latin typeface="Times New Roman" pitchFamily="18" charset="0"/>
                <a:cs typeface="Times New Roman" pitchFamily="18" charset="0"/>
              </a:rPr>
              <a:t> 2 </a:t>
            </a:r>
            <a:r>
              <a:rPr lang="en-US" sz="3600" b="1" dirty="0" err="1" smtClean="0">
                <a:solidFill>
                  <a:srgbClr val="FF0066"/>
                </a:solidFill>
                <a:latin typeface="Times New Roman" pitchFamily="18" charset="0"/>
                <a:cs typeface="Times New Roman" pitchFamily="18" charset="0"/>
              </a:rPr>
              <a:t>đề</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sau</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6" name="Rectangle 5"/>
          <p:cNvSpPr/>
          <p:nvPr/>
        </p:nvSpPr>
        <p:spPr>
          <a:xfrm>
            <a:off x="1127919" y="2286000"/>
            <a:ext cx="14466962" cy="1200329"/>
          </a:xfrm>
          <a:prstGeom prst="rect">
            <a:avLst/>
          </a:prstGeom>
        </p:spPr>
        <p:txBody>
          <a:bodyPr wrap="square">
            <a:spAutoFit/>
          </a:bodyPr>
          <a:lstStyle/>
          <a:p>
            <a:pPr algn="just"/>
            <a:r>
              <a:rPr lang="vi-VN" sz="3600" b="1" dirty="0" smtClean="0">
                <a:solidFill>
                  <a:srgbClr val="000000"/>
                </a:solidFill>
                <a:latin typeface="Times New Roman" panose="02020603050405020304" pitchFamily="18" charset="0"/>
                <a:cs typeface="Times New Roman" panose="02020603050405020304" pitchFamily="18" charset="0"/>
              </a:rPr>
              <a:t>a</a:t>
            </a:r>
            <a:r>
              <a:rPr lang="vi-VN" sz="3600" b="1" dirty="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Viết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đoạn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hình</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dáng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điệu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bộ</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1, 2 </a:t>
            </a:r>
            <a:r>
              <a:rPr lang="en-US" sz="3600" b="1" dirty="0" err="1" smtClean="0">
                <a:solidFill>
                  <a:srgbClr val="000000"/>
                </a:solidFill>
                <a:latin typeface="Times New Roman" panose="02020603050405020304" pitchFamily="18" charset="0"/>
                <a:cs typeface="Times New Roman" panose="02020603050405020304" pitchFamily="18" charset="0"/>
              </a:rPr>
              <a:t>nhân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tranh</a:t>
            </a:r>
            <a:r>
              <a:rPr lang="en-US" sz="3600" b="1" dirty="0" smtClean="0">
                <a:solidFill>
                  <a:srgbClr val="000000"/>
                </a:solidFill>
                <a:latin typeface="Times New Roman" panose="02020603050405020304" pitchFamily="18" charset="0"/>
                <a:cs typeface="Times New Roman" panose="02020603050405020304" pitchFamily="18" charset="0"/>
              </a:rPr>
              <a:t> minh </a:t>
            </a:r>
            <a:r>
              <a:rPr lang="en-US" sz="3600" b="1" dirty="0" err="1" smtClean="0">
                <a:solidFill>
                  <a:srgbClr val="000000"/>
                </a:solidFill>
                <a:latin typeface="Times New Roman" panose="02020603050405020304" pitchFamily="18" charset="0"/>
                <a:cs typeface="Times New Roman" panose="02020603050405020304" pitchFamily="18" charset="0"/>
              </a:rPr>
              <a:t>họa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chuyện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Rừng</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gỗ</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quý</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dirty="0" smtClean="0">
                <a:solidFill>
                  <a:srgbClr val="000000"/>
                </a:solidFill>
                <a:latin typeface="Times New Roman" panose="02020603050405020304" pitchFamily="18" charset="0"/>
                <a:cs typeface="Times New Roman" panose="02020603050405020304" pitchFamily="18" charset="0"/>
              </a:rPr>
              <a:t>(</a:t>
            </a:r>
            <a:r>
              <a:rPr lang="en-US" sz="3600" b="1" dirty="0" err="1" smtClean="0">
                <a:solidFill>
                  <a:srgbClr val="000000"/>
                </a:solidFill>
                <a:latin typeface="Times New Roman" panose="02020603050405020304" pitchFamily="18" charset="0"/>
                <a:cs typeface="Times New Roman" panose="02020603050405020304" pitchFamily="18" charset="0"/>
              </a:rPr>
              <a:t>trang</a:t>
            </a:r>
            <a:r>
              <a:rPr lang="en-US" sz="3600" b="1" dirty="0" smtClean="0">
                <a:solidFill>
                  <a:srgbClr val="000000"/>
                </a:solidFill>
                <a:latin typeface="Times New Roman" panose="02020603050405020304" pitchFamily="18" charset="0"/>
                <a:cs typeface="Times New Roman" panose="02020603050405020304" pitchFamily="18" charset="0"/>
              </a:rPr>
              <a:t> 48)</a:t>
            </a:r>
            <a:r>
              <a:rPr lang="vi-VN" sz="3600" b="1" dirty="0" smtClean="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127919" y="3581287"/>
            <a:ext cx="14466962" cy="1200329"/>
          </a:xfrm>
          <a:prstGeom prst="rect">
            <a:avLst/>
          </a:prstGeom>
        </p:spPr>
        <p:txBody>
          <a:bodyPr wrap="square">
            <a:spAutoFit/>
          </a:bodyPr>
          <a:lstStyle/>
          <a:p>
            <a:pPr algn="just"/>
            <a:r>
              <a:rPr lang="vi-VN" sz="3600" b="1" dirty="0" smtClean="0">
                <a:solidFill>
                  <a:srgbClr val="000000"/>
                </a:solidFill>
                <a:latin typeface="Times New Roman" panose="02020603050405020304" pitchFamily="18" charset="0"/>
                <a:cs typeface="Times New Roman" panose="02020603050405020304" pitchFamily="18" charset="0"/>
              </a:rPr>
              <a:t>b</a:t>
            </a:r>
            <a:r>
              <a:rPr lang="vi-VN" sz="3600" b="1" dirty="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Viết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đoạn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nêu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suy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nghĩ</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về</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một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nhân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yêu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thích</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chuyện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đọc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hoặc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bọ</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phim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xem</a:t>
            </a:r>
            <a:r>
              <a:rPr lang="vi-VN" sz="3600" b="1" dirty="0" smtClean="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859">
                        <a14:foregroundMark x1="29661" y1="92157" x2="85876" y2="90414"/>
                        <a14:foregroundMark x1="85876" y1="90414" x2="85876" y2="97603"/>
                        <a14:foregroundMark x1="85876" y1="97603" x2="29661" y2="95425"/>
                        <a14:foregroundMark x1="29661" y1="95425" x2="28107" y2="97168"/>
                        <a14:foregroundMark x1="28107" y1="97168" x2="30650" y2="89978"/>
                        <a14:backgroundMark x1="28531" y1="89325" x2="95198" y2="88889"/>
                      </a14:backgroundRemoval>
                    </a14:imgEffect>
                  </a14:imgLayer>
                </a14:imgProps>
              </a:ext>
              <a:ext uri="{28A0092B-C50C-407E-A947-70E740481C1C}">
                <a14:useLocalDpi xmlns:a14="http://schemas.microsoft.com/office/drawing/2010/main" val="0"/>
              </a:ext>
            </a:extLst>
          </a:blip>
          <a:srcRect/>
          <a:stretch>
            <a:fillRect/>
          </a:stretch>
        </p:blipFill>
        <p:spPr bwMode="auto">
          <a:xfrm>
            <a:off x="6079738" y="5238466"/>
            <a:ext cx="5101176" cy="33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664">
                        <a14:foregroundMark x1="39933" y1="1699" x2="59396" y2="59873"/>
                        <a14:foregroundMark x1="52685" y1="3397" x2="53691" y2="7431"/>
                        <a14:foregroundMark x1="2349" y1="92994" x2="96980" y2="91295"/>
                        <a14:foregroundMark x1="96980" y1="91295" x2="82886" y2="98938"/>
                        <a14:foregroundMark x1="82886" y1="98938" x2="3356" y2="95754"/>
                        <a14:foregroundMark x1="65101" y1="94268" x2="82886" y2="95329"/>
                      </a14:backgroundRemoval>
                    </a14:imgEffect>
                  </a14:imgLayer>
                </a14:imgProps>
              </a:ext>
              <a:ext uri="{28A0092B-C50C-407E-A947-70E740481C1C}">
                <a14:useLocalDpi xmlns:a14="http://schemas.microsoft.com/office/drawing/2010/main" val="0"/>
              </a:ext>
            </a:extLst>
          </a:blip>
          <a:srcRect/>
          <a:stretch>
            <a:fillRect/>
          </a:stretch>
        </p:blipFill>
        <p:spPr bwMode="auto">
          <a:xfrm>
            <a:off x="11719719" y="4781616"/>
            <a:ext cx="3486150" cy="404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08038" y="5059434"/>
            <a:ext cx="4886325" cy="3578483"/>
            <a:chOff x="808038" y="5059434"/>
            <a:chExt cx="4886325" cy="3578483"/>
          </a:xfrm>
        </p:grpSpPr>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8" y="5059434"/>
              <a:ext cx="4886325" cy="309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79721" y="8176252"/>
              <a:ext cx="3542958" cy="461665"/>
            </a:xfrm>
            <a:prstGeom prst="rect">
              <a:avLst/>
            </a:prstGeom>
          </p:spPr>
          <p:txBody>
            <a:bodyPr wrap="none">
              <a:spAutoFit/>
            </a:bodyPr>
            <a:lstStyle/>
            <a:p>
              <a:r>
                <a:rPr lang="en-US" sz="2400" b="1" dirty="0" err="1" smtClean="0">
                  <a:solidFill>
                    <a:srgbClr val="000000"/>
                  </a:solidFill>
                  <a:latin typeface="Times New Roman" panose="02020603050405020304" pitchFamily="18" charset="0"/>
                  <a:cs typeface="Times New Roman" panose="02020603050405020304" pitchFamily="18" charset="0"/>
                </a:rPr>
                <a:t>Câu</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chuyện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Rừng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gỗ</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quý</a:t>
              </a:r>
              <a:r>
                <a:rPr lang="en-US" sz="2400" b="1" i="1" dirty="0">
                  <a:solidFill>
                    <a:srgbClr val="000000"/>
                  </a:solidFill>
                  <a:latin typeface="Times New Roman" panose="02020603050405020304" pitchFamily="18" charset="0"/>
                  <a:cs typeface="Times New Roman" panose="02020603050405020304" pitchFamily="18" charset="0"/>
                </a:rPr>
                <a:t> </a:t>
              </a:r>
              <a:endParaRPr lang="en-US" sz="2400" dirty="0"/>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fade">
                                      <p:cBhvr>
                                        <p:cTn id="3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Chọn</a:t>
            </a:r>
            <a:r>
              <a:rPr lang="en-US" sz="3600" b="1" dirty="0" smtClean="0">
                <a:solidFill>
                  <a:srgbClr val="FF0066"/>
                </a:solidFill>
                <a:latin typeface="Times New Roman" pitchFamily="18" charset="0"/>
                <a:cs typeface="Times New Roman" pitchFamily="18" charset="0"/>
              </a:rPr>
              <a:t> 1 </a:t>
            </a:r>
            <a:r>
              <a:rPr lang="en-US" sz="3600" b="1" dirty="0" err="1" smtClean="0">
                <a:solidFill>
                  <a:srgbClr val="FF0066"/>
                </a:solidFill>
                <a:latin typeface="Times New Roman" pitchFamily="18" charset="0"/>
                <a:cs typeface="Times New Roman" pitchFamily="18" charset="0"/>
              </a:rPr>
              <a:t>trong</a:t>
            </a:r>
            <a:r>
              <a:rPr lang="en-US" sz="3600" b="1" dirty="0" smtClean="0">
                <a:solidFill>
                  <a:srgbClr val="FF0066"/>
                </a:solidFill>
                <a:latin typeface="Times New Roman" pitchFamily="18" charset="0"/>
                <a:cs typeface="Times New Roman" pitchFamily="18" charset="0"/>
              </a:rPr>
              <a:t> 2 </a:t>
            </a:r>
            <a:r>
              <a:rPr lang="en-US" sz="3600" b="1" dirty="0" err="1" smtClean="0">
                <a:solidFill>
                  <a:srgbClr val="FF0066"/>
                </a:solidFill>
                <a:latin typeface="Times New Roman" pitchFamily="18" charset="0"/>
                <a:cs typeface="Times New Roman" pitchFamily="18" charset="0"/>
              </a:rPr>
              <a:t>đề</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sau</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6" name="Rectangle 5"/>
          <p:cNvSpPr/>
          <p:nvPr/>
        </p:nvSpPr>
        <p:spPr>
          <a:xfrm>
            <a:off x="1127919" y="2667000"/>
            <a:ext cx="7467600" cy="2308324"/>
          </a:xfrm>
          <a:prstGeom prst="rect">
            <a:avLst/>
          </a:prstGeom>
        </p:spPr>
        <p:txBody>
          <a:bodyPr wrap="square">
            <a:spAutoFit/>
          </a:bodyPr>
          <a:lstStyle/>
          <a:p>
            <a:pPr algn="just"/>
            <a:r>
              <a:rPr lang="vi-VN" sz="3600" b="1" dirty="0" smtClean="0">
                <a:solidFill>
                  <a:srgbClr val="000000"/>
                </a:solidFill>
                <a:latin typeface="Times New Roman" panose="02020603050405020304" pitchFamily="18" charset="0"/>
                <a:cs typeface="Times New Roman" panose="02020603050405020304" pitchFamily="18" charset="0"/>
              </a:rPr>
              <a:t>a</a:t>
            </a:r>
            <a:r>
              <a:rPr lang="vi-VN" sz="3600" b="1" dirty="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Viết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đoạn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hình</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dáng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điệu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bộ</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1, 2 </a:t>
            </a:r>
            <a:r>
              <a:rPr lang="en-US" sz="3600" b="1" dirty="0" err="1" smtClean="0">
                <a:solidFill>
                  <a:srgbClr val="000000"/>
                </a:solidFill>
                <a:latin typeface="Times New Roman" panose="02020603050405020304" pitchFamily="18" charset="0"/>
                <a:cs typeface="Times New Roman" panose="02020603050405020304" pitchFamily="18" charset="0"/>
              </a:rPr>
              <a:t>nhân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tranh</a:t>
            </a:r>
            <a:r>
              <a:rPr lang="en-US" sz="3600" b="1" dirty="0" smtClean="0">
                <a:solidFill>
                  <a:srgbClr val="000000"/>
                </a:solidFill>
                <a:latin typeface="Times New Roman" panose="02020603050405020304" pitchFamily="18" charset="0"/>
                <a:cs typeface="Times New Roman" panose="02020603050405020304" pitchFamily="18" charset="0"/>
              </a:rPr>
              <a:t> minh </a:t>
            </a:r>
            <a:r>
              <a:rPr lang="en-US" sz="3600" b="1" dirty="0" err="1" smtClean="0">
                <a:solidFill>
                  <a:srgbClr val="000000"/>
                </a:solidFill>
                <a:latin typeface="Times New Roman" panose="02020603050405020304" pitchFamily="18" charset="0"/>
                <a:cs typeface="Times New Roman" panose="02020603050405020304" pitchFamily="18" charset="0"/>
              </a:rPr>
              <a:t>họa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chuyện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Rừng</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gỗ</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i="1" dirty="0" err="1" smtClean="0">
                <a:solidFill>
                  <a:srgbClr val="000000"/>
                </a:solidFill>
                <a:latin typeface="Times New Roman" panose="02020603050405020304" pitchFamily="18" charset="0"/>
                <a:cs typeface="Times New Roman" panose="02020603050405020304" pitchFamily="18" charset="0"/>
              </a:rPr>
              <a:t>quý</a:t>
            </a:r>
            <a:r>
              <a:rPr lang="en-US" sz="3600" b="1" i="1" dirty="0" smtClean="0">
                <a:solidFill>
                  <a:srgbClr val="000000"/>
                </a:solidFill>
                <a:latin typeface="Times New Roman" panose="02020603050405020304" pitchFamily="18" charset="0"/>
                <a:cs typeface="Times New Roman" panose="02020603050405020304" pitchFamily="18" charset="0"/>
              </a:rPr>
              <a:t> </a:t>
            </a:r>
            <a:r>
              <a:rPr lang="en-US" sz="3600" b="1" dirty="0" smtClean="0">
                <a:solidFill>
                  <a:srgbClr val="000000"/>
                </a:solidFill>
                <a:latin typeface="Times New Roman" panose="02020603050405020304" pitchFamily="18" charset="0"/>
                <a:cs typeface="Times New Roman" panose="02020603050405020304" pitchFamily="18" charset="0"/>
              </a:rPr>
              <a:t>(</a:t>
            </a:r>
            <a:r>
              <a:rPr lang="en-US" sz="3600" b="1" dirty="0" err="1" smtClean="0">
                <a:solidFill>
                  <a:srgbClr val="000000"/>
                </a:solidFill>
                <a:latin typeface="Times New Roman" panose="02020603050405020304" pitchFamily="18" charset="0"/>
                <a:cs typeface="Times New Roman" panose="02020603050405020304" pitchFamily="18" charset="0"/>
              </a:rPr>
              <a:t>trang</a:t>
            </a:r>
            <a:r>
              <a:rPr lang="en-US" sz="3600" b="1" dirty="0" smtClean="0">
                <a:solidFill>
                  <a:srgbClr val="000000"/>
                </a:solidFill>
                <a:latin typeface="Times New Roman" panose="02020603050405020304" pitchFamily="18" charset="0"/>
                <a:cs typeface="Times New Roman" panose="02020603050405020304" pitchFamily="18" charset="0"/>
              </a:rPr>
              <a:t> 48)</a:t>
            </a:r>
            <a:r>
              <a:rPr lang="vi-VN" sz="3600" b="1" dirty="0" smtClean="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9662319" y="1981183"/>
            <a:ext cx="5412441" cy="3856367"/>
            <a:chOff x="281922" y="5059433"/>
            <a:chExt cx="5412441" cy="3856367"/>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22" y="5059433"/>
              <a:ext cx="5412441" cy="342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65238" y="8454135"/>
              <a:ext cx="3542958" cy="461665"/>
            </a:xfrm>
            <a:prstGeom prst="rect">
              <a:avLst/>
            </a:prstGeom>
          </p:spPr>
          <p:txBody>
            <a:bodyPr wrap="none">
              <a:spAutoFit/>
            </a:bodyPr>
            <a:lstStyle/>
            <a:p>
              <a:r>
                <a:rPr lang="en-US" sz="2400" b="1" dirty="0" err="1" smtClean="0">
                  <a:solidFill>
                    <a:srgbClr val="000000"/>
                  </a:solidFill>
                  <a:latin typeface="Times New Roman" panose="02020603050405020304" pitchFamily="18" charset="0"/>
                  <a:cs typeface="Times New Roman" panose="02020603050405020304" pitchFamily="18" charset="0"/>
                </a:rPr>
                <a:t>Câu</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chuyện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Rừng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gỗ</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quý</a:t>
              </a:r>
              <a:r>
                <a:rPr lang="en-US" sz="2400" b="1" i="1" dirty="0">
                  <a:solidFill>
                    <a:srgbClr val="000000"/>
                  </a:solidFill>
                  <a:latin typeface="Times New Roman" panose="02020603050405020304" pitchFamily="18" charset="0"/>
                  <a:cs typeface="Times New Roman" panose="02020603050405020304" pitchFamily="18" charset="0"/>
                </a:rPr>
                <a:t> </a:t>
              </a:r>
              <a:endParaRPr lang="en-US" sz="2400" dirty="0"/>
            </a:p>
          </p:txBody>
        </p:sp>
      </p:grpSp>
      <p:pic>
        <p:nvPicPr>
          <p:cNvPr id="2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120" l="0" r="100000">
                        <a14:backgroundMark x1="18844" y1="9384" x2="98409" y2="9384"/>
                        <a14:backgroundMark x1="17253" y1="11144" x2="15578" y2="4692"/>
                        <a14:backgroundMark x1="15578" y1="4692" x2="14238" y2="12317"/>
                        <a14:backgroundMark x1="12144" y1="2933" x2="3015" y2="5572"/>
                        <a14:backgroundMark x1="838" y1="37537" x2="2513" y2="85337"/>
                        <a14:backgroundMark x1="2178" y1="86217" x2="3518" y2="96774"/>
                      </a14:backgroundRemoval>
                    </a14:imgEffect>
                  </a14:imgLayer>
                </a14:imgProps>
              </a:ext>
              <a:ext uri="{28A0092B-C50C-407E-A947-70E740481C1C}">
                <a14:useLocalDpi xmlns:a14="http://schemas.microsoft.com/office/drawing/2010/main" val="0"/>
              </a:ext>
            </a:extLst>
          </a:blip>
          <a:srcRect/>
          <a:stretch>
            <a:fillRect/>
          </a:stretch>
        </p:blipFill>
        <p:spPr bwMode="auto">
          <a:xfrm>
            <a:off x="1813719" y="5426568"/>
            <a:ext cx="11372850" cy="353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709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4019" y="42893"/>
            <a:ext cx="7848600" cy="1599885"/>
            <a:chOff x="4214019" y="42893"/>
            <a:chExt cx="7848600" cy="1599885"/>
          </a:xfrm>
        </p:grpSpPr>
        <p:grpSp>
          <p:nvGrpSpPr>
            <p:cNvPr id="14" name="Group 13"/>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24" name="Rectangle 23"/>
          <p:cNvSpPr/>
          <p:nvPr/>
        </p:nvSpPr>
        <p:spPr>
          <a:xfrm>
            <a:off x="1171321" y="1642778"/>
            <a:ext cx="5810249"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Chọn</a:t>
            </a:r>
            <a:r>
              <a:rPr lang="en-US" sz="3600" b="1" dirty="0" smtClean="0">
                <a:solidFill>
                  <a:srgbClr val="FF0066"/>
                </a:solidFill>
                <a:latin typeface="Times New Roman" pitchFamily="18" charset="0"/>
                <a:cs typeface="Times New Roman" pitchFamily="18" charset="0"/>
              </a:rPr>
              <a:t> 1 </a:t>
            </a:r>
            <a:r>
              <a:rPr lang="en-US" sz="3600" b="1" dirty="0" err="1" smtClean="0">
                <a:solidFill>
                  <a:srgbClr val="FF0066"/>
                </a:solidFill>
                <a:latin typeface="Times New Roman" pitchFamily="18" charset="0"/>
                <a:cs typeface="Times New Roman" pitchFamily="18" charset="0"/>
              </a:rPr>
              <a:t>trong</a:t>
            </a:r>
            <a:r>
              <a:rPr lang="en-US" sz="3600" b="1" dirty="0" smtClean="0">
                <a:solidFill>
                  <a:srgbClr val="FF0066"/>
                </a:solidFill>
                <a:latin typeface="Times New Roman" pitchFamily="18" charset="0"/>
                <a:cs typeface="Times New Roman" pitchFamily="18" charset="0"/>
              </a:rPr>
              <a:t> 2 </a:t>
            </a:r>
            <a:r>
              <a:rPr lang="en-US" sz="3600" b="1" dirty="0" err="1" smtClean="0">
                <a:solidFill>
                  <a:srgbClr val="FF0066"/>
                </a:solidFill>
                <a:latin typeface="Times New Roman" pitchFamily="18" charset="0"/>
                <a:cs typeface="Times New Roman" pitchFamily="18" charset="0"/>
              </a:rPr>
              <a:t>đề</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sau</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25" name="Rectangle 24"/>
          <p:cNvSpPr/>
          <p:nvPr/>
        </p:nvSpPr>
        <p:spPr>
          <a:xfrm>
            <a:off x="1127919" y="2438400"/>
            <a:ext cx="14466962" cy="1200329"/>
          </a:xfrm>
          <a:prstGeom prst="rect">
            <a:avLst/>
          </a:prstGeom>
        </p:spPr>
        <p:txBody>
          <a:bodyPr wrap="square">
            <a:spAutoFit/>
          </a:bodyPr>
          <a:lstStyle/>
          <a:p>
            <a:pPr algn="just"/>
            <a:r>
              <a:rPr lang="vi-VN" sz="3600" b="1" dirty="0" smtClean="0">
                <a:solidFill>
                  <a:srgbClr val="000000"/>
                </a:solidFill>
                <a:latin typeface="Times New Roman" panose="02020603050405020304" pitchFamily="18" charset="0"/>
                <a:cs typeface="Times New Roman" panose="02020603050405020304" pitchFamily="18" charset="0"/>
              </a:rPr>
              <a:t>b</a:t>
            </a:r>
            <a:r>
              <a:rPr lang="vi-VN" sz="3600" b="1" dirty="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Viết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đoạn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văn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nêu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suy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nghĩ</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của</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về</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một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nhân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vật</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yêu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thích</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câu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chuyện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đọc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hoặc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bọ</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phim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em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đã</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xem</a:t>
            </a:r>
            <a:r>
              <a:rPr lang="vi-VN" sz="3600" b="1" dirty="0" smtClean="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859">
                        <a14:foregroundMark x1="29661" y1="92157" x2="85876" y2="90414"/>
                        <a14:foregroundMark x1="85876" y1="90414" x2="85876" y2="97603"/>
                        <a14:foregroundMark x1="85876" y1="97603" x2="29661" y2="95425"/>
                        <a14:foregroundMark x1="29661" y1="95425" x2="28107" y2="97168"/>
                        <a14:foregroundMark x1="28107" y1="97168" x2="30650" y2="89978"/>
                        <a14:backgroundMark x1="28531" y1="89325" x2="95198" y2="88889"/>
                      </a14:backgroundRemoval>
                    </a14:imgEffect>
                  </a14:imgLayer>
                </a14:imgProps>
              </a:ext>
              <a:ext uri="{28A0092B-C50C-407E-A947-70E740481C1C}">
                <a14:useLocalDpi xmlns:a14="http://schemas.microsoft.com/office/drawing/2010/main" val="0"/>
              </a:ext>
            </a:extLst>
          </a:blip>
          <a:srcRect/>
          <a:stretch>
            <a:fillRect/>
          </a:stretch>
        </p:blipFill>
        <p:spPr bwMode="auto">
          <a:xfrm>
            <a:off x="7236588" y="4486465"/>
            <a:ext cx="5101176" cy="33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664">
                        <a14:foregroundMark x1="39933" y1="1699" x2="59396" y2="59873"/>
                        <a14:foregroundMark x1="52685" y1="3397" x2="53691" y2="7431"/>
                        <a14:foregroundMark x1="2349" y1="92994" x2="96980" y2="91295"/>
                        <a14:foregroundMark x1="96980" y1="91295" x2="82886" y2="98938"/>
                        <a14:foregroundMark x1="82886" y1="98938" x2="3356" y2="95754"/>
                        <a14:foregroundMark x1="65101" y1="94268" x2="82886" y2="95329"/>
                      </a14:backgroundRemoval>
                    </a14:imgEffect>
                  </a14:imgLayer>
                </a14:imgProps>
              </a:ext>
              <a:ext uri="{28A0092B-C50C-407E-A947-70E740481C1C}">
                <a14:useLocalDpi xmlns:a14="http://schemas.microsoft.com/office/drawing/2010/main" val="0"/>
              </a:ext>
            </a:extLst>
          </a:blip>
          <a:srcRect/>
          <a:stretch>
            <a:fillRect/>
          </a:stretch>
        </p:blipFill>
        <p:spPr bwMode="auto">
          <a:xfrm>
            <a:off x="12304077" y="3733800"/>
            <a:ext cx="3486150" cy="472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36" b="100000" l="0" r="98980">
                        <a14:backgroundMark x1="9566" y1="95543" x2="95281" y2="97214"/>
                      </a14:backgroundRemoval>
                    </a14:imgEffect>
                  </a14:imgLayer>
                </a14:imgProps>
              </a:ext>
              <a:ext uri="{28A0092B-C50C-407E-A947-70E740481C1C}">
                <a14:useLocalDpi xmlns:a14="http://schemas.microsoft.com/office/drawing/2010/main" val="0"/>
              </a:ext>
            </a:extLst>
          </a:blip>
          <a:srcRect/>
          <a:stretch>
            <a:fillRect/>
          </a:stretch>
        </p:blipFill>
        <p:spPr bwMode="auto">
          <a:xfrm>
            <a:off x="480219" y="4191000"/>
            <a:ext cx="7048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5562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14019" y="42893"/>
            <a:ext cx="7848600" cy="1599885"/>
            <a:chOff x="4214019" y="42893"/>
            <a:chExt cx="7848600" cy="1599885"/>
          </a:xfrm>
        </p:grpSpPr>
        <p:grpSp>
          <p:nvGrpSpPr>
            <p:cNvPr id="3" name="Group 2"/>
            <p:cNvGrpSpPr/>
            <p:nvPr/>
          </p:nvGrpSpPr>
          <p:grpSpPr>
            <a:xfrm>
              <a:off x="5010700" y="42893"/>
              <a:ext cx="6255239" cy="1013727"/>
              <a:chOff x="4926153" y="103852"/>
              <a:chExt cx="6149694" cy="1013727"/>
            </a:xfrm>
          </p:grpSpPr>
          <p:grpSp>
            <p:nvGrpSpPr>
              <p:cNvPr id="5" name="Group 4"/>
              <p:cNvGrpSpPr/>
              <p:nvPr/>
            </p:nvGrpSpPr>
            <p:grpSpPr>
              <a:xfrm>
                <a:off x="4926153" y="103852"/>
                <a:ext cx="6149694" cy="1013727"/>
                <a:chOff x="4926153" y="103852"/>
                <a:chExt cx="6149694" cy="1013727"/>
              </a:xfrm>
            </p:grpSpPr>
            <p:sp>
              <p:nvSpPr>
                <p:cNvPr id="7" name="TextBox 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8" name="TextBox 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6" name="Straight Connector 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
        <p:nvSpPr>
          <p:cNvPr id="9" name="Rectangle 8"/>
          <p:cNvSpPr/>
          <p:nvPr/>
        </p:nvSpPr>
        <p:spPr>
          <a:xfrm>
            <a:off x="1171321" y="1642778"/>
            <a:ext cx="5810249"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2. </a:t>
            </a:r>
            <a:r>
              <a:rPr lang="en-US" sz="3600" b="1" dirty="0" err="1" smtClean="0">
                <a:solidFill>
                  <a:srgbClr val="FF0066"/>
                </a:solidFill>
                <a:latin typeface="Times New Roman" pitchFamily="18" charset="0"/>
                <a:cs typeface="Times New Roman" pitchFamily="18" charset="0"/>
              </a:rPr>
              <a:t>Chuẩn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bị</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viết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đoạn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văn</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10" name="Rectangle 9"/>
          <p:cNvSpPr/>
          <p:nvPr/>
        </p:nvSpPr>
        <p:spPr>
          <a:xfrm>
            <a:off x="1171321" y="2209800"/>
            <a:ext cx="13411200" cy="6740307"/>
          </a:xfrm>
          <a:prstGeom prst="rect">
            <a:avLst/>
          </a:prstGeom>
        </p:spPr>
        <p:txBody>
          <a:bodyPr wrap="square">
            <a:spAutoFit/>
          </a:bodyPr>
          <a:lstStyle/>
          <a:p>
            <a:pPr>
              <a:lnSpc>
                <a:spcPct val="120000"/>
              </a:lnSpc>
            </a:pP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em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thực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hiện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tìm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thêm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ý </a:t>
            </a:r>
            <a:r>
              <a:rPr lang="en-US" sz="3600" b="1" dirty="0" err="1" smtClean="0">
                <a:solidFill>
                  <a:srgbClr val="0000CC"/>
                </a:solidFill>
                <a:latin typeface="Times New Roman" pitchFamily="18" charset="0"/>
                <a:cs typeface="Times New Roman" pitchFamily="18" charset="0"/>
              </a:rPr>
              <a:t>theo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câu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hỏi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gợi</a:t>
            </a:r>
            <a:r>
              <a:rPr lang="en-US" sz="3600" b="1" dirty="0" smtClean="0">
                <a:solidFill>
                  <a:srgbClr val="0000CC"/>
                </a:solidFill>
                <a:latin typeface="Times New Roman" pitchFamily="18" charset="0"/>
                <a:cs typeface="Times New Roman" pitchFamily="18" charset="0"/>
              </a:rPr>
              <a:t> ý </a:t>
            </a:r>
            <a:r>
              <a:rPr lang="en-US" sz="3600" b="1" dirty="0" err="1" smtClean="0">
                <a:solidFill>
                  <a:srgbClr val="0000CC"/>
                </a:solidFill>
                <a:latin typeface="Times New Roman" pitchFamily="18" charset="0"/>
                <a:cs typeface="Times New Roman" pitchFamily="18" charset="0"/>
              </a:rPr>
              <a:t>sau</a:t>
            </a:r>
            <a:r>
              <a:rPr lang="en-US" sz="3600" b="1" dirty="0" smtClean="0">
                <a:solidFill>
                  <a:srgbClr val="0000CC"/>
                </a:solidFill>
                <a:latin typeface="Times New Roman" pitchFamily="18" charset="0"/>
                <a:cs typeface="Times New Roman" pitchFamily="18" charset="0"/>
              </a:rPr>
              <a:t>:</a:t>
            </a:r>
          </a:p>
          <a:p>
            <a:pPr>
              <a:lnSpc>
                <a:spcPct val="120000"/>
              </a:lnSpc>
            </a:pPr>
            <a:r>
              <a:rPr lang="en-US" sz="3600" b="1" dirty="0" smtClean="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chuyện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hoặc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bộ</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nào</a:t>
            </a:r>
            <a:r>
              <a:rPr lang="en-US" sz="3600" b="1" dirty="0">
                <a:solidFill>
                  <a:srgbClr val="0000CC"/>
                </a:solidFill>
                <a:latin typeface="Times New Roman" pitchFamily="18" charset="0"/>
                <a:cs typeface="Times New Roman" pitchFamily="18" charset="0"/>
              </a:rPr>
              <a:t>?</a:t>
            </a:r>
          </a:p>
          <a:p>
            <a:pPr>
              <a:lnSpc>
                <a:spcPct val="120000"/>
              </a:lnSpc>
            </a:pPr>
            <a:r>
              <a:rPr lang="fr-FR" sz="3600" b="1" dirty="0" smtClean="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là ai?</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smtClean="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đặc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điểm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gì</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tốt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hoặc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thú</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vị</a:t>
            </a:r>
            <a:r>
              <a:rPr lang="fr-FR" sz="3600" b="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smtClean="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Hành</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động</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nào</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của</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khiến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chú</a:t>
            </a:r>
            <a:r>
              <a:rPr lang="fr-FR" sz="3600" b="1" dirty="0">
                <a:solidFill>
                  <a:srgbClr val="0000CC"/>
                </a:solidFill>
                <a:latin typeface="Times New Roman" pitchFamily="18" charset="0"/>
                <a:cs typeface="Times New Roman" pitchFamily="18" charset="0"/>
              </a:rPr>
              <a:t> ý?</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smtClean="0">
                <a:solidFill>
                  <a:srgbClr val="0000CC"/>
                </a:solidFill>
                <a:latin typeface="Times New Roman" pitchFamily="18" charset="0"/>
                <a:cs typeface="Times New Roman" pitchFamily="18" charset="0"/>
              </a:rPr>
              <a:t>   + </a:t>
            </a:r>
            <a:r>
              <a:rPr lang="fr-FR" sz="3600" b="1" dirty="0" err="1">
                <a:solidFill>
                  <a:srgbClr val="0000CC"/>
                </a:solidFill>
                <a:latin typeface="Times New Roman" pitchFamily="18" charset="0"/>
                <a:cs typeface="Times New Roman" pitchFamily="18" charset="0"/>
              </a:rPr>
              <a:t>Lời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nói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của</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như</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thế</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nào</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khiến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yêu</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thích</a:t>
            </a:r>
            <a:r>
              <a:rPr lang="fr-FR" sz="3600" b="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a:p>
            <a:pPr>
              <a:lnSpc>
                <a:spcPct val="120000"/>
              </a:lnSpc>
            </a:pPr>
            <a:r>
              <a:rPr lang="fr-FR" sz="3600" b="1" dirty="0" smtClean="0">
                <a:solidFill>
                  <a:srgbClr val="0000CC"/>
                </a:solidFill>
                <a:latin typeface="Times New Roman" pitchFamily="18" charset="0"/>
                <a:cs typeface="Times New Roman" pitchFamily="18" charset="0"/>
              </a:rPr>
              <a:t>   + Qua </a:t>
            </a:r>
            <a:r>
              <a:rPr lang="fr-FR" sz="3600" b="1" dirty="0" err="1">
                <a:solidFill>
                  <a:srgbClr val="0000CC"/>
                </a:solidFill>
                <a:latin typeface="Times New Roman" pitchFamily="18" charset="0"/>
                <a:cs typeface="Times New Roman" pitchFamily="18" charset="0"/>
              </a:rPr>
              <a:t>nhân</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vật</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đó</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em</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rút</a:t>
            </a:r>
            <a:r>
              <a:rPr lang="fr-FR" sz="3600" b="1" dirty="0">
                <a:solidFill>
                  <a:srgbClr val="0000CC"/>
                </a:solidFill>
                <a:latin typeface="Times New Roman" pitchFamily="18" charset="0"/>
                <a:cs typeface="Times New Roman" pitchFamily="18" charset="0"/>
              </a:rPr>
              <a:t> ra </a:t>
            </a:r>
            <a:r>
              <a:rPr lang="fr-FR" sz="3600" b="1" dirty="0" err="1">
                <a:solidFill>
                  <a:srgbClr val="0000CC"/>
                </a:solidFill>
                <a:latin typeface="Times New Roman" pitchFamily="18" charset="0"/>
                <a:cs typeface="Times New Roman" pitchFamily="18" charset="0"/>
              </a:rPr>
              <a:t>bài</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học</a:t>
            </a:r>
            <a:r>
              <a:rPr lang="fr-FR" sz="3600" b="1" dirty="0">
                <a:solidFill>
                  <a:srgbClr val="0000CC"/>
                </a:solidFill>
                <a:latin typeface="Times New Roman" pitchFamily="18" charset="0"/>
                <a:cs typeface="Times New Roman" pitchFamily="18" charset="0"/>
              </a:rPr>
              <a:t> </a:t>
            </a:r>
            <a:r>
              <a:rPr lang="fr-FR" sz="3600" b="1" dirty="0" err="1">
                <a:solidFill>
                  <a:srgbClr val="0000CC"/>
                </a:solidFill>
                <a:latin typeface="Times New Roman" pitchFamily="18" charset="0"/>
                <a:cs typeface="Times New Roman" pitchFamily="18" charset="0"/>
              </a:rPr>
              <a:t>gì</a:t>
            </a:r>
            <a:r>
              <a:rPr lang="fr-FR" sz="3600" b="1" dirty="0" smtClean="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sắp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phù</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hợp</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trước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lớp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suy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Lớp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góp</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bổ</a:t>
            </a:r>
            <a:r>
              <a:rPr lang="en-US" sz="3600" b="1" dirty="0">
                <a:solidFill>
                  <a:srgbClr val="0000CC"/>
                </a:solidFill>
                <a:latin typeface="Times New Roman" pitchFamily="18" charset="0"/>
                <a:cs typeface="Times New Roman" pitchFamily="18" charset="0"/>
              </a:rPr>
              <a:t> sung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chuyện</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722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500"/>
                                        <p:tgtEl>
                                          <p:spTgt spid="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Effect transition="in" filter="fade">
                                      <p:cBhvr>
                                        <p:cTn id="5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388810" y="2011954"/>
            <a:ext cx="75438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3</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Nói</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miệng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theo</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dàn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bài</a:t>
            </a:r>
            <a:r>
              <a:rPr lang="en-US" sz="3600" b="1" dirty="0"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48" name="Rectangle 47"/>
          <p:cNvSpPr/>
          <p:nvPr/>
        </p:nvSpPr>
        <p:spPr>
          <a:xfrm>
            <a:off x="1280317" y="2627350"/>
            <a:ext cx="13120628" cy="1754326"/>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Chúng</a:t>
            </a:r>
            <a:r>
              <a:rPr lang="en-US" sz="3600" b="1" dirty="0" smtClean="0">
                <a:solidFill>
                  <a:srgbClr val="0000CC"/>
                </a:solidFill>
                <a:latin typeface="Times New Roman" pitchFamily="18" charset="0"/>
                <a:cs typeface="Times New Roman" pitchFamily="18" charset="0"/>
              </a:rPr>
              <a:t> ta </a:t>
            </a:r>
            <a:r>
              <a:rPr lang="en-US" sz="3600" b="1" dirty="0" err="1" smtClean="0">
                <a:solidFill>
                  <a:srgbClr val="0000CC"/>
                </a:solidFill>
                <a:latin typeface="Times New Roman" pitchFamily="18" charset="0"/>
                <a:cs typeface="Times New Roman" pitchFamily="18" charset="0"/>
              </a:rPr>
              <a:t>cùng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thảo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luận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lựa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chọn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trong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viết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nhân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vật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mình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yêu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thích</a:t>
            </a:r>
            <a:r>
              <a:rPr lang="en-US" sz="3600" b="1" dirty="0">
                <a:solidFill>
                  <a:srgbClr val="0000CC"/>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trong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góp</a:t>
            </a:r>
            <a:r>
              <a:rPr lang="en-US" sz="3600" b="1" dirty="0" smtClean="0">
                <a:solidFill>
                  <a:srgbClr val="0000CC"/>
                </a:solidFill>
                <a:latin typeface="Times New Roman" pitchFamily="18" charset="0"/>
                <a:cs typeface="Times New Roman" pitchFamily="18" charset="0"/>
              </a:rPr>
              <a:t> ý </a:t>
            </a:r>
            <a:r>
              <a:rPr lang="en-US" sz="3600" b="1" dirty="0" err="1" smtClean="0">
                <a:solidFill>
                  <a:srgbClr val="0000CC"/>
                </a:solidFill>
                <a:latin typeface="Times New Roman" pitchFamily="18" charset="0"/>
                <a:cs typeface="Times New Roman" pitchFamily="18" charset="0"/>
              </a:rPr>
              <a:t>chân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thành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mình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sau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khi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nghe</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miệng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theo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1235927" y="5005143"/>
            <a:ext cx="10682227"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4</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Viết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bài</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vào</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vở</a:t>
            </a:r>
            <a:endParaRPr lang="en-US" sz="3600" b="1" dirty="0">
              <a:solidFill>
                <a:srgbClr val="FF0066"/>
              </a:solidFill>
              <a:latin typeface="Times New Roman" pitchFamily="18" charset="0"/>
              <a:cs typeface="Times New Roman" pitchFamily="18" charset="0"/>
            </a:endParaRPr>
          </a:p>
        </p:txBody>
      </p:sp>
      <p:sp>
        <p:nvSpPr>
          <p:cNvPr id="50" name="Rectangle 49"/>
          <p:cNvSpPr/>
          <p:nvPr/>
        </p:nvSpPr>
        <p:spPr>
          <a:xfrm>
            <a:off x="1232569" y="5612469"/>
            <a:ext cx="13106401" cy="1200329"/>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Viết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nhân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vở</a:t>
            </a:r>
            <a:r>
              <a:rPr lang="en-US" sz="3600" b="1" dirty="0" smtClean="0">
                <a:solidFill>
                  <a:srgbClr val="0000CC"/>
                </a:solidFill>
                <a:latin typeface="Times New Roman" pitchFamily="18" charset="0"/>
                <a:cs typeface="Times New Roman" pitchFamily="18" charset="0"/>
              </a:rPr>
              <a:t> ô li </a:t>
            </a:r>
            <a:r>
              <a:rPr lang="en-US" sz="3600" b="1" dirty="0" err="1" smtClean="0">
                <a:solidFill>
                  <a:srgbClr val="0000CC"/>
                </a:solidFill>
                <a:latin typeface="Times New Roman" pitchFamily="18" charset="0"/>
                <a:cs typeface="Times New Roman" pitchFamily="18" charset="0"/>
              </a:rPr>
              <a:t>theo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dàn</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sắp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đúng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liền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mạch</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0" name="Rectangle 9"/>
          <p:cNvSpPr/>
          <p:nvPr/>
        </p:nvSpPr>
        <p:spPr>
          <a:xfrm>
            <a:off x="1256015" y="6833879"/>
            <a:ext cx="10682227"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5</a:t>
            </a:r>
            <a:r>
              <a:rPr lang="en-US" sz="3600" b="1" dirty="0" smtClean="0">
                <a:solidFill>
                  <a:srgbClr val="FF0066"/>
                </a:solidFill>
                <a:latin typeface="Times New Roman" pitchFamily="18" charset="0"/>
                <a:cs typeface="Times New Roman" pitchFamily="18" charset="0"/>
              </a:rPr>
              <a:t>. </a:t>
            </a:r>
            <a:r>
              <a:rPr lang="en-US" sz="3600" b="1" dirty="0" smtClean="0">
                <a:solidFill>
                  <a:srgbClr val="FF0066"/>
                </a:solidFill>
                <a:latin typeface="Times New Roman" pitchFamily="18" charset="0"/>
                <a:cs typeface="Times New Roman" pitchFamily="18" charset="0"/>
              </a:rPr>
              <a:t>Chia </a:t>
            </a:r>
            <a:r>
              <a:rPr lang="en-US" sz="3600" b="1" dirty="0" err="1" smtClean="0">
                <a:solidFill>
                  <a:srgbClr val="FF0066"/>
                </a:solidFill>
                <a:latin typeface="Times New Roman" pitchFamily="18" charset="0"/>
                <a:cs typeface="Times New Roman" pitchFamily="18" charset="0"/>
              </a:rPr>
              <a:t>sẻ</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trước</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lớp</a:t>
            </a:r>
            <a:endParaRPr lang="en-US" sz="3600" b="1" dirty="0">
              <a:solidFill>
                <a:srgbClr val="FF0066"/>
              </a:solidFill>
              <a:latin typeface="Times New Roman" pitchFamily="18" charset="0"/>
              <a:cs typeface="Times New Roman" pitchFamily="18" charset="0"/>
            </a:endParaRPr>
          </a:p>
        </p:txBody>
      </p:sp>
      <p:sp>
        <p:nvSpPr>
          <p:cNvPr id="11" name="Rectangle 10"/>
          <p:cNvSpPr/>
          <p:nvPr/>
        </p:nvSpPr>
        <p:spPr>
          <a:xfrm>
            <a:off x="1294544" y="7367390"/>
            <a:ext cx="13106401" cy="1200329"/>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cử</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đại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diện</a:t>
            </a:r>
            <a:r>
              <a:rPr lang="en-US" sz="3600" b="1" dirty="0" smtClean="0">
                <a:solidFill>
                  <a:srgbClr val="0000CC"/>
                </a:solidFill>
                <a:latin typeface="Times New Roman" pitchFamily="18" charset="0"/>
                <a:cs typeface="Times New Roman" pitchFamily="18" charset="0"/>
              </a:rPr>
              <a:t> chia </a:t>
            </a:r>
            <a:r>
              <a:rPr lang="en-US" sz="3600" b="1" dirty="0" err="1" smtClean="0">
                <a:solidFill>
                  <a:srgbClr val="0000CC"/>
                </a:solidFill>
                <a:latin typeface="Times New Roman" pitchFamily="18" charset="0"/>
                <a:cs typeface="Times New Roman" pitchFamily="18" charset="0"/>
              </a:rPr>
              <a:t>sẻ</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bài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viết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trước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lớp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lớp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cùng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nghe</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lỗi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bổ</a:t>
            </a:r>
            <a:r>
              <a:rPr lang="en-US" sz="3600" b="1" dirty="0">
                <a:solidFill>
                  <a:srgbClr val="0000CC"/>
                </a:solidFill>
                <a:latin typeface="Times New Roman" pitchFamily="18" charset="0"/>
                <a:cs typeface="Times New Roman" pitchFamily="18" charset="0"/>
              </a:rPr>
              <a:t> sung ý hay</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grpSp>
        <p:nvGrpSpPr>
          <p:cNvPr id="12" name="Group 11"/>
          <p:cNvGrpSpPr/>
          <p:nvPr/>
        </p:nvGrpSpPr>
        <p:grpSpPr>
          <a:xfrm>
            <a:off x="4214019" y="42893"/>
            <a:ext cx="7848600" cy="1599885"/>
            <a:chOff x="4214019" y="42893"/>
            <a:chExt cx="7848600" cy="1599885"/>
          </a:xfrm>
        </p:grpSpPr>
        <p:grpSp>
          <p:nvGrpSpPr>
            <p:cNvPr id="13" name="Group 12"/>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7" name="TextBox 16"/>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1947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9346" y="2971800"/>
            <a:ext cx="13138292" cy="5427448"/>
          </a:xfrm>
          <a:prstGeom prst="rect">
            <a:avLst/>
          </a:prstGeom>
        </p:spPr>
        <p:txBody>
          <a:bodyPr wrap="square">
            <a:spAutoFit/>
          </a:bodyPr>
          <a:lstStyle/>
          <a:p>
            <a:pPr algn="just">
              <a:lnSpc>
                <a:spcPct val="107000"/>
              </a:lnSpc>
              <a:spcAft>
                <a:spcPts val="0"/>
              </a:spcAft>
            </a:pPr>
            <a:r>
              <a:rPr lang="en-US" sz="3600" b="1" dirty="0">
                <a:solidFill>
                  <a:srgbClr val="0000CC"/>
                </a:solidFill>
                <a:latin typeface="Times New Roman" pitchFamily="18" charset="0"/>
                <a:cs typeface="Times New Roman" pitchFamily="18" charset="0"/>
              </a:rPr>
              <a:t> </a:t>
            </a:r>
            <a:r>
              <a:rPr lang="en-US" sz="3600" b="1" dirty="0" smtClean="0">
                <a:solidFill>
                  <a:srgbClr val="0000CC"/>
                </a:solidFill>
                <a:latin typeface="Times New Roman" pitchFamily="18" charset="0"/>
                <a:cs typeface="Times New Roman" pitchFamily="18" charset="0"/>
              </a:rPr>
              <a:t>   </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Ngày xửa ngày xưa, ở ngôi làng nọ, có một ông lão đã ngoài 80, hàng ngày cố gắng đi tìm gỗ để làm nhà. Ông cụ có dáng người không cao lắm, thường mặc bộ quần áo màu xanh và đội một chiếc mũ nồi. Trên mặt ông hiện rõ những nếp nhăn và sự trăn trở. Vì tuổi cao nên những hành động, cử chỉ của ông có phần chậm chạp, nhưng ông cụ vẫn rất minh mẫn. Khi nói chuyện với dân làng, ông thể hiện sự dõng dạc, dứt khoát, bình tĩnh phân tích để dân làng hiểu và làm theo. Chính vì vậy, ông đã thuyết phục được người dân đi tìm hạt giống về trồng cây gây rừng</a:t>
            </a:r>
            <a:r>
              <a:rPr lang="vi-VN" sz="3600" b="1" dirty="0" smtClean="0">
                <a:solidFill>
                  <a:srgbClr val="0000CC"/>
                </a:solidFill>
                <a:latin typeface="Times New Roman" pitchFamily="18" charset="0"/>
                <a:cs typeface="Times New Roman" pitchFamily="18" charset="0"/>
              </a:rPr>
              <a:t>.</a:t>
            </a:r>
            <a:endParaRPr lang="en-US" sz="3600" dirty="0"/>
          </a:p>
        </p:txBody>
      </p:sp>
      <p:sp>
        <p:nvSpPr>
          <p:cNvPr id="11" name="Rectangle 10"/>
          <p:cNvSpPr/>
          <p:nvPr/>
        </p:nvSpPr>
        <p:spPr>
          <a:xfrm>
            <a:off x="1599346" y="2128032"/>
            <a:ext cx="114300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6</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Bài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tham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khảo</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grpSp>
        <p:nvGrpSpPr>
          <p:cNvPr id="10" name="Group 9"/>
          <p:cNvGrpSpPr/>
          <p:nvPr/>
        </p:nvGrpSpPr>
        <p:grpSpPr>
          <a:xfrm>
            <a:off x="4214019" y="42893"/>
            <a:ext cx="7848600" cy="1599885"/>
            <a:chOff x="4214019" y="42893"/>
            <a:chExt cx="7848600" cy="1599885"/>
          </a:xfrm>
        </p:grpSpPr>
        <p:grpSp>
          <p:nvGrpSpPr>
            <p:cNvPr id="12" name="Group 11"/>
            <p:cNvGrpSpPr/>
            <p:nvPr/>
          </p:nvGrpSpPr>
          <p:grpSpPr>
            <a:xfrm>
              <a:off x="5010700" y="42893"/>
              <a:ext cx="6255239" cy="1013727"/>
              <a:chOff x="4926153" y="103852"/>
              <a:chExt cx="6149694" cy="1013727"/>
            </a:xfrm>
          </p:grpSpPr>
          <p:grpSp>
            <p:nvGrpSpPr>
              <p:cNvPr id="15" name="Group 14"/>
              <p:cNvGrpSpPr/>
              <p:nvPr/>
            </p:nvGrpSpPr>
            <p:grpSpPr>
              <a:xfrm>
                <a:off x="4926153" y="103852"/>
                <a:ext cx="6149694" cy="1013727"/>
                <a:chOff x="4926153" y="103852"/>
                <a:chExt cx="6149694" cy="1013727"/>
              </a:xfrm>
            </p:grpSpPr>
            <p:sp>
              <p:nvSpPr>
                <p:cNvPr id="18" name="TextBox 17"/>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19" name="TextBox 18"/>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17" name="Straight Connector 16"/>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372290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319" y="2971800"/>
            <a:ext cx="13639800" cy="5980227"/>
          </a:xfrm>
          <a:prstGeom prst="rect">
            <a:avLst/>
          </a:prstGeom>
        </p:spPr>
        <p:txBody>
          <a:bodyPr wrap="square">
            <a:spAutoFit/>
          </a:bodyPr>
          <a:lstStyle/>
          <a:p>
            <a:pPr algn="just">
              <a:lnSpc>
                <a:spcPct val="107000"/>
              </a:lnSpc>
              <a:spcAft>
                <a:spcPts val="0"/>
              </a:spcAft>
            </a:pPr>
            <a:r>
              <a:rPr lang="en-US" sz="3600" b="1" dirty="0" smtClean="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itchFamily="18" charset="0"/>
                <a:cs typeface="Times New Roman" pitchFamily="18" charset="0"/>
              </a:rPr>
              <a:t>Em rất thích nhân vật Đô-rê-mon. Đô-rê-mon là chú mèo máy đến từ tương lai trong bộ phim hoạt hình Đô-rê-mon. Chú có hình dáng béo tròn, thân hình ú nu, chiếc mũi đỏ và cái miệng rộng hoác. Chú có một bảo bối là chiếc túi thần kì ở trước bụng có thể lấy ra bất kì bảo bối nào. Đô-rê-mon là bạn của Nô-bi-ta. Chú luôn ở bên cạnh bảo vệ, bênh vực Nô-bi-ta trong tất cả mọi hoàn cảnh. Bảo vệ khi cậu bị bắt nạt; động viên, khích lệ, an ủi khi cậu gặp khó khăn; cùng cậu đi qua những ngày khó khăn nhất. Qua nhân vật Đô-rê-mon em rút ra cho mình được bài học về sự đoàn kết, nhân hậu, yêu thương bạn bè, giúp đỡ nhau dù hoạn nạn.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075991" y="2156033"/>
            <a:ext cx="114300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6</a:t>
            </a:r>
            <a:r>
              <a:rPr lang="en-US" sz="3800" b="1"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Bài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tham</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khảo</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grpSp>
        <p:nvGrpSpPr>
          <p:cNvPr id="10" name="Group 9"/>
          <p:cNvGrpSpPr/>
          <p:nvPr/>
        </p:nvGrpSpPr>
        <p:grpSpPr>
          <a:xfrm>
            <a:off x="4214019" y="42893"/>
            <a:ext cx="7848600" cy="1599885"/>
            <a:chOff x="4214019" y="42893"/>
            <a:chExt cx="7848600" cy="1599885"/>
          </a:xfrm>
        </p:grpSpPr>
        <p:grpSp>
          <p:nvGrpSpPr>
            <p:cNvPr id="11" name="Group 10"/>
            <p:cNvGrpSpPr/>
            <p:nvPr/>
          </p:nvGrpSpPr>
          <p:grpSpPr>
            <a:xfrm>
              <a:off x="5010700" y="42893"/>
              <a:ext cx="6255239" cy="1013727"/>
              <a:chOff x="4926153" y="103852"/>
              <a:chExt cx="6149694" cy="1013727"/>
            </a:xfrm>
          </p:grpSpPr>
          <p:grpSp>
            <p:nvGrpSpPr>
              <p:cNvPr id="13" name="Group 12"/>
              <p:cNvGrpSpPr/>
              <p:nvPr/>
            </p:nvGrpSpPr>
            <p:grpSpPr>
              <a:xfrm>
                <a:off x="4926153" y="103852"/>
                <a:ext cx="6149694" cy="1013727"/>
                <a:chOff x="4926153" y="103852"/>
                <a:chExt cx="6149694" cy="1013727"/>
              </a:xfrm>
            </p:grpSpPr>
            <p:sp>
              <p:nvSpPr>
                <p:cNvPr id="21" name="TextBox 20"/>
                <p:cNvSpPr txBox="1"/>
                <p:nvPr/>
              </p:nvSpPr>
              <p:spPr>
                <a:xfrm>
                  <a:off x="4926153" y="103852"/>
                  <a:ext cx="6149694"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a:t>
                  </a:r>
                  <a:endParaRPr lang="en-US" sz="3200" dirty="0">
                    <a:solidFill>
                      <a:srgbClr val="0000CC"/>
                    </a:solidFill>
                    <a:latin typeface="Times New Roman" pitchFamily="18" charset="0"/>
                    <a:cs typeface="Times New Roman" pitchFamily="18" charset="0"/>
                  </a:endParaRPr>
                </a:p>
              </p:txBody>
            </p:sp>
            <p:sp>
              <p:nvSpPr>
                <p:cNvPr id="22" name="TextBox 21"/>
                <p:cNvSpPr txBox="1"/>
                <p:nvPr/>
              </p:nvSpPr>
              <p:spPr>
                <a:xfrm>
                  <a:off x="6870126" y="594359"/>
                  <a:ext cx="226174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TIẾNG VIỆT</a:t>
                  </a:r>
                  <a:endParaRPr lang="en-US" sz="2800" b="1" dirty="0">
                    <a:solidFill>
                      <a:srgbClr val="FF0066"/>
                    </a:solidFill>
                    <a:latin typeface="Times New Roman" pitchFamily="18" charset="0"/>
                    <a:cs typeface="Times New Roman" pitchFamily="18" charset="0"/>
                  </a:endParaRPr>
                </a:p>
              </p:txBody>
            </p:sp>
          </p:grpSp>
          <p:cxnSp>
            <p:nvCxnSpPr>
              <p:cNvPr id="20" name="Straight Connector 19"/>
              <p:cNvCxnSpPr/>
              <p:nvPr/>
            </p:nvCxnSpPr>
            <p:spPr>
              <a:xfrm>
                <a:off x="7057080"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 Box 14"/>
            <p:cNvSpPr txBox="1">
              <a:spLocks noChangeArrowheads="1"/>
            </p:cNvSpPr>
            <p:nvPr/>
          </p:nvSpPr>
          <p:spPr bwMode="auto">
            <a:xfrm>
              <a:off x="4214019" y="1066800"/>
              <a:ext cx="7848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BÀI VIẾT 2: VIẾT VỀ NHÂN VẬT YÊU THÍCH</a:t>
              </a:r>
            </a:p>
          </p:txBody>
        </p:sp>
      </p:grpSp>
    </p:spTree>
    <p:extLst>
      <p:ext uri="{BB962C8B-B14F-4D97-AF65-F5344CB8AC3E}">
        <p14:creationId xmlns:p14="http://schemas.microsoft.com/office/powerpoint/2010/main" val="3374570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10597</TotalTime>
  <Words>906</Words>
  <Application>Microsoft Office PowerPoint</Application>
  <PresentationFormat>Custom</PresentationFormat>
  <Paragraphs>61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User</cp:lastModifiedBy>
  <cp:revision>1343</cp:revision>
  <dcterms:created xsi:type="dcterms:W3CDTF">2008-09-09T22:52:10Z</dcterms:created>
  <dcterms:modified xsi:type="dcterms:W3CDTF">2022-08-04T11:49:14Z</dcterms:modified>
</cp:coreProperties>
</file>