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8" r:id="rId2"/>
    <p:sldId id="379" r:id="rId3"/>
    <p:sldId id="380" r:id="rId4"/>
    <p:sldId id="372" r:id="rId5"/>
    <p:sldId id="356" r:id="rId6"/>
    <p:sldId id="373" r:id="rId7"/>
    <p:sldId id="359" r:id="rId8"/>
    <p:sldId id="374" r:id="rId9"/>
    <p:sldId id="375" r:id="rId10"/>
    <p:sldId id="376" r:id="rId11"/>
    <p:sldId id="345" r:id="rId12"/>
    <p:sldId id="377" r:id="rId13"/>
    <p:sldId id="381" r:id="rId14"/>
    <p:sldId id="371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590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183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773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366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956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547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137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8727" algn="l" defTabSz="217718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>
        <p:scale>
          <a:sx n="40" d="100"/>
          <a:sy n="40" d="100"/>
        </p:scale>
        <p:origin x="-78" y="21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590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183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773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366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2956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547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137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8727" algn="l" defTabSz="217718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6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5"/>
            <a:ext cx="20726400" cy="29400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9"/>
            <a:ext cx="5486400" cy="11703050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9"/>
            <a:ext cx="16052800" cy="11703050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9"/>
            <a:ext cx="7721600" cy="730250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5" y="12712709"/>
            <a:ext cx="5689600" cy="730250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5"/>
            <a:ext cx="21945600" cy="9051926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5"/>
            <a:ext cx="20726400" cy="2724150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8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96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4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93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4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8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37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85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5"/>
            <a:ext cx="10769600" cy="90519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5"/>
            <a:ext cx="10769600" cy="90519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5700" b="1"/>
            </a:lvl1pPr>
            <a:lvl2pPr marL="1088483" indent="0">
              <a:buNone/>
              <a:defRPr sz="4800" b="1"/>
            </a:lvl2pPr>
            <a:lvl3pPr marL="2176964" indent="0">
              <a:buNone/>
              <a:defRPr sz="4300" b="1"/>
            </a:lvl3pPr>
            <a:lvl4pPr marL="3265447" indent="0">
              <a:buNone/>
              <a:defRPr sz="3800" b="1"/>
            </a:lvl4pPr>
            <a:lvl5pPr marL="4353930" indent="0">
              <a:buNone/>
              <a:defRPr sz="3800" b="1"/>
            </a:lvl5pPr>
            <a:lvl6pPr marL="5442411" indent="0">
              <a:buNone/>
              <a:defRPr sz="3800" b="1"/>
            </a:lvl6pPr>
            <a:lvl7pPr marL="6530894" indent="0">
              <a:buNone/>
              <a:defRPr sz="3800" b="1"/>
            </a:lvl7pPr>
            <a:lvl8pPr marL="7619375" indent="0">
              <a:buNone/>
              <a:defRPr sz="3800" b="1"/>
            </a:lvl8pPr>
            <a:lvl9pPr marL="87078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0" y="3070226"/>
            <a:ext cx="10778067" cy="1279524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5700" b="1"/>
            </a:lvl1pPr>
            <a:lvl2pPr marL="1088483" indent="0">
              <a:buNone/>
              <a:defRPr sz="4800" b="1"/>
            </a:lvl2pPr>
            <a:lvl3pPr marL="2176964" indent="0">
              <a:buNone/>
              <a:defRPr sz="4300" b="1"/>
            </a:lvl3pPr>
            <a:lvl4pPr marL="3265447" indent="0">
              <a:buNone/>
              <a:defRPr sz="3800" b="1"/>
            </a:lvl4pPr>
            <a:lvl5pPr marL="4353930" indent="0">
              <a:buNone/>
              <a:defRPr sz="3800" b="1"/>
            </a:lvl5pPr>
            <a:lvl6pPr marL="5442411" indent="0">
              <a:buNone/>
              <a:defRPr sz="3800" b="1"/>
            </a:lvl6pPr>
            <a:lvl7pPr marL="6530894" indent="0">
              <a:buNone/>
              <a:defRPr sz="3800" b="1"/>
            </a:lvl7pPr>
            <a:lvl8pPr marL="7619375" indent="0">
              <a:buNone/>
              <a:defRPr sz="3800" b="1"/>
            </a:lvl8pPr>
            <a:lvl9pPr marL="87078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0" y="4349750"/>
            <a:ext cx="10778067" cy="79025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7" y="2870205"/>
            <a:ext cx="8022168" cy="93821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300"/>
            </a:lvl1pPr>
            <a:lvl2pPr marL="1088483" indent="0">
              <a:buNone/>
              <a:defRPr sz="2900"/>
            </a:lvl2pPr>
            <a:lvl3pPr marL="2176964" indent="0">
              <a:buNone/>
              <a:defRPr sz="2400"/>
            </a:lvl3pPr>
            <a:lvl4pPr marL="3265447" indent="0">
              <a:buNone/>
              <a:defRPr sz="2100"/>
            </a:lvl4pPr>
            <a:lvl5pPr marL="4353930" indent="0">
              <a:buNone/>
              <a:defRPr sz="2100"/>
            </a:lvl5pPr>
            <a:lvl6pPr marL="5442411" indent="0">
              <a:buNone/>
              <a:defRPr sz="2100"/>
            </a:lvl6pPr>
            <a:lvl7pPr marL="6530894" indent="0">
              <a:buNone/>
              <a:defRPr sz="2100"/>
            </a:lvl7pPr>
            <a:lvl8pPr marL="7619375" indent="0">
              <a:buNone/>
              <a:defRPr sz="2100"/>
            </a:lvl8pPr>
            <a:lvl9pPr marL="870785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7600"/>
            </a:lvl1pPr>
            <a:lvl2pPr marL="1088483" indent="0">
              <a:buNone/>
              <a:defRPr sz="6700"/>
            </a:lvl2pPr>
            <a:lvl3pPr marL="2176964" indent="0">
              <a:buNone/>
              <a:defRPr sz="5700"/>
            </a:lvl3pPr>
            <a:lvl4pPr marL="3265447" indent="0">
              <a:buNone/>
              <a:defRPr sz="4800"/>
            </a:lvl4pPr>
            <a:lvl5pPr marL="4353930" indent="0">
              <a:buNone/>
              <a:defRPr sz="4800"/>
            </a:lvl5pPr>
            <a:lvl6pPr marL="5442411" indent="0">
              <a:buNone/>
              <a:defRPr sz="4800"/>
            </a:lvl6pPr>
            <a:lvl7pPr marL="6530894" indent="0">
              <a:buNone/>
              <a:defRPr sz="4800"/>
            </a:lvl7pPr>
            <a:lvl8pPr marL="7619375" indent="0">
              <a:buNone/>
              <a:defRPr sz="4800"/>
            </a:lvl8pPr>
            <a:lvl9pPr marL="8707858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300"/>
            </a:lvl1pPr>
            <a:lvl2pPr marL="1088483" indent="0">
              <a:buNone/>
              <a:defRPr sz="2900"/>
            </a:lvl2pPr>
            <a:lvl3pPr marL="2176964" indent="0">
              <a:buNone/>
              <a:defRPr sz="2400"/>
            </a:lvl3pPr>
            <a:lvl4pPr marL="3265447" indent="0">
              <a:buNone/>
              <a:defRPr sz="2100"/>
            </a:lvl4pPr>
            <a:lvl5pPr marL="4353930" indent="0">
              <a:buNone/>
              <a:defRPr sz="2100"/>
            </a:lvl5pPr>
            <a:lvl6pPr marL="5442411" indent="0">
              <a:buNone/>
              <a:defRPr sz="2100"/>
            </a:lvl6pPr>
            <a:lvl7pPr marL="6530894" indent="0">
              <a:buNone/>
              <a:defRPr sz="2100"/>
            </a:lvl7pPr>
            <a:lvl8pPr marL="7619375" indent="0">
              <a:buNone/>
              <a:defRPr sz="2100"/>
            </a:lvl8pPr>
            <a:lvl9pPr marL="870785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2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522107" y="455253"/>
            <a:ext cx="1458725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32884" y="185948"/>
            <a:ext cx="1277906" cy="124649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1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1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1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1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96865" y="457205"/>
            <a:ext cx="1338820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4" y="320915"/>
            <a:ext cx="17135296" cy="976562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4" tIns="45711" rIns="91424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696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63" indent="-816363" algn="l" defTabSz="217696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85" indent="-680302" algn="l" defTabSz="217696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207" indent="-544240" algn="l" defTabSz="217696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88" indent="-544240" algn="l" defTabSz="217696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71" indent="-544240" algn="l" defTabSz="217696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52" indent="-544240" algn="l" defTabSz="217696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135" indent="-544240" algn="l" defTabSz="217696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618" indent="-544240" algn="l" defTabSz="217696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101" indent="-544240" algn="l" defTabSz="217696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83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64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47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30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411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94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75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58" algn="l" defTabSz="217696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60.pn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43.png"/><Relationship Id="rId10" Type="http://schemas.openxmlformats.org/officeDocument/2006/relationships/image" Target="../media/image58.png"/><Relationship Id="rId4" Type="http://schemas.openxmlformats.org/officeDocument/2006/relationships/image" Target="../media/image270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60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8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650.png"/><Relationship Id="rId15" Type="http://schemas.openxmlformats.org/officeDocument/2006/relationships/image" Target="../media/image67.png"/><Relationship Id="rId10" Type="http://schemas.openxmlformats.org/officeDocument/2006/relationships/image" Target="../media/image57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6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74.png"/><Relationship Id="rId15" Type="http://schemas.openxmlformats.org/officeDocument/2006/relationships/image" Target="../media/image76.png"/><Relationship Id="rId10" Type="http://schemas.openxmlformats.org/officeDocument/2006/relationships/image" Target="../media/image62.wmf"/><Relationship Id="rId19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9.png"/><Relationship Id="rId7" Type="http://schemas.openxmlformats.org/officeDocument/2006/relationships/image" Target="../media/image15.wmf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24" Type="http://schemas.openxmlformats.org/officeDocument/2006/relationships/image" Target="../media/image22.png"/><Relationship Id="rId5" Type="http://schemas.openxmlformats.org/officeDocument/2006/relationships/image" Target="../media/image14.wmf"/><Relationship Id="rId23" Type="http://schemas.openxmlformats.org/officeDocument/2006/relationships/image" Target="../media/image21.png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8600" y="1524000"/>
            <a:ext cx="7534435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KIỂM TRA BÀI CŨ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2647384"/>
            <a:ext cx="12128641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6700" kern="0" dirty="0" err="1">
                <a:solidFill>
                  <a:srgbClr val="FF3300"/>
                </a:solidFill>
                <a:latin typeface="Arial"/>
                <a:cs typeface="Arial"/>
              </a:rPr>
              <a:t>Giải</a:t>
            </a:r>
            <a:r>
              <a:rPr lang="en-US" sz="6700" kern="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6700" kern="0" dirty="0" err="1">
                <a:solidFill>
                  <a:srgbClr val="FF3300"/>
                </a:solidFill>
                <a:latin typeface="Arial"/>
                <a:cs typeface="Arial"/>
              </a:rPr>
              <a:t>các</a:t>
            </a:r>
            <a:r>
              <a:rPr lang="en-US" sz="6700" kern="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6700" kern="0" dirty="0" err="1">
                <a:solidFill>
                  <a:srgbClr val="FF3300"/>
                </a:solidFill>
                <a:latin typeface="Arial"/>
                <a:cs typeface="Arial"/>
              </a:rPr>
              <a:t>phương</a:t>
            </a:r>
            <a:r>
              <a:rPr lang="en-US" sz="6700" kern="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6700" kern="0" dirty="0" err="1">
                <a:solidFill>
                  <a:srgbClr val="FF3300"/>
                </a:solidFill>
                <a:latin typeface="Arial"/>
                <a:cs typeface="Arial"/>
              </a:rPr>
              <a:t>trình</a:t>
            </a:r>
            <a:r>
              <a:rPr lang="en-US" sz="6700" kern="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6700" kern="0" dirty="0" err="1">
                <a:solidFill>
                  <a:srgbClr val="FF3300"/>
                </a:solidFill>
                <a:latin typeface="Arial"/>
                <a:cs typeface="Arial"/>
              </a:rPr>
              <a:t>mũ</a:t>
            </a:r>
            <a:r>
              <a:rPr lang="en-US" sz="6700" kern="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6700" kern="0" dirty="0" err="1">
                <a:solidFill>
                  <a:srgbClr val="FF3300"/>
                </a:solidFill>
                <a:latin typeface="Arial"/>
                <a:cs typeface="Arial"/>
              </a:rPr>
              <a:t>sau</a:t>
            </a:r>
            <a:r>
              <a:rPr lang="en-US" sz="6700" kern="0" dirty="0">
                <a:solidFill>
                  <a:srgbClr val="FF3300"/>
                </a:solidFill>
                <a:latin typeface="Arial"/>
                <a:cs typeface="Arial"/>
              </a:rPr>
              <a:t>:</a:t>
            </a:r>
            <a:endParaRPr lang="en-US" sz="6700" kern="0" dirty="0"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934200"/>
            <a:ext cx="3687228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21770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6700" u="sng" dirty="0" err="1">
                <a:solidFill>
                  <a:srgbClr val="FF0000"/>
                </a:solidFill>
                <a:latin typeface="Arial"/>
                <a:cs typeface="Arial"/>
              </a:rPr>
              <a:t>Kết</a:t>
            </a:r>
            <a:r>
              <a:rPr lang="en-US" sz="6700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6700" u="sng" dirty="0" err="1">
                <a:solidFill>
                  <a:srgbClr val="FF0000"/>
                </a:solidFill>
                <a:latin typeface="Arial"/>
                <a:cs typeface="Arial"/>
              </a:rPr>
              <a:t>quả</a:t>
            </a:r>
            <a:r>
              <a:rPr lang="en-US" sz="67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n-US" sz="67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48802"/>
              </p:ext>
            </p:extLst>
          </p:nvPr>
        </p:nvGraphicFramePr>
        <p:xfrm>
          <a:off x="2300814" y="8049563"/>
          <a:ext cx="10391389" cy="110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3" imgW="1968480" imgH="241200" progId="Equation.DSMT4">
                  <p:embed/>
                </p:oleObj>
              </mc:Choice>
              <mc:Fallback>
                <p:oleObj name="Equation" r:id="rId3" imgW="196848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814" y="8049563"/>
                        <a:ext cx="10391389" cy="1105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748401"/>
              </p:ext>
            </p:extLst>
          </p:nvPr>
        </p:nvGraphicFramePr>
        <p:xfrm>
          <a:off x="2209800" y="3427413"/>
          <a:ext cx="17279938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5" imgW="2781000" imgH="888840" progId="Equation.DSMT4">
                  <p:embed/>
                </p:oleObj>
              </mc:Choice>
              <mc:Fallback>
                <p:oleObj name="Equation" r:id="rId5" imgW="278100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7413"/>
                        <a:ext cx="17279938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62938"/>
              </p:ext>
            </p:extLst>
          </p:nvPr>
        </p:nvGraphicFramePr>
        <p:xfrm>
          <a:off x="12649200" y="7612634"/>
          <a:ext cx="12004596" cy="189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7" imgW="2336760" imgH="482400" progId="Equation.DSMT4">
                  <p:embed/>
                </p:oleObj>
              </mc:Choice>
              <mc:Fallback>
                <p:oleObj name="Equation" r:id="rId7" imgW="233676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7612634"/>
                        <a:ext cx="12004596" cy="1899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5396"/>
              </p:ext>
            </p:extLst>
          </p:nvPr>
        </p:nvGraphicFramePr>
        <p:xfrm>
          <a:off x="2395617" y="9144000"/>
          <a:ext cx="9220200" cy="10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9" imgW="1574800" imgH="228600" progId="Equation.DSMT4">
                  <p:embed/>
                </p:oleObj>
              </mc:Choice>
              <mc:Fallback>
                <p:oleObj name="Equation" r:id="rId9" imgW="1574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617" y="9144000"/>
                        <a:ext cx="9220200" cy="1005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35367"/>
              </p:ext>
            </p:extLst>
          </p:nvPr>
        </p:nvGraphicFramePr>
        <p:xfrm>
          <a:off x="1600200" y="9906000"/>
          <a:ext cx="1747520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11" imgW="3213000" imgH="457200" progId="Equation.DSMT4">
                  <p:embed/>
                </p:oleObj>
              </mc:Choice>
              <mc:Fallback>
                <p:oleObj name="Equation" r:id="rId11" imgW="3213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906000"/>
                        <a:ext cx="17475200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647604"/>
              </p:ext>
            </p:extLst>
          </p:nvPr>
        </p:nvGraphicFramePr>
        <p:xfrm>
          <a:off x="2368550" y="11606213"/>
          <a:ext cx="9907588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13" imgW="1942920" imgH="457200" progId="Equation.DSMT4">
                  <p:embed/>
                </p:oleObj>
              </mc:Choice>
              <mc:Fallback>
                <p:oleObj name="Equation" r:id="rId13" imgW="194292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11606213"/>
                        <a:ext cx="9907588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95401" y="1752600"/>
            <a:ext cx="12739384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2. BẤT PHƯƠNG TRÌNH MŨ ĐƠN GIẢN</a:t>
            </a:r>
            <a:endParaRPr lang="vi-VN" b="1" dirty="0">
              <a:solidFill>
                <a:srgbClr val="0000FF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010749" y="5613305"/>
            <a:ext cx="22588107" cy="6938450"/>
            <a:chOff x="1205494" y="6947475"/>
            <a:chExt cx="22139783" cy="6539925"/>
          </a:xfrm>
        </p:grpSpPr>
        <p:sp>
          <p:nvSpPr>
            <p:cNvPr id="42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5"/>
              <a:ext cx="3816101" cy="840609"/>
              <a:chOff x="1205494" y="6947475"/>
              <a:chExt cx="3816101" cy="840609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95286" y="5723269"/>
                <a:ext cx="840609" cy="32890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8" y="7023097"/>
                <a:ext cx="2873707" cy="71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1876925" y="3725841"/>
                <a:ext cx="6078389" cy="150098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36" tIns="45718" rIns="91436" bIns="45718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&gt;0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vi-VN" dirty="0"/>
                  <a:t>	 	</a:t>
                </a:r>
                <a:endParaRPr lang="vi-VN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25" y="3725837"/>
                <a:ext cx="6078390" cy="15336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928355" y="2585204"/>
            <a:ext cx="14491525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b) Đặt ẩn phụ</a:t>
            </a:r>
            <a:endParaRPr lang="vi-V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94938" y="3385011"/>
                <a:ext cx="6370285" cy="142589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/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932" y="3385008"/>
                <a:ext cx="6370286" cy="1602683"/>
              </a:xfrm>
              <a:prstGeom prst="rect">
                <a:avLst/>
              </a:prstGeom>
              <a:blipFill>
                <a:blip r:embed="rId4"/>
                <a:stretch>
                  <a:fillRect l="-3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566363" y="5002026"/>
            <a:ext cx="12281264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VÍ DỤ: </a:t>
            </a:r>
            <a:r>
              <a:rPr lang="vi-VN" dirty="0"/>
              <a:t>Giải bất phương trình sau 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endParaRPr lang="vi-V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10859509" y="5004947"/>
                <a:ext cx="8884331" cy="175598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36" tIns="45718" rIns="91436" bIns="45718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vi-VN">
                        <a:latin typeface="Cambria Math" panose="02040503050406030204" pitchFamily="18" charset="0"/>
                      </a:rPr>
                      <m:t>                </m:t>
                    </m:r>
                  </m:oMath>
                </a14:m>
                <a:r>
                  <a:rPr lang="vi-VN" dirty="0"/>
                  <a:t> 		</a:t>
                </a:r>
                <a:endParaRPr lang="vi-VN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509" y="5004947"/>
                <a:ext cx="8884331" cy="17559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05584" y="6188493"/>
                <a:ext cx="21598437" cy="1094270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/>
                  <a:t>Ta có: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+3≤0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+3≤0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84" y="6188493"/>
                <a:ext cx="21598437" cy="1094270"/>
              </a:xfrm>
              <a:prstGeom prst="rect">
                <a:avLst/>
              </a:prstGeom>
              <a:blipFill rotWithShape="1">
                <a:blip r:embed="rId6"/>
                <a:stretch>
                  <a:fillRect l="-11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0984" y="9008864"/>
                <a:ext cx="18796816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/>
                  <a:t>Khi đó bất phương trình trở thành: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+27≤0⟺</m:t>
                    </m:r>
                  </m:oMath>
                </a14:m>
                <a:r>
                  <a:rPr lang="vi-VN" dirty="0"/>
                  <a:t>3</a:t>
                </a:r>
                <a14:m>
                  <m:oMath xmlns:m="http://schemas.openxmlformats.org/officeDocument/2006/math">
                    <m:r>
                      <a:rPr lang="vi-V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83" y="9008864"/>
                <a:ext cx="18796817" cy="769441"/>
              </a:xfrm>
              <a:prstGeom prst="rect">
                <a:avLst/>
              </a:prstGeom>
              <a:blipFill>
                <a:blip r:embed="rId7"/>
                <a:stretch>
                  <a:fillRect l="-1297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0266" y="10921995"/>
                <a:ext cx="12835437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/>
                  <a:t>Vậy tập nghiệm của bất phương trình là: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60" y="10921992"/>
                <a:ext cx="12835438" cy="769441"/>
              </a:xfrm>
              <a:prstGeom prst="rect">
                <a:avLst/>
              </a:prstGeom>
              <a:blipFill>
                <a:blip r:embed="rId8"/>
                <a:stretch>
                  <a:fillRect l="-1899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0263" y="7162580"/>
                <a:ext cx="7758541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/>
                  <a:t>-12.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+27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60" y="7162580"/>
                <a:ext cx="7758540" cy="769441"/>
              </a:xfrm>
              <a:prstGeom prst="rect">
                <a:avLst/>
              </a:prstGeom>
              <a:blipFill>
                <a:blip r:embed="rId9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8359" y="7932020"/>
                <a:ext cx="8962253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/>
                  <a:t>Đặt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vi-VN">
                        <a:latin typeface="Cambria Math" panose="020405030504060302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i</m:t>
                    </m:r>
                    <m:r>
                      <a:rPr lang="vi-VN">
                        <a:latin typeface="Cambria Math" panose="02040503050406030204" pitchFamily="18" charset="0"/>
                      </a:rPr>
                      <m:t>ề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u</m:t>
                    </m:r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ki</m:t>
                    </m:r>
                    <m:r>
                      <a:rPr lang="vi-VN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356" y="7932021"/>
                <a:ext cx="8962252" cy="769441"/>
              </a:xfrm>
              <a:prstGeom prst="rect">
                <a:avLst/>
              </a:prstGeom>
              <a:blipFill>
                <a:blip r:embed="rId10"/>
                <a:stretch>
                  <a:fillRect l="-271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65352" y="9725141"/>
                <a:ext cx="7010400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m:rPr>
                        <m:nor/>
                      </m:rPr>
                      <a:rPr lang="vi-VN" dirty="0"/>
                      <m:t>3</m:t>
                    </m:r>
                    <m:r>
                      <a:rPr lang="vi-V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≤9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vi-VN" dirty="0"/>
                  <a:t>1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53" y="9725137"/>
                <a:ext cx="7010400" cy="769441"/>
              </a:xfrm>
              <a:prstGeom prst="rect">
                <a:avLst/>
              </a:prstGeom>
              <a:blipFill>
                <a:blip r:embed="rId11"/>
                <a:stretch>
                  <a:fillRect t="-18110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" grpId="0"/>
      <p:bldP spid="28" grpId="0"/>
      <p:bldP spid="29" grpId="0"/>
      <p:bldP spid="6" grpId="0"/>
      <p:bldP spid="14" grpId="0"/>
      <p:bldP spid="15" grpId="0"/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00131" y="8012559"/>
            <a:ext cx="22136901" cy="478600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68201"/>
              <a:chOff x="1205494" y="6941416"/>
              <a:chExt cx="3493741" cy="96820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989813"/>
                <a:ext cx="782726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6" y="6941416"/>
                <a:ext cx="2641569" cy="968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7126889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337652"/>
            <a:ext cx="23774400" cy="536467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64">
                <a:defRPr/>
              </a:pPr>
              <a:endParaRPr lang="en-US" sz="31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64"/>
                <a:endParaRPr lang="en-US" sz="31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64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64">
                  <a:defRPr/>
                </a:pPr>
                <a:endParaRPr lang="en-US" sz="31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5"/>
                <a:ext cx="3173469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544800" y="11995107"/>
                <a:ext cx="2500565" cy="83099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0" y="11995104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876800"/>
                <a:ext cx="5485688" cy="83099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41711" y="5112734"/>
                <a:ext cx="686248" cy="83099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705" y="5112734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5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5"/>
                <a:ext cx="6784255" cy="7541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535417" y="5092577"/>
            <a:ext cx="1072552" cy="10725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r>
              <a:rPr lang="vi-V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03948"/>
              </p:ext>
            </p:extLst>
          </p:nvPr>
        </p:nvGraphicFramePr>
        <p:xfrm>
          <a:off x="14961887" y="4936613"/>
          <a:ext cx="6866045" cy="127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7" imgW="1409400" imgH="253800" progId="Equation.DSMT4">
                  <p:embed/>
                </p:oleObj>
              </mc:Choice>
              <mc:Fallback>
                <p:oleObj name="Equation" r:id="rId7" imgW="1409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61887" y="4936613"/>
                        <a:ext cx="6866045" cy="1277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889934"/>
              </p:ext>
            </p:extLst>
          </p:nvPr>
        </p:nvGraphicFramePr>
        <p:xfrm>
          <a:off x="4926871" y="4901149"/>
          <a:ext cx="2834456" cy="1049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9" imgW="685800" imgH="253800" progId="Equation.DSMT4">
                  <p:embed/>
                </p:oleObj>
              </mc:Choice>
              <mc:Fallback>
                <p:oleObj name="Equation" r:id="rId9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6871" y="4901149"/>
                        <a:ext cx="2834456" cy="1049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6" y="6484684"/>
            <a:ext cx="969507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4800" b="1" dirty="0"/>
              <a:t>C. </a:t>
            </a:r>
            <a:endParaRPr lang="en-US" sz="4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194870"/>
              </p:ext>
            </p:extLst>
          </p:nvPr>
        </p:nvGraphicFramePr>
        <p:xfrm>
          <a:off x="4392041" y="6428651"/>
          <a:ext cx="7647560" cy="101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tion" r:id="rId11" imgW="1396800" imgH="253800" progId="Equation.DSMT4">
                  <p:embed/>
                </p:oleObj>
              </mc:Choice>
              <mc:Fallback>
                <p:oleObj name="Equation" r:id="rId11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2041" y="6428651"/>
                        <a:ext cx="7647560" cy="101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41704" y="6483064"/>
            <a:ext cx="864368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4800" b="1" dirty="0"/>
              <a:t>D. </a:t>
            </a:r>
            <a:endParaRPr lang="en-US" sz="48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805892"/>
              </p:ext>
            </p:extLst>
          </p:nvPr>
        </p:nvGraphicFramePr>
        <p:xfrm>
          <a:off x="15306752" y="6393581"/>
          <a:ext cx="6334048" cy="114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Equation" r:id="rId13" imgW="1409400" imgH="253800" progId="Equation.DSMT4">
                  <p:embed/>
                </p:oleObj>
              </mc:Choice>
              <mc:Fallback>
                <p:oleObj name="Equation" r:id="rId13" imgW="1409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306752" y="6393581"/>
                        <a:ext cx="6334048" cy="1141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8679" y="2669447"/>
                <a:ext cx="17597325" cy="1305995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 smtClean="0"/>
                  <a:t>Giải bất phương 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vi-VN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vi-V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đượ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nghi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vi-V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674" y="2669444"/>
                <a:ext cx="17597326" cy="1305999"/>
              </a:xfrm>
              <a:prstGeom prst="rect">
                <a:avLst/>
              </a:prstGeom>
              <a:blipFill>
                <a:blip r:embed="rId15"/>
                <a:stretch>
                  <a:fillRect l="-1351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89539" y="8571417"/>
                <a:ext cx="15955861" cy="1921548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 smtClean="0"/>
                  <a:t>Bất </a:t>
                </a:r>
                <a:r>
                  <a:rPr lang="vi-VN" dirty="0"/>
                  <a:t>phương 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vi-V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−4≥0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≤−2 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h𝑜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ặ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8" y="8571413"/>
                <a:ext cx="15955862" cy="1921552"/>
              </a:xfrm>
              <a:prstGeom prst="rect">
                <a:avLst/>
              </a:prstGeom>
              <a:blipFill>
                <a:blip r:embed="rId16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04784" y="11187783"/>
            <a:ext cx="10138416" cy="7540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dirty="0" smtClean="0"/>
              <a:t>Vậy tập nghiệm của bất phương trình là: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81031"/>
              </p:ext>
            </p:extLst>
          </p:nvPr>
        </p:nvGraphicFramePr>
        <p:xfrm>
          <a:off x="14043200" y="11107831"/>
          <a:ext cx="6858000" cy="126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17" imgW="6858013" imgH="1266840" progId="Equation.DSMT4">
                  <p:embed/>
                </p:oleObj>
              </mc:Choice>
              <mc:Fallback>
                <p:oleObj name="Equation" r:id="rId17" imgW="6858013" imgH="1266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43200" y="11107831"/>
                        <a:ext cx="6858000" cy="1266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49" grpId="0" animBg="1"/>
      <p:bldP spid="7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8517" y="8012557"/>
            <a:ext cx="22136901" cy="593204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17001"/>
              <a:chOff x="1205494" y="6941416"/>
              <a:chExt cx="3493741" cy="91700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6" y="6941416"/>
                <a:ext cx="2641569" cy="91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68002" y="2339899"/>
            <a:ext cx="23679099" cy="4507498"/>
            <a:chOff x="992187" y="2564544"/>
            <a:chExt cx="22263487" cy="399784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5617" y="2576755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64">
                <a:defRPr/>
              </a:pPr>
              <a:endParaRPr lang="en-US" sz="31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64"/>
                <a:endParaRPr lang="en-US" sz="31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64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64">
                  <a:defRPr/>
                </a:pPr>
                <a:endParaRPr lang="en-US" sz="31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3173469" cy="721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140235" y="10896603"/>
                <a:ext cx="2500565" cy="83099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235" y="1089660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3857934"/>
                <a:ext cx="5485688" cy="83099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57934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48497" y="4097192"/>
                <a:ext cx="686248" cy="83099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8494" y="4097191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5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2" y="1706055"/>
                <a:ext cx="6784255" cy="7541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395927" y="3917051"/>
            <a:ext cx="1072552" cy="10725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r>
              <a:rPr lang="vi-V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103789"/>
              </p:ext>
            </p:extLst>
          </p:nvPr>
        </p:nvGraphicFramePr>
        <p:xfrm>
          <a:off x="14468475" y="3918259"/>
          <a:ext cx="7854949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Equation" r:id="rId7" imgW="1612800" imgH="253800" progId="Equation.DSMT4">
                  <p:embed/>
                </p:oleObj>
              </mc:Choice>
              <mc:Fallback>
                <p:oleObj name="Equation" r:id="rId7" imgW="161280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68475" y="3918259"/>
                        <a:ext cx="7854949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23351"/>
              </p:ext>
            </p:extLst>
          </p:nvPr>
        </p:nvGraphicFramePr>
        <p:xfrm>
          <a:off x="4508505" y="3881747"/>
          <a:ext cx="3673475" cy="105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Equation" r:id="rId9" imgW="888840" imgH="253800" progId="Equation.DSMT4">
                  <p:embed/>
                </p:oleObj>
              </mc:Choice>
              <mc:Fallback>
                <p:oleObj name="Equation" r:id="rId9" imgW="88884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5" y="3881747"/>
                        <a:ext cx="3673475" cy="1050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6" y="5465818"/>
            <a:ext cx="969507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4800" b="1" dirty="0"/>
              <a:t>C. </a:t>
            </a:r>
            <a:endParaRPr lang="en-US" sz="4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8647"/>
              </p:ext>
            </p:extLst>
          </p:nvPr>
        </p:nvGraphicFramePr>
        <p:xfrm>
          <a:off x="4196900" y="5463742"/>
          <a:ext cx="882808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Equation" r:id="rId11" imgW="1612800" imgH="253800" progId="Equation.DSMT4">
                  <p:embed/>
                </p:oleObj>
              </mc:Choice>
              <mc:Fallback>
                <p:oleObj name="Equation" r:id="rId11" imgW="1612800" imgH="253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96900" y="5463742"/>
                        <a:ext cx="882808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41704" y="5464198"/>
            <a:ext cx="864368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4800" b="1" dirty="0"/>
              <a:t>D. </a:t>
            </a:r>
            <a:endParaRPr lang="en-US" sz="48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198004"/>
              </p:ext>
            </p:extLst>
          </p:nvPr>
        </p:nvGraphicFramePr>
        <p:xfrm>
          <a:off x="14851065" y="5373998"/>
          <a:ext cx="7246936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13" imgW="1612800" imgH="253800" progId="Equation.DSMT4">
                  <p:embed/>
                </p:oleObj>
              </mc:Choice>
              <mc:Fallback>
                <p:oleObj name="Equation" r:id="rId13" imgW="161280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851065" y="5373998"/>
                        <a:ext cx="7246936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2065" y="2742093"/>
                <a:ext cx="11514136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 smtClean="0"/>
                  <a:t>Giải bất phương trình sau: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vi-VN" b="0" i="1" smtClean="0">
                        <a:latin typeface="Cambria Math" panose="02040503050406030204" pitchFamily="18" charset="0"/>
                      </a:rPr>
                      <m:t>+6&gt;0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3" y="2742089"/>
                <a:ext cx="11514137" cy="754053"/>
              </a:xfrm>
              <a:prstGeom prst="rect">
                <a:avLst/>
              </a:prstGeom>
              <a:blipFill>
                <a:blip r:embed="rId15"/>
                <a:stretch>
                  <a:fillRect l="-2118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795" y="8901428"/>
                <a:ext cx="15684501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+6&gt;0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vi-V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−7.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+6&gt;0 (∗)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95" y="8901428"/>
                <a:ext cx="1568450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510303"/>
              </p:ext>
            </p:extLst>
          </p:nvPr>
        </p:nvGraphicFramePr>
        <p:xfrm>
          <a:off x="12134855" y="6769100"/>
          <a:ext cx="114301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134855" y="6769100"/>
                        <a:ext cx="114301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7754" y="9844941"/>
                <a:ext cx="17198157" cy="4211790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dirty="0" smtClean="0"/>
                  <a:t>Đặt </a:t>
                </a:r>
                <a14:m>
                  <m:oMath xmlns:m="http://schemas.openxmlformats.org/officeDocument/2006/math">
                    <m:r>
                      <a:rPr lang="vi-V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&gt;0. 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Khi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 đó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ở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th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vi-VN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+6&gt;0 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d>
                        <m:dPr>
                          <m:begChr m:val="["/>
                          <m:endChr m:val=""/>
                          <m:ctrlPr>
                            <a:rPr lang="vi-VN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sSup>
                                <m:sSupPr>
                                  <m:ctrlPr>
                                    <a:rPr lang="vi-V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vi-V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e>
                          </m:eqAr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vi-V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vi-VN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&lt;0</m:t>
                                  </m:r>
                                </m:e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func>
                                    <m:funcPr>
                                      <m:ctrlPr>
                                        <a:rPr lang="vi-VN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vi-VN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vi-V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vi-VN" b="0" i="1" smtClean="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vi-VN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vi-VN" i="1" dirty="0" smtClean="0">
                  <a:latin typeface="Cambria Math" panose="02040503050406030204" pitchFamily="18" charset="0"/>
                </a:endParaRPr>
              </a:p>
              <a:p>
                <a:r>
                  <a:rPr lang="vi-VN" dirty="0" smtClean="0"/>
                  <a:t>Vậy tập nghiệm của bất phương trình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∞;0</m:t>
                        </m:r>
                      </m:e>
                    </m:d>
                    <m:r>
                      <a:rPr lang="vi-VN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dirty="0"/>
              </a:p>
              <a:p>
                <a:endParaRPr lang="vi-VN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750" y="9844937"/>
                <a:ext cx="17198158" cy="4455450"/>
              </a:xfrm>
              <a:prstGeom prst="rect">
                <a:avLst/>
              </a:prstGeom>
              <a:blipFill>
                <a:blip r:embed="rId19"/>
                <a:stretch>
                  <a:fillRect l="-1418" t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2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49" grpId="0" animBg="1"/>
      <p:bldP spid="7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5486400" y="3443288"/>
            <a:ext cx="946785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4324" y="5057506"/>
            <a:ext cx="134016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1_Sgk(89); 2.36_Sbt(107).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 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lôgarít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8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4"/>
            <a:ext cx="2356712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64">
                <a:defRPr/>
              </a:pPr>
              <a:r>
                <a:rPr lang="en-US" sz="6700" dirty="0" err="1">
                  <a:solidFill>
                    <a:srgbClr val="FF0000"/>
                  </a:solidFill>
                </a:rPr>
                <a:t>TIẾT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HỌC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KẾT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THÚC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6964">
                <a:defRPr/>
              </a:pPr>
              <a:r>
                <a:rPr lang="en-US" sz="6700" dirty="0" err="1">
                  <a:solidFill>
                    <a:srgbClr val="FF0000"/>
                  </a:solidFill>
                </a:rPr>
                <a:t>TRÂN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TRỌNG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CÁM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ƠN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CÁC</a:t>
              </a:r>
              <a:r>
                <a:rPr lang="en-US" sz="6700" dirty="0">
                  <a:solidFill>
                    <a:srgbClr val="FF0000"/>
                  </a:solidFill>
                </a:rPr>
                <a:t> EM </a:t>
              </a:r>
              <a:r>
                <a:rPr lang="en-US" sz="6700" dirty="0" err="1">
                  <a:solidFill>
                    <a:srgbClr val="FF0000"/>
                  </a:solidFill>
                </a:rPr>
                <a:t>HỌC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SINH</a:t>
              </a:r>
              <a:r>
                <a:rPr lang="en-US" sz="6700" dirty="0">
                  <a:solidFill>
                    <a:srgbClr val="FF0000"/>
                  </a:solidFill>
                </a:rPr>
                <a:t> </a:t>
              </a:r>
              <a:r>
                <a:rPr lang="en-US" sz="6700" dirty="0" err="1">
                  <a:solidFill>
                    <a:srgbClr val="FF0000"/>
                  </a:solidFill>
                </a:rPr>
                <a:t>ĐÃ</a:t>
              </a:r>
              <a:r>
                <a:rPr lang="en-US" sz="6700" dirty="0">
                  <a:solidFill>
                    <a:srgbClr val="FF0000"/>
                  </a:solidFill>
                </a:rPr>
                <a:t> THEO </a:t>
              </a:r>
              <a:r>
                <a:rPr lang="en-US" sz="6700" dirty="0" err="1">
                  <a:solidFill>
                    <a:srgbClr val="FF0000"/>
                  </a:solidFill>
                </a:rPr>
                <a:t>DÕI</a:t>
              </a:r>
              <a:endParaRPr lang="en-US" sz="67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64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64">
                    <a:defRPr/>
                  </a:pPr>
                  <a:endParaRPr lang="en-US" sz="31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7" y="4681282"/>
            <a:ext cx="184722" cy="75404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05000"/>
            <a:ext cx="957986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5700" b="1" u="sng" kern="0" dirty="0" err="1">
                <a:solidFill>
                  <a:srgbClr val="0000FF"/>
                </a:solidFill>
                <a:latin typeface="Arial"/>
                <a:cs typeface="Arial"/>
              </a:rPr>
              <a:t>Từ</a:t>
            </a:r>
            <a:r>
              <a:rPr lang="en-US" sz="5700" b="1" u="sng" kern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700" b="1" u="sng" kern="0" dirty="0" err="1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lang="en-US" sz="5700" b="1" u="sng" kern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700" b="1" u="sng" kern="0" dirty="0" err="1">
                <a:solidFill>
                  <a:srgbClr val="0000FF"/>
                </a:solidFill>
                <a:latin typeface="Arial"/>
                <a:cs typeface="Arial"/>
              </a:rPr>
              <a:t>phương</a:t>
            </a:r>
            <a:r>
              <a:rPr lang="en-US" sz="5700" b="1" u="sng" kern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700" b="1" u="sng" kern="0" dirty="0" err="1">
                <a:solidFill>
                  <a:srgbClr val="0000FF"/>
                </a:solidFill>
                <a:latin typeface="Arial"/>
                <a:cs typeface="Arial"/>
              </a:rPr>
              <a:t>trình</a:t>
            </a:r>
            <a:r>
              <a:rPr lang="en-US" sz="5700" b="1" u="sng" kern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700" b="1" u="sng" kern="0" dirty="0" err="1">
                <a:solidFill>
                  <a:srgbClr val="0000FF"/>
                </a:solidFill>
                <a:latin typeface="Arial"/>
                <a:cs typeface="Arial"/>
              </a:rPr>
              <a:t>mũ</a:t>
            </a:r>
            <a:r>
              <a:rPr lang="en-US" sz="5700" b="1" u="sng" kern="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lang="en-US" sz="5700" b="1" u="sng" kern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02798"/>
              </p:ext>
            </p:extLst>
          </p:nvPr>
        </p:nvGraphicFramePr>
        <p:xfrm>
          <a:off x="1143000" y="2782888"/>
          <a:ext cx="1728152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2781000" imgH="888840" progId="Equation.DSMT4">
                  <p:embed/>
                </p:oleObj>
              </mc:Choice>
              <mc:Fallback>
                <p:oleObj name="Equation" r:id="rId3" imgW="2781000" imgH="888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82888"/>
                        <a:ext cx="17281525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990600" y="6307614"/>
            <a:ext cx="23135168" cy="10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5" tIns="108852" rIns="217705" bIns="1088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217709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Thay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dấu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=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bởi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các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dấu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&gt;, &lt;, ≤, ≥ ta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được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các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mệnh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57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đề</a:t>
            </a:r>
            <a:r>
              <a:rPr kumimoji="0" lang="en-US" sz="57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1049000"/>
            <a:ext cx="20802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177095" fontAlgn="base">
              <a:spcBef>
                <a:spcPct val="0"/>
              </a:spcBef>
              <a:spcAft>
                <a:spcPct val="0"/>
              </a:spcAft>
            </a:pP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Trên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đây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là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các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ví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dụ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về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bất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phương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trình</a:t>
            </a:r>
            <a:r>
              <a:rPr lang="en-US" sz="76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7600" dirty="0" err="1">
                <a:solidFill>
                  <a:srgbClr val="FF3300"/>
                </a:solidFill>
                <a:latin typeface="Arial"/>
                <a:cs typeface="Arial"/>
              </a:rPr>
              <a:t>mũ</a:t>
            </a:r>
            <a:endParaRPr lang="en-US" sz="7600" dirty="0">
              <a:solidFill>
                <a:srgbClr val="FF3300"/>
              </a:solidFill>
              <a:latin typeface="Arial"/>
              <a:cs typeface="Arial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12626"/>
              </p:ext>
            </p:extLst>
          </p:nvPr>
        </p:nvGraphicFramePr>
        <p:xfrm>
          <a:off x="1828800" y="7319335"/>
          <a:ext cx="1728152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5" imgW="2781000" imgH="888840" progId="Equation.DSMT4">
                  <p:embed/>
                </p:oleObj>
              </mc:Choice>
              <mc:Fallback>
                <p:oleObj name="Equation" r:id="rId5" imgW="278100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319335"/>
                        <a:ext cx="17281525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43366" y="3719349"/>
            <a:ext cx="622481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3" tIns="45699" rIns="91393" bIns="45699" rtlCol="0">
            <a:spAutoFit/>
          </a:bodyPr>
          <a:lstStyle/>
          <a:p>
            <a:pPr algn="ctr"/>
            <a:r>
              <a:rPr lang="vi-VN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&amp; 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7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3" tIns="45699" rIns="91393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60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vi-VN" sz="60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HÀM SỐ LŨY THỪA, HÀM SỐ MŨ VÀ HÀM SỐ LOGARIT</a:t>
            </a:r>
            <a:endParaRPr lang="en-US" sz="6000" b="1" dirty="0">
              <a:solidFill>
                <a:srgbClr val="77624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44" y="1883774"/>
            <a:ext cx="1813894" cy="1828708"/>
            <a:chOff x="12784885" y="1066801"/>
            <a:chExt cx="1814128" cy="1828946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2" y="1556787"/>
              <a:ext cx="1223485" cy="1338960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100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100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6" y="1966243"/>
            <a:ext cx="2238085" cy="1706806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069198" y="10772005"/>
            <a:ext cx="17088453" cy="907190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LÔGARIT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72810" y="7646473"/>
                  <a:ext cx="71369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069198" y="9328696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798" y="7640053"/>
                  <a:ext cx="450823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069198" y="7091768"/>
            <a:ext cx="16930661" cy="2154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3" tIns="45699" rIns="91393" bIns="45699" rtlCol="0">
            <a:spAutoFit/>
          </a:bodyPr>
          <a:lstStyle/>
          <a:p>
            <a:pPr algn="ctr"/>
            <a:r>
              <a:rPr lang="vi-VN" sz="67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</a:t>
            </a:r>
            <a:r>
              <a:rPr lang="en-US" sz="67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38</a:t>
            </a:r>
            <a:r>
              <a:rPr lang="vi-VN" sz="67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. Bài </a:t>
            </a:r>
            <a:r>
              <a:rPr lang="vi-VN" sz="67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6: BẤT PHƯƠNG TRÌNH MŨ </a:t>
            </a:r>
            <a:r>
              <a:rPr lang="vi-VN" sz="67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VÀ BẤT </a:t>
            </a:r>
            <a:r>
              <a:rPr lang="vi-VN" sz="67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LÔGARIT</a:t>
            </a:r>
            <a:endParaRPr lang="en-US" sz="67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429000" y="9042076"/>
            <a:ext cx="19013083" cy="426412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9" rIns="91393" bIns="4569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247547" y="12217392"/>
            <a:ext cx="9472085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2" y="1706055"/>
                <a:ext cx="6784255" cy="7541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5"/>
            <a:ext cx="3154624" cy="3197790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63" y="1432440"/>
            <a:ext cx="3384141" cy="33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7" y="1828800"/>
            <a:ext cx="12114293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7" y="2964802"/>
            <a:ext cx="12739384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00FF"/>
                </a:solidFill>
              </a:rPr>
              <a:t>1. </a:t>
            </a:r>
            <a:r>
              <a:rPr lang="vi-VN" b="1" dirty="0">
                <a:solidFill>
                  <a:srgbClr val="0000FF"/>
                </a:solidFill>
              </a:rPr>
              <a:t>BẤT PHƯƠNG TRÌNH MŨ CƠ BẢN</a:t>
            </a:r>
            <a:endParaRPr lang="vi-V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539456" y="3963055"/>
                <a:ext cx="22844544" cy="75404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36" tIns="45718" rIns="91436" bIns="45718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dirty="0"/>
                  <a:t>Bất phương trình mũ cơ bản có dạng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dirty="0"/>
                  <a:t> hoặc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7" y="3963051"/>
                <a:ext cx="22844544" cy="769441"/>
              </a:xfrm>
              <a:prstGeom prst="rect">
                <a:avLst/>
              </a:prstGeom>
              <a:blipFill>
                <a:blip r:embed="rId3"/>
                <a:stretch>
                  <a:fillRect l="-1094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1D03FE42-32E9-4FB8-8AF3-F5FFA9AFF156}"/>
                  </a:ext>
                </a:extLst>
              </p:cNvPr>
              <p:cNvSpPr/>
              <p:nvPr/>
            </p:nvSpPr>
            <p:spPr>
              <a:xfrm>
                <a:off x="18243751" y="4839743"/>
                <a:ext cx="708013" cy="707882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67CBAA3-2D87-40DA-B2B1-B56C947E77F0}"/>
                  </a:ext>
                </a:extLst>
              </p:cNvPr>
              <p:cNvSpPr/>
              <p:nvPr/>
            </p:nvSpPr>
            <p:spPr>
              <a:xfrm>
                <a:off x="19499420" y="5930513"/>
                <a:ext cx="412284" cy="707882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7CBAA3-2D87-40DA-B2B1-B56C947E7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416" y="5930509"/>
                <a:ext cx="41229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0D8504FD-19C9-40DA-A8B6-1038D821B7D5}"/>
                  </a:ext>
                </a:extLst>
              </p:cNvPr>
              <p:cNvSpPr/>
              <p:nvPr/>
            </p:nvSpPr>
            <p:spPr>
              <a:xfrm>
                <a:off x="18788300" y="5857911"/>
                <a:ext cx="708013" cy="707882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8504FD-19C9-40DA-A8B6-1038D821B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296" y="5857907"/>
                <a:ext cx="7080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6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60" grpId="0"/>
      <p:bldP spid="62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34"/>
          <p:cNvSpPr>
            <a:spLocks noChangeShapeType="1"/>
          </p:cNvSpPr>
          <p:nvPr/>
        </p:nvSpPr>
        <p:spPr bwMode="auto">
          <a:xfrm>
            <a:off x="2754668" y="272606"/>
            <a:ext cx="5950984" cy="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 Box 290"/>
          <p:cNvSpPr txBox="1">
            <a:spLocks noChangeArrowheads="1"/>
          </p:cNvSpPr>
          <p:nvPr/>
        </p:nvSpPr>
        <p:spPr bwMode="auto">
          <a:xfrm>
            <a:off x="2738635" y="11425282"/>
            <a:ext cx="7467600" cy="7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99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6" name="Group 297"/>
          <p:cNvGrpSpPr>
            <a:grpSpLocks/>
          </p:cNvGrpSpPr>
          <p:nvPr/>
        </p:nvGrpSpPr>
        <p:grpSpPr bwMode="auto">
          <a:xfrm>
            <a:off x="11428614" y="4993467"/>
            <a:ext cx="6267741" cy="6359334"/>
            <a:chOff x="3155" y="1164"/>
            <a:chExt cx="2592" cy="2344"/>
          </a:xfrm>
        </p:grpSpPr>
        <p:grpSp>
          <p:nvGrpSpPr>
            <p:cNvPr id="97" name="Group 282"/>
            <p:cNvGrpSpPr>
              <a:grpSpLocks/>
            </p:cNvGrpSpPr>
            <p:nvPr/>
          </p:nvGrpSpPr>
          <p:grpSpPr bwMode="auto">
            <a:xfrm>
              <a:off x="3155" y="1164"/>
              <a:ext cx="2592" cy="2344"/>
              <a:chOff x="3155" y="1164"/>
              <a:chExt cx="2592" cy="2344"/>
            </a:xfrm>
          </p:grpSpPr>
          <p:grpSp>
            <p:nvGrpSpPr>
              <p:cNvPr id="100" name="Group 241"/>
              <p:cNvGrpSpPr>
                <a:grpSpLocks/>
              </p:cNvGrpSpPr>
              <p:nvPr/>
            </p:nvGrpSpPr>
            <p:grpSpPr bwMode="auto">
              <a:xfrm>
                <a:off x="3155" y="1525"/>
                <a:ext cx="2219" cy="1983"/>
                <a:chOff x="3541" y="1372"/>
                <a:chExt cx="2219" cy="1983"/>
              </a:xfrm>
            </p:grpSpPr>
            <p:sp>
              <p:nvSpPr>
                <p:cNvPr id="106" name="Line 242"/>
                <p:cNvSpPr>
                  <a:spLocks noChangeShapeType="1"/>
                </p:cNvSpPr>
                <p:nvPr/>
              </p:nvSpPr>
              <p:spPr bwMode="auto">
                <a:xfrm flipH="1" flipV="1">
                  <a:off x="4641" y="1372"/>
                  <a:ext cx="8" cy="1983"/>
                </a:xfrm>
                <a:prstGeom prst="line">
                  <a:avLst/>
                </a:prstGeom>
                <a:noFill/>
                <a:ln w="20638">
                  <a:solidFill>
                    <a:srgbClr val="0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Line 243"/>
                <p:cNvSpPr>
                  <a:spLocks noChangeShapeType="1"/>
                </p:cNvSpPr>
                <p:nvPr/>
              </p:nvSpPr>
              <p:spPr bwMode="auto">
                <a:xfrm>
                  <a:off x="3541" y="2795"/>
                  <a:ext cx="2219" cy="1"/>
                </a:xfrm>
                <a:prstGeom prst="line">
                  <a:avLst/>
                </a:prstGeom>
                <a:noFill/>
                <a:ln w="20638">
                  <a:solidFill>
                    <a:srgbClr val="0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101" name="Object 247"/>
              <p:cNvGraphicFramePr>
                <a:graphicFrameLocks noChangeAspect="1"/>
              </p:cNvGraphicFramePr>
              <p:nvPr/>
            </p:nvGraphicFramePr>
            <p:xfrm>
              <a:off x="4014" y="1164"/>
              <a:ext cx="501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6" name="Equation" r:id="rId4" imgW="329914" imgH="177646" progId="Equation.DSMT4">
                      <p:embed/>
                    </p:oleObj>
                  </mc:Choice>
                  <mc:Fallback>
                    <p:oleObj name="Equation" r:id="rId4" imgW="329914" imgH="177646" progId="Equation.DSMT4">
                      <p:embed/>
                      <p:pic>
                        <p:nvPicPr>
                          <p:cNvPr id="30" name="Object 2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4" y="1164"/>
                            <a:ext cx="501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" name="Group 281"/>
              <p:cNvGrpSpPr>
                <a:grpSpLocks/>
              </p:cNvGrpSpPr>
              <p:nvPr/>
            </p:nvGrpSpPr>
            <p:grpSpPr bwMode="auto">
              <a:xfrm>
                <a:off x="3439" y="1508"/>
                <a:ext cx="1707" cy="1421"/>
                <a:chOff x="3439" y="1508"/>
                <a:chExt cx="1707" cy="1421"/>
              </a:xfrm>
            </p:grpSpPr>
            <p:sp>
              <p:nvSpPr>
                <p:cNvPr id="104" name="Freeform 254"/>
                <p:cNvSpPr>
                  <a:spLocks/>
                </p:cNvSpPr>
                <p:nvPr/>
              </p:nvSpPr>
              <p:spPr bwMode="auto">
                <a:xfrm rot="194391">
                  <a:off x="4634" y="1508"/>
                  <a:ext cx="512" cy="1039"/>
                </a:xfrm>
                <a:custGeom>
                  <a:avLst/>
                  <a:gdLst>
                    <a:gd name="T0" fmla="*/ 9 w 512"/>
                    <a:gd name="T1" fmla="*/ 1025 h 1039"/>
                    <a:gd name="T2" fmla="*/ 22 w 512"/>
                    <a:gd name="T3" fmla="*/ 1012 h 1039"/>
                    <a:gd name="T4" fmla="*/ 36 w 512"/>
                    <a:gd name="T5" fmla="*/ 998 h 1039"/>
                    <a:gd name="T6" fmla="*/ 49 w 512"/>
                    <a:gd name="T7" fmla="*/ 984 h 1039"/>
                    <a:gd name="T8" fmla="*/ 59 w 512"/>
                    <a:gd name="T9" fmla="*/ 966 h 1039"/>
                    <a:gd name="T10" fmla="*/ 72 w 512"/>
                    <a:gd name="T11" fmla="*/ 953 h 1039"/>
                    <a:gd name="T12" fmla="*/ 86 w 512"/>
                    <a:gd name="T13" fmla="*/ 939 h 1039"/>
                    <a:gd name="T14" fmla="*/ 95 w 512"/>
                    <a:gd name="T15" fmla="*/ 921 h 1039"/>
                    <a:gd name="T16" fmla="*/ 108 w 512"/>
                    <a:gd name="T17" fmla="*/ 907 h 1039"/>
                    <a:gd name="T18" fmla="*/ 117 w 512"/>
                    <a:gd name="T19" fmla="*/ 889 h 1039"/>
                    <a:gd name="T20" fmla="*/ 131 w 512"/>
                    <a:gd name="T21" fmla="*/ 875 h 1039"/>
                    <a:gd name="T22" fmla="*/ 140 w 512"/>
                    <a:gd name="T23" fmla="*/ 857 h 1039"/>
                    <a:gd name="T24" fmla="*/ 154 w 512"/>
                    <a:gd name="T25" fmla="*/ 844 h 1039"/>
                    <a:gd name="T26" fmla="*/ 163 w 512"/>
                    <a:gd name="T27" fmla="*/ 826 h 1039"/>
                    <a:gd name="T28" fmla="*/ 176 w 512"/>
                    <a:gd name="T29" fmla="*/ 807 h 1039"/>
                    <a:gd name="T30" fmla="*/ 185 w 512"/>
                    <a:gd name="T31" fmla="*/ 789 h 1039"/>
                    <a:gd name="T32" fmla="*/ 195 w 512"/>
                    <a:gd name="T33" fmla="*/ 771 h 1039"/>
                    <a:gd name="T34" fmla="*/ 208 w 512"/>
                    <a:gd name="T35" fmla="*/ 758 h 1039"/>
                    <a:gd name="T36" fmla="*/ 217 w 512"/>
                    <a:gd name="T37" fmla="*/ 735 h 1039"/>
                    <a:gd name="T38" fmla="*/ 226 w 512"/>
                    <a:gd name="T39" fmla="*/ 717 h 1039"/>
                    <a:gd name="T40" fmla="*/ 240 w 512"/>
                    <a:gd name="T41" fmla="*/ 703 h 1039"/>
                    <a:gd name="T42" fmla="*/ 249 w 512"/>
                    <a:gd name="T43" fmla="*/ 685 h 1039"/>
                    <a:gd name="T44" fmla="*/ 258 w 512"/>
                    <a:gd name="T45" fmla="*/ 667 h 1039"/>
                    <a:gd name="T46" fmla="*/ 267 w 512"/>
                    <a:gd name="T47" fmla="*/ 649 h 1039"/>
                    <a:gd name="T48" fmla="*/ 276 w 512"/>
                    <a:gd name="T49" fmla="*/ 631 h 1039"/>
                    <a:gd name="T50" fmla="*/ 285 w 512"/>
                    <a:gd name="T51" fmla="*/ 612 h 1039"/>
                    <a:gd name="T52" fmla="*/ 294 w 512"/>
                    <a:gd name="T53" fmla="*/ 594 h 1039"/>
                    <a:gd name="T54" fmla="*/ 303 w 512"/>
                    <a:gd name="T55" fmla="*/ 576 h 1039"/>
                    <a:gd name="T56" fmla="*/ 312 w 512"/>
                    <a:gd name="T57" fmla="*/ 558 h 1039"/>
                    <a:gd name="T58" fmla="*/ 321 w 512"/>
                    <a:gd name="T59" fmla="*/ 535 h 1039"/>
                    <a:gd name="T60" fmla="*/ 330 w 512"/>
                    <a:gd name="T61" fmla="*/ 517 h 1039"/>
                    <a:gd name="T62" fmla="*/ 340 w 512"/>
                    <a:gd name="T63" fmla="*/ 495 h 1039"/>
                    <a:gd name="T64" fmla="*/ 349 w 512"/>
                    <a:gd name="T65" fmla="*/ 476 h 1039"/>
                    <a:gd name="T66" fmla="*/ 358 w 512"/>
                    <a:gd name="T67" fmla="*/ 454 h 1039"/>
                    <a:gd name="T68" fmla="*/ 362 w 512"/>
                    <a:gd name="T69" fmla="*/ 431 h 1039"/>
                    <a:gd name="T70" fmla="*/ 371 w 512"/>
                    <a:gd name="T71" fmla="*/ 413 h 1039"/>
                    <a:gd name="T72" fmla="*/ 380 w 512"/>
                    <a:gd name="T73" fmla="*/ 395 h 1039"/>
                    <a:gd name="T74" fmla="*/ 389 w 512"/>
                    <a:gd name="T75" fmla="*/ 377 h 1039"/>
                    <a:gd name="T76" fmla="*/ 394 w 512"/>
                    <a:gd name="T77" fmla="*/ 354 h 1039"/>
                    <a:gd name="T78" fmla="*/ 403 w 512"/>
                    <a:gd name="T79" fmla="*/ 336 h 1039"/>
                    <a:gd name="T80" fmla="*/ 412 w 512"/>
                    <a:gd name="T81" fmla="*/ 318 h 1039"/>
                    <a:gd name="T82" fmla="*/ 417 w 512"/>
                    <a:gd name="T83" fmla="*/ 295 h 1039"/>
                    <a:gd name="T84" fmla="*/ 426 w 512"/>
                    <a:gd name="T85" fmla="*/ 277 h 1039"/>
                    <a:gd name="T86" fmla="*/ 430 w 512"/>
                    <a:gd name="T87" fmla="*/ 254 h 1039"/>
                    <a:gd name="T88" fmla="*/ 439 w 512"/>
                    <a:gd name="T89" fmla="*/ 236 h 1039"/>
                    <a:gd name="T90" fmla="*/ 444 w 512"/>
                    <a:gd name="T91" fmla="*/ 213 h 1039"/>
                    <a:gd name="T92" fmla="*/ 453 w 512"/>
                    <a:gd name="T93" fmla="*/ 195 h 1039"/>
                    <a:gd name="T94" fmla="*/ 457 w 512"/>
                    <a:gd name="T95" fmla="*/ 173 h 1039"/>
                    <a:gd name="T96" fmla="*/ 466 w 512"/>
                    <a:gd name="T97" fmla="*/ 155 h 1039"/>
                    <a:gd name="T98" fmla="*/ 471 w 512"/>
                    <a:gd name="T99" fmla="*/ 132 h 1039"/>
                    <a:gd name="T100" fmla="*/ 480 w 512"/>
                    <a:gd name="T101" fmla="*/ 114 h 1039"/>
                    <a:gd name="T102" fmla="*/ 485 w 512"/>
                    <a:gd name="T103" fmla="*/ 86 h 1039"/>
                    <a:gd name="T104" fmla="*/ 494 w 512"/>
                    <a:gd name="T105" fmla="*/ 68 h 1039"/>
                    <a:gd name="T106" fmla="*/ 498 w 512"/>
                    <a:gd name="T107" fmla="*/ 46 h 1039"/>
                    <a:gd name="T108" fmla="*/ 507 w 512"/>
                    <a:gd name="T109" fmla="*/ 23 h 1039"/>
                    <a:gd name="T110" fmla="*/ 512 w 512"/>
                    <a:gd name="T111" fmla="*/ 0 h 103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12"/>
                    <a:gd name="T169" fmla="*/ 0 h 1039"/>
                    <a:gd name="T170" fmla="*/ 512 w 512"/>
                    <a:gd name="T171" fmla="*/ 1039 h 103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12" h="1039">
                      <a:moveTo>
                        <a:pt x="0" y="1039"/>
                      </a:moveTo>
                      <a:lnTo>
                        <a:pt x="0" y="1034"/>
                      </a:lnTo>
                      <a:lnTo>
                        <a:pt x="4" y="1034"/>
                      </a:lnTo>
                      <a:lnTo>
                        <a:pt x="4" y="1030"/>
                      </a:lnTo>
                      <a:lnTo>
                        <a:pt x="9" y="1030"/>
                      </a:lnTo>
                      <a:lnTo>
                        <a:pt x="9" y="1025"/>
                      </a:lnTo>
                      <a:lnTo>
                        <a:pt x="13" y="1025"/>
                      </a:lnTo>
                      <a:lnTo>
                        <a:pt x="13" y="1021"/>
                      </a:lnTo>
                      <a:lnTo>
                        <a:pt x="18" y="1021"/>
                      </a:lnTo>
                      <a:lnTo>
                        <a:pt x="18" y="1016"/>
                      </a:lnTo>
                      <a:lnTo>
                        <a:pt x="22" y="1016"/>
                      </a:lnTo>
                      <a:lnTo>
                        <a:pt x="22" y="1012"/>
                      </a:lnTo>
                      <a:lnTo>
                        <a:pt x="27" y="1012"/>
                      </a:lnTo>
                      <a:lnTo>
                        <a:pt x="27" y="1007"/>
                      </a:lnTo>
                      <a:lnTo>
                        <a:pt x="27" y="1002"/>
                      </a:lnTo>
                      <a:lnTo>
                        <a:pt x="31" y="1002"/>
                      </a:lnTo>
                      <a:lnTo>
                        <a:pt x="31" y="998"/>
                      </a:lnTo>
                      <a:lnTo>
                        <a:pt x="36" y="998"/>
                      </a:lnTo>
                      <a:lnTo>
                        <a:pt x="36" y="993"/>
                      </a:lnTo>
                      <a:lnTo>
                        <a:pt x="40" y="993"/>
                      </a:lnTo>
                      <a:lnTo>
                        <a:pt x="40" y="989"/>
                      </a:lnTo>
                      <a:lnTo>
                        <a:pt x="45" y="989"/>
                      </a:lnTo>
                      <a:lnTo>
                        <a:pt x="45" y="984"/>
                      </a:lnTo>
                      <a:lnTo>
                        <a:pt x="49" y="984"/>
                      </a:lnTo>
                      <a:lnTo>
                        <a:pt x="49" y="980"/>
                      </a:lnTo>
                      <a:lnTo>
                        <a:pt x="54" y="980"/>
                      </a:lnTo>
                      <a:lnTo>
                        <a:pt x="54" y="975"/>
                      </a:lnTo>
                      <a:lnTo>
                        <a:pt x="54" y="971"/>
                      </a:lnTo>
                      <a:lnTo>
                        <a:pt x="59" y="971"/>
                      </a:lnTo>
                      <a:lnTo>
                        <a:pt x="59" y="966"/>
                      </a:lnTo>
                      <a:lnTo>
                        <a:pt x="63" y="966"/>
                      </a:lnTo>
                      <a:lnTo>
                        <a:pt x="63" y="962"/>
                      </a:lnTo>
                      <a:lnTo>
                        <a:pt x="68" y="962"/>
                      </a:lnTo>
                      <a:lnTo>
                        <a:pt x="68" y="957"/>
                      </a:lnTo>
                      <a:lnTo>
                        <a:pt x="72" y="957"/>
                      </a:lnTo>
                      <a:lnTo>
                        <a:pt x="72" y="953"/>
                      </a:lnTo>
                      <a:lnTo>
                        <a:pt x="72" y="948"/>
                      </a:lnTo>
                      <a:lnTo>
                        <a:pt x="77" y="948"/>
                      </a:lnTo>
                      <a:lnTo>
                        <a:pt x="77" y="943"/>
                      </a:lnTo>
                      <a:lnTo>
                        <a:pt x="81" y="943"/>
                      </a:lnTo>
                      <a:lnTo>
                        <a:pt x="81" y="939"/>
                      </a:lnTo>
                      <a:lnTo>
                        <a:pt x="86" y="939"/>
                      </a:lnTo>
                      <a:lnTo>
                        <a:pt x="86" y="934"/>
                      </a:lnTo>
                      <a:lnTo>
                        <a:pt x="90" y="934"/>
                      </a:lnTo>
                      <a:lnTo>
                        <a:pt x="90" y="930"/>
                      </a:lnTo>
                      <a:lnTo>
                        <a:pt x="90" y="925"/>
                      </a:lnTo>
                      <a:lnTo>
                        <a:pt x="95" y="925"/>
                      </a:lnTo>
                      <a:lnTo>
                        <a:pt x="95" y="921"/>
                      </a:lnTo>
                      <a:lnTo>
                        <a:pt x="99" y="921"/>
                      </a:lnTo>
                      <a:lnTo>
                        <a:pt x="99" y="916"/>
                      </a:lnTo>
                      <a:lnTo>
                        <a:pt x="104" y="916"/>
                      </a:lnTo>
                      <a:lnTo>
                        <a:pt x="104" y="912"/>
                      </a:lnTo>
                      <a:lnTo>
                        <a:pt x="104" y="907"/>
                      </a:lnTo>
                      <a:lnTo>
                        <a:pt x="108" y="907"/>
                      </a:lnTo>
                      <a:lnTo>
                        <a:pt x="108" y="903"/>
                      </a:lnTo>
                      <a:lnTo>
                        <a:pt x="113" y="903"/>
                      </a:lnTo>
                      <a:lnTo>
                        <a:pt x="113" y="898"/>
                      </a:lnTo>
                      <a:lnTo>
                        <a:pt x="117" y="898"/>
                      </a:lnTo>
                      <a:lnTo>
                        <a:pt x="117" y="894"/>
                      </a:lnTo>
                      <a:lnTo>
                        <a:pt x="117" y="889"/>
                      </a:lnTo>
                      <a:lnTo>
                        <a:pt x="122" y="889"/>
                      </a:lnTo>
                      <a:lnTo>
                        <a:pt x="122" y="885"/>
                      </a:lnTo>
                      <a:lnTo>
                        <a:pt x="127" y="885"/>
                      </a:lnTo>
                      <a:lnTo>
                        <a:pt x="127" y="880"/>
                      </a:lnTo>
                      <a:lnTo>
                        <a:pt x="127" y="875"/>
                      </a:lnTo>
                      <a:lnTo>
                        <a:pt x="131" y="875"/>
                      </a:lnTo>
                      <a:lnTo>
                        <a:pt x="131" y="871"/>
                      </a:lnTo>
                      <a:lnTo>
                        <a:pt x="136" y="871"/>
                      </a:lnTo>
                      <a:lnTo>
                        <a:pt x="136" y="866"/>
                      </a:lnTo>
                      <a:lnTo>
                        <a:pt x="140" y="866"/>
                      </a:lnTo>
                      <a:lnTo>
                        <a:pt x="140" y="862"/>
                      </a:lnTo>
                      <a:lnTo>
                        <a:pt x="140" y="857"/>
                      </a:lnTo>
                      <a:lnTo>
                        <a:pt x="145" y="857"/>
                      </a:lnTo>
                      <a:lnTo>
                        <a:pt x="145" y="853"/>
                      </a:lnTo>
                      <a:lnTo>
                        <a:pt x="149" y="853"/>
                      </a:lnTo>
                      <a:lnTo>
                        <a:pt x="149" y="848"/>
                      </a:lnTo>
                      <a:lnTo>
                        <a:pt x="149" y="844"/>
                      </a:lnTo>
                      <a:lnTo>
                        <a:pt x="154" y="844"/>
                      </a:lnTo>
                      <a:lnTo>
                        <a:pt x="154" y="839"/>
                      </a:lnTo>
                      <a:lnTo>
                        <a:pt x="158" y="839"/>
                      </a:lnTo>
                      <a:lnTo>
                        <a:pt x="158" y="835"/>
                      </a:lnTo>
                      <a:lnTo>
                        <a:pt x="158" y="830"/>
                      </a:lnTo>
                      <a:lnTo>
                        <a:pt x="163" y="830"/>
                      </a:lnTo>
                      <a:lnTo>
                        <a:pt x="163" y="826"/>
                      </a:lnTo>
                      <a:lnTo>
                        <a:pt x="167" y="821"/>
                      </a:lnTo>
                      <a:lnTo>
                        <a:pt x="167" y="817"/>
                      </a:lnTo>
                      <a:lnTo>
                        <a:pt x="172" y="817"/>
                      </a:lnTo>
                      <a:lnTo>
                        <a:pt x="172" y="812"/>
                      </a:lnTo>
                      <a:lnTo>
                        <a:pt x="172" y="807"/>
                      </a:lnTo>
                      <a:lnTo>
                        <a:pt x="176" y="807"/>
                      </a:lnTo>
                      <a:lnTo>
                        <a:pt x="176" y="803"/>
                      </a:lnTo>
                      <a:lnTo>
                        <a:pt x="181" y="803"/>
                      </a:lnTo>
                      <a:lnTo>
                        <a:pt x="181" y="798"/>
                      </a:lnTo>
                      <a:lnTo>
                        <a:pt x="181" y="794"/>
                      </a:lnTo>
                      <a:lnTo>
                        <a:pt x="185" y="794"/>
                      </a:lnTo>
                      <a:lnTo>
                        <a:pt x="185" y="789"/>
                      </a:lnTo>
                      <a:lnTo>
                        <a:pt x="190" y="789"/>
                      </a:lnTo>
                      <a:lnTo>
                        <a:pt x="190" y="785"/>
                      </a:lnTo>
                      <a:lnTo>
                        <a:pt x="190" y="780"/>
                      </a:lnTo>
                      <a:lnTo>
                        <a:pt x="195" y="780"/>
                      </a:lnTo>
                      <a:lnTo>
                        <a:pt x="195" y="776"/>
                      </a:lnTo>
                      <a:lnTo>
                        <a:pt x="195" y="771"/>
                      </a:lnTo>
                      <a:lnTo>
                        <a:pt x="199" y="771"/>
                      </a:lnTo>
                      <a:lnTo>
                        <a:pt x="199" y="767"/>
                      </a:lnTo>
                      <a:lnTo>
                        <a:pt x="204" y="767"/>
                      </a:lnTo>
                      <a:lnTo>
                        <a:pt x="204" y="762"/>
                      </a:lnTo>
                      <a:lnTo>
                        <a:pt x="204" y="758"/>
                      </a:lnTo>
                      <a:lnTo>
                        <a:pt x="208" y="758"/>
                      </a:lnTo>
                      <a:lnTo>
                        <a:pt x="208" y="753"/>
                      </a:lnTo>
                      <a:lnTo>
                        <a:pt x="208" y="749"/>
                      </a:lnTo>
                      <a:lnTo>
                        <a:pt x="213" y="749"/>
                      </a:lnTo>
                      <a:lnTo>
                        <a:pt x="213" y="744"/>
                      </a:lnTo>
                      <a:lnTo>
                        <a:pt x="217" y="739"/>
                      </a:lnTo>
                      <a:lnTo>
                        <a:pt x="217" y="735"/>
                      </a:lnTo>
                      <a:lnTo>
                        <a:pt x="222" y="735"/>
                      </a:lnTo>
                      <a:lnTo>
                        <a:pt x="222" y="730"/>
                      </a:lnTo>
                      <a:lnTo>
                        <a:pt x="222" y="726"/>
                      </a:lnTo>
                      <a:lnTo>
                        <a:pt x="226" y="726"/>
                      </a:lnTo>
                      <a:lnTo>
                        <a:pt x="226" y="721"/>
                      </a:lnTo>
                      <a:lnTo>
                        <a:pt x="226" y="717"/>
                      </a:lnTo>
                      <a:lnTo>
                        <a:pt x="231" y="717"/>
                      </a:lnTo>
                      <a:lnTo>
                        <a:pt x="231" y="712"/>
                      </a:lnTo>
                      <a:lnTo>
                        <a:pt x="231" y="708"/>
                      </a:lnTo>
                      <a:lnTo>
                        <a:pt x="235" y="708"/>
                      </a:lnTo>
                      <a:lnTo>
                        <a:pt x="235" y="703"/>
                      </a:lnTo>
                      <a:lnTo>
                        <a:pt x="240" y="703"/>
                      </a:lnTo>
                      <a:lnTo>
                        <a:pt x="240" y="699"/>
                      </a:lnTo>
                      <a:lnTo>
                        <a:pt x="240" y="694"/>
                      </a:lnTo>
                      <a:lnTo>
                        <a:pt x="244" y="694"/>
                      </a:lnTo>
                      <a:lnTo>
                        <a:pt x="244" y="690"/>
                      </a:lnTo>
                      <a:lnTo>
                        <a:pt x="244" y="685"/>
                      </a:lnTo>
                      <a:lnTo>
                        <a:pt x="249" y="685"/>
                      </a:lnTo>
                      <a:lnTo>
                        <a:pt x="249" y="680"/>
                      </a:lnTo>
                      <a:lnTo>
                        <a:pt x="249" y="676"/>
                      </a:lnTo>
                      <a:lnTo>
                        <a:pt x="253" y="676"/>
                      </a:lnTo>
                      <a:lnTo>
                        <a:pt x="253" y="671"/>
                      </a:lnTo>
                      <a:lnTo>
                        <a:pt x="253" y="667"/>
                      </a:lnTo>
                      <a:lnTo>
                        <a:pt x="258" y="667"/>
                      </a:lnTo>
                      <a:lnTo>
                        <a:pt x="258" y="662"/>
                      </a:lnTo>
                      <a:lnTo>
                        <a:pt x="258" y="658"/>
                      </a:lnTo>
                      <a:lnTo>
                        <a:pt x="263" y="658"/>
                      </a:lnTo>
                      <a:lnTo>
                        <a:pt x="263" y="653"/>
                      </a:lnTo>
                      <a:lnTo>
                        <a:pt x="263" y="649"/>
                      </a:lnTo>
                      <a:lnTo>
                        <a:pt x="267" y="649"/>
                      </a:lnTo>
                      <a:lnTo>
                        <a:pt x="267" y="644"/>
                      </a:lnTo>
                      <a:lnTo>
                        <a:pt x="267" y="640"/>
                      </a:lnTo>
                      <a:lnTo>
                        <a:pt x="272" y="640"/>
                      </a:lnTo>
                      <a:lnTo>
                        <a:pt x="272" y="635"/>
                      </a:lnTo>
                      <a:lnTo>
                        <a:pt x="272" y="631"/>
                      </a:lnTo>
                      <a:lnTo>
                        <a:pt x="276" y="631"/>
                      </a:lnTo>
                      <a:lnTo>
                        <a:pt x="276" y="626"/>
                      </a:lnTo>
                      <a:lnTo>
                        <a:pt x="276" y="622"/>
                      </a:lnTo>
                      <a:lnTo>
                        <a:pt x="281" y="622"/>
                      </a:lnTo>
                      <a:lnTo>
                        <a:pt x="281" y="617"/>
                      </a:lnTo>
                      <a:lnTo>
                        <a:pt x="281" y="612"/>
                      </a:lnTo>
                      <a:lnTo>
                        <a:pt x="285" y="612"/>
                      </a:lnTo>
                      <a:lnTo>
                        <a:pt x="285" y="608"/>
                      </a:lnTo>
                      <a:lnTo>
                        <a:pt x="285" y="603"/>
                      </a:lnTo>
                      <a:lnTo>
                        <a:pt x="290" y="603"/>
                      </a:lnTo>
                      <a:lnTo>
                        <a:pt x="290" y="599"/>
                      </a:lnTo>
                      <a:lnTo>
                        <a:pt x="290" y="594"/>
                      </a:lnTo>
                      <a:lnTo>
                        <a:pt x="294" y="594"/>
                      </a:lnTo>
                      <a:lnTo>
                        <a:pt x="294" y="590"/>
                      </a:lnTo>
                      <a:lnTo>
                        <a:pt x="294" y="585"/>
                      </a:lnTo>
                      <a:lnTo>
                        <a:pt x="299" y="585"/>
                      </a:lnTo>
                      <a:lnTo>
                        <a:pt x="299" y="581"/>
                      </a:lnTo>
                      <a:lnTo>
                        <a:pt x="299" y="576"/>
                      </a:lnTo>
                      <a:lnTo>
                        <a:pt x="303" y="576"/>
                      </a:lnTo>
                      <a:lnTo>
                        <a:pt x="303" y="572"/>
                      </a:lnTo>
                      <a:lnTo>
                        <a:pt x="303" y="567"/>
                      </a:lnTo>
                      <a:lnTo>
                        <a:pt x="308" y="567"/>
                      </a:lnTo>
                      <a:lnTo>
                        <a:pt x="308" y="563"/>
                      </a:lnTo>
                      <a:lnTo>
                        <a:pt x="308" y="558"/>
                      </a:lnTo>
                      <a:lnTo>
                        <a:pt x="312" y="558"/>
                      </a:lnTo>
                      <a:lnTo>
                        <a:pt x="312" y="554"/>
                      </a:lnTo>
                      <a:lnTo>
                        <a:pt x="312" y="549"/>
                      </a:lnTo>
                      <a:lnTo>
                        <a:pt x="317" y="549"/>
                      </a:lnTo>
                      <a:lnTo>
                        <a:pt x="317" y="544"/>
                      </a:lnTo>
                      <a:lnTo>
                        <a:pt x="317" y="540"/>
                      </a:lnTo>
                      <a:lnTo>
                        <a:pt x="321" y="535"/>
                      </a:lnTo>
                      <a:lnTo>
                        <a:pt x="321" y="531"/>
                      </a:lnTo>
                      <a:lnTo>
                        <a:pt x="321" y="526"/>
                      </a:lnTo>
                      <a:lnTo>
                        <a:pt x="326" y="526"/>
                      </a:lnTo>
                      <a:lnTo>
                        <a:pt x="326" y="522"/>
                      </a:lnTo>
                      <a:lnTo>
                        <a:pt x="326" y="517"/>
                      </a:lnTo>
                      <a:lnTo>
                        <a:pt x="330" y="517"/>
                      </a:lnTo>
                      <a:lnTo>
                        <a:pt x="330" y="513"/>
                      </a:lnTo>
                      <a:lnTo>
                        <a:pt x="330" y="508"/>
                      </a:lnTo>
                      <a:lnTo>
                        <a:pt x="335" y="508"/>
                      </a:lnTo>
                      <a:lnTo>
                        <a:pt x="335" y="504"/>
                      </a:lnTo>
                      <a:lnTo>
                        <a:pt x="335" y="499"/>
                      </a:lnTo>
                      <a:lnTo>
                        <a:pt x="340" y="495"/>
                      </a:lnTo>
                      <a:lnTo>
                        <a:pt x="340" y="490"/>
                      </a:lnTo>
                      <a:lnTo>
                        <a:pt x="340" y="486"/>
                      </a:lnTo>
                      <a:lnTo>
                        <a:pt x="344" y="486"/>
                      </a:lnTo>
                      <a:lnTo>
                        <a:pt x="344" y="481"/>
                      </a:lnTo>
                      <a:lnTo>
                        <a:pt x="344" y="476"/>
                      </a:lnTo>
                      <a:lnTo>
                        <a:pt x="349" y="476"/>
                      </a:lnTo>
                      <a:lnTo>
                        <a:pt x="349" y="472"/>
                      </a:lnTo>
                      <a:lnTo>
                        <a:pt x="349" y="467"/>
                      </a:lnTo>
                      <a:lnTo>
                        <a:pt x="353" y="463"/>
                      </a:lnTo>
                      <a:lnTo>
                        <a:pt x="353" y="458"/>
                      </a:lnTo>
                      <a:lnTo>
                        <a:pt x="353" y="454"/>
                      </a:lnTo>
                      <a:lnTo>
                        <a:pt x="358" y="454"/>
                      </a:lnTo>
                      <a:lnTo>
                        <a:pt x="358" y="449"/>
                      </a:lnTo>
                      <a:lnTo>
                        <a:pt x="358" y="445"/>
                      </a:lnTo>
                      <a:lnTo>
                        <a:pt x="362" y="445"/>
                      </a:lnTo>
                      <a:lnTo>
                        <a:pt x="362" y="440"/>
                      </a:lnTo>
                      <a:lnTo>
                        <a:pt x="362" y="436"/>
                      </a:lnTo>
                      <a:lnTo>
                        <a:pt x="362" y="431"/>
                      </a:lnTo>
                      <a:lnTo>
                        <a:pt x="367" y="431"/>
                      </a:lnTo>
                      <a:lnTo>
                        <a:pt x="367" y="427"/>
                      </a:lnTo>
                      <a:lnTo>
                        <a:pt x="367" y="422"/>
                      </a:lnTo>
                      <a:lnTo>
                        <a:pt x="371" y="422"/>
                      </a:lnTo>
                      <a:lnTo>
                        <a:pt x="371" y="418"/>
                      </a:lnTo>
                      <a:lnTo>
                        <a:pt x="371" y="413"/>
                      </a:lnTo>
                      <a:lnTo>
                        <a:pt x="371" y="408"/>
                      </a:lnTo>
                      <a:lnTo>
                        <a:pt x="376" y="408"/>
                      </a:lnTo>
                      <a:lnTo>
                        <a:pt x="376" y="404"/>
                      </a:lnTo>
                      <a:lnTo>
                        <a:pt x="376" y="399"/>
                      </a:lnTo>
                      <a:lnTo>
                        <a:pt x="380" y="399"/>
                      </a:lnTo>
                      <a:lnTo>
                        <a:pt x="380" y="395"/>
                      </a:lnTo>
                      <a:lnTo>
                        <a:pt x="380" y="390"/>
                      </a:lnTo>
                      <a:lnTo>
                        <a:pt x="380" y="386"/>
                      </a:lnTo>
                      <a:lnTo>
                        <a:pt x="385" y="386"/>
                      </a:lnTo>
                      <a:lnTo>
                        <a:pt x="385" y="381"/>
                      </a:lnTo>
                      <a:lnTo>
                        <a:pt x="385" y="377"/>
                      </a:lnTo>
                      <a:lnTo>
                        <a:pt x="389" y="377"/>
                      </a:lnTo>
                      <a:lnTo>
                        <a:pt x="389" y="372"/>
                      </a:lnTo>
                      <a:lnTo>
                        <a:pt x="389" y="368"/>
                      </a:lnTo>
                      <a:lnTo>
                        <a:pt x="389" y="363"/>
                      </a:lnTo>
                      <a:lnTo>
                        <a:pt x="394" y="363"/>
                      </a:lnTo>
                      <a:lnTo>
                        <a:pt x="394" y="359"/>
                      </a:lnTo>
                      <a:lnTo>
                        <a:pt x="394" y="354"/>
                      </a:lnTo>
                      <a:lnTo>
                        <a:pt x="398" y="354"/>
                      </a:lnTo>
                      <a:lnTo>
                        <a:pt x="398" y="349"/>
                      </a:lnTo>
                      <a:lnTo>
                        <a:pt x="398" y="345"/>
                      </a:lnTo>
                      <a:lnTo>
                        <a:pt x="398" y="340"/>
                      </a:lnTo>
                      <a:lnTo>
                        <a:pt x="403" y="340"/>
                      </a:lnTo>
                      <a:lnTo>
                        <a:pt x="403" y="336"/>
                      </a:lnTo>
                      <a:lnTo>
                        <a:pt x="403" y="331"/>
                      </a:lnTo>
                      <a:lnTo>
                        <a:pt x="403" y="327"/>
                      </a:lnTo>
                      <a:lnTo>
                        <a:pt x="408" y="327"/>
                      </a:lnTo>
                      <a:lnTo>
                        <a:pt x="408" y="322"/>
                      </a:lnTo>
                      <a:lnTo>
                        <a:pt x="408" y="318"/>
                      </a:lnTo>
                      <a:lnTo>
                        <a:pt x="412" y="318"/>
                      </a:lnTo>
                      <a:lnTo>
                        <a:pt x="412" y="313"/>
                      </a:lnTo>
                      <a:lnTo>
                        <a:pt x="412" y="309"/>
                      </a:lnTo>
                      <a:lnTo>
                        <a:pt x="412" y="304"/>
                      </a:lnTo>
                      <a:lnTo>
                        <a:pt x="417" y="304"/>
                      </a:lnTo>
                      <a:lnTo>
                        <a:pt x="417" y="300"/>
                      </a:lnTo>
                      <a:lnTo>
                        <a:pt x="417" y="295"/>
                      </a:lnTo>
                      <a:lnTo>
                        <a:pt x="417" y="291"/>
                      </a:lnTo>
                      <a:lnTo>
                        <a:pt x="421" y="291"/>
                      </a:lnTo>
                      <a:lnTo>
                        <a:pt x="421" y="286"/>
                      </a:lnTo>
                      <a:lnTo>
                        <a:pt x="421" y="281"/>
                      </a:lnTo>
                      <a:lnTo>
                        <a:pt x="421" y="277"/>
                      </a:lnTo>
                      <a:lnTo>
                        <a:pt x="426" y="277"/>
                      </a:lnTo>
                      <a:lnTo>
                        <a:pt x="426" y="272"/>
                      </a:lnTo>
                      <a:lnTo>
                        <a:pt x="426" y="268"/>
                      </a:lnTo>
                      <a:lnTo>
                        <a:pt x="430" y="268"/>
                      </a:lnTo>
                      <a:lnTo>
                        <a:pt x="430" y="263"/>
                      </a:lnTo>
                      <a:lnTo>
                        <a:pt x="430" y="259"/>
                      </a:lnTo>
                      <a:lnTo>
                        <a:pt x="430" y="254"/>
                      </a:lnTo>
                      <a:lnTo>
                        <a:pt x="435" y="254"/>
                      </a:lnTo>
                      <a:lnTo>
                        <a:pt x="435" y="250"/>
                      </a:lnTo>
                      <a:lnTo>
                        <a:pt x="435" y="245"/>
                      </a:lnTo>
                      <a:lnTo>
                        <a:pt x="435" y="241"/>
                      </a:lnTo>
                      <a:lnTo>
                        <a:pt x="439" y="241"/>
                      </a:lnTo>
                      <a:lnTo>
                        <a:pt x="439" y="236"/>
                      </a:lnTo>
                      <a:lnTo>
                        <a:pt x="439" y="232"/>
                      </a:lnTo>
                      <a:lnTo>
                        <a:pt x="439" y="227"/>
                      </a:lnTo>
                      <a:lnTo>
                        <a:pt x="444" y="227"/>
                      </a:lnTo>
                      <a:lnTo>
                        <a:pt x="444" y="223"/>
                      </a:lnTo>
                      <a:lnTo>
                        <a:pt x="444" y="218"/>
                      </a:lnTo>
                      <a:lnTo>
                        <a:pt x="444" y="213"/>
                      </a:lnTo>
                      <a:lnTo>
                        <a:pt x="448" y="213"/>
                      </a:lnTo>
                      <a:lnTo>
                        <a:pt x="448" y="209"/>
                      </a:lnTo>
                      <a:lnTo>
                        <a:pt x="448" y="204"/>
                      </a:lnTo>
                      <a:lnTo>
                        <a:pt x="448" y="200"/>
                      </a:lnTo>
                      <a:lnTo>
                        <a:pt x="453" y="200"/>
                      </a:lnTo>
                      <a:lnTo>
                        <a:pt x="453" y="195"/>
                      </a:lnTo>
                      <a:lnTo>
                        <a:pt x="453" y="191"/>
                      </a:lnTo>
                      <a:lnTo>
                        <a:pt x="453" y="186"/>
                      </a:lnTo>
                      <a:lnTo>
                        <a:pt x="457" y="186"/>
                      </a:lnTo>
                      <a:lnTo>
                        <a:pt x="457" y="182"/>
                      </a:lnTo>
                      <a:lnTo>
                        <a:pt x="457" y="177"/>
                      </a:lnTo>
                      <a:lnTo>
                        <a:pt x="457" y="173"/>
                      </a:lnTo>
                      <a:lnTo>
                        <a:pt x="462" y="173"/>
                      </a:lnTo>
                      <a:lnTo>
                        <a:pt x="462" y="168"/>
                      </a:lnTo>
                      <a:lnTo>
                        <a:pt x="462" y="164"/>
                      </a:lnTo>
                      <a:lnTo>
                        <a:pt x="462" y="159"/>
                      </a:lnTo>
                      <a:lnTo>
                        <a:pt x="466" y="159"/>
                      </a:lnTo>
                      <a:lnTo>
                        <a:pt x="466" y="155"/>
                      </a:lnTo>
                      <a:lnTo>
                        <a:pt x="466" y="150"/>
                      </a:lnTo>
                      <a:lnTo>
                        <a:pt x="466" y="145"/>
                      </a:lnTo>
                      <a:lnTo>
                        <a:pt x="471" y="145"/>
                      </a:lnTo>
                      <a:lnTo>
                        <a:pt x="471" y="141"/>
                      </a:lnTo>
                      <a:lnTo>
                        <a:pt x="471" y="136"/>
                      </a:lnTo>
                      <a:lnTo>
                        <a:pt x="471" y="132"/>
                      </a:lnTo>
                      <a:lnTo>
                        <a:pt x="476" y="132"/>
                      </a:lnTo>
                      <a:lnTo>
                        <a:pt x="476" y="127"/>
                      </a:lnTo>
                      <a:lnTo>
                        <a:pt x="476" y="123"/>
                      </a:lnTo>
                      <a:lnTo>
                        <a:pt x="476" y="118"/>
                      </a:lnTo>
                      <a:lnTo>
                        <a:pt x="480" y="118"/>
                      </a:lnTo>
                      <a:lnTo>
                        <a:pt x="480" y="114"/>
                      </a:lnTo>
                      <a:lnTo>
                        <a:pt x="480" y="109"/>
                      </a:lnTo>
                      <a:lnTo>
                        <a:pt x="480" y="105"/>
                      </a:lnTo>
                      <a:lnTo>
                        <a:pt x="485" y="100"/>
                      </a:lnTo>
                      <a:lnTo>
                        <a:pt x="485" y="96"/>
                      </a:lnTo>
                      <a:lnTo>
                        <a:pt x="485" y="91"/>
                      </a:lnTo>
                      <a:lnTo>
                        <a:pt x="485" y="86"/>
                      </a:lnTo>
                      <a:lnTo>
                        <a:pt x="489" y="86"/>
                      </a:lnTo>
                      <a:lnTo>
                        <a:pt x="489" y="82"/>
                      </a:lnTo>
                      <a:lnTo>
                        <a:pt x="489" y="77"/>
                      </a:lnTo>
                      <a:lnTo>
                        <a:pt x="489" y="73"/>
                      </a:lnTo>
                      <a:lnTo>
                        <a:pt x="494" y="73"/>
                      </a:lnTo>
                      <a:lnTo>
                        <a:pt x="494" y="68"/>
                      </a:lnTo>
                      <a:lnTo>
                        <a:pt x="494" y="64"/>
                      </a:lnTo>
                      <a:lnTo>
                        <a:pt x="494" y="59"/>
                      </a:lnTo>
                      <a:lnTo>
                        <a:pt x="498" y="59"/>
                      </a:lnTo>
                      <a:lnTo>
                        <a:pt x="498" y="55"/>
                      </a:lnTo>
                      <a:lnTo>
                        <a:pt x="498" y="50"/>
                      </a:lnTo>
                      <a:lnTo>
                        <a:pt x="498" y="46"/>
                      </a:lnTo>
                      <a:lnTo>
                        <a:pt x="503" y="41"/>
                      </a:lnTo>
                      <a:lnTo>
                        <a:pt x="503" y="37"/>
                      </a:lnTo>
                      <a:lnTo>
                        <a:pt x="503" y="32"/>
                      </a:lnTo>
                      <a:lnTo>
                        <a:pt x="503" y="28"/>
                      </a:lnTo>
                      <a:lnTo>
                        <a:pt x="507" y="28"/>
                      </a:lnTo>
                      <a:lnTo>
                        <a:pt x="507" y="23"/>
                      </a:lnTo>
                      <a:lnTo>
                        <a:pt x="507" y="18"/>
                      </a:lnTo>
                      <a:lnTo>
                        <a:pt x="507" y="14"/>
                      </a:lnTo>
                      <a:lnTo>
                        <a:pt x="512" y="14"/>
                      </a:lnTo>
                      <a:lnTo>
                        <a:pt x="512" y="9"/>
                      </a:lnTo>
                      <a:lnTo>
                        <a:pt x="512" y="5"/>
                      </a:lnTo>
                      <a:lnTo>
                        <a:pt x="512" y="0"/>
                      </a:lnTo>
                    </a:path>
                  </a:pathLst>
                </a:custGeom>
                <a:noFill/>
                <a:ln w="22225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261"/>
                <p:cNvSpPr>
                  <a:spLocks/>
                </p:cNvSpPr>
                <p:nvPr/>
              </p:nvSpPr>
              <p:spPr bwMode="auto">
                <a:xfrm rot="194391">
                  <a:off x="3439" y="2498"/>
                  <a:ext cx="1159" cy="431"/>
                </a:xfrm>
                <a:custGeom>
                  <a:avLst/>
                  <a:gdLst>
                    <a:gd name="T0" fmla="*/ 18 w 1159"/>
                    <a:gd name="T1" fmla="*/ 426 h 431"/>
                    <a:gd name="T2" fmla="*/ 45 w 1159"/>
                    <a:gd name="T3" fmla="*/ 426 h 431"/>
                    <a:gd name="T4" fmla="*/ 67 w 1159"/>
                    <a:gd name="T5" fmla="*/ 422 h 431"/>
                    <a:gd name="T6" fmla="*/ 95 w 1159"/>
                    <a:gd name="T7" fmla="*/ 422 h 431"/>
                    <a:gd name="T8" fmla="*/ 117 w 1159"/>
                    <a:gd name="T9" fmla="*/ 417 h 431"/>
                    <a:gd name="T10" fmla="*/ 144 w 1159"/>
                    <a:gd name="T11" fmla="*/ 417 h 431"/>
                    <a:gd name="T12" fmla="*/ 167 w 1159"/>
                    <a:gd name="T13" fmla="*/ 413 h 431"/>
                    <a:gd name="T14" fmla="*/ 194 w 1159"/>
                    <a:gd name="T15" fmla="*/ 413 h 431"/>
                    <a:gd name="T16" fmla="*/ 217 w 1159"/>
                    <a:gd name="T17" fmla="*/ 408 h 431"/>
                    <a:gd name="T18" fmla="*/ 240 w 1159"/>
                    <a:gd name="T19" fmla="*/ 404 h 431"/>
                    <a:gd name="T20" fmla="*/ 267 w 1159"/>
                    <a:gd name="T21" fmla="*/ 404 h 431"/>
                    <a:gd name="T22" fmla="*/ 289 w 1159"/>
                    <a:gd name="T23" fmla="*/ 399 h 431"/>
                    <a:gd name="T24" fmla="*/ 312 w 1159"/>
                    <a:gd name="T25" fmla="*/ 395 h 431"/>
                    <a:gd name="T26" fmla="*/ 335 w 1159"/>
                    <a:gd name="T27" fmla="*/ 390 h 431"/>
                    <a:gd name="T28" fmla="*/ 362 w 1159"/>
                    <a:gd name="T29" fmla="*/ 390 h 431"/>
                    <a:gd name="T30" fmla="*/ 384 w 1159"/>
                    <a:gd name="T31" fmla="*/ 385 h 431"/>
                    <a:gd name="T32" fmla="*/ 407 w 1159"/>
                    <a:gd name="T33" fmla="*/ 381 h 431"/>
                    <a:gd name="T34" fmla="*/ 430 w 1159"/>
                    <a:gd name="T35" fmla="*/ 376 h 431"/>
                    <a:gd name="T36" fmla="*/ 452 w 1159"/>
                    <a:gd name="T37" fmla="*/ 372 h 431"/>
                    <a:gd name="T38" fmla="*/ 475 w 1159"/>
                    <a:gd name="T39" fmla="*/ 367 h 431"/>
                    <a:gd name="T40" fmla="*/ 498 w 1159"/>
                    <a:gd name="T41" fmla="*/ 358 h 431"/>
                    <a:gd name="T42" fmla="*/ 520 w 1159"/>
                    <a:gd name="T43" fmla="*/ 354 h 431"/>
                    <a:gd name="T44" fmla="*/ 543 w 1159"/>
                    <a:gd name="T45" fmla="*/ 349 h 431"/>
                    <a:gd name="T46" fmla="*/ 566 w 1159"/>
                    <a:gd name="T47" fmla="*/ 345 h 431"/>
                    <a:gd name="T48" fmla="*/ 584 w 1159"/>
                    <a:gd name="T49" fmla="*/ 336 h 431"/>
                    <a:gd name="T50" fmla="*/ 606 w 1159"/>
                    <a:gd name="T51" fmla="*/ 331 h 431"/>
                    <a:gd name="T52" fmla="*/ 629 w 1159"/>
                    <a:gd name="T53" fmla="*/ 327 h 431"/>
                    <a:gd name="T54" fmla="*/ 647 w 1159"/>
                    <a:gd name="T55" fmla="*/ 318 h 431"/>
                    <a:gd name="T56" fmla="*/ 670 w 1159"/>
                    <a:gd name="T57" fmla="*/ 313 h 431"/>
                    <a:gd name="T58" fmla="*/ 688 w 1159"/>
                    <a:gd name="T59" fmla="*/ 304 h 431"/>
                    <a:gd name="T60" fmla="*/ 706 w 1159"/>
                    <a:gd name="T61" fmla="*/ 295 h 431"/>
                    <a:gd name="T62" fmla="*/ 729 w 1159"/>
                    <a:gd name="T63" fmla="*/ 290 h 431"/>
                    <a:gd name="T64" fmla="*/ 747 w 1159"/>
                    <a:gd name="T65" fmla="*/ 281 h 431"/>
                    <a:gd name="T66" fmla="*/ 765 w 1159"/>
                    <a:gd name="T67" fmla="*/ 272 h 431"/>
                    <a:gd name="T68" fmla="*/ 783 w 1159"/>
                    <a:gd name="T69" fmla="*/ 263 h 431"/>
                    <a:gd name="T70" fmla="*/ 806 w 1159"/>
                    <a:gd name="T71" fmla="*/ 259 h 431"/>
                    <a:gd name="T72" fmla="*/ 824 w 1159"/>
                    <a:gd name="T73" fmla="*/ 250 h 431"/>
                    <a:gd name="T74" fmla="*/ 842 w 1159"/>
                    <a:gd name="T75" fmla="*/ 240 h 431"/>
                    <a:gd name="T76" fmla="*/ 860 w 1159"/>
                    <a:gd name="T77" fmla="*/ 227 h 431"/>
                    <a:gd name="T78" fmla="*/ 878 w 1159"/>
                    <a:gd name="T79" fmla="*/ 218 h 431"/>
                    <a:gd name="T80" fmla="*/ 896 w 1159"/>
                    <a:gd name="T81" fmla="*/ 209 h 431"/>
                    <a:gd name="T82" fmla="*/ 914 w 1159"/>
                    <a:gd name="T83" fmla="*/ 195 h 431"/>
                    <a:gd name="T84" fmla="*/ 937 w 1159"/>
                    <a:gd name="T85" fmla="*/ 186 h 431"/>
                    <a:gd name="T86" fmla="*/ 951 w 1159"/>
                    <a:gd name="T87" fmla="*/ 173 h 431"/>
                    <a:gd name="T88" fmla="*/ 969 w 1159"/>
                    <a:gd name="T89" fmla="*/ 163 h 431"/>
                    <a:gd name="T90" fmla="*/ 982 w 1159"/>
                    <a:gd name="T91" fmla="*/ 150 h 431"/>
                    <a:gd name="T92" fmla="*/ 1000 w 1159"/>
                    <a:gd name="T93" fmla="*/ 136 h 431"/>
                    <a:gd name="T94" fmla="*/ 1018 w 1159"/>
                    <a:gd name="T95" fmla="*/ 127 h 431"/>
                    <a:gd name="T96" fmla="*/ 1037 w 1159"/>
                    <a:gd name="T97" fmla="*/ 114 h 431"/>
                    <a:gd name="T98" fmla="*/ 1055 w 1159"/>
                    <a:gd name="T99" fmla="*/ 100 h 431"/>
                    <a:gd name="T100" fmla="*/ 1068 w 1159"/>
                    <a:gd name="T101" fmla="*/ 86 h 431"/>
                    <a:gd name="T102" fmla="*/ 1086 w 1159"/>
                    <a:gd name="T103" fmla="*/ 73 h 431"/>
                    <a:gd name="T104" fmla="*/ 1100 w 1159"/>
                    <a:gd name="T105" fmla="*/ 59 h 431"/>
                    <a:gd name="T106" fmla="*/ 1114 w 1159"/>
                    <a:gd name="T107" fmla="*/ 46 h 431"/>
                    <a:gd name="T108" fmla="*/ 1127 w 1159"/>
                    <a:gd name="T109" fmla="*/ 32 h 431"/>
                    <a:gd name="T110" fmla="*/ 1141 w 1159"/>
                    <a:gd name="T111" fmla="*/ 18 h 431"/>
                    <a:gd name="T112" fmla="*/ 1154 w 1159"/>
                    <a:gd name="T113" fmla="*/ 5 h 4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59"/>
                    <a:gd name="T172" fmla="*/ 0 h 431"/>
                    <a:gd name="T173" fmla="*/ 1159 w 1159"/>
                    <a:gd name="T174" fmla="*/ 431 h 4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59" h="431">
                      <a:moveTo>
                        <a:pt x="0" y="431"/>
                      </a:moveTo>
                      <a:lnTo>
                        <a:pt x="4" y="431"/>
                      </a:lnTo>
                      <a:lnTo>
                        <a:pt x="9" y="431"/>
                      </a:lnTo>
                      <a:lnTo>
                        <a:pt x="13" y="431"/>
                      </a:lnTo>
                      <a:lnTo>
                        <a:pt x="13" y="426"/>
                      </a:lnTo>
                      <a:lnTo>
                        <a:pt x="18" y="426"/>
                      </a:lnTo>
                      <a:lnTo>
                        <a:pt x="22" y="426"/>
                      </a:lnTo>
                      <a:lnTo>
                        <a:pt x="27" y="426"/>
                      </a:lnTo>
                      <a:lnTo>
                        <a:pt x="31" y="426"/>
                      </a:lnTo>
                      <a:lnTo>
                        <a:pt x="36" y="426"/>
                      </a:lnTo>
                      <a:lnTo>
                        <a:pt x="40" y="426"/>
                      </a:lnTo>
                      <a:lnTo>
                        <a:pt x="45" y="426"/>
                      </a:lnTo>
                      <a:lnTo>
                        <a:pt x="49" y="426"/>
                      </a:lnTo>
                      <a:lnTo>
                        <a:pt x="54" y="426"/>
                      </a:lnTo>
                      <a:lnTo>
                        <a:pt x="58" y="426"/>
                      </a:lnTo>
                      <a:lnTo>
                        <a:pt x="63" y="426"/>
                      </a:lnTo>
                      <a:lnTo>
                        <a:pt x="67" y="426"/>
                      </a:lnTo>
                      <a:lnTo>
                        <a:pt x="67" y="422"/>
                      </a:lnTo>
                      <a:lnTo>
                        <a:pt x="72" y="422"/>
                      </a:lnTo>
                      <a:lnTo>
                        <a:pt x="77" y="422"/>
                      </a:lnTo>
                      <a:lnTo>
                        <a:pt x="81" y="422"/>
                      </a:lnTo>
                      <a:lnTo>
                        <a:pt x="86" y="422"/>
                      </a:lnTo>
                      <a:lnTo>
                        <a:pt x="90" y="422"/>
                      </a:lnTo>
                      <a:lnTo>
                        <a:pt x="95" y="422"/>
                      </a:lnTo>
                      <a:lnTo>
                        <a:pt x="99" y="422"/>
                      </a:lnTo>
                      <a:lnTo>
                        <a:pt x="104" y="422"/>
                      </a:lnTo>
                      <a:lnTo>
                        <a:pt x="108" y="422"/>
                      </a:lnTo>
                      <a:lnTo>
                        <a:pt x="113" y="422"/>
                      </a:lnTo>
                      <a:lnTo>
                        <a:pt x="117" y="422"/>
                      </a:lnTo>
                      <a:lnTo>
                        <a:pt x="117" y="417"/>
                      </a:lnTo>
                      <a:lnTo>
                        <a:pt x="122" y="417"/>
                      </a:lnTo>
                      <a:lnTo>
                        <a:pt x="126" y="417"/>
                      </a:lnTo>
                      <a:lnTo>
                        <a:pt x="131" y="417"/>
                      </a:lnTo>
                      <a:lnTo>
                        <a:pt x="135" y="417"/>
                      </a:lnTo>
                      <a:lnTo>
                        <a:pt x="140" y="417"/>
                      </a:lnTo>
                      <a:lnTo>
                        <a:pt x="144" y="417"/>
                      </a:lnTo>
                      <a:lnTo>
                        <a:pt x="149" y="417"/>
                      </a:lnTo>
                      <a:lnTo>
                        <a:pt x="154" y="417"/>
                      </a:lnTo>
                      <a:lnTo>
                        <a:pt x="158" y="417"/>
                      </a:lnTo>
                      <a:lnTo>
                        <a:pt x="163" y="417"/>
                      </a:lnTo>
                      <a:lnTo>
                        <a:pt x="163" y="413"/>
                      </a:lnTo>
                      <a:lnTo>
                        <a:pt x="167" y="413"/>
                      </a:lnTo>
                      <a:lnTo>
                        <a:pt x="172" y="413"/>
                      </a:lnTo>
                      <a:lnTo>
                        <a:pt x="176" y="413"/>
                      </a:lnTo>
                      <a:lnTo>
                        <a:pt x="181" y="413"/>
                      </a:lnTo>
                      <a:lnTo>
                        <a:pt x="185" y="413"/>
                      </a:lnTo>
                      <a:lnTo>
                        <a:pt x="190" y="413"/>
                      </a:lnTo>
                      <a:lnTo>
                        <a:pt x="194" y="413"/>
                      </a:lnTo>
                      <a:lnTo>
                        <a:pt x="199" y="413"/>
                      </a:lnTo>
                      <a:lnTo>
                        <a:pt x="203" y="413"/>
                      </a:lnTo>
                      <a:lnTo>
                        <a:pt x="203" y="408"/>
                      </a:lnTo>
                      <a:lnTo>
                        <a:pt x="208" y="408"/>
                      </a:lnTo>
                      <a:lnTo>
                        <a:pt x="212" y="408"/>
                      </a:lnTo>
                      <a:lnTo>
                        <a:pt x="217" y="408"/>
                      </a:lnTo>
                      <a:lnTo>
                        <a:pt x="221" y="408"/>
                      </a:lnTo>
                      <a:lnTo>
                        <a:pt x="226" y="408"/>
                      </a:lnTo>
                      <a:lnTo>
                        <a:pt x="231" y="408"/>
                      </a:lnTo>
                      <a:lnTo>
                        <a:pt x="235" y="408"/>
                      </a:lnTo>
                      <a:lnTo>
                        <a:pt x="240" y="408"/>
                      </a:lnTo>
                      <a:lnTo>
                        <a:pt x="240" y="404"/>
                      </a:lnTo>
                      <a:lnTo>
                        <a:pt x="244" y="404"/>
                      </a:lnTo>
                      <a:lnTo>
                        <a:pt x="249" y="404"/>
                      </a:lnTo>
                      <a:lnTo>
                        <a:pt x="253" y="404"/>
                      </a:lnTo>
                      <a:lnTo>
                        <a:pt x="258" y="404"/>
                      </a:lnTo>
                      <a:lnTo>
                        <a:pt x="262" y="404"/>
                      </a:lnTo>
                      <a:lnTo>
                        <a:pt x="267" y="404"/>
                      </a:lnTo>
                      <a:lnTo>
                        <a:pt x="271" y="404"/>
                      </a:lnTo>
                      <a:lnTo>
                        <a:pt x="271" y="399"/>
                      </a:lnTo>
                      <a:lnTo>
                        <a:pt x="276" y="399"/>
                      </a:lnTo>
                      <a:lnTo>
                        <a:pt x="280" y="399"/>
                      </a:lnTo>
                      <a:lnTo>
                        <a:pt x="285" y="399"/>
                      </a:lnTo>
                      <a:lnTo>
                        <a:pt x="289" y="399"/>
                      </a:lnTo>
                      <a:lnTo>
                        <a:pt x="294" y="399"/>
                      </a:lnTo>
                      <a:lnTo>
                        <a:pt x="298" y="399"/>
                      </a:lnTo>
                      <a:lnTo>
                        <a:pt x="303" y="399"/>
                      </a:lnTo>
                      <a:lnTo>
                        <a:pt x="303" y="395"/>
                      </a:lnTo>
                      <a:lnTo>
                        <a:pt x="308" y="395"/>
                      </a:lnTo>
                      <a:lnTo>
                        <a:pt x="312" y="395"/>
                      </a:lnTo>
                      <a:lnTo>
                        <a:pt x="317" y="395"/>
                      </a:lnTo>
                      <a:lnTo>
                        <a:pt x="321" y="395"/>
                      </a:lnTo>
                      <a:lnTo>
                        <a:pt x="326" y="395"/>
                      </a:lnTo>
                      <a:lnTo>
                        <a:pt x="330" y="395"/>
                      </a:lnTo>
                      <a:lnTo>
                        <a:pt x="335" y="395"/>
                      </a:lnTo>
                      <a:lnTo>
                        <a:pt x="335" y="390"/>
                      </a:lnTo>
                      <a:lnTo>
                        <a:pt x="339" y="390"/>
                      </a:lnTo>
                      <a:lnTo>
                        <a:pt x="344" y="390"/>
                      </a:lnTo>
                      <a:lnTo>
                        <a:pt x="348" y="390"/>
                      </a:lnTo>
                      <a:lnTo>
                        <a:pt x="353" y="390"/>
                      </a:lnTo>
                      <a:lnTo>
                        <a:pt x="357" y="390"/>
                      </a:lnTo>
                      <a:lnTo>
                        <a:pt x="362" y="390"/>
                      </a:lnTo>
                      <a:lnTo>
                        <a:pt x="362" y="385"/>
                      </a:lnTo>
                      <a:lnTo>
                        <a:pt x="366" y="385"/>
                      </a:lnTo>
                      <a:lnTo>
                        <a:pt x="371" y="385"/>
                      </a:lnTo>
                      <a:lnTo>
                        <a:pt x="375" y="385"/>
                      </a:lnTo>
                      <a:lnTo>
                        <a:pt x="380" y="385"/>
                      </a:lnTo>
                      <a:lnTo>
                        <a:pt x="384" y="385"/>
                      </a:lnTo>
                      <a:lnTo>
                        <a:pt x="384" y="381"/>
                      </a:lnTo>
                      <a:lnTo>
                        <a:pt x="389" y="381"/>
                      </a:lnTo>
                      <a:lnTo>
                        <a:pt x="394" y="381"/>
                      </a:lnTo>
                      <a:lnTo>
                        <a:pt x="398" y="381"/>
                      </a:lnTo>
                      <a:lnTo>
                        <a:pt x="403" y="381"/>
                      </a:lnTo>
                      <a:lnTo>
                        <a:pt x="407" y="381"/>
                      </a:lnTo>
                      <a:lnTo>
                        <a:pt x="412" y="381"/>
                      </a:lnTo>
                      <a:lnTo>
                        <a:pt x="412" y="376"/>
                      </a:lnTo>
                      <a:lnTo>
                        <a:pt x="416" y="376"/>
                      </a:lnTo>
                      <a:lnTo>
                        <a:pt x="421" y="376"/>
                      </a:lnTo>
                      <a:lnTo>
                        <a:pt x="425" y="376"/>
                      </a:lnTo>
                      <a:lnTo>
                        <a:pt x="430" y="376"/>
                      </a:lnTo>
                      <a:lnTo>
                        <a:pt x="434" y="376"/>
                      </a:lnTo>
                      <a:lnTo>
                        <a:pt x="434" y="372"/>
                      </a:lnTo>
                      <a:lnTo>
                        <a:pt x="439" y="372"/>
                      </a:lnTo>
                      <a:lnTo>
                        <a:pt x="443" y="372"/>
                      </a:lnTo>
                      <a:lnTo>
                        <a:pt x="448" y="372"/>
                      </a:lnTo>
                      <a:lnTo>
                        <a:pt x="452" y="372"/>
                      </a:lnTo>
                      <a:lnTo>
                        <a:pt x="457" y="372"/>
                      </a:lnTo>
                      <a:lnTo>
                        <a:pt x="457" y="367"/>
                      </a:lnTo>
                      <a:lnTo>
                        <a:pt x="461" y="367"/>
                      </a:lnTo>
                      <a:lnTo>
                        <a:pt x="466" y="367"/>
                      </a:lnTo>
                      <a:lnTo>
                        <a:pt x="471" y="367"/>
                      </a:lnTo>
                      <a:lnTo>
                        <a:pt x="475" y="367"/>
                      </a:lnTo>
                      <a:lnTo>
                        <a:pt x="475" y="363"/>
                      </a:lnTo>
                      <a:lnTo>
                        <a:pt x="480" y="363"/>
                      </a:lnTo>
                      <a:lnTo>
                        <a:pt x="484" y="363"/>
                      </a:lnTo>
                      <a:lnTo>
                        <a:pt x="489" y="363"/>
                      </a:lnTo>
                      <a:lnTo>
                        <a:pt x="493" y="363"/>
                      </a:lnTo>
                      <a:lnTo>
                        <a:pt x="498" y="358"/>
                      </a:lnTo>
                      <a:lnTo>
                        <a:pt x="502" y="358"/>
                      </a:lnTo>
                      <a:lnTo>
                        <a:pt x="507" y="358"/>
                      </a:lnTo>
                      <a:lnTo>
                        <a:pt x="511" y="358"/>
                      </a:lnTo>
                      <a:lnTo>
                        <a:pt x="516" y="358"/>
                      </a:lnTo>
                      <a:lnTo>
                        <a:pt x="516" y="354"/>
                      </a:lnTo>
                      <a:lnTo>
                        <a:pt x="520" y="354"/>
                      </a:lnTo>
                      <a:lnTo>
                        <a:pt x="525" y="354"/>
                      </a:lnTo>
                      <a:lnTo>
                        <a:pt x="529" y="354"/>
                      </a:lnTo>
                      <a:lnTo>
                        <a:pt x="534" y="354"/>
                      </a:lnTo>
                      <a:lnTo>
                        <a:pt x="534" y="349"/>
                      </a:lnTo>
                      <a:lnTo>
                        <a:pt x="538" y="349"/>
                      </a:lnTo>
                      <a:lnTo>
                        <a:pt x="543" y="349"/>
                      </a:lnTo>
                      <a:lnTo>
                        <a:pt x="548" y="349"/>
                      </a:lnTo>
                      <a:lnTo>
                        <a:pt x="552" y="349"/>
                      </a:lnTo>
                      <a:lnTo>
                        <a:pt x="552" y="345"/>
                      </a:lnTo>
                      <a:lnTo>
                        <a:pt x="557" y="345"/>
                      </a:lnTo>
                      <a:lnTo>
                        <a:pt x="561" y="345"/>
                      </a:lnTo>
                      <a:lnTo>
                        <a:pt x="566" y="345"/>
                      </a:lnTo>
                      <a:lnTo>
                        <a:pt x="566" y="340"/>
                      </a:lnTo>
                      <a:lnTo>
                        <a:pt x="570" y="340"/>
                      </a:lnTo>
                      <a:lnTo>
                        <a:pt x="575" y="340"/>
                      </a:lnTo>
                      <a:lnTo>
                        <a:pt x="579" y="340"/>
                      </a:lnTo>
                      <a:lnTo>
                        <a:pt x="584" y="340"/>
                      </a:lnTo>
                      <a:lnTo>
                        <a:pt x="584" y="336"/>
                      </a:lnTo>
                      <a:lnTo>
                        <a:pt x="588" y="336"/>
                      </a:lnTo>
                      <a:lnTo>
                        <a:pt x="593" y="336"/>
                      </a:lnTo>
                      <a:lnTo>
                        <a:pt x="597" y="336"/>
                      </a:lnTo>
                      <a:lnTo>
                        <a:pt x="597" y="331"/>
                      </a:lnTo>
                      <a:lnTo>
                        <a:pt x="602" y="331"/>
                      </a:lnTo>
                      <a:lnTo>
                        <a:pt x="606" y="331"/>
                      </a:lnTo>
                      <a:lnTo>
                        <a:pt x="611" y="331"/>
                      </a:lnTo>
                      <a:lnTo>
                        <a:pt x="615" y="331"/>
                      </a:lnTo>
                      <a:lnTo>
                        <a:pt x="615" y="327"/>
                      </a:lnTo>
                      <a:lnTo>
                        <a:pt x="620" y="327"/>
                      </a:lnTo>
                      <a:lnTo>
                        <a:pt x="624" y="327"/>
                      </a:lnTo>
                      <a:lnTo>
                        <a:pt x="629" y="327"/>
                      </a:lnTo>
                      <a:lnTo>
                        <a:pt x="629" y="322"/>
                      </a:lnTo>
                      <a:lnTo>
                        <a:pt x="634" y="322"/>
                      </a:lnTo>
                      <a:lnTo>
                        <a:pt x="638" y="322"/>
                      </a:lnTo>
                      <a:lnTo>
                        <a:pt x="643" y="322"/>
                      </a:lnTo>
                      <a:lnTo>
                        <a:pt x="643" y="318"/>
                      </a:lnTo>
                      <a:lnTo>
                        <a:pt x="647" y="318"/>
                      </a:lnTo>
                      <a:lnTo>
                        <a:pt x="652" y="318"/>
                      </a:lnTo>
                      <a:lnTo>
                        <a:pt x="656" y="318"/>
                      </a:lnTo>
                      <a:lnTo>
                        <a:pt x="656" y="313"/>
                      </a:lnTo>
                      <a:lnTo>
                        <a:pt x="661" y="313"/>
                      </a:lnTo>
                      <a:lnTo>
                        <a:pt x="665" y="313"/>
                      </a:lnTo>
                      <a:lnTo>
                        <a:pt x="670" y="313"/>
                      </a:lnTo>
                      <a:lnTo>
                        <a:pt x="670" y="308"/>
                      </a:lnTo>
                      <a:lnTo>
                        <a:pt x="674" y="308"/>
                      </a:lnTo>
                      <a:lnTo>
                        <a:pt x="679" y="308"/>
                      </a:lnTo>
                      <a:lnTo>
                        <a:pt x="683" y="308"/>
                      </a:lnTo>
                      <a:lnTo>
                        <a:pt x="683" y="304"/>
                      </a:lnTo>
                      <a:lnTo>
                        <a:pt x="688" y="304"/>
                      </a:lnTo>
                      <a:lnTo>
                        <a:pt x="692" y="304"/>
                      </a:lnTo>
                      <a:lnTo>
                        <a:pt x="697" y="304"/>
                      </a:lnTo>
                      <a:lnTo>
                        <a:pt x="697" y="299"/>
                      </a:lnTo>
                      <a:lnTo>
                        <a:pt x="701" y="299"/>
                      </a:lnTo>
                      <a:lnTo>
                        <a:pt x="706" y="299"/>
                      </a:lnTo>
                      <a:lnTo>
                        <a:pt x="706" y="295"/>
                      </a:lnTo>
                      <a:lnTo>
                        <a:pt x="711" y="295"/>
                      </a:lnTo>
                      <a:lnTo>
                        <a:pt x="715" y="295"/>
                      </a:lnTo>
                      <a:lnTo>
                        <a:pt x="720" y="295"/>
                      </a:lnTo>
                      <a:lnTo>
                        <a:pt x="720" y="290"/>
                      </a:lnTo>
                      <a:lnTo>
                        <a:pt x="724" y="290"/>
                      </a:lnTo>
                      <a:lnTo>
                        <a:pt x="729" y="290"/>
                      </a:lnTo>
                      <a:lnTo>
                        <a:pt x="729" y="286"/>
                      </a:lnTo>
                      <a:lnTo>
                        <a:pt x="733" y="286"/>
                      </a:lnTo>
                      <a:lnTo>
                        <a:pt x="738" y="286"/>
                      </a:lnTo>
                      <a:lnTo>
                        <a:pt x="742" y="286"/>
                      </a:lnTo>
                      <a:lnTo>
                        <a:pt x="742" y="281"/>
                      </a:lnTo>
                      <a:lnTo>
                        <a:pt x="747" y="281"/>
                      </a:lnTo>
                      <a:lnTo>
                        <a:pt x="751" y="281"/>
                      </a:lnTo>
                      <a:lnTo>
                        <a:pt x="751" y="277"/>
                      </a:lnTo>
                      <a:lnTo>
                        <a:pt x="756" y="277"/>
                      </a:lnTo>
                      <a:lnTo>
                        <a:pt x="760" y="277"/>
                      </a:lnTo>
                      <a:lnTo>
                        <a:pt x="765" y="277"/>
                      </a:lnTo>
                      <a:lnTo>
                        <a:pt x="765" y="272"/>
                      </a:lnTo>
                      <a:lnTo>
                        <a:pt x="769" y="272"/>
                      </a:lnTo>
                      <a:lnTo>
                        <a:pt x="774" y="272"/>
                      </a:lnTo>
                      <a:lnTo>
                        <a:pt x="774" y="268"/>
                      </a:lnTo>
                      <a:lnTo>
                        <a:pt x="778" y="268"/>
                      </a:lnTo>
                      <a:lnTo>
                        <a:pt x="783" y="268"/>
                      </a:lnTo>
                      <a:lnTo>
                        <a:pt x="783" y="263"/>
                      </a:lnTo>
                      <a:lnTo>
                        <a:pt x="788" y="263"/>
                      </a:lnTo>
                      <a:lnTo>
                        <a:pt x="792" y="263"/>
                      </a:lnTo>
                      <a:lnTo>
                        <a:pt x="792" y="259"/>
                      </a:lnTo>
                      <a:lnTo>
                        <a:pt x="797" y="259"/>
                      </a:lnTo>
                      <a:lnTo>
                        <a:pt x="801" y="259"/>
                      </a:lnTo>
                      <a:lnTo>
                        <a:pt x="806" y="259"/>
                      </a:lnTo>
                      <a:lnTo>
                        <a:pt x="806" y="254"/>
                      </a:lnTo>
                      <a:lnTo>
                        <a:pt x="810" y="254"/>
                      </a:lnTo>
                      <a:lnTo>
                        <a:pt x="815" y="254"/>
                      </a:lnTo>
                      <a:lnTo>
                        <a:pt x="815" y="250"/>
                      </a:lnTo>
                      <a:lnTo>
                        <a:pt x="819" y="250"/>
                      </a:lnTo>
                      <a:lnTo>
                        <a:pt x="824" y="250"/>
                      </a:lnTo>
                      <a:lnTo>
                        <a:pt x="824" y="245"/>
                      </a:lnTo>
                      <a:lnTo>
                        <a:pt x="828" y="245"/>
                      </a:lnTo>
                      <a:lnTo>
                        <a:pt x="833" y="245"/>
                      </a:lnTo>
                      <a:lnTo>
                        <a:pt x="833" y="240"/>
                      </a:lnTo>
                      <a:lnTo>
                        <a:pt x="837" y="240"/>
                      </a:lnTo>
                      <a:lnTo>
                        <a:pt x="842" y="240"/>
                      </a:lnTo>
                      <a:lnTo>
                        <a:pt x="842" y="236"/>
                      </a:lnTo>
                      <a:lnTo>
                        <a:pt x="846" y="236"/>
                      </a:lnTo>
                      <a:lnTo>
                        <a:pt x="851" y="236"/>
                      </a:lnTo>
                      <a:lnTo>
                        <a:pt x="851" y="231"/>
                      </a:lnTo>
                      <a:lnTo>
                        <a:pt x="855" y="231"/>
                      </a:lnTo>
                      <a:lnTo>
                        <a:pt x="860" y="227"/>
                      </a:lnTo>
                      <a:lnTo>
                        <a:pt x="864" y="227"/>
                      </a:lnTo>
                      <a:lnTo>
                        <a:pt x="864" y="222"/>
                      </a:lnTo>
                      <a:lnTo>
                        <a:pt x="869" y="222"/>
                      </a:lnTo>
                      <a:lnTo>
                        <a:pt x="874" y="222"/>
                      </a:lnTo>
                      <a:lnTo>
                        <a:pt x="874" y="218"/>
                      </a:lnTo>
                      <a:lnTo>
                        <a:pt x="878" y="218"/>
                      </a:lnTo>
                      <a:lnTo>
                        <a:pt x="883" y="218"/>
                      </a:lnTo>
                      <a:lnTo>
                        <a:pt x="883" y="213"/>
                      </a:lnTo>
                      <a:lnTo>
                        <a:pt x="887" y="213"/>
                      </a:lnTo>
                      <a:lnTo>
                        <a:pt x="892" y="213"/>
                      </a:lnTo>
                      <a:lnTo>
                        <a:pt x="892" y="209"/>
                      </a:lnTo>
                      <a:lnTo>
                        <a:pt x="896" y="209"/>
                      </a:lnTo>
                      <a:lnTo>
                        <a:pt x="901" y="204"/>
                      </a:lnTo>
                      <a:lnTo>
                        <a:pt x="905" y="204"/>
                      </a:lnTo>
                      <a:lnTo>
                        <a:pt x="905" y="200"/>
                      </a:lnTo>
                      <a:lnTo>
                        <a:pt x="910" y="200"/>
                      </a:lnTo>
                      <a:lnTo>
                        <a:pt x="914" y="200"/>
                      </a:lnTo>
                      <a:lnTo>
                        <a:pt x="914" y="195"/>
                      </a:lnTo>
                      <a:lnTo>
                        <a:pt x="919" y="195"/>
                      </a:lnTo>
                      <a:lnTo>
                        <a:pt x="923" y="191"/>
                      </a:lnTo>
                      <a:lnTo>
                        <a:pt x="928" y="191"/>
                      </a:lnTo>
                      <a:lnTo>
                        <a:pt x="928" y="186"/>
                      </a:lnTo>
                      <a:lnTo>
                        <a:pt x="932" y="186"/>
                      </a:lnTo>
                      <a:lnTo>
                        <a:pt x="937" y="186"/>
                      </a:lnTo>
                      <a:lnTo>
                        <a:pt x="937" y="182"/>
                      </a:lnTo>
                      <a:lnTo>
                        <a:pt x="941" y="182"/>
                      </a:lnTo>
                      <a:lnTo>
                        <a:pt x="941" y="177"/>
                      </a:lnTo>
                      <a:lnTo>
                        <a:pt x="946" y="177"/>
                      </a:lnTo>
                      <a:lnTo>
                        <a:pt x="951" y="177"/>
                      </a:lnTo>
                      <a:lnTo>
                        <a:pt x="951" y="173"/>
                      </a:lnTo>
                      <a:lnTo>
                        <a:pt x="955" y="173"/>
                      </a:lnTo>
                      <a:lnTo>
                        <a:pt x="955" y="168"/>
                      </a:lnTo>
                      <a:lnTo>
                        <a:pt x="960" y="168"/>
                      </a:lnTo>
                      <a:lnTo>
                        <a:pt x="964" y="168"/>
                      </a:lnTo>
                      <a:lnTo>
                        <a:pt x="964" y="163"/>
                      </a:lnTo>
                      <a:lnTo>
                        <a:pt x="969" y="163"/>
                      </a:lnTo>
                      <a:lnTo>
                        <a:pt x="969" y="159"/>
                      </a:lnTo>
                      <a:lnTo>
                        <a:pt x="973" y="159"/>
                      </a:lnTo>
                      <a:lnTo>
                        <a:pt x="978" y="159"/>
                      </a:lnTo>
                      <a:lnTo>
                        <a:pt x="978" y="154"/>
                      </a:lnTo>
                      <a:lnTo>
                        <a:pt x="982" y="154"/>
                      </a:lnTo>
                      <a:lnTo>
                        <a:pt x="982" y="150"/>
                      </a:lnTo>
                      <a:lnTo>
                        <a:pt x="987" y="150"/>
                      </a:lnTo>
                      <a:lnTo>
                        <a:pt x="991" y="145"/>
                      </a:lnTo>
                      <a:lnTo>
                        <a:pt x="996" y="145"/>
                      </a:lnTo>
                      <a:lnTo>
                        <a:pt x="996" y="141"/>
                      </a:lnTo>
                      <a:lnTo>
                        <a:pt x="1000" y="141"/>
                      </a:lnTo>
                      <a:lnTo>
                        <a:pt x="1000" y="136"/>
                      </a:lnTo>
                      <a:lnTo>
                        <a:pt x="1005" y="136"/>
                      </a:lnTo>
                      <a:lnTo>
                        <a:pt x="1009" y="136"/>
                      </a:lnTo>
                      <a:lnTo>
                        <a:pt x="1009" y="132"/>
                      </a:lnTo>
                      <a:lnTo>
                        <a:pt x="1014" y="132"/>
                      </a:lnTo>
                      <a:lnTo>
                        <a:pt x="1014" y="127"/>
                      </a:lnTo>
                      <a:lnTo>
                        <a:pt x="1018" y="127"/>
                      </a:lnTo>
                      <a:lnTo>
                        <a:pt x="1018" y="123"/>
                      </a:lnTo>
                      <a:lnTo>
                        <a:pt x="1023" y="123"/>
                      </a:lnTo>
                      <a:lnTo>
                        <a:pt x="1028" y="118"/>
                      </a:lnTo>
                      <a:lnTo>
                        <a:pt x="1032" y="118"/>
                      </a:lnTo>
                      <a:lnTo>
                        <a:pt x="1032" y="114"/>
                      </a:lnTo>
                      <a:lnTo>
                        <a:pt x="1037" y="114"/>
                      </a:lnTo>
                      <a:lnTo>
                        <a:pt x="1037" y="109"/>
                      </a:lnTo>
                      <a:lnTo>
                        <a:pt x="1041" y="109"/>
                      </a:lnTo>
                      <a:lnTo>
                        <a:pt x="1041" y="105"/>
                      </a:lnTo>
                      <a:lnTo>
                        <a:pt x="1046" y="105"/>
                      </a:lnTo>
                      <a:lnTo>
                        <a:pt x="1050" y="100"/>
                      </a:lnTo>
                      <a:lnTo>
                        <a:pt x="1055" y="100"/>
                      </a:lnTo>
                      <a:lnTo>
                        <a:pt x="1055" y="95"/>
                      </a:lnTo>
                      <a:lnTo>
                        <a:pt x="1059" y="95"/>
                      </a:lnTo>
                      <a:lnTo>
                        <a:pt x="1059" y="91"/>
                      </a:lnTo>
                      <a:lnTo>
                        <a:pt x="1064" y="91"/>
                      </a:lnTo>
                      <a:lnTo>
                        <a:pt x="1064" y="86"/>
                      </a:lnTo>
                      <a:lnTo>
                        <a:pt x="1068" y="86"/>
                      </a:lnTo>
                      <a:lnTo>
                        <a:pt x="1068" y="82"/>
                      </a:lnTo>
                      <a:lnTo>
                        <a:pt x="1073" y="82"/>
                      </a:lnTo>
                      <a:lnTo>
                        <a:pt x="1073" y="77"/>
                      </a:lnTo>
                      <a:lnTo>
                        <a:pt x="1077" y="77"/>
                      </a:lnTo>
                      <a:lnTo>
                        <a:pt x="1082" y="73"/>
                      </a:lnTo>
                      <a:lnTo>
                        <a:pt x="1086" y="73"/>
                      </a:lnTo>
                      <a:lnTo>
                        <a:pt x="1086" y="68"/>
                      </a:lnTo>
                      <a:lnTo>
                        <a:pt x="1091" y="68"/>
                      </a:lnTo>
                      <a:lnTo>
                        <a:pt x="1091" y="64"/>
                      </a:lnTo>
                      <a:lnTo>
                        <a:pt x="1095" y="64"/>
                      </a:lnTo>
                      <a:lnTo>
                        <a:pt x="1095" y="59"/>
                      </a:lnTo>
                      <a:lnTo>
                        <a:pt x="1100" y="59"/>
                      </a:lnTo>
                      <a:lnTo>
                        <a:pt x="1100" y="55"/>
                      </a:lnTo>
                      <a:lnTo>
                        <a:pt x="1105" y="55"/>
                      </a:lnTo>
                      <a:lnTo>
                        <a:pt x="1105" y="50"/>
                      </a:lnTo>
                      <a:lnTo>
                        <a:pt x="1109" y="50"/>
                      </a:lnTo>
                      <a:lnTo>
                        <a:pt x="1109" y="46"/>
                      </a:lnTo>
                      <a:lnTo>
                        <a:pt x="1114" y="46"/>
                      </a:lnTo>
                      <a:lnTo>
                        <a:pt x="1114" y="41"/>
                      </a:lnTo>
                      <a:lnTo>
                        <a:pt x="1118" y="41"/>
                      </a:lnTo>
                      <a:lnTo>
                        <a:pt x="1118" y="37"/>
                      </a:lnTo>
                      <a:lnTo>
                        <a:pt x="1123" y="37"/>
                      </a:lnTo>
                      <a:lnTo>
                        <a:pt x="1123" y="32"/>
                      </a:lnTo>
                      <a:lnTo>
                        <a:pt x="1127" y="32"/>
                      </a:lnTo>
                      <a:lnTo>
                        <a:pt x="1127" y="28"/>
                      </a:lnTo>
                      <a:lnTo>
                        <a:pt x="1132" y="28"/>
                      </a:lnTo>
                      <a:lnTo>
                        <a:pt x="1132" y="23"/>
                      </a:lnTo>
                      <a:lnTo>
                        <a:pt x="1136" y="23"/>
                      </a:lnTo>
                      <a:lnTo>
                        <a:pt x="1136" y="18"/>
                      </a:lnTo>
                      <a:lnTo>
                        <a:pt x="1141" y="18"/>
                      </a:lnTo>
                      <a:lnTo>
                        <a:pt x="1141" y="14"/>
                      </a:lnTo>
                      <a:lnTo>
                        <a:pt x="1145" y="14"/>
                      </a:lnTo>
                      <a:lnTo>
                        <a:pt x="1145" y="9"/>
                      </a:lnTo>
                      <a:lnTo>
                        <a:pt x="1150" y="9"/>
                      </a:lnTo>
                      <a:lnTo>
                        <a:pt x="1150" y="5"/>
                      </a:lnTo>
                      <a:lnTo>
                        <a:pt x="1154" y="5"/>
                      </a:lnTo>
                      <a:lnTo>
                        <a:pt x="1154" y="0"/>
                      </a:lnTo>
                      <a:lnTo>
                        <a:pt x="1159" y="0"/>
                      </a:lnTo>
                    </a:path>
                  </a:pathLst>
                </a:custGeom>
                <a:noFill/>
                <a:ln w="22225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103" name="Object 27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4212743"/>
                  </p:ext>
                </p:extLst>
              </p:nvPr>
            </p:nvGraphicFramePr>
            <p:xfrm>
              <a:off x="5140" y="1706"/>
              <a:ext cx="607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7" name="Equation" r:id="rId6" imgW="419040" imgH="228600" progId="Equation.DSMT4">
                      <p:embed/>
                    </p:oleObj>
                  </mc:Choice>
                  <mc:Fallback>
                    <p:oleObj name="Equation" r:id="rId6" imgW="419040" imgH="228600" progId="Equation.DSMT4">
                      <p:embed/>
                      <p:pic>
                        <p:nvPicPr>
                          <p:cNvPr id="32" name="Object 2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0" y="1706"/>
                            <a:ext cx="607" cy="3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8" name="Object 294"/>
            <p:cNvGraphicFramePr>
              <a:graphicFrameLocks noChangeAspect="1"/>
            </p:cNvGraphicFramePr>
            <p:nvPr/>
          </p:nvGraphicFramePr>
          <p:xfrm>
            <a:off x="4241" y="1434"/>
            <a:ext cx="20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8" name="Equation" r:id="rId8" imgW="126780" imgH="164814" progId="Equation.DSMT4">
                    <p:embed/>
                  </p:oleObj>
                </mc:Choice>
                <mc:Fallback>
                  <p:oleObj name="Equation" r:id="rId8" imgW="126780" imgH="164814" progId="Equation.DSMT4">
                    <p:embed/>
                    <p:pic>
                      <p:nvPicPr>
                        <p:cNvPr id="27" name="Object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" y="1434"/>
                          <a:ext cx="209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295"/>
            <p:cNvGraphicFramePr>
              <a:graphicFrameLocks noChangeAspect="1"/>
            </p:cNvGraphicFramePr>
            <p:nvPr/>
          </p:nvGraphicFramePr>
          <p:xfrm>
            <a:off x="5262" y="2746"/>
            <a:ext cx="20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28" name="Object 2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2" y="2746"/>
                          <a:ext cx="20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298"/>
              <p:cNvSpPr txBox="1">
                <a:spLocks noChangeArrowheads="1"/>
              </p:cNvSpPr>
              <p:nvPr/>
            </p:nvSpPr>
            <p:spPr bwMode="auto">
              <a:xfrm>
                <a:off x="2517773" y="2794636"/>
                <a:ext cx="11274427" cy="75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300" dirty="0">
                    <a:solidFill>
                      <a:prstClr val="black"/>
                    </a:solidFill>
                  </a:rPr>
                  <a:t>*</a:t>
                </a:r>
                <a:r>
                  <a:rPr lang="en-US" altLang="en-US" sz="4300" dirty="0" err="1">
                    <a:solidFill>
                      <a:prstClr val="black"/>
                    </a:solidFill>
                  </a:rPr>
                  <a:t>Xét</a:t>
                </a:r>
                <a:r>
                  <a:rPr lang="en-US" altLang="en-US" sz="43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</a:rPr>
                  <a:t>bất</a:t>
                </a:r>
                <a:r>
                  <a:rPr lang="en-US" altLang="en-US" sz="43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</a:rPr>
                  <a:t>phương</a:t>
                </a:r>
                <a:r>
                  <a:rPr lang="en-US" altLang="en-US" sz="43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</a:rPr>
                  <a:t>trình</a:t>
                </a:r>
                <a:r>
                  <a:rPr lang="en-US" altLang="en-US" sz="43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</a:rPr>
                  <a:t>dạng</a:t>
                </a:r>
                <a:r>
                  <a:rPr lang="en-US" altLang="en-US" sz="43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3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3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vi-VN" sz="4300" dirty="0"/>
              </a:p>
            </p:txBody>
          </p:sp>
        </mc:Choice>
        <mc:Fallback xmlns="">
          <p:sp>
            <p:nvSpPr>
              <p:cNvPr id="109" name="Text 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7774" y="2794635"/>
                <a:ext cx="11274426" cy="769441"/>
              </a:xfrm>
              <a:prstGeom prst="rect">
                <a:avLst/>
              </a:prstGeom>
              <a:blipFill>
                <a:blip r:embed="rId18"/>
                <a:stretch>
                  <a:fillRect l="-2162" t="-16535" b="-35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4041773" y="2003424"/>
            <a:ext cx="14017627" cy="7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</a:rPr>
              <a:t>MINH HỌA BẰNG ĐỒ THỊ</a:t>
            </a: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56033"/>
              </p:ext>
            </p:extLst>
          </p:nvPr>
        </p:nvGraphicFramePr>
        <p:xfrm>
          <a:off x="6545046" y="11579262"/>
          <a:ext cx="4460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19" imgW="266400" imgH="266400" progId="Equation.DSMT4">
                  <p:embed/>
                </p:oleObj>
              </mc:Choice>
              <mc:Fallback>
                <p:oleObj name="Equation" r:id="rId19" imgW="266400" imgH="2664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45046" y="11579262"/>
                        <a:ext cx="446088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116220" y="2863884"/>
                <a:ext cx="4151811" cy="1369602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/>
                          <a:ea typeface="Cambria Math" panose="02040503050406030204" pitchFamily="18" charset="0"/>
                        </a:rPr>
                        <m:t>ớ</m:t>
                      </m:r>
                      <m:r>
                        <a:rPr lang="en-US" sz="4000" b="0" i="1" smtClean="0">
                          <a:latin typeface="Cambria Math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≤0</m:t>
                      </m:r>
                    </m:oMath>
                  </m:oMathPara>
                </a14:m>
                <a:endParaRPr lang="vi-VN" sz="4000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220" y="2863884"/>
                <a:ext cx="4151811" cy="136960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272"/>
          <p:cNvGrpSpPr>
            <a:grpSpLocks/>
          </p:cNvGrpSpPr>
          <p:nvPr/>
        </p:nvGrpSpPr>
        <p:grpSpPr bwMode="auto">
          <a:xfrm flipV="1">
            <a:off x="2591046" y="10853708"/>
            <a:ext cx="5596657" cy="571574"/>
            <a:chOff x="431" y="1810"/>
            <a:chExt cx="2222" cy="683"/>
          </a:xfrm>
        </p:grpSpPr>
        <p:sp>
          <p:nvSpPr>
            <p:cNvPr id="120" name="Line 273"/>
            <p:cNvSpPr>
              <a:spLocks noChangeShapeType="1"/>
            </p:cNvSpPr>
            <p:nvPr/>
          </p:nvSpPr>
          <p:spPr bwMode="auto">
            <a:xfrm>
              <a:off x="431" y="2493"/>
              <a:ext cx="2177" cy="0"/>
            </a:xfrm>
            <a:prstGeom prst="line">
              <a:avLst/>
            </a:prstGeom>
            <a:noFill/>
            <a:ln w="1905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 Box 274"/>
            <p:cNvSpPr txBox="1">
              <a:spLocks noChangeArrowheads="1"/>
            </p:cNvSpPr>
            <p:nvPr/>
          </p:nvSpPr>
          <p:spPr bwMode="auto">
            <a:xfrm>
              <a:off x="2337" y="1810"/>
              <a:ext cx="316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en-US" sz="19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/>
              <p:cNvSpPr txBox="1"/>
              <p:nvPr/>
            </p:nvSpPr>
            <p:spPr>
              <a:xfrm>
                <a:off x="14666742" y="9905987"/>
                <a:ext cx="1431645" cy="1369602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vi-VN" sz="4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742" y="9905987"/>
                <a:ext cx="1431645" cy="136960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/>
              <p:cNvSpPr txBox="1"/>
              <p:nvPr/>
            </p:nvSpPr>
            <p:spPr>
              <a:xfrm>
                <a:off x="12573000" y="9833506"/>
                <a:ext cx="2438400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9833506"/>
                <a:ext cx="2438400" cy="75404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85" name="Picture 31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45" y="5611208"/>
            <a:ext cx="6098913" cy="57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768090" y="9983199"/>
                <a:ext cx="1431645" cy="1369602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vi-VN" sz="4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090" y="9983199"/>
                <a:ext cx="1431645" cy="136960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272"/>
          <p:cNvGrpSpPr>
            <a:grpSpLocks/>
          </p:cNvGrpSpPr>
          <p:nvPr/>
        </p:nvGrpSpPr>
        <p:grpSpPr bwMode="auto">
          <a:xfrm flipV="1">
            <a:off x="11201107" y="10668000"/>
            <a:ext cx="5596657" cy="571574"/>
            <a:chOff x="431" y="1810"/>
            <a:chExt cx="2222" cy="683"/>
          </a:xfrm>
        </p:grpSpPr>
        <p:sp>
          <p:nvSpPr>
            <p:cNvPr id="47" name="Line 273"/>
            <p:cNvSpPr>
              <a:spLocks noChangeShapeType="1"/>
            </p:cNvSpPr>
            <p:nvPr/>
          </p:nvSpPr>
          <p:spPr bwMode="auto">
            <a:xfrm>
              <a:off x="431" y="2493"/>
              <a:ext cx="2177" cy="0"/>
            </a:xfrm>
            <a:prstGeom prst="line">
              <a:avLst/>
            </a:prstGeom>
            <a:noFill/>
            <a:ln w="1905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Box 274"/>
            <p:cNvSpPr txBox="1">
              <a:spLocks noChangeArrowheads="1"/>
            </p:cNvSpPr>
            <p:nvPr/>
          </p:nvSpPr>
          <p:spPr bwMode="auto">
            <a:xfrm>
              <a:off x="2337" y="1810"/>
              <a:ext cx="316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en-US" sz="19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9" grpId="0"/>
      <p:bldP spid="2" grpId="0"/>
      <p:bldP spid="122" grpId="0"/>
      <p:bldP spid="12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 Box 75"/>
              <p:cNvSpPr txBox="1">
                <a:spLocks noChangeArrowheads="1"/>
              </p:cNvSpPr>
              <p:nvPr/>
            </p:nvSpPr>
            <p:spPr bwMode="auto">
              <a:xfrm>
                <a:off x="2133600" y="2300874"/>
                <a:ext cx="16230600" cy="174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300" dirty="0" smtClean="0">
                    <a:solidFill>
                      <a:prstClr val="black"/>
                    </a:solidFill>
                  </a:rPr>
                  <a:t>*</a:t>
                </a:r>
                <a:r>
                  <a:rPr lang="en-US" altLang="en-US" sz="43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altLang="en-US" sz="4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altLang="en-US" sz="4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4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altLang="en-US" sz="4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4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43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43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3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en-US" sz="43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en-US" sz="4300" b="0" i="1" dirty="0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300" dirty="0">
                        <a:solidFill>
                          <a:srgbClr val="FF0000"/>
                        </a:solidFill>
                      </a:rPr>
                      <m:t>v</m:t>
                    </m:r>
                    <m:r>
                      <m:rPr>
                        <m:nor/>
                      </m:rPr>
                      <a:rPr lang="en-US" altLang="en-US" sz="4300" dirty="0">
                        <a:solidFill>
                          <a:srgbClr val="FF0000"/>
                        </a:solidFill>
                      </a:rPr>
                      <m:t>ớ</m:t>
                    </m:r>
                    <m:r>
                      <m:rPr>
                        <m:nor/>
                      </m:rPr>
                      <a:rPr lang="en-US" altLang="en-US" sz="4300" dirty="0">
                        <a:solidFill>
                          <a:srgbClr val="FF000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altLang="en-US" sz="43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a:rPr lang="en-US" altLang="en-US" sz="43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43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en-US" sz="4300" dirty="0">
                  <a:solidFill>
                    <a:prstClr val="black"/>
                  </a:solidFill>
                </a:endParaRP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300" dirty="0" smtClean="0">
                    <a:solidFill>
                      <a:srgbClr val="FF0000"/>
                    </a:solidFill>
                  </a:rPr>
                  <a:t>                                         </a:t>
                </a:r>
                <a:r>
                  <a:rPr lang="vi-VN" altLang="en-US" sz="4300" dirty="0" smtClean="0">
                    <a:solidFill>
                      <a:srgbClr val="FF0000"/>
                    </a:solidFill>
                  </a:rPr>
                  <a:t>        </a:t>
                </a:r>
                <a:endParaRPr lang="en-US" altLang="en-US" sz="4300" u="sng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3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2300874"/>
                <a:ext cx="16230600" cy="1746628"/>
              </a:xfrm>
              <a:prstGeom prst="rect">
                <a:avLst/>
              </a:prstGeom>
              <a:blipFill rotWithShape="1">
                <a:blip r:embed="rId4"/>
                <a:stretch>
                  <a:fillRect l="-1465" t="-69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 Box 61"/>
          <p:cNvSpPr txBox="1">
            <a:spLocks noChangeArrowheads="1"/>
          </p:cNvSpPr>
          <p:nvPr/>
        </p:nvSpPr>
        <p:spPr bwMode="auto">
          <a:xfrm>
            <a:off x="2133604" y="10868315"/>
            <a:ext cx="2468115" cy="7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3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3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3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860140"/>
              </p:ext>
            </p:extLst>
          </p:nvPr>
        </p:nvGraphicFramePr>
        <p:xfrm>
          <a:off x="5687001" y="9582151"/>
          <a:ext cx="2466403" cy="90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5" imgW="1485720" imgH="482400" progId="Equation.DSMT4">
                  <p:embed/>
                </p:oleObj>
              </mc:Choice>
              <mc:Fallback>
                <p:oleObj name="Equation" r:id="rId5" imgW="1485720" imgH="482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7001" y="9582151"/>
                        <a:ext cx="2466403" cy="90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2563539" y="9582150"/>
            <a:ext cx="3303861" cy="7540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3258800" y="9565950"/>
            <a:ext cx="3258581" cy="7540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327830"/>
              </p:ext>
            </p:extLst>
          </p:nvPr>
        </p:nvGraphicFramePr>
        <p:xfrm>
          <a:off x="16306800" y="9582151"/>
          <a:ext cx="2743200" cy="75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7" imgW="1485720" imgH="482400" progId="Equation.DSMT4">
                  <p:embed/>
                </p:oleObj>
              </mc:Choice>
              <mc:Fallback>
                <p:oleObj name="Equation" r:id="rId7" imgW="1485720" imgH="48240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06800" y="9582151"/>
                        <a:ext cx="2743200" cy="75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2715" y="3929704"/>
            <a:ext cx="7630885" cy="5290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63505" y="4053323"/>
            <a:ext cx="7086600" cy="5001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5421" y="10516102"/>
            <a:ext cx="8145379" cy="26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7" grpId="0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345475" y="5198105"/>
            <a:ext cx="22588107" cy="2750146"/>
            <a:chOff x="1205494" y="6947474"/>
            <a:chExt cx="22139783" cy="6539926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4"/>
              <a:ext cx="3554608" cy="1963393"/>
              <a:chOff x="1205494" y="6947474"/>
              <a:chExt cx="3554608" cy="196339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33894" y="6284660"/>
                <a:ext cx="1963393" cy="32890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6" y="7023095"/>
                <a:ext cx="2111897" cy="153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2115800" y="5295658"/>
            <a:ext cx="0" cy="265259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358536" y="1524000"/>
            <a:ext cx="12281264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VÍ DỤ: </a:t>
            </a:r>
            <a:r>
              <a:rPr lang="vi-VN" dirty="0"/>
              <a:t>Giải các bất phương trình sau 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endParaRPr lang="vi-V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2153947" y="2252195"/>
                <a:ext cx="20199304" cy="314463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36" tIns="45718" rIns="91436" bIns="45718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&gt;81</m:t>
                    </m:r>
                  </m:oMath>
                </a14:m>
                <a:endParaRPr lang="vi-VN" dirty="0"/>
              </a:p>
              <a:p>
                <a:r>
                  <a:rPr lang="vi-VN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&gt;32</m:t>
                    </m:r>
                  </m:oMath>
                </a14:m>
                <a:endParaRPr lang="en-US" dirty="0" smtClean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47" y="2252195"/>
                <a:ext cx="20199304" cy="3144639"/>
              </a:xfrm>
              <a:prstGeom prst="rect">
                <a:avLst/>
              </a:prstGeom>
              <a:blipFill rotWithShape="1">
                <a:blip r:embed="rId4"/>
                <a:stretch>
                  <a:fillRect l="-1177" t="-387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18648" y="6009828"/>
                <a:ext cx="9159067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r>
                  <a:rPr lang="vi-VN" sz="40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&gt;81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&gt;4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49" y="6009828"/>
                <a:ext cx="9159066" cy="769441"/>
              </a:xfrm>
              <a:prstGeom prst="rect">
                <a:avLst/>
              </a:prstGeom>
              <a:blipFill>
                <a:blip r:embed="rId5"/>
                <a:stretch>
                  <a:fillRect l="-2329" t="-10317"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630495" y="6005477"/>
                <a:ext cx="10610509" cy="1293940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r>
                  <a:rPr lang="vi-VN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&gt;32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vi-V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&lt;−5</m:t>
                        </m:r>
                      </m:e>
                    </m:func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490" y="6005474"/>
                <a:ext cx="10610510" cy="1337546"/>
              </a:xfrm>
              <a:prstGeom prst="rect">
                <a:avLst/>
              </a:prstGeom>
              <a:blipFill>
                <a:blip r:embed="rId6"/>
                <a:stretch>
                  <a:fillRect l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849946"/>
              </p:ext>
            </p:extLst>
          </p:nvPr>
        </p:nvGraphicFramePr>
        <p:xfrm>
          <a:off x="2135195" y="4038600"/>
          <a:ext cx="4375214" cy="85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5195" y="4038600"/>
                        <a:ext cx="4375214" cy="85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6438" y="7299417"/>
            <a:ext cx="958496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 = -3&lt; 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95401" y="1752600"/>
            <a:ext cx="12739384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2. BẤT PHƯƠNG TRÌNH MŨ ĐƠN GIẢN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946645" y="2746084"/>
            <a:ext cx="14491525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* Một số cách giải bất phương trình mũ đơn giản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2472872" y="3835654"/>
            <a:ext cx="14491525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a) Đưa về cùng cơ số</a:t>
            </a:r>
            <a:endParaRPr lang="vi-V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2879" y="5867400"/>
                <a:ext cx="3546925" cy="781620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874" y="5867400"/>
                <a:ext cx="3546926" cy="781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 flipH="1">
                <a:off x="5697856" y="5428818"/>
                <a:ext cx="1232805" cy="1631212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0000" i="1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97855" y="5428818"/>
                <a:ext cx="1232806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97089" y="5051792"/>
                <a:ext cx="1908712" cy="1631212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0000" i="1" dirty="0">
                          <a:latin typeface="Cambria Math" panose="02040503050406030204" pitchFamily="18" charset="0"/>
                        </a:rPr>
                        <m:t>⇗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89" y="5051792"/>
                <a:ext cx="1908711" cy="1631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91184" y="5867400"/>
                <a:ext cx="973909" cy="1631212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0000" i="1" dirty="0">
                          <a:latin typeface="Cambria Math" panose="02040503050406030204" pitchFamily="18" charset="0"/>
                        </a:rPr>
                        <m:t>⇘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184" y="5867400"/>
                <a:ext cx="973908" cy="1631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53401" y="5146742"/>
                <a:ext cx="1752600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146741"/>
                <a:ext cx="175260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77200" y="6683008"/>
                <a:ext cx="2590800" cy="1415768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6683008"/>
                <a:ext cx="2590800" cy="14157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6109" y="4946803"/>
                <a:ext cx="1676400" cy="1785100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700" i="1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7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08" y="4946800"/>
                <a:ext cx="1676400" cy="17697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46197" y="6506037"/>
                <a:ext cx="1676400" cy="1785100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700" i="1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7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198" y="6506036"/>
                <a:ext cx="1676400" cy="1769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6311" y="5204104"/>
                <a:ext cx="4388493" cy="7540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308" y="5204104"/>
                <a:ext cx="4388492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527615" y="6649027"/>
                <a:ext cx="3803203" cy="1415768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610" y="6649024"/>
                <a:ext cx="3803202" cy="14157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44800" y="5569526"/>
                <a:ext cx="1250309" cy="1554268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9500" i="1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0" y="5569526"/>
                <a:ext cx="1250308" cy="15696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964401" y="6172203"/>
            <a:ext cx="6048003" cy="7540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dirty="0"/>
              <a:t>Kết luận về tập nghiệm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34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95401" y="1752600"/>
            <a:ext cx="12739384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2. BẤT PHƯƠNG TRÌNH MŨ ĐƠN GIẢN</a:t>
            </a:r>
            <a:endParaRPr lang="vi-VN" b="1" dirty="0">
              <a:solidFill>
                <a:srgbClr val="0000FF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138635" y="5786145"/>
            <a:ext cx="22588107" cy="5462406"/>
            <a:chOff x="1205494" y="6947475"/>
            <a:chExt cx="22139783" cy="6539925"/>
          </a:xfrm>
        </p:grpSpPr>
        <p:sp>
          <p:nvSpPr>
            <p:cNvPr id="42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5"/>
              <a:ext cx="3554608" cy="849448"/>
              <a:chOff x="1205494" y="6947475"/>
              <a:chExt cx="3554608" cy="849448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95286" y="5723269"/>
                <a:ext cx="840609" cy="32890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6" y="7023096"/>
                <a:ext cx="2111897" cy="77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D094E9AF-206A-44E8-BB2A-77146C3AEBB4}"/>
              </a:ext>
            </a:extLst>
          </p:cNvPr>
          <p:cNvCxnSpPr>
            <a:cxnSpLocks/>
          </p:cNvCxnSpPr>
          <p:nvPr/>
        </p:nvCxnSpPr>
        <p:spPr>
          <a:xfrm flipH="1">
            <a:off x="12180410" y="5979906"/>
            <a:ext cx="10941" cy="526864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336765" y="2495916"/>
            <a:ext cx="12281264" cy="754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FF"/>
                </a:solidFill>
              </a:rPr>
              <a:t>VÍ DỤ: </a:t>
            </a:r>
            <a:r>
              <a:rPr lang="vi-VN" dirty="0"/>
              <a:t>Giải các bất phương trình sau 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endParaRPr lang="vi-V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1876926" y="3725836"/>
                <a:ext cx="19874613" cy="12133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36" tIns="45718" rIns="91436" bIns="45718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&lt;9</m:t>
                    </m:r>
                    <m:r>
                      <a:rPr lang="vi-VN">
                        <a:latin typeface="Cambria Math" panose="02040503050406030204" pitchFamily="18" charset="0"/>
                      </a:rPr>
                      <m:t>                </m:t>
                    </m:r>
                  </m:oMath>
                </a14:m>
                <a:r>
                  <a:rPr lang="vi-VN" dirty="0"/>
                  <a:t> 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+8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1−3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24" y="3725837"/>
                <a:ext cx="19874613" cy="1239378"/>
              </a:xfrm>
              <a:prstGeom prst="rect">
                <a:avLst/>
              </a:prstGeom>
              <a:blipFill>
                <a:blip r:embed="rId3"/>
                <a:stretch>
                  <a:fillRect l="-1258" b="-784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0728" y="6711123"/>
                <a:ext cx="2583969" cy="722373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r>
                  <a:rPr lang="vi-VN" sz="3600" dirty="0"/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vi-VN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3600" i="1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27" y="6711123"/>
                <a:ext cx="2583977" cy="722377"/>
              </a:xfrm>
              <a:prstGeom prst="rect">
                <a:avLst/>
              </a:prstGeom>
              <a:blipFill>
                <a:blip r:embed="rId4"/>
                <a:stretch>
                  <a:fillRect l="-7311" t="-5085" b="-29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09248" y="6743243"/>
                <a:ext cx="3464915" cy="707882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vi-VN" sz="40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247" y="6743243"/>
                <a:ext cx="34649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62400" y="7496793"/>
                <a:ext cx="4332524" cy="707882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7496790"/>
                <a:ext cx="433253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55317" y="7476053"/>
                <a:ext cx="3794749" cy="707882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r>
                  <a:rPr lang="vi-VN" sz="40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−1&lt;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314" y="7476050"/>
                <a:ext cx="379475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31427" y="8463861"/>
                <a:ext cx="9073309" cy="1323435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nghi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vi-VN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à:</m:t>
                      </m:r>
                    </m:oMath>
                  </m:oMathPara>
                </a14:m>
                <a:endParaRPr lang="vi-VN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=(−1;2)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24" y="8463858"/>
                <a:ext cx="9073317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027976" y="6529626"/>
                <a:ext cx="4996168" cy="1135115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r>
                  <a:rPr lang="vi-VN" sz="4000" dirty="0"/>
                  <a:t>  b</a:t>
                </a:r>
                <a:r>
                  <a:rPr lang="vi-VN" sz="4000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+8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vi-VN" sz="4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1−3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975" y="6529626"/>
                <a:ext cx="4996176" cy="1135119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548922" y="6741607"/>
                <a:ext cx="4749176" cy="707882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+8≤1−3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8918" y="6741603"/>
                <a:ext cx="474918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566620" y="7449493"/>
                <a:ext cx="4989178" cy="959361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-7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vi-VN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616" y="7449489"/>
                <a:ext cx="4989186" cy="959365"/>
              </a:xfrm>
              <a:prstGeom prst="rect">
                <a:avLst/>
              </a:prstGeom>
              <a:blipFill>
                <a:blip r:embed="rId11"/>
                <a:stretch>
                  <a:fillRect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801600" y="8686803"/>
                <a:ext cx="10210800" cy="2650337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nghi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vi-V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à:</m:t>
                      </m:r>
                    </m:oMath>
                  </m:oMathPara>
                </a14:m>
                <a:endParaRPr lang="vi-V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=[−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;+</m:t>
                      </m:r>
                      <m: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8686800"/>
                <a:ext cx="10210800" cy="26943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922464" y="6688569"/>
                <a:ext cx="3744799" cy="844779"/>
              </a:xfrm>
              <a:prstGeom prst="rect">
                <a:avLst/>
              </a:prstGeom>
            </p:spPr>
            <p:txBody>
              <a:bodyPr wrap="none" lIns="91436" tIns="45718" rIns="91436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61" y="6688569"/>
                <a:ext cx="3831562" cy="8624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9" grpId="0"/>
      <p:bldP spid="50" grpId="0"/>
      <p:bldP spid="2" grpId="0"/>
      <p:bldP spid="3" grpId="0"/>
      <p:bldP spid="4" grpId="0"/>
      <p:bldP spid="9" grpId="0"/>
      <p:bldP spid="11" grpId="0"/>
      <p:bldP spid="18" grpId="0"/>
      <p:bldP spid="19" grpId="0"/>
      <p:bldP spid="21" grpId="0"/>
      <p:bldP spid="24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5440</TotalTime>
  <Words>1617</Words>
  <Application>Microsoft Office PowerPoint</Application>
  <PresentationFormat>Custom</PresentationFormat>
  <Paragraphs>154</Paragraphs>
  <Slides>14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Equation</vt:lpstr>
      <vt:lpstr>MathType 6.0 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ismail - [2010]</cp:lastModifiedBy>
  <cp:revision>493</cp:revision>
  <dcterms:created xsi:type="dcterms:W3CDTF">2013-08-31T11:42:51Z</dcterms:created>
  <dcterms:modified xsi:type="dcterms:W3CDTF">2021-08-26T08:24:19Z</dcterms:modified>
</cp:coreProperties>
</file>