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59" r:id="rId4"/>
    <p:sldId id="270" r:id="rId5"/>
    <p:sldId id="271" r:id="rId6"/>
    <p:sldId id="272" r:id="rId7"/>
    <p:sldId id="274" r:id="rId8"/>
    <p:sldId id="273" r:id="rId9"/>
    <p:sldId id="276" r:id="rId10"/>
    <p:sldId id="275" r:id="rId11"/>
    <p:sldId id="260" r:id="rId12"/>
    <p:sldId id="258" r:id="rId13"/>
    <p:sldId id="261" r:id="rId14"/>
    <p:sldId id="277" r:id="rId15"/>
    <p:sldId id="266" r:id="rId16"/>
    <p:sldId id="263" r:id="rId17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9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5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0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2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8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4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7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2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3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5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11296-6064-4E8A-B72D-F1DA9D0810DB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B3715-8774-4EBF-B9FC-F6E196C7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55" r="6544" b="13266"/>
          <a:stretch>
            <a:fillRect/>
          </a:stretch>
        </p:blipFill>
        <p:spPr bwMode="auto">
          <a:xfrm>
            <a:off x="363558" y="28575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F1E9D-BE1B-4BC4-8255-52E01EF8A4B1}"/>
              </a:ext>
            </a:extLst>
          </p:cNvPr>
          <p:cNvSpPr txBox="1"/>
          <p:nvPr/>
        </p:nvSpPr>
        <p:spPr>
          <a:xfrm>
            <a:off x="2009660" y="1997242"/>
            <a:ext cx="49198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GIAI ĐIỆU ĐẤT NƯỚC</a:t>
            </a:r>
          </a:p>
          <a:p>
            <a:pPr algn="ctr"/>
            <a:r>
              <a:rPr lang="en-GB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  <p:extLst>
      <p:ext uri="{BB962C8B-B14F-4D97-AF65-F5344CB8AC3E}">
        <p14:creationId xmlns:p14="http://schemas.microsoft.com/office/powerpoint/2010/main" val="14981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B8B2-7A56-4650-BA2E-D43B09A6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1116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</a:t>
            </a:r>
            <a:r>
              <a:rPr lang="en-GB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E5D3F-D051-4DF4-9AF2-3F9C905A7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08" y="679408"/>
            <a:ext cx="8619624" cy="4261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đầu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iới thiệu rõ ràng mạch lạc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 noChangeArrowheads="1"/>
          </p:cNvSpPr>
          <p:nvPr>
            <p:ph type="title"/>
          </p:nvPr>
        </p:nvSpPr>
        <p:spPr>
          <a:xfrm>
            <a:off x="628650" y="145508"/>
            <a:ext cx="7886700" cy="994172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80898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28650" y="1240883"/>
            <a:ext cx="7886700" cy="3263504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02" y="-118811"/>
            <a:ext cx="927620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61" y="2094561"/>
            <a:ext cx="261104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93181" y="2423175"/>
            <a:ext cx="3429000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NÓI</a:t>
            </a:r>
          </a:p>
        </p:txBody>
      </p:sp>
      <p:pic>
        <p:nvPicPr>
          <p:cNvPr id="80902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742">
            <a:off x="6958013" y="-153340"/>
            <a:ext cx="1057275" cy="127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0929" flipH="1">
            <a:off x="1022747" y="-123572"/>
            <a:ext cx="1088232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99722" y="2812508"/>
            <a:ext cx="7650215" cy="21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8001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450"/>
              </a:spcBef>
              <a:buFontTx/>
              <a:buChar char="-"/>
            </a:pP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Yêu cầu nói: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450"/>
              </a:spcBef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+ Nói đúng mục đích (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spcBef>
                <a:spcPts val="450"/>
              </a:spcBef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+ Nội dung nói có mở đầu, có kết thúc hợp lí.</a:t>
            </a:r>
          </a:p>
          <a:p>
            <a:pPr algn="just">
              <a:spcBef>
                <a:spcPct val="0"/>
              </a:spcBef>
              <a:spcAft>
                <a:spcPts val="450"/>
              </a:spcAft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Nói to, rõ ràng, truyền cảm.</a:t>
            </a:r>
          </a:p>
          <a:p>
            <a:pPr algn="just">
              <a:spcBef>
                <a:spcPct val="0"/>
              </a:spcBef>
              <a:spcAft>
                <a:spcPts val="450"/>
              </a:spcAft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Điệu bộ, cử chỉ, nét mặt, ánh mắt… phù hợp.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8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190418"/>
              </p:ext>
            </p:extLst>
          </p:nvPr>
        </p:nvGraphicFramePr>
        <p:xfrm>
          <a:off x="77118" y="11014"/>
          <a:ext cx="8945695" cy="5199937"/>
        </p:xfrm>
        <a:graphic>
          <a:graphicData uri="http://schemas.openxmlformats.org/drawingml/2006/table">
            <a:tbl>
              <a:tblPr/>
              <a:tblGrid>
                <a:gridCol w="15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618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x-none" altLang="x-non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ĐÁNH GIÁ THEO TIÊU CHÍ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672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x-none" altLang="x-none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Nhóm: …………….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672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x-none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x-none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24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Chọn được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hay, có ý nghĩa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c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 ý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nhưng chưa hay.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và ấn tượng.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2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Nội dung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phong phú, hấp dẫn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sơ sài, chưa có đủ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để người nghe hiểu 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đủ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để hiểu người nghe hiểu được 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phong phú và hấp dẫn.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Nói to, rõ ràng, truyền cảm.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nhỏ, khó nghe; nói lắp, ngập ngừng…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34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Sử dụng yếu tố phi ngôn ngữ phù hợp.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Điệu bộ rất tự tin, mắt nhìn vào người nghe; nét mặt sinh động.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Mở đầu và kết thúc hợp lí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chào hỏi/ và có lời kết thúc bài nói.</a:t>
                      </a: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kumimoji="0" lang="x-none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667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22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55" r="6544" b="13266"/>
          <a:stretch>
            <a:fillRect/>
          </a:stretch>
        </p:blipFill>
        <p:spPr bwMode="auto">
          <a:xfrm>
            <a:off x="1881188" y="389336"/>
            <a:ext cx="5381625" cy="35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图片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80010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图片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574">
            <a:off x="6060281" y="359569"/>
            <a:ext cx="1866900" cy="15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B90209-F69E-4EC1-AF9E-BD7AD3B8D8E8}"/>
              </a:ext>
            </a:extLst>
          </p:cNvPr>
          <p:cNvSpPr txBox="1"/>
          <p:nvPr/>
        </p:nvSpPr>
        <p:spPr>
          <a:xfrm>
            <a:off x="3048004" y="1949116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SAU KHI NÓI</a:t>
            </a:r>
          </a:p>
        </p:txBody>
      </p:sp>
    </p:spTree>
    <p:extLst>
      <p:ext uri="{BB962C8B-B14F-4D97-AF65-F5344CB8AC3E}">
        <p14:creationId xmlns:p14="http://schemas.microsoft.com/office/powerpoint/2010/main" val="399090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AE131-FCAC-4ECB-8BB1-364F168B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66" y="-19250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C136F16-68C5-4913-8122-1E021D701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744775"/>
              </p:ext>
            </p:extLst>
          </p:nvPr>
        </p:nvGraphicFramePr>
        <p:xfrm>
          <a:off x="80210" y="586230"/>
          <a:ext cx="8911390" cy="4014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8148">
                  <a:extLst>
                    <a:ext uri="{9D8B030D-6E8A-4147-A177-3AD203B41FA5}">
                      <a16:colId xmlns:a16="http://schemas.microsoft.com/office/drawing/2014/main" val="2680917501"/>
                    </a:ext>
                  </a:extLst>
                </a:gridCol>
                <a:gridCol w="4283242">
                  <a:extLst>
                    <a:ext uri="{9D8B030D-6E8A-4147-A177-3AD203B41FA5}">
                      <a16:colId xmlns:a16="http://schemas.microsoft.com/office/drawing/2014/main" val="1750195540"/>
                    </a:ext>
                  </a:extLst>
                </a:gridCol>
              </a:tblGrid>
              <a:tr h="570448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N</a:t>
                      </a:r>
                      <a:r>
                        <a:rPr lang="vi-VN" sz="2200" dirty="0"/>
                        <a:t>gười nói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N</a:t>
                      </a:r>
                      <a:r>
                        <a:rPr lang="vi-VN" sz="2200" dirty="0"/>
                        <a:t>gười nghe</a:t>
                      </a:r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946152"/>
                  </a:ext>
                </a:extLst>
              </a:tr>
              <a:tr h="3094483">
                <a:tc>
                  <a:txBody>
                    <a:bodyPr/>
                    <a:lstStyle/>
                    <a:p>
                      <a:pPr algn="just"/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endParaRPr lang="en-GB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hững điều khiến em xúc động hoặc có ấn tượng sâu sắc trong bài trình bày của bạn</a:t>
                      </a:r>
                      <a:endParaRPr lang="en-GB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GB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vài điểm có thể bổ sung để phần trình bày trở nên hoàn thiện hơn</a:t>
                      </a:r>
                      <a:endParaRPr lang="en-GB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ắng nghe từng ý kiến phản hồi của người nghe với tinh thần cầu thị</a:t>
                      </a:r>
                      <a:endParaRPr lang="en-GB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ơn sự đồng cảm của bạn và có thể chia sẻ thêm lý do khiến em chọn nói về những điều này</a:t>
                      </a:r>
                      <a:endParaRPr lang="en-GB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rao đổi lại các ý kiến phản biện bảo vệ Ý kiến của em Nếu thấy cần thiết Tiếp thu như ý kiến góp ý mà em thấy hợp lý</a:t>
                      </a:r>
                      <a:endParaRPr lang="en-GB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642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496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FB2A49-61F9-4921-BFE7-CB7974FD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6359"/>
            <a:ext cx="7194884" cy="47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62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3970" name="Picture 4" descr="Tổng hợp hình ảnh cảm ơn đẹp nhất - Kho ảnh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5" y="0"/>
            <a:ext cx="85931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343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C76B3-1B0F-406F-836A-CA11F820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HOẠT ĐỘNG THIỆN NGUYỆN CHỐNG COVID</a:t>
            </a:r>
          </a:p>
        </p:txBody>
      </p:sp>
      <p:pic>
        <p:nvPicPr>
          <p:cNvPr id="4" name="Thuyết Trình _ Sinh viên với hoạt động tình nguyện vì cộng đồng_">
            <a:hlinkClick r:id="" action="ppaction://media"/>
            <a:extLst>
              <a:ext uri="{FF2B5EF4-FFF2-40B4-BE49-F238E27FC236}">
                <a16:creationId xmlns:a16="http://schemas.microsoft.com/office/drawing/2014/main" id="{B53FFDF4-934A-415A-8DBE-D67F9EDE3B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442" y="72188"/>
            <a:ext cx="8758990" cy="4973053"/>
          </a:xfrm>
        </p:spPr>
      </p:pic>
    </p:spTree>
    <p:extLst>
      <p:ext uri="{BB962C8B-B14F-4D97-AF65-F5344CB8AC3E}">
        <p14:creationId xmlns:p14="http://schemas.microsoft.com/office/powerpoint/2010/main" val="425572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738"/>
    </mc:Choice>
    <mc:Fallback>
      <p:transition spd="slow" advTm="30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9874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61" y="2222897"/>
            <a:ext cx="2611040" cy="9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47938" y="2682478"/>
            <a:ext cx="3429000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KHI NÓI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48384" y="3253276"/>
            <a:ext cx="555426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Chuẩn bị nội dung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1" y="3720068"/>
            <a:ext cx="5547122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Xác định mục đích nói và người nghe.</a:t>
            </a:r>
          </a:p>
        </p:txBody>
      </p:sp>
      <p:pic>
        <p:nvPicPr>
          <p:cNvPr id="79882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742">
            <a:off x="6958013" y="-25004"/>
            <a:ext cx="1057275" cy="127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0929" flipH="1">
            <a:off x="1022747" y="4764"/>
            <a:ext cx="1088232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4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51A4D-6E04-4CEE-834A-CFD374811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giấy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chính của bài nói thành dạng đề cương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dấu những chỗ cần nhấn mạnh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ngữ then chốt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c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trọng mà khi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rình bày không thể bỏ qua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AD2AD-7261-4DD7-B042-91A08B9D0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6" y="437888"/>
            <a:ext cx="555426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nội dung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EC73-018B-4585-BC0C-0A034ACB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1"/>
            <a:ext cx="7886700" cy="99417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GB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4E47-D68B-4F4B-8B62-7B9F840BE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3492"/>
            <a:ext cx="7886700" cy="32635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thể là những người gặp hoạn nạn vì thiên tai hay dịch bệnh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gười già không nơi nương tựa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gười khuyết tật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rẻ mồ côi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BCCB3-B8A9-4FEA-AD51-46B92D715613}"/>
              </a:ext>
            </a:extLst>
          </p:cNvPr>
          <p:cNvSpPr txBox="1"/>
          <p:nvPr/>
        </p:nvSpPr>
        <p:spPr>
          <a:xfrm>
            <a:off x="628650" y="841659"/>
            <a:ext cx="688707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 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ối tượng được giúp đỡ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95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54BC-34A1-4309-9BC6-7B9F9E01B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233739"/>
            <a:ext cx="8799094" cy="994172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Ý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0A64-A21C-4707-A2A5-AFD045C8E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02" y="1136607"/>
            <a:ext cx="7886700" cy="3595813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457200" indent="-457200" algn="just">
              <a:buAutoNum type="arabicPeriod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iúp cho những người gặp hoàn cảnh khó khăn có cuộc sống tốt đẹp hơn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</a:t>
            </a:r>
          </a:p>
        </p:txBody>
      </p:sp>
    </p:spTree>
    <p:extLst>
      <p:ext uri="{BB962C8B-B14F-4D97-AF65-F5344CB8AC3E}">
        <p14:creationId xmlns:p14="http://schemas.microsoft.com/office/powerpoint/2010/main" val="29561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rao giải thưởng Tình nguyện quốc gia 2020 cho 20 tập thể, cá nhân">
            <a:extLst>
              <a:ext uri="{FF2B5EF4-FFF2-40B4-BE49-F238E27FC236}">
                <a16:creationId xmlns:a16="http://schemas.microsoft.com/office/drawing/2014/main" id="{C26E2A6B-4A87-441A-A78B-26317D80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" y="0"/>
            <a:ext cx="4300202" cy="24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át động phong trào “Tết trồng cây đời đời nhớ ơn Bác Hồ” - Tin tức">
            <a:extLst>
              <a:ext uri="{FF2B5EF4-FFF2-40B4-BE49-F238E27FC236}">
                <a16:creationId xmlns:a16="http://schemas.microsoft.com/office/drawing/2014/main" id="{9ABF8556-E5F5-4A2A-82D5-5E6F7547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31" y="2571749"/>
            <a:ext cx="4300200" cy="2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ần kiên quyết xử lý nạn đổ rác ở sân bay cũ Phú Quốc | WIKI PHU QUOC -  Trang tin tức Thành phố Phú Quốc">
            <a:extLst>
              <a:ext uri="{FF2B5EF4-FFF2-40B4-BE49-F238E27FC236}">
                <a16:creationId xmlns:a16="http://schemas.microsoft.com/office/drawing/2014/main" id="{8408D4ED-2733-4DC8-A1F7-1D32D7D8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" y="2571749"/>
            <a:ext cx="4300201" cy="24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à Nội hưởng ứng Chương trình “Sóng và máy tính cho em” và Công bố kho học  liệu điện tử giáo dục">
            <a:extLst>
              <a:ext uri="{FF2B5EF4-FFF2-40B4-BE49-F238E27FC236}">
                <a16:creationId xmlns:a16="http://schemas.microsoft.com/office/drawing/2014/main" id="{1891F1CB-470A-4D42-B989-DBD40E11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31" y="-1"/>
            <a:ext cx="4300202" cy="2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KSND thành phố Hải Phòng: Chương trình Hiến máu tình nguyện “Giọt máu cho  đi, cuộc đời ở lại”">
            <a:extLst>
              <a:ext uri="{FF2B5EF4-FFF2-40B4-BE49-F238E27FC236}">
                <a16:creationId xmlns:a16="http://schemas.microsoft.com/office/drawing/2014/main" id="{EDA29498-9FAA-4010-A7B3-870DEA95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2031"/>
            <a:ext cx="4395537" cy="25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ối dài những hoạt động thiện nguyện trong phòng, chống dịch covid-19 |  VOV.VN">
            <a:extLst>
              <a:ext uri="{FF2B5EF4-FFF2-40B4-BE49-F238E27FC236}">
                <a16:creationId xmlns:a16="http://schemas.microsoft.com/office/drawing/2014/main" id="{5EDFEBD3-D21C-4BC5-8317-31BA7835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" y="0"/>
            <a:ext cx="4331368" cy="244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C25F4F-B849-45F7-8B3E-4996A44A0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7" y="2695323"/>
            <a:ext cx="4275221" cy="2347163"/>
          </a:xfrm>
          <a:prstGeom prst="rect">
            <a:avLst/>
          </a:prstGeom>
        </p:spPr>
      </p:pic>
      <p:pic>
        <p:nvPicPr>
          <p:cNvPr id="1034" name="Picture 10" descr="Tặng quà Tết cho nạn nhân chất độc da cam/ Dioxin. - Báo Tây Ninh Online">
            <a:extLst>
              <a:ext uri="{FF2B5EF4-FFF2-40B4-BE49-F238E27FC236}">
                <a16:creationId xmlns:a16="http://schemas.microsoft.com/office/drawing/2014/main" id="{E2C78939-CF18-4A78-A672-372290CA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68" y="2672511"/>
            <a:ext cx="4275220" cy="234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9874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61" y="2222897"/>
            <a:ext cx="2611040" cy="9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47938" y="2682478"/>
            <a:ext cx="3429000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KHI NÓI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48384" y="3084835"/>
            <a:ext cx="555426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Chuẩn bị nội dung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1" y="3479438"/>
            <a:ext cx="5547122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Xác định mục đích nói và người nghe.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28751" y="3732779"/>
            <a:ext cx="543758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Tập luyện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07320" y="4104486"/>
            <a:ext cx="5436394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Tập nói một mình.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9882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742">
            <a:off x="6958013" y="-25004"/>
            <a:ext cx="1057275" cy="127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0929" flipH="1">
            <a:off x="1022747" y="4764"/>
            <a:ext cx="1088232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07320" y="4481512"/>
            <a:ext cx="5436394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Tập nói trước nhóm.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64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3&quot;/&gt;&lt;/object&gt;&lt;/object&gt;&lt;object type=&quot;8&quot; unique_id=&quot;1002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860</Words>
  <Application>Microsoft Office PowerPoint</Application>
  <PresentationFormat>On-screen Show (16:9)</PresentationFormat>
  <Paragraphs>79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VIDEO HOẠT ĐỘNG THIỆN NGUYỆN CHỐNG COVID</vt:lpstr>
      <vt:lpstr>PowerPoint Presentation</vt:lpstr>
      <vt:lpstr>PowerPoint Presentation</vt:lpstr>
      <vt:lpstr>? Những hoạt động thiện nguyện tiêu biểu</vt:lpstr>
      <vt:lpstr>? Ý nghĩa quan trọng của hoạt động thiện nguyện</vt:lpstr>
      <vt:lpstr>PowerPoint Presentation</vt:lpstr>
      <vt:lpstr>PowerPoint Presentation</vt:lpstr>
      <vt:lpstr>PowerPoint Presentation</vt:lpstr>
      <vt:lpstr>TRÌNH BÀY BÀI NÓI</vt:lpstr>
      <vt:lpstr>PowerPoint Presentation</vt:lpstr>
      <vt:lpstr>PowerPoint Presentation</vt:lpstr>
      <vt:lpstr>PowerPoint Presentation</vt:lpstr>
      <vt:lpstr>Trao đổi về bài nói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Phạm Thị Vũ Hoài</cp:lastModifiedBy>
  <cp:revision>26</cp:revision>
  <dcterms:created xsi:type="dcterms:W3CDTF">2021-06-14T14:49:36Z</dcterms:created>
  <dcterms:modified xsi:type="dcterms:W3CDTF">2021-12-28T09:41:26Z</dcterms:modified>
</cp:coreProperties>
</file>