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5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01-Aug-22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4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01-Aug-22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0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01-Aug-22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01-Aug-22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01-Aug-22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3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01-Aug-22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1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01-Aug-22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01-Aug-22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5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01-Aug-22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1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01-Aug-22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0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C5A6-3717-4958-88F7-5ED3B148C50D}" type="datetimeFigureOut">
              <a:rPr lang="en-US" smtClean="0"/>
              <a:t>01-Aug-22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6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1C5A6-3717-4958-88F7-5ED3B148C50D}" type="datetimeFigureOut">
              <a:rPr lang="en-US" smtClean="0"/>
              <a:t>01-Aug-22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82576-009C-4ABB-A576-EFE35F7B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5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7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II.Suy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75732"/>
            <a:ext cx="84582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2.Những lưu ý khi đọc và sử dụng tục ngữ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00250"/>
            <a:ext cx="8915400" cy="3046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Xác định số dòng, số chữ, vần, cấu trúc các vế trong các câu tục ngữ.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-Xác định nghĩa của những từ ngữ mới, khó hiểu.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-Chú ý những từ ngữ, hình ảnh độc đáo.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-Tìm và phân tích hiệu quả của những biện pháp tu từ được sử dụng trong văn bản(nếu có).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5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II.Suy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28650"/>
            <a:ext cx="8534400" cy="857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3.Nội dung của những câu tục ngữ về con người và xã hội</a:t>
            </a:r>
            <a:r>
              <a:rPr lang="vi-VN" sz="2800" dirty="0" smtClean="0"/>
              <a:t>.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1219200" y="2114550"/>
            <a:ext cx="70866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Khái quát nội dung của các câu tục ngữ về con ngươi và xã hội?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II.Suy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28650"/>
            <a:ext cx="8534400" cy="857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3.Nội dung của những câu tục ngữ về con người và xã hội</a:t>
            </a:r>
            <a:r>
              <a:rPr lang="vi-VN" sz="2800" dirty="0" smtClean="0"/>
              <a:t>.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1066800" y="1771650"/>
            <a:ext cx="8077200" cy="32575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36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III.Luyện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628650"/>
            <a:ext cx="8915400" cy="2228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429000"/>
            <a:ext cx="8305800" cy="1428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484747"/>
            <a:ext cx="8610600" cy="1515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2571750"/>
            <a:ext cx="8458200" cy="21145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9441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4"/>
          <p:cNvGrpSpPr/>
          <p:nvPr/>
        </p:nvGrpSpPr>
        <p:grpSpPr>
          <a:xfrm>
            <a:off x="5449132" y="2673082"/>
            <a:ext cx="264415" cy="265480"/>
            <a:chOff x="0" y="0"/>
            <a:chExt cx="1913890" cy="1921595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5767197" y="2673082"/>
            <a:ext cx="264415" cy="265480"/>
            <a:chOff x="0" y="0"/>
            <a:chExt cx="1913890" cy="19215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6085261" y="2673082"/>
            <a:ext cx="264415" cy="265480"/>
            <a:chOff x="0" y="0"/>
            <a:chExt cx="1913890" cy="1921595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6403325" y="2673082"/>
            <a:ext cx="264415" cy="265480"/>
            <a:chOff x="0" y="0"/>
            <a:chExt cx="1913890" cy="1921595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5449132" y="3279321"/>
            <a:ext cx="264415" cy="265480"/>
            <a:chOff x="0" y="0"/>
            <a:chExt cx="1913890" cy="1921595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6085261" y="3279321"/>
            <a:ext cx="264415" cy="265480"/>
            <a:chOff x="0" y="0"/>
            <a:chExt cx="1913890" cy="1921595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6403325" y="3279321"/>
            <a:ext cx="264415" cy="265480"/>
            <a:chOff x="0" y="0"/>
            <a:chExt cx="1913890" cy="1921595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5449132" y="2976201"/>
            <a:ext cx="264415" cy="265480"/>
            <a:chOff x="0" y="0"/>
            <a:chExt cx="1913890" cy="1921595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5767197" y="2976201"/>
            <a:ext cx="264415" cy="265480"/>
            <a:chOff x="0" y="0"/>
            <a:chExt cx="1913890" cy="1921595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6085261" y="2976201"/>
            <a:ext cx="264415" cy="265480"/>
            <a:chOff x="0" y="0"/>
            <a:chExt cx="1913890" cy="1921595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6403325" y="2976201"/>
            <a:ext cx="264415" cy="265480"/>
            <a:chOff x="0" y="0"/>
            <a:chExt cx="1913890" cy="1921595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5449132" y="3885558"/>
            <a:ext cx="264415" cy="265480"/>
            <a:chOff x="0" y="0"/>
            <a:chExt cx="1913890" cy="1921595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5767197" y="3885558"/>
            <a:ext cx="264415" cy="265480"/>
            <a:chOff x="0" y="0"/>
            <a:chExt cx="1913890" cy="1921595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6085261" y="3885558"/>
            <a:ext cx="264415" cy="265480"/>
            <a:chOff x="0" y="0"/>
            <a:chExt cx="1913890" cy="1921595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6403325" y="3885558"/>
            <a:ext cx="264415" cy="265480"/>
            <a:chOff x="0" y="0"/>
            <a:chExt cx="1913890" cy="1921595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5449132" y="3582439"/>
            <a:ext cx="264415" cy="265480"/>
            <a:chOff x="0" y="0"/>
            <a:chExt cx="1913890" cy="1921595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5767197" y="3582439"/>
            <a:ext cx="264415" cy="265480"/>
            <a:chOff x="0" y="0"/>
            <a:chExt cx="1913890" cy="1921595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6085261" y="3582439"/>
            <a:ext cx="264415" cy="265480"/>
            <a:chOff x="0" y="0"/>
            <a:chExt cx="1913890" cy="1921595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6403325" y="3582439"/>
            <a:ext cx="264415" cy="265480"/>
            <a:chOff x="0" y="0"/>
            <a:chExt cx="1913890" cy="1921595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5767197" y="3279321"/>
            <a:ext cx="264415" cy="265480"/>
            <a:chOff x="0" y="0"/>
            <a:chExt cx="1913890" cy="1921595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7325098" y="2673082"/>
            <a:ext cx="264415" cy="265480"/>
            <a:chOff x="0" y="0"/>
            <a:chExt cx="1913890" cy="1921595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7643164" y="2673082"/>
            <a:ext cx="264415" cy="265480"/>
            <a:chOff x="0" y="0"/>
            <a:chExt cx="1913890" cy="1921595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7961228" y="2673082"/>
            <a:ext cx="264415" cy="265480"/>
            <a:chOff x="0" y="0"/>
            <a:chExt cx="1913890" cy="1921595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8279293" y="2673082"/>
            <a:ext cx="264415" cy="265480"/>
            <a:chOff x="0" y="0"/>
            <a:chExt cx="1913890" cy="1921595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7007035" y="3279321"/>
            <a:ext cx="264415" cy="265480"/>
            <a:chOff x="0" y="0"/>
            <a:chExt cx="1913890" cy="1921595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7325098" y="3279321"/>
            <a:ext cx="264415" cy="265480"/>
            <a:chOff x="0" y="0"/>
            <a:chExt cx="1913890" cy="1921595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7961228" y="3279321"/>
            <a:ext cx="264415" cy="265480"/>
            <a:chOff x="0" y="0"/>
            <a:chExt cx="1913890" cy="1921595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8279293" y="3279321"/>
            <a:ext cx="264415" cy="265480"/>
            <a:chOff x="0" y="0"/>
            <a:chExt cx="1913890" cy="1921595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7007035" y="2976201"/>
            <a:ext cx="264415" cy="265480"/>
            <a:chOff x="0" y="0"/>
            <a:chExt cx="1913890" cy="1921595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7643164" y="2976201"/>
            <a:ext cx="264415" cy="265480"/>
            <a:chOff x="0" y="0"/>
            <a:chExt cx="1913890" cy="1921595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7961228" y="2976201"/>
            <a:ext cx="264415" cy="265480"/>
            <a:chOff x="0" y="0"/>
            <a:chExt cx="1913890" cy="1921595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8279293" y="2976201"/>
            <a:ext cx="264415" cy="265480"/>
            <a:chOff x="0" y="0"/>
            <a:chExt cx="1913890" cy="1921595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7007035" y="3885558"/>
            <a:ext cx="264415" cy="265480"/>
            <a:chOff x="0" y="0"/>
            <a:chExt cx="1913890" cy="1921595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7325098" y="3885558"/>
            <a:ext cx="264415" cy="265480"/>
            <a:chOff x="0" y="0"/>
            <a:chExt cx="1913890" cy="1921595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7643164" y="3885558"/>
            <a:ext cx="264415" cy="265480"/>
            <a:chOff x="0" y="0"/>
            <a:chExt cx="1913890" cy="1921595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7961228" y="3885558"/>
            <a:ext cx="264415" cy="265480"/>
            <a:chOff x="0" y="0"/>
            <a:chExt cx="1913890" cy="1921595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7007035" y="3582439"/>
            <a:ext cx="264415" cy="265480"/>
            <a:chOff x="0" y="0"/>
            <a:chExt cx="1913890" cy="1921595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7325098" y="3582439"/>
            <a:ext cx="264415" cy="265480"/>
            <a:chOff x="0" y="0"/>
            <a:chExt cx="1913890" cy="1921595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7643164" y="3582439"/>
            <a:ext cx="264415" cy="265480"/>
            <a:chOff x="0" y="0"/>
            <a:chExt cx="1913890" cy="1921595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8279293" y="3582439"/>
            <a:ext cx="264415" cy="265480"/>
            <a:chOff x="0" y="0"/>
            <a:chExt cx="1913890" cy="1921595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5598">
            <a:off x="-65275" y="248713"/>
            <a:ext cx="2474377" cy="5121845"/>
          </a:xfrm>
          <a:prstGeom prst="rect">
            <a:avLst/>
          </a:prstGeom>
        </p:spPr>
      </p:pic>
      <p:pic>
        <p:nvPicPr>
          <p:cNvPr id="165" name="Picture 1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83289">
            <a:off x="2138231" y="1358359"/>
            <a:ext cx="648616" cy="642130"/>
          </a:xfrm>
          <a:prstGeom prst="rect">
            <a:avLst/>
          </a:prstGeom>
        </p:spPr>
      </p:pic>
      <p:pic>
        <p:nvPicPr>
          <p:cNvPr id="186" name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73703" y="20800"/>
            <a:ext cx="3063020" cy="1690667"/>
          </a:xfrm>
          <a:prstGeom prst="rect">
            <a:avLst/>
          </a:prstGeom>
        </p:spPr>
      </p:pic>
      <p:sp>
        <p:nvSpPr>
          <p:cNvPr id="187" name="Rectangle 186"/>
          <p:cNvSpPr/>
          <p:nvPr/>
        </p:nvSpPr>
        <p:spPr>
          <a:xfrm>
            <a:off x="2261996" y="2079306"/>
            <a:ext cx="7010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36191" y="1982518"/>
            <a:ext cx="784670" cy="779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9984" y="4363734"/>
            <a:ext cx="784670" cy="779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5791" y="-389883"/>
            <a:ext cx="784670" cy="7797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64375" y="-125293"/>
            <a:ext cx="784670" cy="7797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29650" y="1829481"/>
            <a:ext cx="784670" cy="7797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49387" y="4629150"/>
            <a:ext cx="784670" cy="77976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59984" y="2012669"/>
            <a:ext cx="6464816" cy="1729255"/>
            <a:chOff x="0" y="0"/>
            <a:chExt cx="3328858" cy="11061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30128" cy="1106170"/>
            </a:xfrm>
            <a:custGeom>
              <a:avLst/>
              <a:gdLst/>
              <a:ahLst/>
              <a:cxnLst/>
              <a:rect l="l" t="t" r="r" b="b"/>
              <a:pathLst>
                <a:path w="3330128" h="1106170">
                  <a:moveTo>
                    <a:pt x="277640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776408" y="0"/>
                  </a:lnTo>
                  <a:cubicBezTo>
                    <a:pt x="3082478" y="0"/>
                    <a:pt x="3330128" y="247650"/>
                    <a:pt x="3330128" y="553720"/>
                  </a:cubicBezTo>
                  <a:cubicBezTo>
                    <a:pt x="3328858" y="858520"/>
                    <a:pt x="3081208" y="1106170"/>
                    <a:pt x="2776408" y="1106170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983898" y="2210911"/>
            <a:ext cx="5223109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760">
              <a:lnSpc>
                <a:spcPts val="5879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511760">
              <a:lnSpc>
                <a:spcPts val="5879"/>
              </a:lnSpc>
              <a:spcBef>
                <a:spcPct val="0"/>
              </a:spcBef>
            </a:pP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 VUI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32258" y="654504"/>
            <a:ext cx="1585621" cy="14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0" y="71600"/>
            <a:ext cx="9144000" cy="8999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20" rIns="91430" bIns="45720" spcCol="0" rtlCol="0" anchor="ctr"/>
          <a:lstStyle/>
          <a:p>
            <a:pPr algn="ctr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Tìm và đọc các câu tục ngữ  liên quan đến con người hoặc xã hội mà em đã biết, giải nghĩa sơ lược?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0781" y="1147043"/>
            <a:ext cx="3724422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83791" y="1657350"/>
            <a:ext cx="3581400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6253" y="2244145"/>
            <a:ext cx="4636477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90782" y="3821907"/>
            <a:ext cx="4153093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ta là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56253" y="3087774"/>
            <a:ext cx="4636477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Một mặt người bằng mười mặt của.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2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8" grpId="0" animBg="1"/>
      <p:bldP spid="31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4945" y="75009"/>
            <a:ext cx="9363707" cy="4760485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22" name="TextBox 21"/>
          <p:cNvSpPr txBox="1"/>
          <p:nvPr/>
        </p:nvSpPr>
        <p:spPr>
          <a:xfrm>
            <a:off x="186397" y="1371600"/>
            <a:ext cx="7838439" cy="707886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I.Trải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52400" y="2747984"/>
            <a:ext cx="8991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20" rIns="9143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1.Đọc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771" y="3963643"/>
            <a:ext cx="389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2.Chú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222" y="174292"/>
            <a:ext cx="836597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vi-VN" sz="2000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Đọc mở rộng theo thể loại</a:t>
            </a:r>
          </a:p>
          <a:p>
            <a:pPr algn="ctr"/>
            <a:r>
              <a:rPr lang="vi-VN" sz="20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NHỮNG KINH NGHIỆM DÂN GIAN VỀ CON NGƯỜI VÀ XÃ HỘI</a:t>
            </a:r>
            <a:endParaRPr lang="vi-VN" sz="20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5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689" y="110952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II.Suy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605" y="726527"/>
            <a:ext cx="86106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tx2"/>
                </a:solidFill>
                <a:latin typeface="+mj-lt"/>
              </a:rPr>
              <a:t>1. Đặc điểm  nghệ thuật của tục ngữ. 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" y="1314450"/>
            <a:ext cx="9144000" cy="331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HS hoàn thành phiếu học 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p số 1,2,3 để tìm hiểu văn bản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II.Suy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22230"/>
            <a:ext cx="66294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tx2"/>
                </a:solidFill>
                <a:latin typeface="+mj-lt"/>
              </a:rPr>
              <a:t>1. Đặc điểm  nghệ thuật của tục ngữ. 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440613"/>
              </p:ext>
            </p:extLst>
          </p:nvPr>
        </p:nvGraphicFramePr>
        <p:xfrm>
          <a:off x="0" y="1200150"/>
          <a:ext cx="4495800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786"/>
                <a:gridCol w="1514976"/>
                <a:gridCol w="1083054"/>
                <a:gridCol w="1083984"/>
              </a:tblGrid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dòng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vế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5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32325"/>
              </p:ext>
            </p:extLst>
          </p:nvPr>
        </p:nvGraphicFramePr>
        <p:xfrm>
          <a:off x="4686299" y="1123950"/>
          <a:ext cx="4419601" cy="1657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4778"/>
                <a:gridCol w="1547023"/>
                <a:gridCol w="1447800"/>
              </a:tblGrid>
              <a:tr h="27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Cặp vần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 vần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80747"/>
              </p:ext>
            </p:extLst>
          </p:nvPr>
        </p:nvGraphicFramePr>
        <p:xfrm>
          <a:off x="0" y="2800350"/>
          <a:ext cx="9067800" cy="2238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5735"/>
                <a:gridCol w="1510331"/>
                <a:gridCol w="6121734"/>
              </a:tblGrid>
              <a:tr h="170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 pháp tu từ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0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“Ăn quả”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“Nhớ kẻ trồng cây”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“Sóng cả”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“Ngã tay chèo”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6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“Mài sắt”</a:t>
                      </a:r>
                      <a:endParaRPr lang="en-US" sz="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“Nên kim”</a:t>
                      </a:r>
                      <a:endParaRPr lang="en-US" sz="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96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II.Suy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22230"/>
            <a:ext cx="6629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tx2"/>
                </a:solidFill>
                <a:latin typeface="+mj-lt"/>
              </a:rPr>
              <a:t>1. Đặc điểm  nghệ thuật của tục ngữ. 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48444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a.Số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48405"/>
              </p:ext>
            </p:extLst>
          </p:nvPr>
        </p:nvGraphicFramePr>
        <p:xfrm>
          <a:off x="457199" y="1321109"/>
          <a:ext cx="8534400" cy="105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3487"/>
                <a:gridCol w="2851746"/>
                <a:gridCol w="2038709"/>
                <a:gridCol w="2040458"/>
              </a:tblGrid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chữ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dòng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vế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1987" y="2420057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b.Hiệp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90686"/>
              </p:ext>
            </p:extLst>
          </p:nvPr>
        </p:nvGraphicFramePr>
        <p:xfrm>
          <a:off x="381000" y="2857500"/>
          <a:ext cx="8610600" cy="2114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4550"/>
                <a:gridCol w="2780702"/>
                <a:gridCol w="2775348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Cặp vần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 vần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Thầy-mày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 cách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7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Thầy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tày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 cách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2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Cả-ngã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 cách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Non-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hòn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 cách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Bạn-cạn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40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II.Suy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22230"/>
            <a:ext cx="6629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chemeClr val="tx2"/>
                </a:solidFill>
                <a:latin typeface="+mj-lt"/>
              </a:rPr>
              <a:t>1. Đặc điểm  nghệ thuật của tục ngữ. 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575" y="914646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c.Biện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516914"/>
              </p:ext>
            </p:extLst>
          </p:nvPr>
        </p:nvGraphicFramePr>
        <p:xfrm>
          <a:off x="185737" y="1415332"/>
          <a:ext cx="8673580" cy="35567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9954"/>
                <a:gridCol w="2897388"/>
                <a:gridCol w="2886238"/>
              </a:tblGrid>
              <a:tr h="26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 pháp tu từ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 dụng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</a:tr>
              <a:tr h="395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Hưởng thành quả( ẩn dụ)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</a:tr>
              <a:tr h="658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Nhớ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kẻ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 ơn những người đã tạo ra thành quả(ẩn dụ)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 khăn, thử thách(ẩn dụ)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6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chèo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Buông xuôi, không tiếp tục nữa(ẩn dụ)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7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nổ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vượt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thử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thách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ẩn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493" marR="54493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2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II.Suy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75732"/>
            <a:ext cx="73152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2.Những lưu ý khi đọc và sử dụng tục ngữ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0" y="1428750"/>
            <a:ext cx="8458200" cy="331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Khi đọc tục ngữ và sử dụng tục ngữ, chúng ta cần những lưu ý nào?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8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762</Words>
  <Application>Microsoft Office PowerPoint</Application>
  <PresentationFormat>On-screen Show (16:9)</PresentationFormat>
  <Paragraphs>169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NGUYET</cp:lastModifiedBy>
  <cp:revision>14</cp:revision>
  <dcterms:created xsi:type="dcterms:W3CDTF">2022-06-27T12:15:30Z</dcterms:created>
  <dcterms:modified xsi:type="dcterms:W3CDTF">2022-08-01T15:17:01Z</dcterms:modified>
</cp:coreProperties>
</file>