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870" r:id="rId2"/>
    <p:sldId id="859" r:id="rId3"/>
    <p:sldId id="871" r:id="rId4"/>
    <p:sldId id="872" r:id="rId5"/>
    <p:sldId id="886" r:id="rId6"/>
    <p:sldId id="887" r:id="rId7"/>
    <p:sldId id="888" r:id="rId8"/>
    <p:sldId id="889" r:id="rId9"/>
    <p:sldId id="890" r:id="rId10"/>
    <p:sldId id="891" r:id="rId11"/>
    <p:sldId id="892" r:id="rId12"/>
    <p:sldId id="893" r:id="rId13"/>
    <p:sldId id="894" r:id="rId14"/>
    <p:sldId id="895" r:id="rId15"/>
    <p:sldId id="896" r:id="rId16"/>
    <p:sldId id="723"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86"/>
            <p14:sldId id="887"/>
            <p14:sldId id="888"/>
            <p14:sldId id="889"/>
            <p14:sldId id="890"/>
            <p14:sldId id="891"/>
            <p14:sldId id="892"/>
            <p14:sldId id="893"/>
            <p14:sldId id="894"/>
            <p14:sldId id="895"/>
            <p14:sldId id="89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546" y="-1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1.wmf"/><Relationship Id="rId3" Type="http://schemas.openxmlformats.org/officeDocument/2006/relationships/notesSlide" Target="../notesSlides/notesSlide10.xml"/><Relationship Id="rId7" Type="http://schemas.openxmlformats.org/officeDocument/2006/relationships/image" Target="../media/image38.wmf"/><Relationship Id="rId12" Type="http://schemas.openxmlformats.org/officeDocument/2006/relationships/oleObject" Target="../embeddings/oleObject35.bin"/><Relationship Id="rId17" Type="http://schemas.openxmlformats.org/officeDocument/2006/relationships/image" Target="../media/image43.wmf"/><Relationship Id="rId2" Type="http://schemas.openxmlformats.org/officeDocument/2006/relationships/slideLayout" Target="../slideLayouts/slideLayout2.xml"/><Relationship Id="rId16" Type="http://schemas.openxmlformats.org/officeDocument/2006/relationships/oleObject" Target="../embeddings/oleObject37.bin"/><Relationship Id="rId1" Type="http://schemas.openxmlformats.org/officeDocument/2006/relationships/vmlDrawing" Target="../drawings/vmlDrawing8.vml"/><Relationship Id="rId6" Type="http://schemas.openxmlformats.org/officeDocument/2006/relationships/oleObject" Target="../embeddings/oleObject32.bin"/><Relationship Id="rId11" Type="http://schemas.openxmlformats.org/officeDocument/2006/relationships/image" Target="../media/image40.wmf"/><Relationship Id="rId5" Type="http://schemas.openxmlformats.org/officeDocument/2006/relationships/image" Target="../media/image6.png"/><Relationship Id="rId15" Type="http://schemas.openxmlformats.org/officeDocument/2006/relationships/image" Target="../media/image42.wmf"/><Relationship Id="rId10" Type="http://schemas.openxmlformats.org/officeDocument/2006/relationships/oleObject" Target="../embeddings/oleObject34.bin"/><Relationship Id="rId4" Type="http://schemas.openxmlformats.org/officeDocument/2006/relationships/image" Target="../media/image5.png"/><Relationship Id="rId9" Type="http://schemas.openxmlformats.org/officeDocument/2006/relationships/image" Target="../media/image39.wmf"/><Relationship Id="rId14" Type="http://schemas.openxmlformats.org/officeDocument/2006/relationships/oleObject" Target="../embeddings/oleObject36.bin"/></Relationships>
</file>

<file path=ppt/slides/_rels/slide11.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1.bin"/><Relationship Id="rId18" Type="http://schemas.openxmlformats.org/officeDocument/2006/relationships/oleObject" Target="../embeddings/oleObject43.bin"/><Relationship Id="rId3" Type="http://schemas.openxmlformats.org/officeDocument/2006/relationships/notesSlide" Target="../notesSlides/notesSlide11.xml"/><Relationship Id="rId21" Type="http://schemas.openxmlformats.org/officeDocument/2006/relationships/image" Target="../media/image50.wmf"/><Relationship Id="rId7" Type="http://schemas.openxmlformats.org/officeDocument/2006/relationships/oleObject" Target="../embeddings/oleObject38.bin"/><Relationship Id="rId12" Type="http://schemas.openxmlformats.org/officeDocument/2006/relationships/image" Target="../media/image46.wmf"/><Relationship Id="rId17" Type="http://schemas.openxmlformats.org/officeDocument/2006/relationships/image" Target="../media/image57.png"/><Relationship Id="rId2" Type="http://schemas.openxmlformats.org/officeDocument/2006/relationships/slideLayout" Target="../slideLayouts/slideLayout2.xml"/><Relationship Id="rId16" Type="http://schemas.openxmlformats.org/officeDocument/2006/relationships/image" Target="../media/image48.wmf"/><Relationship Id="rId20" Type="http://schemas.openxmlformats.org/officeDocument/2006/relationships/oleObject" Target="../embeddings/oleObject44.bin"/><Relationship Id="rId1" Type="http://schemas.openxmlformats.org/officeDocument/2006/relationships/vmlDrawing" Target="../drawings/vmlDrawing9.vml"/><Relationship Id="rId6" Type="http://schemas.openxmlformats.org/officeDocument/2006/relationships/image" Target="../media/image56.png"/><Relationship Id="rId11" Type="http://schemas.openxmlformats.org/officeDocument/2006/relationships/oleObject" Target="../embeddings/oleObject40.bin"/><Relationship Id="rId5" Type="http://schemas.openxmlformats.org/officeDocument/2006/relationships/image" Target="../media/image6.png"/><Relationship Id="rId15" Type="http://schemas.openxmlformats.org/officeDocument/2006/relationships/oleObject" Target="../embeddings/oleObject42.bin"/><Relationship Id="rId23" Type="http://schemas.openxmlformats.org/officeDocument/2006/relationships/image" Target="../media/image51.wmf"/><Relationship Id="rId10" Type="http://schemas.openxmlformats.org/officeDocument/2006/relationships/image" Target="../media/image45.wmf"/><Relationship Id="rId19" Type="http://schemas.openxmlformats.org/officeDocument/2006/relationships/image" Target="../media/image49.wmf"/><Relationship Id="rId4" Type="http://schemas.openxmlformats.org/officeDocument/2006/relationships/image" Target="../media/image5.png"/><Relationship Id="rId9" Type="http://schemas.openxmlformats.org/officeDocument/2006/relationships/oleObject" Target="../embeddings/oleObject39.bin"/><Relationship Id="rId14" Type="http://schemas.openxmlformats.org/officeDocument/2006/relationships/image" Target="../media/image47.wmf"/><Relationship Id="rId22" Type="http://schemas.openxmlformats.org/officeDocument/2006/relationships/oleObject" Target="../embeddings/oleObject45.bin"/></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12.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6.bin"/><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7.bin"/><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15.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1.png"/><Relationship Id="rId5" Type="http://schemas.openxmlformats.org/officeDocument/2006/relationships/image" Target="../media/image58.png"/><Relationship Id="rId4" Type="http://schemas.openxmlformats.org/officeDocument/2006/relationships/image" Target="../media/image6.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2.xml"/><Relationship Id="rId7" Type="http://schemas.openxmlformats.org/officeDocument/2006/relationships/image" Target="../media/image6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3.png"/><Relationship Id="rId5" Type="http://schemas.openxmlformats.org/officeDocument/2006/relationships/image" Target="../media/image62.jpg"/><Relationship Id="rId4" Type="http://schemas.openxmlformats.org/officeDocument/2006/relationships/notesSlide" Target="../notesSlides/notesSlide16.xml"/><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4.bin"/><Relationship Id="rId18" Type="http://schemas.openxmlformats.org/officeDocument/2006/relationships/image" Target="../media/image12.wmf"/><Relationship Id="rId26" Type="http://schemas.openxmlformats.org/officeDocument/2006/relationships/image" Target="../media/image16.wmf"/><Relationship Id="rId3" Type="http://schemas.openxmlformats.org/officeDocument/2006/relationships/notesSlide" Target="../notesSlides/notesSlide3.xml"/><Relationship Id="rId21" Type="http://schemas.openxmlformats.org/officeDocument/2006/relationships/oleObject" Target="../embeddings/oleObject8.bin"/><Relationship Id="rId7" Type="http://schemas.openxmlformats.org/officeDocument/2006/relationships/oleObject" Target="../embeddings/oleObject1.bin"/><Relationship Id="rId12" Type="http://schemas.openxmlformats.org/officeDocument/2006/relationships/image" Target="../media/image9.wmf"/><Relationship Id="rId17" Type="http://schemas.openxmlformats.org/officeDocument/2006/relationships/oleObject" Target="../embeddings/oleObject6.bin"/><Relationship Id="rId25"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image" Target="../media/image13.wmf"/><Relationship Id="rId29"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oleObject" Target="../embeddings/oleObject3.bin"/><Relationship Id="rId24" Type="http://schemas.openxmlformats.org/officeDocument/2006/relationships/image" Target="../media/image15.wmf"/><Relationship Id="rId5" Type="http://schemas.openxmlformats.org/officeDocument/2006/relationships/image" Target="../media/image20.png"/><Relationship Id="rId15" Type="http://schemas.openxmlformats.org/officeDocument/2006/relationships/oleObject" Target="../embeddings/oleObject5.bin"/><Relationship Id="rId23" Type="http://schemas.openxmlformats.org/officeDocument/2006/relationships/oleObject" Target="../embeddings/oleObject9.bin"/><Relationship Id="rId28" Type="http://schemas.openxmlformats.org/officeDocument/2006/relationships/image" Target="../media/image17.wmf"/><Relationship Id="rId10" Type="http://schemas.openxmlformats.org/officeDocument/2006/relationships/image" Target="../media/image8.wmf"/><Relationship Id="rId19" Type="http://schemas.openxmlformats.org/officeDocument/2006/relationships/oleObject" Target="../embeddings/oleObject7.bin"/><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image" Target="../media/image10.wmf"/><Relationship Id="rId22" Type="http://schemas.openxmlformats.org/officeDocument/2006/relationships/image" Target="../media/image14.wmf"/><Relationship Id="rId27" Type="http://schemas.openxmlformats.org/officeDocument/2006/relationships/oleObject" Target="../embeddings/oleObject11.bin"/><Relationship Id="rId30" Type="http://schemas.openxmlformats.org/officeDocument/2006/relationships/image" Target="../media/image18.wmf"/></Relationships>
</file>

<file path=ppt/slides/_rels/slide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4.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23.png"/><Relationship Id="rId10" Type="http://schemas.openxmlformats.org/officeDocument/2006/relationships/image" Target="../media/image20.wmf"/><Relationship Id="rId4" Type="http://schemas.openxmlformats.org/officeDocument/2006/relationships/image" Target="../media/image5.png"/><Relationship Id="rId9"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4.wmf"/><Relationship Id="rId18" Type="http://schemas.openxmlformats.org/officeDocument/2006/relationships/image" Target="../media/image30.png"/><Relationship Id="rId3" Type="http://schemas.openxmlformats.org/officeDocument/2006/relationships/notesSlide" Target="../notesSlides/notesSlide5.xml"/><Relationship Id="rId7" Type="http://schemas.openxmlformats.org/officeDocument/2006/relationships/image" Target="../media/image21.wmf"/><Relationship Id="rId12" Type="http://schemas.openxmlformats.org/officeDocument/2006/relationships/oleObject" Target="../embeddings/oleObject18.bin"/><Relationship Id="rId17"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image" Target="../media/image23.wmf"/><Relationship Id="rId5" Type="http://schemas.openxmlformats.org/officeDocument/2006/relationships/image" Target="../media/image6.png"/><Relationship Id="rId15" Type="http://schemas.openxmlformats.org/officeDocument/2006/relationships/image" Target="../media/image25.wmf"/><Relationship Id="rId10" Type="http://schemas.openxmlformats.org/officeDocument/2006/relationships/oleObject" Target="../embeddings/oleObject17.bin"/><Relationship Id="rId4" Type="http://schemas.openxmlformats.org/officeDocument/2006/relationships/image" Target="../media/image5.png"/><Relationship Id="rId9" Type="http://schemas.openxmlformats.org/officeDocument/2006/relationships/image" Target="../media/image22.wmf"/><Relationship Id="rId14"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29.wmf"/><Relationship Id="rId3" Type="http://schemas.openxmlformats.org/officeDocument/2006/relationships/notesSlide" Target="../notesSlides/notesSlide6.xml"/><Relationship Id="rId7" Type="http://schemas.openxmlformats.org/officeDocument/2006/relationships/oleObject" Target="../embeddings/oleObject21.bin"/><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28.wmf"/><Relationship Id="rId5" Type="http://schemas.openxmlformats.org/officeDocument/2006/relationships/image" Target="../media/image35.png"/><Relationship Id="rId15" Type="http://schemas.openxmlformats.org/officeDocument/2006/relationships/image" Target="../media/image30.wmf"/><Relationship Id="rId10" Type="http://schemas.openxmlformats.org/officeDocument/2006/relationships/oleObject" Target="../embeddings/oleObject22.bin"/><Relationship Id="rId4" Type="http://schemas.openxmlformats.org/officeDocument/2006/relationships/image" Target="../media/image5.png"/><Relationship Id="rId9" Type="http://schemas.openxmlformats.org/officeDocument/2006/relationships/image" Target="../media/image36.png"/><Relationship Id="rId1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5.bin"/><Relationship Id="rId5" Type="http://schemas.openxmlformats.org/officeDocument/2006/relationships/image" Target="../media/image6.png"/><Relationship Id="rId10" Type="http://schemas.openxmlformats.org/officeDocument/2006/relationships/image" Target="../media/image32.wmf"/><Relationship Id="rId4" Type="http://schemas.openxmlformats.org/officeDocument/2006/relationships/image" Target="../media/image5.png"/><Relationship Id="rId9"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8.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7.wmf"/><Relationship Id="rId3" Type="http://schemas.openxmlformats.org/officeDocument/2006/relationships/notesSlide" Target="../notesSlides/notesSlide9.xml"/><Relationship Id="rId7" Type="http://schemas.openxmlformats.org/officeDocument/2006/relationships/image" Target="../media/image34.wmf"/><Relationship Id="rId12"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8.bin"/><Relationship Id="rId11" Type="http://schemas.openxmlformats.org/officeDocument/2006/relationships/image" Target="../media/image36.wmf"/><Relationship Id="rId5" Type="http://schemas.openxmlformats.org/officeDocument/2006/relationships/image" Target="../media/image6.png"/><Relationship Id="rId10" Type="http://schemas.openxmlformats.org/officeDocument/2006/relationships/oleObject" Target="../embeddings/oleObject30.bin"/><Relationship Id="rId4" Type="http://schemas.openxmlformats.org/officeDocument/2006/relationships/image" Target="../media/image5.png"/><Relationship Id="rId9"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848" y="1600200"/>
            <a:ext cx="5253097" cy="78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5287" r="12148" b="10688"/>
          <a:stretch/>
        </p:blipFill>
        <p:spPr bwMode="auto">
          <a:xfrm>
            <a:off x="6447863" y="2590091"/>
            <a:ext cx="3518740" cy="109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97167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76200"/>
            <a:ext cx="960120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Chứng minh rằng</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b) Trong một cấp số nhân, bình phương của mỗi số hạng (trừ số hạng đầu và số hạng cuối, nếu có) đều là tích của hai số hạng đứng kề với nó, nghĩa là</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64" y="220181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674812" y="2590800"/>
            <a:ext cx="102870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Giả sử cấp số nhân có công bội là q. Khi đó với k ≥ 2, ta có:</a:t>
            </a:r>
          </a:p>
        </p:txBody>
      </p:sp>
      <p:graphicFrame>
        <p:nvGraphicFramePr>
          <p:cNvPr id="35" name="Object 34"/>
          <p:cNvGraphicFramePr>
            <a:graphicFrameLocks noChangeAspect="1"/>
          </p:cNvGraphicFramePr>
          <p:nvPr>
            <p:extLst>
              <p:ext uri="{D42A27DB-BD31-4B8C-83A1-F6EECF244321}">
                <p14:modId xmlns:p14="http://schemas.microsoft.com/office/powerpoint/2010/main" val="3392822049"/>
              </p:ext>
            </p:extLst>
          </p:nvPr>
        </p:nvGraphicFramePr>
        <p:xfrm>
          <a:off x="4052888" y="3124200"/>
          <a:ext cx="3567112" cy="1200150"/>
        </p:xfrm>
        <a:graphic>
          <a:graphicData uri="http://schemas.openxmlformats.org/presentationml/2006/ole">
            <mc:AlternateContent xmlns:mc="http://schemas.openxmlformats.org/markup-compatibility/2006">
              <mc:Choice xmlns:v="urn:schemas-microsoft-com:vml" Requires="v">
                <p:oleObj spid="_x0000_s127025" name="Equation" r:id="rId6" imgW="1511280" imgH="507960" progId="Equation.DSMT4">
                  <p:embed/>
                </p:oleObj>
              </mc:Choice>
              <mc:Fallback>
                <p:oleObj name="Equation" r:id="rId6" imgW="1511280" imgH="507960" progId="Equation.DSMT4">
                  <p:embed/>
                  <p:pic>
                    <p:nvPicPr>
                      <p:cNvPr id="0" name=""/>
                      <p:cNvPicPr>
                        <a:picLocks noChangeAspect="1" noChangeArrowheads="1"/>
                      </p:cNvPicPr>
                      <p:nvPr/>
                    </p:nvPicPr>
                    <p:blipFill>
                      <a:blip r:embed="rId7"/>
                      <a:srcRect/>
                      <a:stretch>
                        <a:fillRect/>
                      </a:stretch>
                    </p:blipFill>
                    <p:spPr bwMode="auto">
                      <a:xfrm>
                        <a:off x="4052888" y="3124200"/>
                        <a:ext cx="3567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10301286" y="5257800"/>
            <a:ext cx="1201724"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(đpcm)</a:t>
            </a:r>
            <a:endParaRPr lang="vi-VN" sz="2000" b="1">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840306249"/>
              </p:ext>
            </p:extLst>
          </p:nvPr>
        </p:nvGraphicFramePr>
        <p:xfrm>
          <a:off x="6313806" y="1337469"/>
          <a:ext cx="3206115" cy="567531"/>
        </p:xfrm>
        <a:graphic>
          <a:graphicData uri="http://schemas.openxmlformats.org/presentationml/2006/ole">
            <mc:AlternateContent xmlns:mc="http://schemas.openxmlformats.org/markup-compatibility/2006">
              <mc:Choice xmlns:v="urn:schemas-microsoft-com:vml" Requires="v">
                <p:oleObj spid="_x0000_s127026" name="Equation" r:id="rId8" imgW="1358640" imgH="241200" progId="Equation.DSMT4">
                  <p:embed/>
                </p:oleObj>
              </mc:Choice>
              <mc:Fallback>
                <p:oleObj name="Equation" r:id="rId8" imgW="1358640" imgH="241200" progId="Equation.DSMT4">
                  <p:embed/>
                  <p:pic>
                    <p:nvPicPr>
                      <p:cNvPr id="0" name=""/>
                      <p:cNvPicPr>
                        <a:picLocks noChangeAspect="1" noChangeArrowheads="1"/>
                      </p:cNvPicPr>
                      <p:nvPr/>
                    </p:nvPicPr>
                    <p:blipFill>
                      <a:blip r:embed="rId9"/>
                      <a:srcRect/>
                      <a:stretch>
                        <a:fillRect/>
                      </a:stretch>
                    </p:blipFill>
                    <p:spPr bwMode="auto">
                      <a:xfrm>
                        <a:off x="6313806" y="1337469"/>
                        <a:ext cx="3206115" cy="56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48102033"/>
              </p:ext>
            </p:extLst>
          </p:nvPr>
        </p:nvGraphicFramePr>
        <p:xfrm>
          <a:off x="3198812" y="4419600"/>
          <a:ext cx="4557713" cy="569912"/>
        </p:xfrm>
        <a:graphic>
          <a:graphicData uri="http://schemas.openxmlformats.org/presentationml/2006/ole">
            <mc:AlternateContent xmlns:mc="http://schemas.openxmlformats.org/markup-compatibility/2006">
              <mc:Choice xmlns:v="urn:schemas-microsoft-com:vml" Requires="v">
                <p:oleObj spid="_x0000_s127027" name="Equation" r:id="rId10" imgW="1930320" imgH="241200" progId="Equation.DSMT4">
                  <p:embed/>
                </p:oleObj>
              </mc:Choice>
              <mc:Fallback>
                <p:oleObj name="Equation" r:id="rId10" imgW="1930320" imgH="241200" progId="Equation.DSMT4">
                  <p:embed/>
                  <p:pic>
                    <p:nvPicPr>
                      <p:cNvPr id="0" name=""/>
                      <p:cNvPicPr>
                        <a:picLocks noChangeAspect="1" noChangeArrowheads="1"/>
                      </p:cNvPicPr>
                      <p:nvPr/>
                    </p:nvPicPr>
                    <p:blipFill>
                      <a:blip r:embed="rId11"/>
                      <a:srcRect/>
                      <a:stretch>
                        <a:fillRect/>
                      </a:stretch>
                    </p:blipFill>
                    <p:spPr bwMode="auto">
                      <a:xfrm>
                        <a:off x="3198812" y="4419600"/>
                        <a:ext cx="455771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70056286"/>
              </p:ext>
            </p:extLst>
          </p:nvPr>
        </p:nvGraphicFramePr>
        <p:xfrm>
          <a:off x="4825220" y="5181600"/>
          <a:ext cx="1589087" cy="569912"/>
        </p:xfrm>
        <a:graphic>
          <a:graphicData uri="http://schemas.openxmlformats.org/presentationml/2006/ole">
            <mc:AlternateContent xmlns:mc="http://schemas.openxmlformats.org/markup-compatibility/2006">
              <mc:Choice xmlns:v="urn:schemas-microsoft-com:vml" Requires="v">
                <p:oleObj spid="_x0000_s127028" name="Equation" r:id="rId12" imgW="672840" imgH="241200" progId="Equation.DSMT4">
                  <p:embed/>
                </p:oleObj>
              </mc:Choice>
              <mc:Fallback>
                <p:oleObj name="Equation" r:id="rId12" imgW="672840" imgH="241200" progId="Equation.DSMT4">
                  <p:embed/>
                  <p:pic>
                    <p:nvPicPr>
                      <p:cNvPr id="0" name=""/>
                      <p:cNvPicPr>
                        <a:picLocks noChangeAspect="1" noChangeArrowheads="1"/>
                      </p:cNvPicPr>
                      <p:nvPr/>
                    </p:nvPicPr>
                    <p:blipFill>
                      <a:blip r:embed="rId13"/>
                      <a:srcRect/>
                      <a:stretch>
                        <a:fillRect/>
                      </a:stretch>
                    </p:blipFill>
                    <p:spPr bwMode="auto">
                      <a:xfrm>
                        <a:off x="4825220" y="5181600"/>
                        <a:ext cx="15890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34516806"/>
              </p:ext>
            </p:extLst>
          </p:nvPr>
        </p:nvGraphicFramePr>
        <p:xfrm>
          <a:off x="6399212" y="5181600"/>
          <a:ext cx="1468437" cy="569913"/>
        </p:xfrm>
        <a:graphic>
          <a:graphicData uri="http://schemas.openxmlformats.org/presentationml/2006/ole">
            <mc:AlternateContent xmlns:mc="http://schemas.openxmlformats.org/markup-compatibility/2006">
              <mc:Choice xmlns:v="urn:schemas-microsoft-com:vml" Requires="v">
                <p:oleObj spid="_x0000_s127029" name="Equation" r:id="rId14" imgW="622080" imgH="241200" progId="Equation.DSMT4">
                  <p:embed/>
                </p:oleObj>
              </mc:Choice>
              <mc:Fallback>
                <p:oleObj name="Equation" r:id="rId14" imgW="622080" imgH="241200" progId="Equation.DSMT4">
                  <p:embed/>
                  <p:pic>
                    <p:nvPicPr>
                      <p:cNvPr id="0" name=""/>
                      <p:cNvPicPr>
                        <a:picLocks noChangeAspect="1" noChangeArrowheads="1"/>
                      </p:cNvPicPr>
                      <p:nvPr/>
                    </p:nvPicPr>
                    <p:blipFill>
                      <a:blip r:embed="rId15"/>
                      <a:srcRect/>
                      <a:stretch>
                        <a:fillRect/>
                      </a:stretch>
                    </p:blipFill>
                    <p:spPr bwMode="auto">
                      <a:xfrm>
                        <a:off x="6399212" y="5181600"/>
                        <a:ext cx="14684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772618204"/>
              </p:ext>
            </p:extLst>
          </p:nvPr>
        </p:nvGraphicFramePr>
        <p:xfrm>
          <a:off x="7858123" y="5106988"/>
          <a:ext cx="2366963" cy="719137"/>
        </p:xfrm>
        <a:graphic>
          <a:graphicData uri="http://schemas.openxmlformats.org/presentationml/2006/ole">
            <mc:AlternateContent xmlns:mc="http://schemas.openxmlformats.org/markup-compatibility/2006">
              <mc:Choice xmlns:v="urn:schemas-microsoft-com:vml" Requires="v">
                <p:oleObj spid="_x0000_s127030" name="Equation" r:id="rId16" imgW="1002960" imgH="304560" progId="Equation.DSMT4">
                  <p:embed/>
                </p:oleObj>
              </mc:Choice>
              <mc:Fallback>
                <p:oleObj name="Equation" r:id="rId16" imgW="1002960" imgH="304560" progId="Equation.DSMT4">
                  <p:embed/>
                  <p:pic>
                    <p:nvPicPr>
                      <p:cNvPr id="0" name=""/>
                      <p:cNvPicPr>
                        <a:picLocks noChangeAspect="1" noChangeArrowheads="1"/>
                      </p:cNvPicPr>
                      <p:nvPr/>
                    </p:nvPicPr>
                    <p:blipFill>
                      <a:blip r:embed="rId17"/>
                      <a:srcRect/>
                      <a:stretch>
                        <a:fillRect/>
                      </a:stretch>
                    </p:blipFill>
                    <p:spPr bwMode="auto">
                      <a:xfrm>
                        <a:off x="7858123" y="5106988"/>
                        <a:ext cx="23669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93247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38453"/>
            <a:ext cx="9837882" cy="153794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16716"/>
            <a:ext cx="9601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ba số, biết theo thứ tự chúng lập thành cấp số cộng và có tổng bằng 21, và nếu lần lượt cộng thêm các số 2; 3; 9 vào ba số đó thì được ba số lập thành một cấp số nhân</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388229"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12" y="1752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1065212" y="2057400"/>
                <a:ext cx="7696200"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Giả sử 3 số cần tìm là x, y, z với </a:t>
                </a:r>
                <a14:m>
                  <m:oMath xmlns:m="http://schemas.openxmlformats.org/officeDocument/2006/math">
                    <m:r>
                      <a:rPr lang="vi-VN" b="1" i="1" smtClean="0">
                        <a:latin typeface="Cambria Math"/>
                        <a:cs typeface="Arial" pitchFamily="34" charset="0"/>
                      </a:rPr>
                      <m:t>𝒙</m:t>
                    </m:r>
                    <m:r>
                      <a:rPr lang="vi-VN" b="1" i="1" smtClean="0">
                        <a:latin typeface="Cambria Math"/>
                        <a:cs typeface="Arial" pitchFamily="34" charset="0"/>
                      </a:rPr>
                      <m:t> &lt; </m:t>
                    </m:r>
                    <m:r>
                      <a:rPr lang="vi-VN" b="1" i="1" smtClean="0">
                        <a:latin typeface="Cambria Math"/>
                        <a:cs typeface="Arial" pitchFamily="34" charset="0"/>
                      </a:rPr>
                      <m:t>𝒚</m:t>
                    </m:r>
                    <m:r>
                      <a:rPr lang="vi-VN" b="1" i="1" smtClean="0">
                        <a:latin typeface="Cambria Math"/>
                        <a:cs typeface="Arial" pitchFamily="34" charset="0"/>
                      </a:rPr>
                      <m:t> &lt; </m:t>
                    </m:r>
                    <m:r>
                      <a:rPr lang="vi-VN" b="1" i="1" smtClean="0">
                        <a:latin typeface="Cambria Math"/>
                        <a:cs typeface="Arial" pitchFamily="34" charset="0"/>
                      </a:rPr>
                      <m:t>𝒛</m:t>
                    </m:r>
                  </m:oMath>
                </a14:m>
                <a:r>
                  <a:rPr lang="vi-VN" b="1">
                    <a:latin typeface="Arial" pitchFamily="34" charset="0"/>
                    <a:cs typeface="Arial"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1065212" y="2057400"/>
                <a:ext cx="7696200" cy="492420"/>
              </a:xfrm>
              <a:prstGeom prst="rect">
                <a:avLst/>
              </a:prstGeom>
              <a:blipFill rotWithShape="1">
                <a:blip r:embed="rId6"/>
                <a:stretch>
                  <a:fillRect l="-713" t="-6250" b="-26250"/>
                </a:stretch>
              </a:blipFill>
            </p:spPr>
            <p:txBody>
              <a:bodyPr/>
              <a:lstStyle/>
              <a:p>
                <a:r>
                  <a:rPr lang="en-US">
                    <a:noFill/>
                  </a:rPr>
                  <a:t> </a:t>
                </a:r>
              </a:p>
            </p:txBody>
          </p:sp>
        </mc:Fallback>
      </mc:AlternateContent>
      <p:graphicFrame>
        <p:nvGraphicFramePr>
          <p:cNvPr id="35" name="Object 34"/>
          <p:cNvGraphicFramePr>
            <a:graphicFrameLocks noChangeAspect="1"/>
          </p:cNvGraphicFramePr>
          <p:nvPr>
            <p:extLst>
              <p:ext uri="{D42A27DB-BD31-4B8C-83A1-F6EECF244321}">
                <p14:modId xmlns:p14="http://schemas.microsoft.com/office/powerpoint/2010/main" val="3373638351"/>
              </p:ext>
            </p:extLst>
          </p:nvPr>
        </p:nvGraphicFramePr>
        <p:xfrm>
          <a:off x="2797174" y="2561228"/>
          <a:ext cx="2008188" cy="481012"/>
        </p:xfrm>
        <a:graphic>
          <a:graphicData uri="http://schemas.openxmlformats.org/presentationml/2006/ole">
            <mc:AlternateContent xmlns:mc="http://schemas.openxmlformats.org/markup-compatibility/2006">
              <mc:Choice xmlns:v="urn:schemas-microsoft-com:vml" Requires="v">
                <p:oleObj spid="_x0000_s128053" name="Equation" r:id="rId7" imgW="850680" imgH="203040" progId="Equation.DSMT4">
                  <p:embed/>
                </p:oleObj>
              </mc:Choice>
              <mc:Fallback>
                <p:oleObj name="Equation" r:id="rId7" imgW="850680" imgH="203040" progId="Equation.DSMT4">
                  <p:embed/>
                  <p:pic>
                    <p:nvPicPr>
                      <p:cNvPr id="0" name=""/>
                      <p:cNvPicPr>
                        <a:picLocks noChangeAspect="1" noChangeArrowheads="1"/>
                      </p:cNvPicPr>
                      <p:nvPr/>
                    </p:nvPicPr>
                    <p:blipFill>
                      <a:blip r:embed="rId8"/>
                      <a:srcRect/>
                      <a:stretch>
                        <a:fillRect/>
                      </a:stretch>
                    </p:blipFill>
                    <p:spPr bwMode="auto">
                      <a:xfrm>
                        <a:off x="2797174" y="2561228"/>
                        <a:ext cx="200818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1479811" y="2549820"/>
            <a:ext cx="133800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787661221"/>
              </p:ext>
            </p:extLst>
          </p:nvPr>
        </p:nvGraphicFramePr>
        <p:xfrm>
          <a:off x="5046663" y="2560585"/>
          <a:ext cx="2427287" cy="481013"/>
        </p:xfrm>
        <a:graphic>
          <a:graphicData uri="http://schemas.openxmlformats.org/presentationml/2006/ole">
            <mc:AlternateContent xmlns:mc="http://schemas.openxmlformats.org/markup-compatibility/2006">
              <mc:Choice xmlns:v="urn:schemas-microsoft-com:vml" Requires="v">
                <p:oleObj spid="_x0000_s128054" name="Equation" r:id="rId9" imgW="1028520" imgH="203040" progId="Equation.DSMT4">
                  <p:embed/>
                </p:oleObj>
              </mc:Choice>
              <mc:Fallback>
                <p:oleObj name="Equation" r:id="rId9" imgW="1028520" imgH="203040" progId="Equation.DSMT4">
                  <p:embed/>
                  <p:pic>
                    <p:nvPicPr>
                      <p:cNvPr id="0" name=""/>
                      <p:cNvPicPr>
                        <a:picLocks noChangeAspect="1" noChangeArrowheads="1"/>
                      </p:cNvPicPr>
                      <p:nvPr/>
                    </p:nvPicPr>
                    <p:blipFill>
                      <a:blip r:embed="rId10"/>
                      <a:srcRect/>
                      <a:stretch>
                        <a:fillRect/>
                      </a:stretch>
                    </p:blipFill>
                    <p:spPr bwMode="auto">
                      <a:xfrm>
                        <a:off x="5046663" y="2560585"/>
                        <a:ext cx="242728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1487748" y="3039121"/>
            <a:ext cx="6054464"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vì x, y, z lập thành một cấp số cộng nên</a:t>
            </a:r>
            <a:endParaRPr lang="vi-VN"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926815734"/>
              </p:ext>
            </p:extLst>
          </p:nvPr>
        </p:nvGraphicFramePr>
        <p:xfrm>
          <a:off x="7453817" y="2861758"/>
          <a:ext cx="1280103" cy="847147"/>
        </p:xfrm>
        <a:graphic>
          <a:graphicData uri="http://schemas.openxmlformats.org/presentationml/2006/ole">
            <mc:AlternateContent xmlns:mc="http://schemas.openxmlformats.org/markup-compatibility/2006">
              <mc:Choice xmlns:v="urn:schemas-microsoft-com:vml" Requires="v">
                <p:oleObj spid="_x0000_s128055" name="Equation" r:id="rId11" imgW="596880" imgH="393480" progId="Equation.DSMT4">
                  <p:embed/>
                </p:oleObj>
              </mc:Choice>
              <mc:Fallback>
                <p:oleObj name="Equation" r:id="rId11" imgW="596880" imgH="393480" progId="Equation.DSMT4">
                  <p:embed/>
                  <p:pic>
                    <p:nvPicPr>
                      <p:cNvPr id="0" name=""/>
                      <p:cNvPicPr>
                        <a:picLocks noChangeAspect="1" noChangeArrowheads="1"/>
                      </p:cNvPicPr>
                      <p:nvPr/>
                    </p:nvPicPr>
                    <p:blipFill>
                      <a:blip r:embed="rId12"/>
                      <a:srcRect/>
                      <a:stretch>
                        <a:fillRect/>
                      </a:stretch>
                    </p:blipFill>
                    <p:spPr bwMode="auto">
                      <a:xfrm>
                        <a:off x="7453817" y="2861758"/>
                        <a:ext cx="1280103" cy="84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30253385"/>
              </p:ext>
            </p:extLst>
          </p:nvPr>
        </p:nvGraphicFramePr>
        <p:xfrm>
          <a:off x="8761412" y="2861758"/>
          <a:ext cx="1171864" cy="847147"/>
        </p:xfrm>
        <a:graphic>
          <a:graphicData uri="http://schemas.openxmlformats.org/presentationml/2006/ole">
            <mc:AlternateContent xmlns:mc="http://schemas.openxmlformats.org/markup-compatibility/2006">
              <mc:Choice xmlns:v="urn:schemas-microsoft-com:vml" Requires="v">
                <p:oleObj spid="_x0000_s128056" name="Equation" r:id="rId13" imgW="545760" imgH="393480" progId="Equation.DSMT4">
                  <p:embed/>
                </p:oleObj>
              </mc:Choice>
              <mc:Fallback>
                <p:oleObj name="Equation" r:id="rId13" imgW="545760" imgH="393480" progId="Equation.DSMT4">
                  <p:embed/>
                  <p:pic>
                    <p:nvPicPr>
                      <p:cNvPr id="0" name=""/>
                      <p:cNvPicPr>
                        <a:picLocks noChangeAspect="1" noChangeArrowheads="1"/>
                      </p:cNvPicPr>
                      <p:nvPr/>
                    </p:nvPicPr>
                    <p:blipFill>
                      <a:blip r:embed="rId14"/>
                      <a:srcRect/>
                      <a:stretch>
                        <a:fillRect/>
                      </a:stretch>
                    </p:blipFill>
                    <p:spPr bwMode="auto">
                      <a:xfrm>
                        <a:off x="8761412" y="2861758"/>
                        <a:ext cx="1171864" cy="84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339819327"/>
              </p:ext>
            </p:extLst>
          </p:nvPr>
        </p:nvGraphicFramePr>
        <p:xfrm>
          <a:off x="10578955" y="3041935"/>
          <a:ext cx="1171864" cy="437284"/>
        </p:xfrm>
        <a:graphic>
          <a:graphicData uri="http://schemas.openxmlformats.org/presentationml/2006/ole">
            <mc:AlternateContent xmlns:mc="http://schemas.openxmlformats.org/markup-compatibility/2006">
              <mc:Choice xmlns:v="urn:schemas-microsoft-com:vml" Requires="v">
                <p:oleObj spid="_x0000_s128057" name="Equation" r:id="rId15" imgW="545760" imgH="203040" progId="Equation.DSMT4">
                  <p:embed/>
                </p:oleObj>
              </mc:Choice>
              <mc:Fallback>
                <p:oleObj name="Equation" r:id="rId15" imgW="545760" imgH="203040" progId="Equation.DSMT4">
                  <p:embed/>
                  <p:pic>
                    <p:nvPicPr>
                      <p:cNvPr id="0" name=""/>
                      <p:cNvPicPr>
                        <a:picLocks noChangeAspect="1" noChangeArrowheads="1"/>
                      </p:cNvPicPr>
                      <p:nvPr/>
                    </p:nvPicPr>
                    <p:blipFill>
                      <a:blip r:embed="rId16"/>
                      <a:srcRect/>
                      <a:stretch>
                        <a:fillRect/>
                      </a:stretch>
                    </p:blipFill>
                    <p:spPr bwMode="auto">
                      <a:xfrm>
                        <a:off x="10578955" y="3041935"/>
                        <a:ext cx="1171864" cy="43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5" name="TextBox 24"/>
              <p:cNvSpPr txBox="1"/>
              <p:nvPr/>
            </p:nvSpPr>
            <p:spPr>
              <a:xfrm>
                <a:off x="912812" y="3581400"/>
                <a:ext cx="11083664" cy="537497"/>
              </a:xfrm>
              <a:prstGeom prst="rect">
                <a:avLst/>
              </a:prstGeom>
              <a:noFill/>
            </p:spPr>
            <p:txBody>
              <a:bodyPr wrap="square" lIns="121899" tIns="60949" rIns="121899" bIns="60949" rtlCol="0">
                <a:spAutoFit/>
              </a:bodyPr>
              <a:lstStyle/>
              <a:p>
                <a:r>
                  <a:rPr lang="en-US" b="1">
                    <a:latin typeface="Arial" pitchFamily="34" charset="0"/>
                    <a:cs typeface="Arial" pitchFamily="34" charset="0"/>
                  </a:rPr>
                  <a:t>Gọi d là công sai của cấp số cộng thì </a:t>
                </a:r>
                <a14:m>
                  <m:oMath xmlns:m="http://schemas.openxmlformats.org/officeDocument/2006/math">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𝒅</m:t>
                    </m:r>
                    <m:r>
                      <a:rPr lang="en-US" b="1" i="1" smtClean="0">
                        <a:latin typeface="Cambria Math"/>
                        <a:cs typeface="Arial" pitchFamily="34" charset="0"/>
                      </a:rPr>
                      <m:t>=</m:t>
                    </m:r>
                    <m:r>
                      <a:rPr lang="en-US" b="1" i="1" smtClean="0">
                        <a:latin typeface="Cambria Math"/>
                        <a:cs typeface="Arial" pitchFamily="34" charset="0"/>
                      </a:rPr>
                      <m:t>𝟕</m:t>
                    </m:r>
                    <m:r>
                      <a:rPr lang="en-US" b="1" i="1" smtClean="0">
                        <a:latin typeface="Cambria Math"/>
                        <a:cs typeface="Arial" pitchFamily="34" charset="0"/>
                      </a:rPr>
                      <m:t>–</m:t>
                    </m:r>
                    <m:r>
                      <a:rPr lang="en-US" b="1" i="1" smtClean="0">
                        <a:latin typeface="Cambria Math"/>
                        <a:cs typeface="Arial" pitchFamily="34" charset="0"/>
                      </a:rPr>
                      <m:t>𝒅</m:t>
                    </m:r>
                    <m:r>
                      <a:rPr lang="en-US" b="1" i="1" smtClean="0">
                        <a:latin typeface="Cambria Math"/>
                        <a:cs typeface="Arial" pitchFamily="34" charset="0"/>
                      </a:rPr>
                      <m:t> </m:t>
                    </m:r>
                  </m:oMath>
                </a14:m>
                <a:r>
                  <a:rPr lang="en-US" b="1">
                    <a:latin typeface="Arial" pitchFamily="34" charset="0"/>
                    <a:cs typeface="Arial" pitchFamily="34" charset="0"/>
                  </a:rPr>
                  <a:t>và </a:t>
                </a:r>
                <a14:m>
                  <m:oMath xmlns:m="http://schemas.openxmlformats.org/officeDocument/2006/math">
                    <m:r>
                      <a:rPr lang="en-US" b="1" i="1" smtClean="0">
                        <a:latin typeface="Cambria Math"/>
                        <a:cs typeface="Arial" pitchFamily="34" charset="0"/>
                      </a:rPr>
                      <m:t>𝒛</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𝒅</m:t>
                    </m:r>
                    <m:r>
                      <a:rPr lang="en-US" b="1" i="1" smtClean="0">
                        <a:latin typeface="Cambria Math"/>
                        <a:cs typeface="Arial" pitchFamily="34" charset="0"/>
                      </a:rPr>
                      <m:t>=</m:t>
                    </m:r>
                    <m:r>
                      <a:rPr lang="en-US" b="1" i="1" smtClean="0">
                        <a:latin typeface="Cambria Math"/>
                        <a:cs typeface="Arial" pitchFamily="34" charset="0"/>
                      </a:rPr>
                      <m:t>𝟕</m:t>
                    </m:r>
                    <m:r>
                      <a:rPr lang="en-US" b="1" i="1" smtClean="0">
                        <a:latin typeface="Cambria Math"/>
                        <a:cs typeface="Arial" pitchFamily="34" charset="0"/>
                      </a:rPr>
                      <m:t>+</m:t>
                    </m:r>
                    <m:r>
                      <a:rPr lang="en-US" b="1" i="1" smtClean="0">
                        <a:latin typeface="Cambria Math"/>
                        <a:cs typeface="Arial" pitchFamily="34" charset="0"/>
                      </a:rPr>
                      <m:t>𝒅</m:t>
                    </m:r>
                  </m:oMath>
                </a14:m>
                <a:r>
                  <a:rPr lang="en-US" b="1">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912812" y="3581400"/>
                <a:ext cx="11083664" cy="537497"/>
              </a:xfrm>
              <a:prstGeom prst="rect">
                <a:avLst/>
              </a:prstGeom>
              <a:blipFill rotWithShape="1">
                <a:blip r:embed="rId17"/>
                <a:stretch>
                  <a:fillRect l="-605" b="-22727"/>
                </a:stretch>
              </a:blipFill>
            </p:spPr>
            <p:txBody>
              <a:bodyPr/>
              <a:lstStyle/>
              <a:p>
                <a:r>
                  <a:rPr lang="en-US">
                    <a:noFill/>
                  </a:rPr>
                  <a:t> </a:t>
                </a:r>
              </a:p>
            </p:txBody>
          </p:sp>
        </mc:Fallback>
      </mc:AlternateContent>
      <p:sp>
        <p:nvSpPr>
          <p:cNvPr id="27" name="TextBox 26"/>
          <p:cNvSpPr txBox="1"/>
          <p:nvPr/>
        </p:nvSpPr>
        <p:spPr>
          <a:xfrm>
            <a:off x="912812" y="4118897"/>
            <a:ext cx="11083664" cy="830975"/>
          </a:xfrm>
          <a:prstGeom prst="rect">
            <a:avLst/>
          </a:prstGeom>
          <a:noFill/>
        </p:spPr>
        <p:txBody>
          <a:bodyPr wrap="square" lIns="121899" tIns="60949" rIns="121899" bIns="60949" rtlCol="0">
            <a:spAutoFit/>
          </a:bodyPr>
          <a:lstStyle/>
          <a:p>
            <a:r>
              <a:rPr lang="vi-VN" sz="2300" b="1">
                <a:latin typeface="Arial" pitchFamily="34" charset="0"/>
                <a:cs typeface="Arial" pitchFamily="34" charset="0"/>
              </a:rPr>
              <a:t>Sau khi thêm các số 2; 3; 9 vào ba số x, y, z ta được ba số là x + 2, y + 3, z + 9 hay 9 – d, 10, 16 + d và theo đề bài thì 3 số này lập thành một cấp số nhân.</a:t>
            </a:r>
          </a:p>
        </p:txBody>
      </p:sp>
      <p:graphicFrame>
        <p:nvGraphicFramePr>
          <p:cNvPr id="28" name="Object 27"/>
          <p:cNvGraphicFramePr>
            <a:graphicFrameLocks noChangeAspect="1"/>
          </p:cNvGraphicFramePr>
          <p:nvPr>
            <p:extLst>
              <p:ext uri="{D42A27DB-BD31-4B8C-83A1-F6EECF244321}">
                <p14:modId xmlns:p14="http://schemas.microsoft.com/office/powerpoint/2010/main" val="2622009277"/>
              </p:ext>
            </p:extLst>
          </p:nvPr>
        </p:nvGraphicFramePr>
        <p:xfrm>
          <a:off x="2800278" y="4968718"/>
          <a:ext cx="2697307" cy="492125"/>
        </p:xfrm>
        <a:graphic>
          <a:graphicData uri="http://schemas.openxmlformats.org/presentationml/2006/ole">
            <mc:AlternateContent xmlns:mc="http://schemas.openxmlformats.org/markup-compatibility/2006">
              <mc:Choice xmlns:v="urn:schemas-microsoft-com:vml" Requires="v">
                <p:oleObj spid="_x0000_s128058" name="Equation" r:id="rId18" imgW="1257120" imgH="228600" progId="Equation.DSMT4">
                  <p:embed/>
                </p:oleObj>
              </mc:Choice>
              <mc:Fallback>
                <p:oleObj name="Equation" r:id="rId18" imgW="1257120" imgH="228600" progId="Equation.DSMT4">
                  <p:embed/>
                  <p:pic>
                    <p:nvPicPr>
                      <p:cNvPr id="0" name=""/>
                      <p:cNvPicPr>
                        <a:picLocks noChangeAspect="1" noChangeArrowheads="1"/>
                      </p:cNvPicPr>
                      <p:nvPr/>
                    </p:nvPicPr>
                    <p:blipFill>
                      <a:blip r:embed="rId19"/>
                      <a:srcRect/>
                      <a:stretch>
                        <a:fillRect/>
                      </a:stretch>
                    </p:blipFill>
                    <p:spPr bwMode="auto">
                      <a:xfrm>
                        <a:off x="2800278" y="4968718"/>
                        <a:ext cx="269730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1467110" y="4944112"/>
            <a:ext cx="133800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982106069"/>
              </p:ext>
            </p:extLst>
          </p:nvPr>
        </p:nvGraphicFramePr>
        <p:xfrm>
          <a:off x="5777706" y="4999970"/>
          <a:ext cx="2614612" cy="436562"/>
        </p:xfrm>
        <a:graphic>
          <a:graphicData uri="http://schemas.openxmlformats.org/presentationml/2006/ole">
            <mc:AlternateContent xmlns:mc="http://schemas.openxmlformats.org/markup-compatibility/2006">
              <mc:Choice xmlns:v="urn:schemas-microsoft-com:vml" Requires="v">
                <p:oleObj spid="_x0000_s128059" name="Equation" r:id="rId20" imgW="1218960" imgH="203040" progId="Equation.DSMT4">
                  <p:embed/>
                </p:oleObj>
              </mc:Choice>
              <mc:Fallback>
                <p:oleObj name="Equation" r:id="rId20" imgW="1218960" imgH="203040" progId="Equation.DSMT4">
                  <p:embed/>
                  <p:pic>
                    <p:nvPicPr>
                      <p:cNvPr id="0" name=""/>
                      <p:cNvPicPr>
                        <a:picLocks noChangeAspect="1" noChangeArrowheads="1"/>
                      </p:cNvPicPr>
                      <p:nvPr/>
                    </p:nvPicPr>
                    <p:blipFill>
                      <a:blip r:embed="rId21"/>
                      <a:srcRect/>
                      <a:stretch>
                        <a:fillRect/>
                      </a:stretch>
                    </p:blipFill>
                    <p:spPr bwMode="auto">
                      <a:xfrm>
                        <a:off x="5777706" y="4999970"/>
                        <a:ext cx="26146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367798383"/>
              </p:ext>
            </p:extLst>
          </p:nvPr>
        </p:nvGraphicFramePr>
        <p:xfrm>
          <a:off x="8609590" y="4930825"/>
          <a:ext cx="1535545" cy="893330"/>
        </p:xfrm>
        <a:graphic>
          <a:graphicData uri="http://schemas.openxmlformats.org/presentationml/2006/ole">
            <mc:AlternateContent xmlns:mc="http://schemas.openxmlformats.org/markup-compatibility/2006">
              <mc:Choice xmlns:v="urn:schemas-microsoft-com:vml" Requires="v">
                <p:oleObj spid="_x0000_s128060" name="Equation" r:id="rId22" imgW="787320" imgH="457200" progId="Equation.DSMT4">
                  <p:embed/>
                </p:oleObj>
              </mc:Choice>
              <mc:Fallback>
                <p:oleObj name="Equation" r:id="rId22" imgW="787320" imgH="457200" progId="Equation.DSMT4">
                  <p:embed/>
                  <p:pic>
                    <p:nvPicPr>
                      <p:cNvPr id="0" name=""/>
                      <p:cNvPicPr>
                        <a:picLocks noChangeAspect="1" noChangeArrowheads="1"/>
                      </p:cNvPicPr>
                      <p:nvPr/>
                    </p:nvPicPr>
                    <p:blipFill>
                      <a:blip r:embed="rId23"/>
                      <a:srcRect/>
                      <a:stretch>
                        <a:fillRect/>
                      </a:stretch>
                    </p:blipFill>
                    <p:spPr bwMode="auto">
                      <a:xfrm>
                        <a:off x="8609590" y="4930825"/>
                        <a:ext cx="1535545" cy="89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954348" y="5562600"/>
            <a:ext cx="8492864"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Với d = – 11, ta có cấp số cộng gồm 3 số </a:t>
            </a:r>
            <a:r>
              <a:rPr lang="en-US" b="1">
                <a:solidFill>
                  <a:schemeClr val="accent2">
                    <a:lumMod val="75000"/>
                  </a:schemeClr>
                </a:solidFill>
                <a:latin typeface="Arial" pitchFamily="34" charset="0"/>
                <a:cs typeface="Arial" pitchFamily="34" charset="0"/>
              </a:rPr>
              <a:t>18, 7, – 4</a:t>
            </a:r>
            <a:r>
              <a:rPr lang="en-US" b="1">
                <a:latin typeface="Arial" pitchFamily="34" charset="0"/>
                <a:cs typeface="Arial" pitchFamily="34" charset="0"/>
              </a:rPr>
              <a:t>.</a:t>
            </a:r>
            <a:endParaRPr lang="vi-VN" b="1">
              <a:latin typeface="Arial" pitchFamily="34" charset="0"/>
              <a:cs typeface="Arial" pitchFamily="34" charset="0"/>
            </a:endParaRPr>
          </a:p>
        </p:txBody>
      </p:sp>
      <p:sp>
        <p:nvSpPr>
          <p:cNvPr id="34" name="TextBox 33"/>
          <p:cNvSpPr txBox="1"/>
          <p:nvPr/>
        </p:nvSpPr>
        <p:spPr>
          <a:xfrm>
            <a:off x="965461" y="6060780"/>
            <a:ext cx="8492864" cy="492420"/>
          </a:xfrm>
          <a:prstGeom prst="rect">
            <a:avLst/>
          </a:prstGeom>
          <a:noFill/>
        </p:spPr>
        <p:txBody>
          <a:bodyPr wrap="square" lIns="121899" tIns="60949" rIns="121899" bIns="60949" rtlCol="0">
            <a:spAutoFit/>
          </a:bodyPr>
          <a:lstStyle/>
          <a:p>
            <a:r>
              <a:rPr lang="en-US" b="1">
                <a:latin typeface="Arial" pitchFamily="34" charset="0"/>
                <a:cs typeface="Arial" pitchFamily="34" charset="0"/>
              </a:rPr>
              <a:t>Với d = 4, ta có cấp số cộng gồm 3 số </a:t>
            </a:r>
            <a:r>
              <a:rPr lang="en-US" b="1">
                <a:solidFill>
                  <a:schemeClr val="accent2">
                    <a:lumMod val="75000"/>
                  </a:schemeClr>
                </a:solidFill>
                <a:latin typeface="Arial" pitchFamily="34" charset="0"/>
                <a:cs typeface="Arial" pitchFamily="34" charset="0"/>
              </a:rPr>
              <a:t>3, 7, 11</a:t>
            </a:r>
            <a:r>
              <a:rPr lang="en-US" b="1">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32304204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1" grpId="0"/>
      <p:bldP spid="25" grpId="0"/>
      <p:bldP spid="27" grpId="0"/>
      <p:bldP spid="29" grpId="0"/>
      <p:bldP spid="3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38453"/>
            <a:ext cx="9837882" cy="2417343"/>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7" y="188141"/>
            <a:ext cx="9601200"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Mặt sàn tầng một (tầng trệt) của một ngôi nhà cao hơn mặt sân 0,5 m. Cầu thang đi từ tầng một lên tầng hai gồm 25 bậc, mỗi bậc cao 16 cm</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Viết </a:t>
            </a:r>
            <a:r>
              <a:rPr lang="vi-VN" b="1">
                <a:latin typeface="Arial" pitchFamily="34" charset="0"/>
                <a:cs typeface="Arial" pitchFamily="34" charset="0"/>
              </a:rPr>
              <a:t>công thức để tìm độ cao của bậc cầu thang thứ n so với mặt sân</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độ cao của sàn tầng hai so với mặt sân.</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259656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293811" y="2901360"/>
            <a:ext cx="1058227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a:t>
            </a:r>
            <a:r>
              <a:rPr lang="vi-VN" b="1" smtClean="0">
                <a:latin typeface="Arial" pitchFamily="34" charset="0"/>
                <a:cs typeface="Arial" pitchFamily="34" charset="0"/>
              </a:rPr>
              <a:t>Gọi </a:t>
            </a:r>
            <a:r>
              <a:rPr lang="vi-VN" b="1">
                <a:latin typeface="Arial" pitchFamily="34" charset="0"/>
                <a:cs typeface="Arial" pitchFamily="34" charset="0"/>
              </a:rPr>
              <a:t>u</a:t>
            </a:r>
            <a:r>
              <a:rPr lang="vi-VN" b="1" baseline="-25000">
                <a:latin typeface="Arial" pitchFamily="34" charset="0"/>
                <a:cs typeface="Arial" pitchFamily="34" charset="0"/>
              </a:rPr>
              <a:t>i</a:t>
            </a:r>
            <a:r>
              <a:rPr lang="vi-VN" b="1">
                <a:latin typeface="Arial" pitchFamily="34" charset="0"/>
                <a:cs typeface="Arial" pitchFamily="34" charset="0"/>
              </a:rPr>
              <a:t> là độ cao từ bậc thang thứ i (của cầu thang) so với mặt sân.</a:t>
            </a:r>
          </a:p>
        </p:txBody>
      </p:sp>
      <p:graphicFrame>
        <p:nvGraphicFramePr>
          <p:cNvPr id="35" name="Object 34"/>
          <p:cNvGraphicFramePr>
            <a:graphicFrameLocks noChangeAspect="1"/>
          </p:cNvGraphicFramePr>
          <p:nvPr>
            <p:extLst>
              <p:ext uri="{D42A27DB-BD31-4B8C-83A1-F6EECF244321}">
                <p14:modId xmlns:p14="http://schemas.microsoft.com/office/powerpoint/2010/main" val="2054188446"/>
              </p:ext>
            </p:extLst>
          </p:nvPr>
        </p:nvGraphicFramePr>
        <p:xfrm>
          <a:off x="4799012" y="6061075"/>
          <a:ext cx="7194261" cy="492125"/>
        </p:xfrm>
        <a:graphic>
          <a:graphicData uri="http://schemas.openxmlformats.org/presentationml/2006/ole">
            <mc:AlternateContent xmlns:mc="http://schemas.openxmlformats.org/markup-compatibility/2006">
              <mc:Choice xmlns:v="urn:schemas-microsoft-com:vml" Requires="v">
                <p:oleObj spid="_x0000_s129030" name="Equation" r:id="rId6" imgW="3352680" imgH="228600" progId="Equation.DSMT4">
                  <p:embed/>
                </p:oleObj>
              </mc:Choice>
              <mc:Fallback>
                <p:oleObj name="Equation" r:id="rId6" imgW="3352680" imgH="228600" progId="Equation.DSMT4">
                  <p:embed/>
                  <p:pic>
                    <p:nvPicPr>
                      <p:cNvPr id="0" name=""/>
                      <p:cNvPicPr>
                        <a:picLocks noChangeAspect="1" noChangeArrowheads="1"/>
                      </p:cNvPicPr>
                      <p:nvPr/>
                    </p:nvPicPr>
                    <p:blipFill>
                      <a:blip r:embed="rId7"/>
                      <a:srcRect/>
                      <a:stretch>
                        <a:fillRect/>
                      </a:stretch>
                    </p:blipFill>
                    <p:spPr bwMode="auto">
                      <a:xfrm>
                        <a:off x="4799012" y="6061075"/>
                        <a:ext cx="719426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9" name="TextBox 18"/>
              <p:cNvSpPr txBox="1"/>
              <p:nvPr/>
            </p:nvSpPr>
            <p:spPr>
              <a:xfrm>
                <a:off x="1674812" y="3393780"/>
                <a:ext cx="99060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Vì mỗi bậc thang cao 0,16 m, mặt bằng sàn cao hơn mặt sân 0,5 m nên bậc thang đầu tiên sẽ cao hơn so với mặt sân là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0,16 </a:t>
                </a:r>
                <a:r>
                  <a:rPr lang="vi-VN" b="1">
                    <a:latin typeface="Arial" pitchFamily="34" charset="0"/>
                    <a:cs typeface="Arial" pitchFamily="34" charset="0"/>
                  </a:rPr>
                  <a:t>+ 0,5 = 0,66 (m) hay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𝟎</m:t>
                    </m:r>
                    <m:r>
                      <a:rPr lang="vi-VN" b="1" i="1" smtClean="0">
                        <a:latin typeface="Cambria Math"/>
                        <a:cs typeface="Arial" pitchFamily="34" charset="0"/>
                      </a:rPr>
                      <m:t>,</m:t>
                    </m:r>
                    <m:r>
                      <a:rPr lang="vi-VN" b="1" i="1" smtClean="0">
                        <a:latin typeface="Cambria Math"/>
                        <a:cs typeface="Arial" pitchFamily="34" charset="0"/>
                      </a:rPr>
                      <m:t>𝟔𝟔</m:t>
                    </m:r>
                  </m:oMath>
                </a14:m>
                <a:r>
                  <a:rPr lang="vi-VN" b="1">
                    <a:latin typeface="Arial" pitchFamily="34" charset="0"/>
                    <a:cs typeface="Arial" pitchFamily="34" charset="0"/>
                  </a:rPr>
                  <a:t>.</a:t>
                </a:r>
              </a:p>
            </p:txBody>
          </p:sp>
        </mc:Choice>
        <mc:Fallback xmlns="">
          <p:sp>
            <p:nvSpPr>
              <p:cNvPr id="19" name="TextBox 18"/>
              <p:cNvSpPr txBox="1">
                <a:spLocks noRot="1" noChangeAspect="1" noMove="1" noResize="1" noEditPoints="1" noAdjustHandles="1" noChangeArrowheads="1" noChangeShapeType="1" noTextEdit="1"/>
              </p:cNvSpPr>
              <p:nvPr/>
            </p:nvSpPr>
            <p:spPr>
              <a:xfrm>
                <a:off x="1674812" y="3393780"/>
                <a:ext cx="9906000" cy="1231084"/>
              </a:xfrm>
              <a:prstGeom prst="rect">
                <a:avLst/>
              </a:prstGeom>
              <a:blipFill rotWithShape="1">
                <a:blip r:embed="rId8"/>
                <a:stretch>
                  <a:fillRect l="-677" t="-2475" r="-800" b="-9406"/>
                </a:stretch>
              </a:blipFill>
            </p:spPr>
            <p:txBody>
              <a:bodyPr/>
              <a:lstStyle/>
              <a:p>
                <a:r>
                  <a:rPr lang="en-US">
                    <a:noFill/>
                  </a:rPr>
                  <a:t> </a:t>
                </a:r>
              </a:p>
            </p:txBody>
          </p:sp>
        </mc:Fallback>
      </mc:AlternateContent>
      <p:sp>
        <p:nvSpPr>
          <p:cNvPr id="33" name="TextBox 32"/>
          <p:cNvSpPr txBox="1"/>
          <p:nvPr/>
        </p:nvSpPr>
        <p:spPr>
          <a:xfrm>
            <a:off x="1674812" y="4572000"/>
            <a:ext cx="9906000" cy="861752"/>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B</a:t>
            </a:r>
            <a:r>
              <a:rPr lang="vi-VN" b="1" smtClean="0">
                <a:latin typeface="Arial" pitchFamily="34" charset="0"/>
                <a:cs typeface="Arial" pitchFamily="34" charset="0"/>
              </a:rPr>
              <a:t>ậc </a:t>
            </a:r>
            <a:r>
              <a:rPr lang="vi-VN" b="1">
                <a:latin typeface="Arial" pitchFamily="34" charset="0"/>
                <a:cs typeface="Arial" pitchFamily="34" charset="0"/>
              </a:rPr>
              <a:t>sau cao hơn bậc liền trước nó 0,16 m, nên độ cao so với mặt sân của hai bậc thang liên tiếp cũng hơn kém nhau 0,16 m.</a:t>
            </a:r>
          </a:p>
        </p:txBody>
      </p:sp>
      <mc:AlternateContent xmlns:mc="http://schemas.openxmlformats.org/markup-compatibility/2006" xmlns:a14="http://schemas.microsoft.com/office/drawing/2010/main">
        <mc:Choice Requires="a14">
          <p:sp>
            <p:nvSpPr>
              <p:cNvPr id="36" name="TextBox 35"/>
              <p:cNvSpPr txBox="1"/>
              <p:nvPr/>
            </p:nvSpPr>
            <p:spPr>
              <a:xfrm>
                <a:off x="1674812" y="5409679"/>
                <a:ext cx="9906000" cy="492420"/>
              </a:xfrm>
              <a:prstGeom prst="rect">
                <a:avLst/>
              </a:prstGeom>
              <a:noFill/>
            </p:spPr>
            <p:txBody>
              <a:bodyPr wrap="square" lIns="121899" tIns="60949" rIns="121899" bIns="60949" rtlCol="0">
                <a:spAutoFit/>
              </a:bodyPr>
              <a:lstStyle/>
              <a:p>
                <a:r>
                  <a:rPr lang="es-ES" b="1">
                    <a:latin typeface="Arial" pitchFamily="34" charset="0"/>
                    <a:cs typeface="Arial" pitchFamily="34" charset="0"/>
                  </a:rPr>
                  <a:t>Hay </a:t>
                </a:r>
                <a14:m>
                  <m:oMath xmlns:m="http://schemas.openxmlformats.org/officeDocument/2006/math">
                    <m:r>
                      <a:rPr lang="es-ES" b="1" i="1" smtClean="0">
                        <a:latin typeface="Cambria Math"/>
                        <a:cs typeface="Arial" pitchFamily="34" charset="0"/>
                      </a:rPr>
                      <m:t>𝒖</m:t>
                    </m:r>
                    <m:r>
                      <a:rPr lang="es-ES" b="1" i="1" baseline="-25000" smtClean="0">
                        <a:latin typeface="Cambria Math"/>
                        <a:cs typeface="Arial" pitchFamily="34" charset="0"/>
                      </a:rPr>
                      <m:t>𝒏</m:t>
                    </m:r>
                    <m:r>
                      <a:rPr lang="es-ES" b="1" i="1" baseline="-25000" smtClean="0">
                        <a:latin typeface="Cambria Math"/>
                        <a:cs typeface="Arial" pitchFamily="34" charset="0"/>
                      </a:rPr>
                      <m:t>+</m:t>
                    </m:r>
                    <m:r>
                      <a:rPr lang="es-ES" b="1" i="1" baseline="-25000" smtClean="0">
                        <a:latin typeface="Cambria Math"/>
                        <a:cs typeface="Arial" pitchFamily="34" charset="0"/>
                      </a:rPr>
                      <m:t>𝟏</m:t>
                    </m:r>
                    <m:r>
                      <a:rPr lang="es-ES" b="1" i="1" smtClean="0">
                        <a:latin typeface="Cambria Math"/>
                        <a:cs typeface="Arial" pitchFamily="34" charset="0"/>
                      </a:rPr>
                      <m:t>=</m:t>
                    </m:r>
                    <m:r>
                      <a:rPr lang="es-ES" b="1" i="1" smtClean="0">
                        <a:latin typeface="Cambria Math"/>
                        <a:cs typeface="Arial" pitchFamily="34" charset="0"/>
                      </a:rPr>
                      <m:t>𝒖𝒏</m:t>
                    </m:r>
                    <m:r>
                      <a:rPr lang="es-ES" b="1" i="1" smtClean="0">
                        <a:latin typeface="Cambria Math"/>
                        <a:cs typeface="Arial" pitchFamily="34" charset="0"/>
                      </a:rPr>
                      <m:t>+</m:t>
                    </m:r>
                    <m:r>
                      <a:rPr lang="es-ES" b="1" i="1" smtClean="0">
                        <a:latin typeface="Cambria Math"/>
                        <a:cs typeface="Arial" pitchFamily="34" charset="0"/>
                      </a:rPr>
                      <m:t>𝟎</m:t>
                    </m:r>
                    <m:r>
                      <a:rPr lang="es-ES" b="1" i="1" smtClean="0">
                        <a:latin typeface="Cambria Math"/>
                        <a:cs typeface="Arial" pitchFamily="34" charset="0"/>
                      </a:rPr>
                      <m:t>,</m:t>
                    </m:r>
                    <m:r>
                      <a:rPr lang="es-ES" b="1" i="1" smtClean="0">
                        <a:latin typeface="Cambria Math"/>
                        <a:cs typeface="Arial" pitchFamily="34" charset="0"/>
                      </a:rPr>
                      <m:t>𝟏𝟔</m:t>
                    </m:r>
                    <m:r>
                      <a:rPr lang="es-ES" b="1" i="1">
                        <a:latin typeface="Cambria Math"/>
                        <a:cs typeface="Arial" pitchFamily="34" charset="0"/>
                      </a:rPr>
                      <m:t>; </m:t>
                    </m:r>
                    <m:r>
                      <a:rPr lang="es-ES" b="1" i="1" smtClean="0">
                        <a:latin typeface="Cambria Math"/>
                        <a:cs typeface="Arial" pitchFamily="34" charset="0"/>
                      </a:rPr>
                      <m:t>𝟏</m:t>
                    </m:r>
                    <m:r>
                      <a:rPr lang="es-ES" b="1" i="1" smtClean="0">
                        <a:latin typeface="Cambria Math"/>
                        <a:cs typeface="Arial" pitchFamily="34" charset="0"/>
                      </a:rPr>
                      <m:t>≤ </m:t>
                    </m:r>
                    <m:r>
                      <a:rPr lang="es-ES" b="1" i="1" smtClean="0">
                        <a:latin typeface="Cambria Math"/>
                        <a:cs typeface="Arial" pitchFamily="34" charset="0"/>
                      </a:rPr>
                      <m:t>𝒏</m:t>
                    </m:r>
                    <m:r>
                      <a:rPr lang="es-ES" b="1" i="1" smtClean="0">
                        <a:latin typeface="Cambria Math"/>
                        <a:cs typeface="Arial" pitchFamily="34" charset="0"/>
                      </a:rPr>
                      <m:t>≤</m:t>
                    </m:r>
                    <m:r>
                      <a:rPr lang="es-ES" b="1" i="1" smtClean="0">
                        <a:latin typeface="Cambria Math"/>
                        <a:cs typeface="Arial" pitchFamily="34" charset="0"/>
                      </a:rPr>
                      <m:t>𝟐𝟓</m:t>
                    </m:r>
                    <m:r>
                      <a:rPr lang="es-ES" b="1" i="1">
                        <a:latin typeface="Cambria Math"/>
                        <a:cs typeface="Arial" pitchFamily="34" charset="0"/>
                      </a:rPr>
                      <m:t>.</m:t>
                    </m:r>
                  </m:oMath>
                </a14:m>
                <a:endParaRPr lang="vi-VN" b="1">
                  <a:latin typeface="Arial" pitchFamily="34" charset="0"/>
                  <a:cs typeface="Arial"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674812" y="5409679"/>
                <a:ext cx="9906000" cy="492420"/>
              </a:xfrm>
              <a:prstGeom prst="rect">
                <a:avLst/>
              </a:prstGeom>
              <a:blipFill rotWithShape="1">
                <a:blip r:embed="rId9"/>
                <a:stretch>
                  <a:fillRect l="-677" t="-4938" b="-25926"/>
                </a:stretch>
              </a:blipFill>
            </p:spPr>
            <p:txBody>
              <a:bodyPr/>
              <a:lstStyle/>
              <a:p>
                <a:r>
                  <a:rPr lang="en-US">
                    <a:noFill/>
                  </a:rPr>
                  <a:t> </a:t>
                </a:r>
              </a:p>
            </p:txBody>
          </p:sp>
        </mc:Fallback>
      </mc:AlternateContent>
      <p:sp>
        <p:nvSpPr>
          <p:cNvPr id="37" name="TextBox 36"/>
          <p:cNvSpPr txBox="1"/>
          <p:nvPr/>
        </p:nvSpPr>
        <p:spPr>
          <a:xfrm>
            <a:off x="1674812" y="6019800"/>
            <a:ext cx="3276600" cy="492420"/>
          </a:xfrm>
          <a:prstGeom prst="rect">
            <a:avLst/>
          </a:prstGeom>
          <a:noFill/>
        </p:spPr>
        <p:txBody>
          <a:bodyPr wrap="square" lIns="121899" tIns="60949" rIns="121899" bIns="60949" rtlCol="0">
            <a:spAutoFit/>
          </a:bodyPr>
          <a:lstStyle/>
          <a:p>
            <a:r>
              <a:rPr lang="es-ES" b="1" smtClean="0">
                <a:latin typeface="Arial" pitchFamily="34" charset="0"/>
                <a:cs typeface="Arial" pitchFamily="34" charset="0"/>
              </a:rPr>
              <a:t>Ta có cấp số cộng :</a:t>
            </a:r>
            <a:endParaRPr lang="vi-VN" b="1">
              <a:latin typeface="Arial" pitchFamily="34" charset="0"/>
              <a:cs typeface="Arial" pitchFamily="34" charset="0"/>
            </a:endParaRPr>
          </a:p>
        </p:txBody>
      </p:sp>
    </p:spTree>
    <p:extLst>
      <p:ext uri="{BB962C8B-B14F-4D97-AF65-F5344CB8AC3E}">
        <p14:creationId xmlns:p14="http://schemas.microsoft.com/office/powerpoint/2010/main" val="14398391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33"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38453"/>
            <a:ext cx="9837882" cy="2417343"/>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7" y="188141"/>
            <a:ext cx="9601200"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Mặt sàn tầng một (tầng trệt) của một ngôi nhà cao hơn mặt sân 0,5 m. Cầu thang đi từ tầng một lên tầng hai gồm 25 bậc, mỗi bậc cao 16 cm</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Viết </a:t>
            </a:r>
            <a:r>
              <a:rPr lang="vi-VN" b="1">
                <a:latin typeface="Arial" pitchFamily="34" charset="0"/>
                <a:cs typeface="Arial" pitchFamily="34" charset="0"/>
              </a:rPr>
              <a:t>công thức để tìm độ cao của bậc cầu thang thứ n so với mặt sân</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độ cao của sàn tầng hai so với mặt sân.</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2667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293811" y="3018835"/>
            <a:ext cx="1058227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Vì mặt sàn tầng hai có cùng độ cao với bậc thứ 25 (bậc cao nhất) của cầu thang.</a:t>
            </a:r>
          </a:p>
        </p:txBody>
      </p:sp>
      <p:graphicFrame>
        <p:nvGraphicFramePr>
          <p:cNvPr id="35" name="Object 34"/>
          <p:cNvGraphicFramePr>
            <a:graphicFrameLocks noChangeAspect="1"/>
          </p:cNvGraphicFramePr>
          <p:nvPr>
            <p:extLst>
              <p:ext uri="{D42A27DB-BD31-4B8C-83A1-F6EECF244321}">
                <p14:modId xmlns:p14="http://schemas.microsoft.com/office/powerpoint/2010/main" val="1842693809"/>
              </p:ext>
            </p:extLst>
          </p:nvPr>
        </p:nvGraphicFramePr>
        <p:xfrm>
          <a:off x="4650661" y="5426868"/>
          <a:ext cx="4136867" cy="541338"/>
        </p:xfrm>
        <a:graphic>
          <a:graphicData uri="http://schemas.openxmlformats.org/presentationml/2006/ole">
            <mc:AlternateContent xmlns:mc="http://schemas.openxmlformats.org/markup-compatibility/2006">
              <mc:Choice xmlns:v="urn:schemas-microsoft-com:vml" Requires="v">
                <p:oleObj spid="_x0000_s130054" name="Equation" r:id="rId6" imgW="1752480" imgH="228600" progId="Equation.DSMT4">
                  <p:embed/>
                </p:oleObj>
              </mc:Choice>
              <mc:Fallback>
                <p:oleObj name="Equation" r:id="rId6" imgW="1752480" imgH="228600" progId="Equation.DSMT4">
                  <p:embed/>
                  <p:pic>
                    <p:nvPicPr>
                      <p:cNvPr id="0" name=""/>
                      <p:cNvPicPr>
                        <a:picLocks noChangeAspect="1" noChangeArrowheads="1"/>
                      </p:cNvPicPr>
                      <p:nvPr/>
                    </p:nvPicPr>
                    <p:blipFill>
                      <a:blip r:embed="rId7"/>
                      <a:srcRect/>
                      <a:stretch>
                        <a:fillRect/>
                      </a:stretch>
                    </p:blipFill>
                    <p:spPr bwMode="auto">
                      <a:xfrm>
                        <a:off x="4650661" y="5426868"/>
                        <a:ext cx="413686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1293810" y="3899116"/>
            <a:ext cx="105156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Nên độ cao mặt sàn tầng hai so với mặt sân cũng là độ cao từ bậc thứ 25 so với mặt sân.</a:t>
            </a:r>
          </a:p>
        </p:txBody>
      </p:sp>
      <p:sp>
        <p:nvSpPr>
          <p:cNvPr id="37" name="TextBox 36"/>
          <p:cNvSpPr txBox="1"/>
          <p:nvPr/>
        </p:nvSpPr>
        <p:spPr>
          <a:xfrm>
            <a:off x="1311272" y="4798968"/>
            <a:ext cx="10345739"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độ cao của sàn tầng hai so với mặt sân ứng với n = 25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spTree>
    <p:extLst>
      <p:ext uri="{BB962C8B-B14F-4D97-AF65-F5344CB8AC3E}">
        <p14:creationId xmlns:p14="http://schemas.microsoft.com/office/powerpoint/2010/main" val="13996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38453"/>
            <a:ext cx="9837882" cy="2833347"/>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74887" y="188141"/>
            <a:ext cx="9601200" cy="2708412"/>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hình vuông màu vàng có cạnh 1 đơn vị dài được chia thành chín hình vuông nhỏ hơn và hình vuông ở chính giữa được tô màu xanh như Hình 2.1. Mỗi hình vuông màu vàng nhỏ hơn lại được chia thành chín hình vuông con, và mỗi hình vuông con ở chính giữa là được tô màu xanh. Nếu quá trình này được tiếp tục lặp lại năm lần, thì tổng diện tích các hình vuông được tô màu xanh bằng bao nhiêu?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31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8668" y="3124200"/>
            <a:ext cx="7513638"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003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2" y="152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2" name="TextBox 11"/>
              <p:cNvSpPr txBox="1"/>
              <p:nvPr/>
            </p:nvSpPr>
            <p:spPr>
              <a:xfrm>
                <a:off x="2110612" y="609600"/>
                <a:ext cx="9927400" cy="1786108"/>
              </a:xfrm>
              <a:prstGeom prst="rect">
                <a:avLst/>
              </a:prstGeom>
              <a:noFill/>
            </p:spPr>
            <p:txBody>
              <a:bodyPr wrap="square" lIns="121899" tIns="60949" rIns="121899" bIns="60949" rtlCol="0">
                <a:spAutoFit/>
              </a:bodyPr>
              <a:lstStyle/>
              <a:p>
                <a:r>
                  <a:rPr lang="vi-VN" b="1" smtClean="0">
                    <a:solidFill>
                      <a:srgbClr val="C00000"/>
                    </a:solidFill>
                    <a:latin typeface="Arial" pitchFamily="34" charset="0"/>
                    <a:cs typeface="Arial" pitchFamily="34" charset="0"/>
                  </a:rPr>
                  <a:t>+ Chia lần 1</a:t>
                </a:r>
                <a:r>
                  <a:rPr lang="vi-VN" b="1" smtClean="0">
                    <a:latin typeface="Arial" pitchFamily="34" charset="0"/>
                    <a:cs typeface="Arial" pitchFamily="34" charset="0"/>
                  </a:rPr>
                  <a:t>: Hình vuông màu vàng lớn có cạnh bằng 1 đơn vị thì có diện tích bằng 1 (đvdt). Chia hình vuông này thành 9 hình vuông nhỏ hơn và hình vuông ở chính giữa được tô màu xanh, thì hình vuông màu xanh đầu tiên này có diện </a:t>
                </a:r>
                <a:r>
                  <a:rPr lang="vi-VN" b="1">
                    <a:latin typeface="Arial" pitchFamily="34" charset="0"/>
                    <a:cs typeface="Arial" pitchFamily="34" charset="0"/>
                  </a:rPr>
                  <a:t>tích </a:t>
                </a:r>
                <a:r>
                  <a:rPr lang="vi-VN" b="1" smtClean="0">
                    <a:latin typeface="Arial" pitchFamily="34" charset="0"/>
                    <a:cs typeface="Arial" pitchFamily="34" charset="0"/>
                  </a:rPr>
                  <a:t>bằng</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𝟗</m:t>
                        </m:r>
                      </m:den>
                    </m:f>
                  </m:oMath>
                </a14:m>
                <a:r>
                  <a:rPr lang="vi-VN" b="1" smtClean="0">
                    <a:latin typeface="Arial" pitchFamily="34" charset="0"/>
                    <a:cs typeface="Arial" pitchFamily="34" charset="0"/>
                  </a:rPr>
                  <a:t> </a:t>
                </a:r>
                <a:r>
                  <a:rPr lang="en-US" b="1" smtClean="0">
                    <a:latin typeface="Arial" pitchFamily="34" charset="0"/>
                    <a:cs typeface="Arial" pitchFamily="34" charset="0"/>
                  </a:rPr>
                  <a:t>(đvdt)</a:t>
                </a:r>
                <a:endParaRPr lang="vi-VN" b="1">
                  <a:latin typeface="Arial" pitchFamily="34" charset="0"/>
                  <a:cs typeface="Arial"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2110612" y="609600"/>
                <a:ext cx="9927400" cy="1786108"/>
              </a:xfrm>
              <a:prstGeom prst="rect">
                <a:avLst/>
              </a:prstGeom>
              <a:blipFill rotWithShape="1">
                <a:blip r:embed="rId5"/>
                <a:stretch>
                  <a:fillRect l="-614" t="-1706" r="-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379412" y="2267450"/>
                <a:ext cx="11582400" cy="1764563"/>
              </a:xfrm>
              <a:prstGeom prst="rect">
                <a:avLst/>
              </a:prstGeom>
              <a:noFill/>
            </p:spPr>
            <p:txBody>
              <a:bodyPr wrap="square" lIns="121899" tIns="60949" rIns="121899" bIns="60949" rtlCol="0">
                <a:spAutoFit/>
              </a:bodyPr>
              <a:lstStyle/>
              <a:p>
                <a:r>
                  <a:rPr lang="vi-VN" b="1" smtClean="0">
                    <a:solidFill>
                      <a:srgbClr val="C00000"/>
                    </a:solidFill>
                    <a:latin typeface="Arial" pitchFamily="34" charset="0"/>
                    <a:cs typeface="Arial" pitchFamily="34" charset="0"/>
                  </a:rPr>
                  <a:t>+ Chia lần 2</a:t>
                </a:r>
                <a:r>
                  <a:rPr lang="vi-VN" b="1" smtClean="0">
                    <a:latin typeface="Arial" pitchFamily="34" charset="0"/>
                    <a:cs typeface="Arial" pitchFamily="34" charset="0"/>
                  </a:rPr>
                  <a:t>: 8 hình vuông màu vàng còn lại, mỗi hình vuông này lại được chia thành 9 hình vuông con và tiếp tục tô xanh hình vuông chính giữa, khi đó mỗi hình vuông xanh nhỏ hơn có </a:t>
                </a:r>
                <a:r>
                  <a:rPr lang="vi-VN" b="1">
                    <a:latin typeface="Arial" pitchFamily="34" charset="0"/>
                    <a:cs typeface="Arial" pitchFamily="34" charset="0"/>
                  </a:rPr>
                  <a:t>diện </a:t>
                </a:r>
                <a:r>
                  <a:rPr lang="vi-VN" b="1" smtClean="0">
                    <a:latin typeface="Arial" pitchFamily="34" charset="0"/>
                    <a:cs typeface="Arial" pitchFamily="34" charset="0"/>
                  </a:rPr>
                  <a:t>tích</a:t>
                </a:r>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𝟏</m:t>
                        </m:r>
                      </m:sub>
                    </m:sSub>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𝟗</m:t>
                        </m:r>
                      </m:den>
                    </m:f>
                    <m:r>
                      <a:rPr lang="en-US" b="1" i="1" smtClean="0">
                        <a:latin typeface="Cambria Math"/>
                        <a:cs typeface="Arial" pitchFamily="34" charset="0"/>
                      </a:rPr>
                      <m:t>.</m:t>
                    </m:r>
                    <m:f>
                      <m:fPr>
                        <m:ctrlPr>
                          <a:rPr lang="en-US" b="1" i="1">
                            <a:latin typeface="Cambria Math"/>
                            <a:cs typeface="Arial" pitchFamily="34" charset="0"/>
                          </a:rPr>
                        </m:ctrlPr>
                      </m:fPr>
                      <m:num>
                        <m:r>
                          <a:rPr lang="en-US" b="1" i="1">
                            <a:latin typeface="Cambria Math"/>
                            <a:cs typeface="Arial" pitchFamily="34" charset="0"/>
                          </a:rPr>
                          <m:t>𝟏</m:t>
                        </m:r>
                      </m:num>
                      <m:den>
                        <m:r>
                          <a:rPr lang="en-US" b="1" i="1">
                            <a:latin typeface="Cambria Math"/>
                            <a:cs typeface="Arial" pitchFamily="34" charset="0"/>
                          </a:rPr>
                          <m:t>𝟗</m:t>
                        </m:r>
                      </m:den>
                    </m:f>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sSup>
                          <m:sSupPr>
                            <m:ctrlPr>
                              <a:rPr lang="en-US" b="1" i="1" smtClean="0">
                                <a:latin typeface="Cambria Math"/>
                                <a:cs typeface="Arial" pitchFamily="34" charset="0"/>
                              </a:rPr>
                            </m:ctrlPr>
                          </m:sSupPr>
                          <m:e>
                            <m:r>
                              <a:rPr lang="en-US" b="1" i="1" smtClean="0">
                                <a:latin typeface="Cambria Math"/>
                                <a:cs typeface="Arial" pitchFamily="34" charset="0"/>
                              </a:rPr>
                              <m:t>𝟗</m:t>
                            </m:r>
                          </m:e>
                          <m:sup>
                            <m:r>
                              <a:rPr lang="en-US" b="1" i="1" smtClean="0">
                                <a:latin typeface="Cambria Math"/>
                                <a:cs typeface="Arial" pitchFamily="34" charset="0"/>
                              </a:rPr>
                              <m:t>𝟐</m:t>
                            </m:r>
                          </m:sup>
                        </m:sSup>
                      </m:den>
                    </m:f>
                  </m:oMath>
                </a14:m>
                <a:r>
                  <a:rPr lang="en-US" b="1" smtClean="0">
                    <a:latin typeface="Arial" pitchFamily="34" charset="0"/>
                    <a:cs typeface="Arial" pitchFamily="34" charset="0"/>
                  </a:rPr>
                  <a:t> , </a:t>
                </a:r>
                <a:r>
                  <a:rPr lang="vi-VN" b="1">
                    <a:latin typeface="Arial" pitchFamily="34" charset="0"/>
                    <a:cs typeface="Arial" pitchFamily="34" charset="0"/>
                  </a:rPr>
                  <a:t>8 hình vuông xanh nhỏ hơn có diện tích bằng 8S</a:t>
                </a:r>
                <a:r>
                  <a:rPr lang="vi-VN" b="1" baseline="-25000">
                    <a:latin typeface="Arial" pitchFamily="34" charset="0"/>
                    <a:cs typeface="Arial" pitchFamily="34" charset="0"/>
                  </a:rPr>
                  <a:t>1</a:t>
                </a:r>
                <a:r>
                  <a:rPr lang="vi-VN" b="1">
                    <a:latin typeface="Arial" pitchFamily="34" charset="0"/>
                    <a:cs typeface="Arial" pitchFamily="34" charset="0"/>
                  </a:rPr>
                  <a:t>.</a:t>
                </a:r>
              </a:p>
            </p:txBody>
          </p:sp>
        </mc:Choice>
        <mc:Fallback>
          <p:sp>
            <p:nvSpPr>
              <p:cNvPr id="13" name="TextBox 12"/>
              <p:cNvSpPr txBox="1">
                <a:spLocks noRot="1" noChangeAspect="1" noMove="1" noResize="1" noEditPoints="1" noAdjustHandles="1" noChangeArrowheads="1" noChangeShapeType="1" noTextEdit="1"/>
              </p:cNvSpPr>
              <p:nvPr/>
            </p:nvSpPr>
            <p:spPr>
              <a:xfrm>
                <a:off x="379412" y="2267450"/>
                <a:ext cx="11582400" cy="1764563"/>
              </a:xfrm>
              <a:prstGeom prst="rect">
                <a:avLst/>
              </a:prstGeom>
              <a:blipFill rotWithShape="1">
                <a:blip r:embed="rId6"/>
                <a:stretch>
                  <a:fillRect l="-526" t="-1730" r="-1053" b="-6228"/>
                </a:stretch>
              </a:blipFill>
            </p:spPr>
            <p:txBody>
              <a:bodyPr/>
              <a:lstStyle/>
              <a:p>
                <a:r>
                  <a:rPr lang="en-US">
                    <a:noFill/>
                  </a:rPr>
                  <a:t> </a:t>
                </a:r>
              </a:p>
            </p:txBody>
          </p:sp>
        </mc:Fallback>
      </mc:AlternateContent>
      <p:sp>
        <p:nvSpPr>
          <p:cNvPr id="14" name="TextBox 13"/>
          <p:cNvSpPr txBox="1"/>
          <p:nvPr/>
        </p:nvSpPr>
        <p:spPr>
          <a:xfrm>
            <a:off x="368299" y="3962400"/>
            <a:ext cx="115824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Cứ tiếp tục như vậy, mỗi lần chia ta sẽ tạo thành 8 hình vuông xanh nhỏ hơn tiếp đối với mỗi ô vuông vàng nhỏ.</a:t>
            </a:r>
          </a:p>
        </p:txBody>
      </p:sp>
      <p:sp>
        <p:nvSpPr>
          <p:cNvPr id="15" name="TextBox 14"/>
          <p:cNvSpPr txBox="1"/>
          <p:nvPr/>
        </p:nvSpPr>
        <p:spPr>
          <a:xfrm>
            <a:off x="357186" y="4838179"/>
            <a:ext cx="115824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tổng diện tích các hình vuông được tô màu xanh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6888364"/>
              </p:ext>
            </p:extLst>
          </p:nvPr>
        </p:nvGraphicFramePr>
        <p:xfrm>
          <a:off x="3732212" y="5340124"/>
          <a:ext cx="3912335" cy="1436623"/>
        </p:xfrm>
        <a:graphic>
          <a:graphicData uri="http://schemas.openxmlformats.org/presentationml/2006/ole">
            <mc:AlternateContent xmlns:mc="http://schemas.openxmlformats.org/markup-compatibility/2006">
              <mc:Choice xmlns:v="urn:schemas-microsoft-com:vml" Requires="v">
                <p:oleObj spid="_x0000_s132104" name="Equation" r:id="rId7" imgW="2425680" imgH="888840" progId="Equation.DSMT4">
                  <p:embed/>
                </p:oleObj>
              </mc:Choice>
              <mc:Fallback>
                <p:oleObj name="Equation" r:id="rId7" imgW="2425680" imgH="888840" progId="Equation.DSMT4">
                  <p:embed/>
                  <p:pic>
                    <p:nvPicPr>
                      <p:cNvPr id="0" name="Object 30"/>
                      <p:cNvPicPr>
                        <a:picLocks noChangeAspect="1" noChangeArrowheads="1"/>
                      </p:cNvPicPr>
                      <p:nvPr/>
                    </p:nvPicPr>
                    <p:blipFill>
                      <a:blip r:embed="rId8"/>
                      <a:srcRect/>
                      <a:stretch>
                        <a:fillRect/>
                      </a:stretch>
                    </p:blipFill>
                    <p:spPr bwMode="auto">
                      <a:xfrm>
                        <a:off x="3732212" y="5340124"/>
                        <a:ext cx="3912335" cy="143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35421818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hac nen 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9048412" y="-3124200"/>
            <a:ext cx="609600" cy="609600"/>
          </a:xfrm>
          <a:prstGeom prst="rect">
            <a:avLst/>
          </a:prstGeom>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1" presetClass="mediacall" presetSubtype="0" fill="hold" nodeType="afterEffect">
                                  <p:stCondLst>
                                    <p:cond delay="0"/>
                                  </p:stCondLst>
                                  <p:childTnLst>
                                    <p:cmd type="call" cmd="playFrom(0.0)">
                                      <p:cBhvr>
                                        <p:cTn id="44" dur="51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
                </p:tgtEl>
              </p:cMediaNode>
            </p:audio>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9"/>
            <a:ext cx="9525866" cy="203131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228600"/>
            <a:ext cx="9067800"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Khẳng định nào sau đây là sai</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en-US" b="1" smtClean="0">
                <a:latin typeface="Arial" pitchFamily="34" charset="0"/>
                <a:cs typeface="Arial" pitchFamily="34" charset="0"/>
              </a:rPr>
              <a:t>	</a:t>
            </a:r>
            <a:r>
              <a:rPr lang="vi-VN" b="1" smtClean="0">
                <a:latin typeface="Arial" pitchFamily="34" charset="0"/>
                <a:cs typeface="Arial" pitchFamily="34" charset="0"/>
              </a:rPr>
              <a:t>A</a:t>
            </a:r>
            <a:r>
              <a:rPr lang="vi-VN"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Một </a:t>
            </a:r>
            <a:r>
              <a:rPr lang="vi-VN" b="1">
                <a:latin typeface="Arial" pitchFamily="34" charset="0"/>
                <a:cs typeface="Arial" pitchFamily="34" charset="0"/>
              </a:rPr>
              <a:t>dãy số tăng thì bị chặn dưới</a:t>
            </a:r>
            <a:r>
              <a:rPr lang="vi-VN" b="1" smtClean="0">
                <a:latin typeface="Arial" pitchFamily="34" charset="0"/>
                <a:cs typeface="Arial" pitchFamily="34" charset="0"/>
              </a:rPr>
              <a:t>.</a:t>
            </a:r>
            <a:r>
              <a:rPr lang="en-US" b="1">
                <a:latin typeface="Arial" pitchFamily="34" charset="0"/>
                <a:cs typeface="Arial" pitchFamily="34" charset="0"/>
              </a:rPr>
              <a:t/>
            </a:r>
            <a:br>
              <a:rPr lang="en-US" b="1">
                <a:latin typeface="Arial" pitchFamily="34" charset="0"/>
                <a:cs typeface="Arial" pitchFamily="34" charset="0"/>
              </a:rPr>
            </a:br>
            <a:r>
              <a:rPr lang="en-US" b="1" smtClean="0">
                <a:latin typeface="Arial" pitchFamily="34" charset="0"/>
                <a:cs typeface="Arial" pitchFamily="34" charset="0"/>
              </a:rPr>
              <a:t>	B</a:t>
            </a:r>
            <a:r>
              <a:rPr lang="en-US" b="1">
                <a:latin typeface="Arial" pitchFamily="34" charset="0"/>
                <a:cs typeface="Arial" pitchFamily="34" charset="0"/>
              </a:rPr>
              <a:t>. </a:t>
            </a:r>
            <a:r>
              <a:rPr lang="en-US" b="1" smtClean="0">
                <a:latin typeface="Arial" pitchFamily="34" charset="0"/>
                <a:cs typeface="Arial" pitchFamily="34" charset="0"/>
              </a:rPr>
              <a:t>   Một </a:t>
            </a:r>
            <a:r>
              <a:rPr lang="en-US" b="1">
                <a:latin typeface="Arial" pitchFamily="34" charset="0"/>
                <a:cs typeface="Arial" pitchFamily="34" charset="0"/>
              </a:rPr>
              <a:t>dãy số giảm thì bị chặn trên</a:t>
            </a:r>
            <a:r>
              <a:rPr lang="en-US" b="1" smtClean="0">
                <a:latin typeface="Arial" pitchFamily="34" charset="0"/>
                <a:cs typeface="Arial" pitchFamily="34" charset="0"/>
              </a:rPr>
              <a:t>.</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C</a:t>
            </a:r>
            <a:r>
              <a:rPr lang="vi-VN"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Một </a:t>
            </a:r>
            <a:r>
              <a:rPr lang="vi-VN" b="1">
                <a:latin typeface="Arial" pitchFamily="34" charset="0"/>
                <a:cs typeface="Arial" pitchFamily="34" charset="0"/>
              </a:rPr>
              <a:t>dãy số bị chặn thì phải tăng hoặc giảm</a:t>
            </a:r>
            <a:r>
              <a:rPr lang="vi-VN" b="1" smtClean="0">
                <a:latin typeface="Arial" pitchFamily="34" charset="0"/>
                <a:cs typeface="Arial" pitchFamily="34" charset="0"/>
              </a:rPr>
              <a:t>.</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D</a:t>
            </a:r>
            <a:r>
              <a:rPr lang="vi-VN"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Một </a:t>
            </a:r>
            <a:r>
              <a:rPr lang="vi-VN" b="1">
                <a:latin typeface="Arial" pitchFamily="34" charset="0"/>
                <a:cs typeface="Arial" pitchFamily="34" charset="0"/>
              </a:rPr>
              <a:t>dãy số không đổi thì bị chặn.</a:t>
            </a:r>
          </a:p>
        </p:txBody>
      </p:sp>
      <p:sp>
        <p:nvSpPr>
          <p:cNvPr id="10" name="Rectangle 9"/>
          <p:cNvSpPr/>
          <p:nvPr/>
        </p:nvSpPr>
        <p:spPr>
          <a:xfrm>
            <a:off x="379413"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585" y="23174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642623" y="2667000"/>
            <a:ext cx="11319189"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Mỗi dãy số tăng đều bị chặn dưới bởi số hạng đầu u</a:t>
            </a:r>
            <a:r>
              <a:rPr lang="vi-VN" b="1" baseline="-25000">
                <a:latin typeface="Arial" pitchFamily="34" charset="0"/>
                <a:cs typeface="Arial" pitchFamily="34" charset="0"/>
              </a:rPr>
              <a:t>1</a:t>
            </a:r>
            <a:r>
              <a:rPr lang="vi-VN" b="1">
                <a:latin typeface="Arial" pitchFamily="34" charset="0"/>
                <a:cs typeface="Arial" pitchFamily="34" charset="0"/>
              </a:rPr>
              <a:t> vì u</a:t>
            </a:r>
            <a:r>
              <a:rPr lang="vi-VN" b="1" baseline="-25000">
                <a:latin typeface="Arial" pitchFamily="34" charset="0"/>
                <a:cs typeface="Arial" pitchFamily="34" charset="0"/>
              </a:rPr>
              <a:t>1</a:t>
            </a:r>
            <a:r>
              <a:rPr lang="vi-VN" b="1">
                <a:latin typeface="Arial" pitchFamily="34" charset="0"/>
                <a:cs typeface="Arial" pitchFamily="34" charset="0"/>
              </a:rPr>
              <a:t> &lt; u</a:t>
            </a:r>
            <a:r>
              <a:rPr lang="vi-VN" b="1" baseline="-25000">
                <a:latin typeface="Arial" pitchFamily="34" charset="0"/>
                <a:cs typeface="Arial" pitchFamily="34" charset="0"/>
              </a:rPr>
              <a:t>2</a:t>
            </a:r>
            <a:r>
              <a:rPr lang="vi-VN" b="1">
                <a:latin typeface="Arial" pitchFamily="34" charset="0"/>
                <a:cs typeface="Arial" pitchFamily="34" charset="0"/>
              </a:rPr>
              <a:t> &lt; u</a:t>
            </a:r>
            <a:r>
              <a:rPr lang="vi-VN" b="1" baseline="-25000">
                <a:latin typeface="Arial" pitchFamily="34" charset="0"/>
                <a:cs typeface="Arial" pitchFamily="34" charset="0"/>
              </a:rPr>
              <a:t>3</a:t>
            </a:r>
            <a:r>
              <a:rPr lang="vi-VN" b="1">
                <a:latin typeface="Arial" pitchFamily="34" charset="0"/>
                <a:cs typeface="Arial" pitchFamily="34" charset="0"/>
              </a:rPr>
              <a:t> &lt; ...., do đó đáp án A đúng.</a:t>
            </a:r>
          </a:p>
        </p:txBody>
      </p:sp>
      <p:sp>
        <p:nvSpPr>
          <p:cNvPr id="2" name="Oval 1"/>
          <p:cNvSpPr/>
          <p:nvPr/>
        </p:nvSpPr>
        <p:spPr>
          <a:xfrm>
            <a:off x="3579812" y="132581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42623" y="3528752"/>
            <a:ext cx="11319189"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Mỗi dãy số giảm đều bị chặn trên bởi số hạng đầu u1 vì u</a:t>
            </a:r>
            <a:r>
              <a:rPr lang="vi-VN" b="1" baseline="-25000">
                <a:latin typeface="Arial" pitchFamily="34" charset="0"/>
                <a:cs typeface="Arial" pitchFamily="34" charset="0"/>
              </a:rPr>
              <a:t>1</a:t>
            </a:r>
            <a:r>
              <a:rPr lang="vi-VN" b="1">
                <a:latin typeface="Arial" pitchFamily="34" charset="0"/>
                <a:cs typeface="Arial" pitchFamily="34" charset="0"/>
              </a:rPr>
              <a:t> &gt; u</a:t>
            </a:r>
            <a:r>
              <a:rPr lang="vi-VN" b="1" baseline="-25000">
                <a:latin typeface="Arial" pitchFamily="34" charset="0"/>
                <a:cs typeface="Arial" pitchFamily="34" charset="0"/>
              </a:rPr>
              <a:t>2</a:t>
            </a:r>
            <a:r>
              <a:rPr lang="vi-VN" b="1">
                <a:latin typeface="Arial" pitchFamily="34" charset="0"/>
                <a:cs typeface="Arial" pitchFamily="34" charset="0"/>
              </a:rPr>
              <a:t> &gt; u</a:t>
            </a:r>
            <a:r>
              <a:rPr lang="vi-VN" b="1" baseline="-25000">
                <a:latin typeface="Arial" pitchFamily="34" charset="0"/>
                <a:cs typeface="Arial" pitchFamily="34" charset="0"/>
              </a:rPr>
              <a:t>3</a:t>
            </a:r>
            <a:r>
              <a:rPr lang="vi-VN" b="1">
                <a:latin typeface="Arial" pitchFamily="34" charset="0"/>
                <a:cs typeface="Arial" pitchFamily="34" charset="0"/>
              </a:rPr>
              <a:t> &gt; ...., do đó đáp án B đúng.</a:t>
            </a:r>
          </a:p>
        </p:txBody>
      </p:sp>
      <p:sp>
        <p:nvSpPr>
          <p:cNvPr id="22" name="TextBox 21"/>
          <p:cNvSpPr txBox="1"/>
          <p:nvPr/>
        </p:nvSpPr>
        <p:spPr>
          <a:xfrm>
            <a:off x="642623" y="4390504"/>
            <a:ext cx="11319189"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Một dãy số bị chặn không nhất thiết phải là dãy số tăng hoặc </a:t>
            </a:r>
            <a:r>
              <a:rPr lang="vi-VN" b="1" smtClean="0">
                <a:latin typeface="Arial" pitchFamily="34" charset="0"/>
                <a:cs typeface="Arial" pitchFamily="34" charset="0"/>
              </a:rPr>
              <a:t>giảm</a:t>
            </a:r>
            <a:r>
              <a:rPr lang="en-US" b="1" smtClean="0">
                <a:latin typeface="Arial" pitchFamily="34" charset="0"/>
                <a:cs typeface="Arial" pitchFamily="34" charset="0"/>
              </a:rPr>
              <a:t>.</a:t>
            </a:r>
            <a:r>
              <a:rPr lang="fi-FI" b="1">
                <a:latin typeface="Arial" pitchFamily="34" charset="0"/>
                <a:cs typeface="Arial" pitchFamily="34" charset="0"/>
              </a:rPr>
              <a:t> Vậy đáp án C sai.</a:t>
            </a:r>
            <a:r>
              <a:rPr lang="en-US" b="1" smtClean="0">
                <a:latin typeface="Arial" pitchFamily="34" charset="0"/>
                <a:cs typeface="Arial" pitchFamily="34" charset="0"/>
              </a:rPr>
              <a:t> </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650560" y="5252256"/>
                <a:ext cx="11319189"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Đáp án D đúng do dãy số (u</a:t>
                </a:r>
                <a:r>
                  <a:rPr lang="vi-VN" b="1" baseline="-25000">
                    <a:latin typeface="Arial" pitchFamily="34" charset="0"/>
                    <a:cs typeface="Arial" pitchFamily="34" charset="0"/>
                  </a:rPr>
                  <a:t>n</a:t>
                </a:r>
                <a:r>
                  <a:rPr lang="vi-VN" b="1">
                    <a:latin typeface="Arial" pitchFamily="34" charset="0"/>
                    <a:cs typeface="Arial" pitchFamily="34" charset="0"/>
                  </a:rPr>
                  <a:t>) không đổi thì mọi số hạng luôn bằng nhau và luôn tồn tại m, M để </a:t>
                </a:r>
                <a14:m>
                  <m:oMath xmlns:m="http://schemas.openxmlformats.org/officeDocument/2006/math">
                    <m:r>
                      <a:rPr lang="vi-VN" b="1" i="1" smtClean="0">
                        <a:latin typeface="Cambria Math"/>
                        <a:cs typeface="Arial" pitchFamily="34" charset="0"/>
                      </a:rPr>
                      <m:t>𝒎</m:t>
                    </m:r>
                    <m:r>
                      <a:rPr lang="vi-VN" b="1" i="1" smtClean="0">
                        <a:latin typeface="Cambria Math"/>
                        <a:cs typeface="Arial" pitchFamily="34" charset="0"/>
                      </a:rPr>
                      <m:t> ≤ </m:t>
                    </m:r>
                    <m:r>
                      <a:rPr lang="vi-VN" b="1" i="1" smtClean="0">
                        <a:latin typeface="Cambria Math"/>
                        <a:cs typeface="Arial" pitchFamily="34" charset="0"/>
                      </a:rPr>
                      <m:t>𝒖𝒏</m:t>
                    </m:r>
                    <m:r>
                      <a:rPr lang="vi-VN" b="1" i="1">
                        <a:latin typeface="Cambria Math"/>
                        <a:cs typeface="Arial" pitchFamily="34" charset="0"/>
                      </a:rPr>
                      <m:t> ≤ </m:t>
                    </m:r>
                    <m:r>
                      <a:rPr lang="vi-VN" b="1" i="1">
                        <a:latin typeface="Cambria Math"/>
                        <a:cs typeface="Arial" pitchFamily="34" charset="0"/>
                      </a:rPr>
                      <m:t>𝑴</m:t>
                    </m:r>
                    <m:r>
                      <a:rPr lang="vi-VN" b="1" i="1">
                        <a:latin typeface="Cambria Math"/>
                        <a:cs typeface="Arial" pitchFamily="34" charset="0"/>
                      </a:rPr>
                      <m:t> </m:t>
                    </m:r>
                  </m:oMath>
                </a14:m>
                <a:r>
                  <a:rPr lang="vi-VN" b="1">
                    <a:latin typeface="Arial" pitchFamily="34" charset="0"/>
                    <a:cs typeface="Arial" pitchFamily="34" charset="0"/>
                  </a:rPr>
                  <a:t>với mọi n ∈ ℕ*</a:t>
                </a:r>
              </a:p>
            </p:txBody>
          </p:sp>
        </mc:Choice>
        <mc:Fallback xmlns="">
          <p:sp>
            <p:nvSpPr>
              <p:cNvPr id="24" name="TextBox 23"/>
              <p:cNvSpPr txBox="1">
                <a:spLocks noRot="1" noChangeAspect="1" noMove="1" noResize="1" noEditPoints="1" noAdjustHandles="1" noChangeArrowheads="1" noChangeShapeType="1" noTextEdit="1"/>
              </p:cNvSpPr>
              <p:nvPr/>
            </p:nvSpPr>
            <p:spPr>
              <a:xfrm>
                <a:off x="650560" y="5252256"/>
                <a:ext cx="11319189" cy="861752"/>
              </a:xfrm>
              <a:prstGeom prst="rect">
                <a:avLst/>
              </a:prstGeom>
              <a:blipFill rotWithShape="1">
                <a:blip r:embed="rId5"/>
                <a:stretch>
                  <a:fillRect l="-485" t="-3546" b="-14184"/>
                </a:stretch>
              </a:blipFill>
            </p:spPr>
            <p:txBody>
              <a:bodyPr/>
              <a:lstStyle/>
              <a:p>
                <a:r>
                  <a:rPr lang="en-US">
                    <a:noFill/>
                  </a:rPr>
                  <a:t> </a:t>
                </a:r>
              </a:p>
            </p:txBody>
          </p:sp>
        </mc:Fallback>
      </mc:AlternateContent>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21" grpId="0"/>
      <p:bldP spid="2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72709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2" y="223496"/>
                <a:ext cx="9601200" cy="701132"/>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Cho </a:t>
                </a:r>
                <a:r>
                  <a:rPr lang="vi-VN" sz="2600" b="1">
                    <a:latin typeface="Arial" pitchFamily="34" charset="0"/>
                    <a:cs typeface="Arial" pitchFamily="34" charset="0"/>
                  </a:rPr>
                  <a:t>dãy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𝟏</m:t>
                    </m:r>
                    <m:r>
                      <a:rPr lang="en-US" sz="2600" b="1" i="1" smtClean="0">
                        <a:latin typeface="Cambria Math"/>
                        <a:cs typeface="Arial" pitchFamily="34" charset="0"/>
                      </a:rPr>
                      <m:t>, </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a:latin typeface="Cambria Math"/>
                            <a:cs typeface="Arial" pitchFamily="34" charset="0"/>
                          </a:rPr>
                          <m:t>𝟏</m:t>
                        </m:r>
                      </m:num>
                      <m:den>
                        <m:r>
                          <a:rPr lang="en-US" sz="2600" b="1" i="1" smtClean="0">
                            <a:latin typeface="Cambria Math"/>
                            <a:cs typeface="Arial" pitchFamily="34" charset="0"/>
                          </a:rPr>
                          <m:t>𝟒</m:t>
                        </m:r>
                      </m:den>
                    </m:f>
                  </m:oMath>
                </a14:m>
                <a:r>
                  <a:rPr lang="en-US" sz="2600" b="1" smtClean="0">
                    <a:latin typeface="Arial" pitchFamily="34" charset="0"/>
                    <a:cs typeface="Arial" pitchFamily="34" charset="0"/>
                  </a:rPr>
                  <a:t> , </a:t>
                </a:r>
                <a14:m>
                  <m:oMath xmlns:m="http://schemas.openxmlformats.org/officeDocument/2006/math">
                    <m:f>
                      <m:fPr>
                        <m:ctrlPr>
                          <a:rPr lang="en-US" sz="2600" b="1" i="1">
                            <a:latin typeface="Cambria Math"/>
                            <a:cs typeface="Arial" pitchFamily="34" charset="0"/>
                          </a:rPr>
                        </m:ctrlPr>
                      </m:fPr>
                      <m:num>
                        <m:r>
                          <a:rPr lang="en-US" sz="2600" b="1" i="1">
                            <a:latin typeface="Cambria Math"/>
                            <a:cs typeface="Arial" pitchFamily="34" charset="0"/>
                          </a:rPr>
                          <m:t>𝟏</m:t>
                        </m:r>
                      </m:num>
                      <m:den>
                        <m:r>
                          <a:rPr lang="en-US" sz="2600" b="1" i="1" smtClean="0">
                            <a:latin typeface="Cambria Math"/>
                            <a:cs typeface="Arial" pitchFamily="34" charset="0"/>
                          </a:rPr>
                          <m:t>𝟖</m:t>
                        </m:r>
                      </m:den>
                    </m:f>
                  </m:oMath>
                </a14:m>
                <a:r>
                  <a:rPr lang="en-US" sz="2600" b="1" smtClean="0">
                    <a:latin typeface="Arial" pitchFamily="34" charset="0"/>
                    <a:cs typeface="Arial" pitchFamily="34" charset="0"/>
                  </a:rPr>
                  <a:t> … công thức tổng quát của dãy số là</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2" y="223496"/>
                <a:ext cx="9601200" cy="701132"/>
              </a:xfrm>
              <a:prstGeom prst="rect">
                <a:avLst/>
              </a:prstGeom>
              <a:blipFill rotWithShape="1">
                <a:blip r:embed="rId5"/>
                <a:stretch>
                  <a:fillRect l="-762" b="-4348"/>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1012" y="19050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208212" y="1183023"/>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2" name="Oval 1"/>
          <p:cNvSpPr/>
          <p:nvPr/>
        </p:nvSpPr>
        <p:spPr>
          <a:xfrm>
            <a:off x="9538028" y="1210921"/>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Object 37"/>
          <p:cNvGraphicFramePr>
            <a:graphicFrameLocks noChangeAspect="1"/>
          </p:cNvGraphicFramePr>
          <p:nvPr>
            <p:extLst>
              <p:ext uri="{D42A27DB-BD31-4B8C-83A1-F6EECF244321}">
                <p14:modId xmlns:p14="http://schemas.microsoft.com/office/powerpoint/2010/main" val="935489420"/>
              </p:ext>
            </p:extLst>
          </p:nvPr>
        </p:nvGraphicFramePr>
        <p:xfrm>
          <a:off x="2970212" y="883353"/>
          <a:ext cx="1241425" cy="915987"/>
        </p:xfrm>
        <a:graphic>
          <a:graphicData uri="http://schemas.openxmlformats.org/presentationml/2006/ole">
            <mc:AlternateContent xmlns:mc="http://schemas.openxmlformats.org/markup-compatibility/2006">
              <mc:Choice xmlns:v="urn:schemas-microsoft-com:vml" Requires="v">
                <p:oleObj spid="_x0000_s103682" name="Equation" r:id="rId7" imgW="634680" imgH="469800" progId="Equation.DSMT4">
                  <p:embed/>
                </p:oleObj>
              </mc:Choice>
              <mc:Fallback>
                <p:oleObj name="Equation" r:id="rId7" imgW="634680" imgH="469800" progId="Equation.DSMT4">
                  <p:embed/>
                  <p:pic>
                    <p:nvPicPr>
                      <p:cNvPr id="0" name=""/>
                      <p:cNvPicPr>
                        <a:picLocks noChangeAspect="1" noChangeArrowheads="1"/>
                      </p:cNvPicPr>
                      <p:nvPr/>
                    </p:nvPicPr>
                    <p:blipFill>
                      <a:blip r:embed="rId8"/>
                      <a:srcRect/>
                      <a:stretch>
                        <a:fillRect/>
                      </a:stretch>
                    </p:blipFill>
                    <p:spPr bwMode="auto">
                      <a:xfrm>
                        <a:off x="2970212" y="883353"/>
                        <a:ext cx="12414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95027323"/>
              </p:ext>
            </p:extLst>
          </p:nvPr>
        </p:nvGraphicFramePr>
        <p:xfrm>
          <a:off x="5372100" y="956921"/>
          <a:ext cx="1316038" cy="815975"/>
        </p:xfrm>
        <a:graphic>
          <a:graphicData uri="http://schemas.openxmlformats.org/presentationml/2006/ole">
            <mc:AlternateContent xmlns:mc="http://schemas.openxmlformats.org/markup-compatibility/2006">
              <mc:Choice xmlns:v="urn:schemas-microsoft-com:vml" Requires="v">
                <p:oleObj spid="_x0000_s103683" name="Equation" r:id="rId9" imgW="672840" imgH="419040" progId="Equation.DSMT4">
                  <p:embed/>
                </p:oleObj>
              </mc:Choice>
              <mc:Fallback>
                <p:oleObj name="Equation" r:id="rId9" imgW="672840" imgH="419040" progId="Equation.DSMT4">
                  <p:embed/>
                  <p:pic>
                    <p:nvPicPr>
                      <p:cNvPr id="0" name=""/>
                      <p:cNvPicPr>
                        <a:picLocks noChangeAspect="1" noChangeArrowheads="1"/>
                      </p:cNvPicPr>
                      <p:nvPr/>
                    </p:nvPicPr>
                    <p:blipFill>
                      <a:blip r:embed="rId10"/>
                      <a:srcRect/>
                      <a:stretch>
                        <a:fillRect/>
                      </a:stretch>
                    </p:blipFill>
                    <p:spPr bwMode="auto">
                      <a:xfrm>
                        <a:off x="5372100" y="956921"/>
                        <a:ext cx="13160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588139561"/>
              </p:ext>
            </p:extLst>
          </p:nvPr>
        </p:nvGraphicFramePr>
        <p:xfrm>
          <a:off x="8070850" y="979146"/>
          <a:ext cx="1017588" cy="766763"/>
        </p:xfrm>
        <a:graphic>
          <a:graphicData uri="http://schemas.openxmlformats.org/presentationml/2006/ole">
            <mc:AlternateContent xmlns:mc="http://schemas.openxmlformats.org/markup-compatibility/2006">
              <mc:Choice xmlns:v="urn:schemas-microsoft-com:vml" Requires="v">
                <p:oleObj spid="_x0000_s103684" name="Equation" r:id="rId11" imgW="520560" imgH="393480" progId="Equation.DSMT4">
                  <p:embed/>
                </p:oleObj>
              </mc:Choice>
              <mc:Fallback>
                <p:oleObj name="Equation" r:id="rId11" imgW="520560" imgH="393480" progId="Equation.DSMT4">
                  <p:embed/>
                  <p:pic>
                    <p:nvPicPr>
                      <p:cNvPr id="0" name=""/>
                      <p:cNvPicPr>
                        <a:picLocks noChangeAspect="1" noChangeArrowheads="1"/>
                      </p:cNvPicPr>
                      <p:nvPr/>
                    </p:nvPicPr>
                    <p:blipFill>
                      <a:blip r:embed="rId12"/>
                      <a:srcRect/>
                      <a:stretch>
                        <a:fillRect/>
                      </a:stretch>
                    </p:blipFill>
                    <p:spPr bwMode="auto">
                      <a:xfrm>
                        <a:off x="8070850" y="979146"/>
                        <a:ext cx="101758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019012311"/>
              </p:ext>
            </p:extLst>
          </p:nvPr>
        </p:nvGraphicFramePr>
        <p:xfrm>
          <a:off x="10253663" y="907709"/>
          <a:ext cx="1414462" cy="915987"/>
        </p:xfrm>
        <a:graphic>
          <a:graphicData uri="http://schemas.openxmlformats.org/presentationml/2006/ole">
            <mc:AlternateContent xmlns:mc="http://schemas.openxmlformats.org/markup-compatibility/2006">
              <mc:Choice xmlns:v="urn:schemas-microsoft-com:vml" Requires="v">
                <p:oleObj spid="_x0000_s103685" name="Equation" r:id="rId13" imgW="723600" imgH="469800" progId="Equation.DSMT4">
                  <p:embed/>
                </p:oleObj>
              </mc:Choice>
              <mc:Fallback>
                <p:oleObj name="Equation" r:id="rId13" imgW="723600" imgH="469800" progId="Equation.DSMT4">
                  <p:embed/>
                  <p:pic>
                    <p:nvPicPr>
                      <p:cNvPr id="0" name=""/>
                      <p:cNvPicPr>
                        <a:picLocks noChangeAspect="1" noChangeArrowheads="1"/>
                      </p:cNvPicPr>
                      <p:nvPr/>
                    </p:nvPicPr>
                    <p:blipFill>
                      <a:blip r:embed="rId14"/>
                      <a:srcRect/>
                      <a:stretch>
                        <a:fillRect/>
                      </a:stretch>
                    </p:blipFill>
                    <p:spPr bwMode="auto">
                      <a:xfrm>
                        <a:off x="10253663" y="907709"/>
                        <a:ext cx="14144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2241550" y="2099036"/>
            <a:ext cx="8401771" cy="832715"/>
            <a:chOff x="2241550" y="2099036"/>
            <a:chExt cx="8401771" cy="832715"/>
          </a:xfrm>
        </p:grpSpPr>
        <p:sp>
          <p:nvSpPr>
            <p:cNvPr id="26" name="TextBox 25"/>
            <p:cNvSpPr txBox="1"/>
            <p:nvPr/>
          </p:nvSpPr>
          <p:spPr>
            <a:xfrm>
              <a:off x="2241550" y="2288318"/>
              <a:ext cx="7696200"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Xét đáp </a:t>
              </a:r>
              <a:r>
                <a:rPr lang="en-US" b="1">
                  <a:latin typeface="Arial" pitchFamily="34" charset="0"/>
                  <a:cs typeface="Arial" pitchFamily="34" charset="0"/>
                </a:rPr>
                <a:t>án A, dãy số có số hạng tổng quát là</a:t>
              </a:r>
              <a:endParaRPr lang="vi-VN" b="1">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1898193100"/>
                </p:ext>
              </p:extLst>
            </p:nvPr>
          </p:nvGraphicFramePr>
          <p:xfrm>
            <a:off x="9514753" y="2099036"/>
            <a:ext cx="1128568" cy="832715"/>
          </p:xfrm>
          <a:graphic>
            <a:graphicData uri="http://schemas.openxmlformats.org/presentationml/2006/ole">
              <mc:AlternateContent xmlns:mc="http://schemas.openxmlformats.org/markup-compatibility/2006">
                <mc:Choice xmlns:v="urn:schemas-microsoft-com:vml" Requires="v">
                  <p:oleObj spid="_x0000_s103686" name="Equation" r:id="rId15" imgW="634680" imgH="469800" progId="Equation.DSMT4">
                    <p:embed/>
                  </p:oleObj>
                </mc:Choice>
                <mc:Fallback>
                  <p:oleObj name="Equation" r:id="rId15" imgW="634680" imgH="469800" progId="Equation.DSMT4">
                    <p:embed/>
                    <p:pic>
                      <p:nvPicPr>
                        <p:cNvPr id="0" name=""/>
                        <p:cNvPicPr>
                          <a:picLocks noChangeAspect="1" noChangeArrowheads="1"/>
                        </p:cNvPicPr>
                        <p:nvPr/>
                      </p:nvPicPr>
                      <p:blipFill>
                        <a:blip r:embed="rId16"/>
                        <a:srcRect/>
                        <a:stretch>
                          <a:fillRect/>
                        </a:stretch>
                      </p:blipFill>
                      <p:spPr bwMode="auto">
                        <a:xfrm>
                          <a:off x="9514753" y="2099036"/>
                          <a:ext cx="1128568" cy="83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 name="Group 3"/>
          <p:cNvGrpSpPr/>
          <p:nvPr/>
        </p:nvGrpSpPr>
        <p:grpSpPr>
          <a:xfrm>
            <a:off x="2846360" y="2667000"/>
            <a:ext cx="7853390" cy="832715"/>
            <a:chOff x="2846360" y="2667000"/>
            <a:chExt cx="7853390" cy="832715"/>
          </a:xfrm>
        </p:grpSpPr>
        <p:sp>
          <p:nvSpPr>
            <p:cNvPr id="36" name="TextBox 35"/>
            <p:cNvSpPr txBox="1"/>
            <p:nvPr/>
          </p:nvSpPr>
          <p:spPr>
            <a:xfrm>
              <a:off x="2846360" y="2837148"/>
              <a:ext cx="785339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số hạng </a:t>
              </a:r>
              <a:r>
                <a:rPr lang="vi-VN" b="1" smtClean="0">
                  <a:latin typeface="Arial" pitchFamily="34" charset="0"/>
                  <a:cs typeface="Arial" pitchFamily="34" charset="0"/>
                </a:rPr>
                <a:t>đầu</a:t>
              </a:r>
              <a:r>
                <a:rPr lang="en-US" b="1" smtClean="0">
                  <a:latin typeface="Arial" pitchFamily="34" charset="0"/>
                  <a:cs typeface="Arial" pitchFamily="34" charset="0"/>
                </a:rPr>
                <a:t> :		         không đúng giả thiết</a:t>
              </a:r>
              <a:endParaRPr lang="vi-VN"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532119990"/>
                </p:ext>
              </p:extLst>
            </p:nvPr>
          </p:nvGraphicFramePr>
          <p:xfrm>
            <a:off x="5594855" y="2667000"/>
            <a:ext cx="1534103" cy="832715"/>
          </p:xfrm>
          <a:graphic>
            <a:graphicData uri="http://schemas.openxmlformats.org/presentationml/2006/ole">
              <mc:AlternateContent xmlns:mc="http://schemas.openxmlformats.org/markup-compatibility/2006">
                <mc:Choice xmlns:v="urn:schemas-microsoft-com:vml" Requires="v">
                  <p:oleObj spid="_x0000_s103687" name="Equation" r:id="rId17" imgW="863280" imgH="469800" progId="Equation.DSMT4">
                    <p:embed/>
                  </p:oleObj>
                </mc:Choice>
                <mc:Fallback>
                  <p:oleObj name="Equation" r:id="rId17" imgW="863280" imgH="469800" progId="Equation.DSMT4">
                    <p:embed/>
                    <p:pic>
                      <p:nvPicPr>
                        <p:cNvPr id="0" name=""/>
                        <p:cNvPicPr>
                          <a:picLocks noChangeAspect="1" noChangeArrowheads="1"/>
                        </p:cNvPicPr>
                        <p:nvPr/>
                      </p:nvPicPr>
                      <p:blipFill>
                        <a:blip r:embed="rId18"/>
                        <a:srcRect/>
                        <a:stretch>
                          <a:fillRect/>
                        </a:stretch>
                      </p:blipFill>
                      <p:spPr bwMode="auto">
                        <a:xfrm>
                          <a:off x="5594855" y="2667000"/>
                          <a:ext cx="1534103" cy="83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 name="Group 4"/>
          <p:cNvGrpSpPr/>
          <p:nvPr/>
        </p:nvGrpSpPr>
        <p:grpSpPr>
          <a:xfrm>
            <a:off x="2241550" y="3314414"/>
            <a:ext cx="8571418" cy="741795"/>
            <a:chOff x="2241550" y="3314414"/>
            <a:chExt cx="8571418" cy="741795"/>
          </a:xfrm>
        </p:grpSpPr>
        <p:sp>
          <p:nvSpPr>
            <p:cNvPr id="39" name="TextBox 38"/>
            <p:cNvSpPr txBox="1"/>
            <p:nvPr/>
          </p:nvSpPr>
          <p:spPr>
            <a:xfrm>
              <a:off x="2241550" y="3439102"/>
              <a:ext cx="7696200"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Xét đáp </a:t>
              </a:r>
              <a:r>
                <a:rPr lang="en-US" b="1">
                  <a:latin typeface="Arial" pitchFamily="34" charset="0"/>
                  <a:cs typeface="Arial" pitchFamily="34" charset="0"/>
                </a:rPr>
                <a:t>án </a:t>
              </a:r>
              <a:r>
                <a:rPr lang="en-US" b="1" smtClean="0">
                  <a:latin typeface="Arial" pitchFamily="34" charset="0"/>
                  <a:cs typeface="Arial" pitchFamily="34" charset="0"/>
                </a:rPr>
                <a:t>B, </a:t>
              </a:r>
              <a:r>
                <a:rPr lang="en-US" b="1">
                  <a:latin typeface="Arial" pitchFamily="34" charset="0"/>
                  <a:cs typeface="Arial" pitchFamily="34" charset="0"/>
                </a:rPr>
                <a:t>dãy số có số hạng tổng quát là</a:t>
              </a:r>
              <a:endParaRPr lang="vi-VN" b="1">
                <a:latin typeface="Arial" pitchFamily="34" charset="0"/>
                <a:cs typeface="Arial"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273299878"/>
                </p:ext>
              </p:extLst>
            </p:nvPr>
          </p:nvGraphicFramePr>
          <p:xfrm>
            <a:off x="9616570" y="3314414"/>
            <a:ext cx="1196398" cy="741795"/>
          </p:xfrm>
          <a:graphic>
            <a:graphicData uri="http://schemas.openxmlformats.org/presentationml/2006/ole">
              <mc:AlternateContent xmlns:mc="http://schemas.openxmlformats.org/markup-compatibility/2006">
                <mc:Choice xmlns:v="urn:schemas-microsoft-com:vml" Requires="v">
                  <p:oleObj spid="_x0000_s103688" name="Equation" r:id="rId19" imgW="672840" imgH="419040" progId="Equation.DSMT4">
                    <p:embed/>
                  </p:oleObj>
                </mc:Choice>
                <mc:Fallback>
                  <p:oleObj name="Equation" r:id="rId19" imgW="672840" imgH="419040" progId="Equation.DSMT4">
                    <p:embed/>
                    <p:pic>
                      <p:nvPicPr>
                        <p:cNvPr id="0" name=""/>
                        <p:cNvPicPr>
                          <a:picLocks noChangeAspect="1" noChangeArrowheads="1"/>
                        </p:cNvPicPr>
                        <p:nvPr/>
                      </p:nvPicPr>
                      <p:blipFill>
                        <a:blip r:embed="rId20"/>
                        <a:srcRect/>
                        <a:stretch>
                          <a:fillRect/>
                        </a:stretch>
                      </p:blipFill>
                      <p:spPr bwMode="auto">
                        <a:xfrm>
                          <a:off x="9616570" y="3314414"/>
                          <a:ext cx="1196398" cy="74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5"/>
          <p:cNvGrpSpPr/>
          <p:nvPr/>
        </p:nvGrpSpPr>
        <p:grpSpPr>
          <a:xfrm>
            <a:off x="2873347" y="3906405"/>
            <a:ext cx="7853390" cy="741795"/>
            <a:chOff x="2873347" y="3906405"/>
            <a:chExt cx="7853390" cy="741795"/>
          </a:xfrm>
        </p:grpSpPr>
        <p:sp>
          <p:nvSpPr>
            <p:cNvPr id="41" name="TextBox 40"/>
            <p:cNvSpPr txBox="1"/>
            <p:nvPr/>
          </p:nvSpPr>
          <p:spPr>
            <a:xfrm>
              <a:off x="2873347" y="4031886"/>
              <a:ext cx="785339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số hạng </a:t>
              </a:r>
              <a:r>
                <a:rPr lang="vi-VN" b="1" smtClean="0">
                  <a:latin typeface="Arial" pitchFamily="34" charset="0"/>
                  <a:cs typeface="Arial" pitchFamily="34" charset="0"/>
                </a:rPr>
                <a:t>đầu</a:t>
              </a:r>
              <a:r>
                <a:rPr lang="en-US" b="1" smtClean="0">
                  <a:latin typeface="Arial" pitchFamily="34" charset="0"/>
                  <a:cs typeface="Arial" pitchFamily="34" charset="0"/>
                </a:rPr>
                <a:t> :		         không đúng giả thiết</a:t>
              </a:r>
              <a:endParaRPr lang="vi-VN" b="1">
                <a:latin typeface="Arial" pitchFamily="34" charset="0"/>
                <a:cs typeface="Arial" pitchFamily="34" charset="0"/>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2976155626"/>
                </p:ext>
              </p:extLst>
            </p:nvPr>
          </p:nvGraphicFramePr>
          <p:xfrm>
            <a:off x="5554014" y="3906405"/>
            <a:ext cx="1669761" cy="741795"/>
          </p:xfrm>
          <a:graphic>
            <a:graphicData uri="http://schemas.openxmlformats.org/presentationml/2006/ole">
              <mc:AlternateContent xmlns:mc="http://schemas.openxmlformats.org/markup-compatibility/2006">
                <mc:Choice xmlns:v="urn:schemas-microsoft-com:vml" Requires="v">
                  <p:oleObj spid="_x0000_s103689" name="Equation" r:id="rId21" imgW="939600" imgH="419040" progId="Equation.DSMT4">
                    <p:embed/>
                  </p:oleObj>
                </mc:Choice>
                <mc:Fallback>
                  <p:oleObj name="Equation" r:id="rId21" imgW="939600" imgH="419040" progId="Equation.DSMT4">
                    <p:embed/>
                    <p:pic>
                      <p:nvPicPr>
                        <p:cNvPr id="0" name=""/>
                        <p:cNvPicPr>
                          <a:picLocks noChangeAspect="1" noChangeArrowheads="1"/>
                        </p:cNvPicPr>
                        <p:nvPr/>
                      </p:nvPicPr>
                      <p:blipFill>
                        <a:blip r:embed="rId22"/>
                        <a:srcRect/>
                        <a:stretch>
                          <a:fillRect/>
                        </a:stretch>
                      </p:blipFill>
                      <p:spPr bwMode="auto">
                        <a:xfrm>
                          <a:off x="5554014" y="3906405"/>
                          <a:ext cx="1669761" cy="74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 name="Group 10"/>
          <p:cNvGrpSpPr/>
          <p:nvPr/>
        </p:nvGrpSpPr>
        <p:grpSpPr>
          <a:xfrm>
            <a:off x="2317750" y="4495081"/>
            <a:ext cx="8204994" cy="766763"/>
            <a:chOff x="2317750" y="4495081"/>
            <a:chExt cx="8204994" cy="766763"/>
          </a:xfrm>
        </p:grpSpPr>
        <p:sp>
          <p:nvSpPr>
            <p:cNvPr id="43" name="TextBox 42"/>
            <p:cNvSpPr txBox="1"/>
            <p:nvPr/>
          </p:nvSpPr>
          <p:spPr>
            <a:xfrm>
              <a:off x="2317750" y="4632253"/>
              <a:ext cx="7696200"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Xét đáp </a:t>
              </a:r>
              <a:r>
                <a:rPr lang="en-US" b="1">
                  <a:latin typeface="Arial" pitchFamily="34" charset="0"/>
                  <a:cs typeface="Arial" pitchFamily="34" charset="0"/>
                </a:rPr>
                <a:t>án </a:t>
              </a:r>
              <a:r>
                <a:rPr lang="en-US" b="1" smtClean="0">
                  <a:latin typeface="Arial" pitchFamily="34" charset="0"/>
                  <a:cs typeface="Arial" pitchFamily="34" charset="0"/>
                </a:rPr>
                <a:t>C, </a:t>
              </a:r>
              <a:r>
                <a:rPr lang="en-US" b="1">
                  <a:latin typeface="Arial" pitchFamily="34" charset="0"/>
                  <a:cs typeface="Arial" pitchFamily="34" charset="0"/>
                </a:rPr>
                <a:t>dãy số có số hạng tổng quát là</a:t>
              </a:r>
              <a:endParaRPr lang="vi-VN" b="1">
                <a:latin typeface="Arial" pitchFamily="34" charset="0"/>
                <a:cs typeface="Arial" pitchFamily="34"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2733923027"/>
                </p:ext>
              </p:extLst>
            </p:nvPr>
          </p:nvGraphicFramePr>
          <p:xfrm>
            <a:off x="9505156" y="4495081"/>
            <a:ext cx="1017588" cy="766763"/>
          </p:xfrm>
          <a:graphic>
            <a:graphicData uri="http://schemas.openxmlformats.org/presentationml/2006/ole">
              <mc:AlternateContent xmlns:mc="http://schemas.openxmlformats.org/markup-compatibility/2006">
                <mc:Choice xmlns:v="urn:schemas-microsoft-com:vml" Requires="v">
                  <p:oleObj spid="_x0000_s103690" name="Equation" r:id="rId23" imgW="520560" imgH="393480" progId="Equation.DSMT4">
                    <p:embed/>
                  </p:oleObj>
                </mc:Choice>
                <mc:Fallback>
                  <p:oleObj name="Equation" r:id="rId23" imgW="520560" imgH="393480" progId="Equation.DSMT4">
                    <p:embed/>
                    <p:pic>
                      <p:nvPicPr>
                        <p:cNvPr id="0" name=""/>
                        <p:cNvPicPr>
                          <a:picLocks noChangeAspect="1" noChangeArrowheads="1"/>
                        </p:cNvPicPr>
                        <p:nvPr/>
                      </p:nvPicPr>
                      <p:blipFill>
                        <a:blip r:embed="rId24"/>
                        <a:srcRect/>
                        <a:stretch>
                          <a:fillRect/>
                        </a:stretch>
                      </p:blipFill>
                      <p:spPr bwMode="auto">
                        <a:xfrm>
                          <a:off x="9505156" y="4495081"/>
                          <a:ext cx="101758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2" name="Group 11"/>
          <p:cNvGrpSpPr/>
          <p:nvPr/>
        </p:nvGrpSpPr>
        <p:grpSpPr>
          <a:xfrm>
            <a:off x="2883685" y="5094144"/>
            <a:ext cx="7853390" cy="697056"/>
            <a:chOff x="2883685" y="5094144"/>
            <a:chExt cx="7853390" cy="697056"/>
          </a:xfrm>
        </p:grpSpPr>
        <p:sp>
          <p:nvSpPr>
            <p:cNvPr id="45" name="TextBox 44"/>
            <p:cNvSpPr txBox="1"/>
            <p:nvPr/>
          </p:nvSpPr>
          <p:spPr>
            <a:xfrm>
              <a:off x="2883685" y="5198049"/>
              <a:ext cx="785339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số hạng </a:t>
              </a:r>
              <a:r>
                <a:rPr lang="vi-VN" b="1" smtClean="0">
                  <a:latin typeface="Arial" pitchFamily="34" charset="0"/>
                  <a:cs typeface="Arial" pitchFamily="34" charset="0"/>
                </a:rPr>
                <a:t>đầu</a:t>
              </a:r>
              <a:r>
                <a:rPr lang="en-US" b="1" smtClean="0">
                  <a:latin typeface="Arial" pitchFamily="34" charset="0"/>
                  <a:cs typeface="Arial" pitchFamily="34" charset="0"/>
                </a:rPr>
                <a:t> :		         không đúng giả thiết</a:t>
              </a:r>
              <a:endParaRPr lang="vi-VN" b="1">
                <a:latin typeface="Arial" pitchFamily="34" charset="0"/>
                <a:cs typeface="Arial" pitchFamily="34"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4286372739"/>
                </p:ext>
              </p:extLst>
            </p:nvPr>
          </p:nvGraphicFramePr>
          <p:xfrm>
            <a:off x="5663118" y="5094144"/>
            <a:ext cx="1375353" cy="697056"/>
          </p:xfrm>
          <a:graphic>
            <a:graphicData uri="http://schemas.openxmlformats.org/presentationml/2006/ole">
              <mc:AlternateContent xmlns:mc="http://schemas.openxmlformats.org/markup-compatibility/2006">
                <mc:Choice xmlns:v="urn:schemas-microsoft-com:vml" Requires="v">
                  <p:oleObj spid="_x0000_s103691" name="Equation" r:id="rId25" imgW="774360" imgH="393480" progId="Equation.DSMT4">
                    <p:embed/>
                  </p:oleObj>
                </mc:Choice>
                <mc:Fallback>
                  <p:oleObj name="Equation" r:id="rId25" imgW="774360" imgH="393480" progId="Equation.DSMT4">
                    <p:embed/>
                    <p:pic>
                      <p:nvPicPr>
                        <p:cNvPr id="0" name=""/>
                        <p:cNvPicPr>
                          <a:picLocks noChangeAspect="1" noChangeArrowheads="1"/>
                        </p:cNvPicPr>
                        <p:nvPr/>
                      </p:nvPicPr>
                      <p:blipFill>
                        <a:blip r:embed="rId26"/>
                        <a:srcRect/>
                        <a:stretch>
                          <a:fillRect/>
                        </a:stretch>
                      </p:blipFill>
                      <p:spPr bwMode="auto">
                        <a:xfrm>
                          <a:off x="5663118" y="5094144"/>
                          <a:ext cx="1375353" cy="69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2317750" y="5576465"/>
            <a:ext cx="8556624" cy="832715"/>
            <a:chOff x="2317750" y="5576465"/>
            <a:chExt cx="8556624" cy="832715"/>
          </a:xfrm>
        </p:grpSpPr>
        <p:sp>
          <p:nvSpPr>
            <p:cNvPr id="47" name="TextBox 46"/>
            <p:cNvSpPr txBox="1"/>
            <p:nvPr/>
          </p:nvSpPr>
          <p:spPr>
            <a:xfrm>
              <a:off x="2317750" y="5746613"/>
              <a:ext cx="7696200"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Xét đáp </a:t>
              </a:r>
              <a:r>
                <a:rPr lang="en-US" b="1">
                  <a:latin typeface="Arial" pitchFamily="34" charset="0"/>
                  <a:cs typeface="Arial" pitchFamily="34" charset="0"/>
                </a:rPr>
                <a:t>án </a:t>
              </a:r>
              <a:r>
                <a:rPr lang="en-US" b="1" smtClean="0">
                  <a:latin typeface="Arial" pitchFamily="34" charset="0"/>
                  <a:cs typeface="Arial" pitchFamily="34" charset="0"/>
                </a:rPr>
                <a:t>D, </a:t>
              </a:r>
              <a:r>
                <a:rPr lang="en-US" b="1">
                  <a:latin typeface="Arial" pitchFamily="34" charset="0"/>
                  <a:cs typeface="Arial" pitchFamily="34" charset="0"/>
                </a:rPr>
                <a:t>dãy số có số hạng tổng quát là</a:t>
              </a:r>
              <a:endParaRPr lang="vi-VN" b="1">
                <a:latin typeface="Arial" pitchFamily="34" charset="0"/>
                <a:cs typeface="Arial" pitchFamily="34"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633194244"/>
                </p:ext>
              </p:extLst>
            </p:nvPr>
          </p:nvGraphicFramePr>
          <p:xfrm>
            <a:off x="9588499" y="5576465"/>
            <a:ext cx="1285875" cy="832715"/>
          </p:xfrm>
          <a:graphic>
            <a:graphicData uri="http://schemas.openxmlformats.org/presentationml/2006/ole">
              <mc:AlternateContent xmlns:mc="http://schemas.openxmlformats.org/markup-compatibility/2006">
                <mc:Choice xmlns:v="urn:schemas-microsoft-com:vml" Requires="v">
                  <p:oleObj spid="_x0000_s103692" name="Equation" r:id="rId27" imgW="723600" imgH="469800" progId="Equation.DSMT4">
                    <p:embed/>
                  </p:oleObj>
                </mc:Choice>
                <mc:Fallback>
                  <p:oleObj name="Equation" r:id="rId27" imgW="723600" imgH="469800" progId="Equation.DSMT4">
                    <p:embed/>
                    <p:pic>
                      <p:nvPicPr>
                        <p:cNvPr id="0" name=""/>
                        <p:cNvPicPr>
                          <a:picLocks noChangeAspect="1" noChangeArrowheads="1"/>
                        </p:cNvPicPr>
                        <p:nvPr/>
                      </p:nvPicPr>
                      <p:blipFill>
                        <a:blip r:embed="rId28"/>
                        <a:srcRect/>
                        <a:stretch>
                          <a:fillRect/>
                        </a:stretch>
                      </p:blipFill>
                      <p:spPr bwMode="auto">
                        <a:xfrm>
                          <a:off x="9588499" y="5576465"/>
                          <a:ext cx="1285875" cy="83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 name="Group 13"/>
          <p:cNvGrpSpPr/>
          <p:nvPr/>
        </p:nvGrpSpPr>
        <p:grpSpPr>
          <a:xfrm>
            <a:off x="2896828" y="6094413"/>
            <a:ext cx="7853390" cy="831850"/>
            <a:chOff x="2896828" y="6094413"/>
            <a:chExt cx="7853390" cy="831850"/>
          </a:xfrm>
        </p:grpSpPr>
        <p:sp>
          <p:nvSpPr>
            <p:cNvPr id="49" name="TextBox 48"/>
            <p:cNvSpPr txBox="1"/>
            <p:nvPr/>
          </p:nvSpPr>
          <p:spPr>
            <a:xfrm>
              <a:off x="2896828" y="6264849"/>
              <a:ext cx="785339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số hạng </a:t>
              </a:r>
              <a:r>
                <a:rPr lang="vi-VN" b="1" smtClean="0">
                  <a:latin typeface="Arial" pitchFamily="34" charset="0"/>
                  <a:cs typeface="Arial" pitchFamily="34" charset="0"/>
                </a:rPr>
                <a:t>đầu</a:t>
              </a:r>
              <a:r>
                <a:rPr lang="en-US" b="1" smtClean="0">
                  <a:latin typeface="Arial" pitchFamily="34" charset="0"/>
                  <a:cs typeface="Arial" pitchFamily="34" charset="0"/>
                </a:rPr>
                <a:t> :		        đúng giả thiết</a:t>
              </a:r>
              <a:endParaRPr lang="vi-VN" b="1">
                <a:latin typeface="Arial" pitchFamily="34" charset="0"/>
                <a:cs typeface="Arial" pitchFamily="34" charset="0"/>
              </a:endParaRPr>
            </a:p>
          </p:txBody>
        </p:sp>
        <p:graphicFrame>
          <p:nvGraphicFramePr>
            <p:cNvPr id="50" name="Object 49"/>
            <p:cNvGraphicFramePr>
              <a:graphicFrameLocks noChangeAspect="1"/>
            </p:cNvGraphicFramePr>
            <p:nvPr>
              <p:extLst>
                <p:ext uri="{D42A27DB-BD31-4B8C-83A1-F6EECF244321}">
                  <p14:modId xmlns:p14="http://schemas.microsoft.com/office/powerpoint/2010/main" val="1663692067"/>
                </p:ext>
              </p:extLst>
            </p:nvPr>
          </p:nvGraphicFramePr>
          <p:xfrm>
            <a:off x="5564188" y="6094413"/>
            <a:ext cx="1600200" cy="831850"/>
          </p:xfrm>
          <a:graphic>
            <a:graphicData uri="http://schemas.openxmlformats.org/presentationml/2006/ole">
              <mc:AlternateContent xmlns:mc="http://schemas.openxmlformats.org/markup-compatibility/2006">
                <mc:Choice xmlns:v="urn:schemas-microsoft-com:vml" Requires="v">
                  <p:oleObj spid="_x0000_s103693" name="Equation" r:id="rId29" imgW="901440" imgH="469800" progId="Equation.DSMT4">
                    <p:embed/>
                  </p:oleObj>
                </mc:Choice>
                <mc:Fallback>
                  <p:oleObj name="Equation" r:id="rId29" imgW="901440" imgH="469800" progId="Equation.DSMT4">
                    <p:embed/>
                    <p:pic>
                      <p:nvPicPr>
                        <p:cNvPr id="0" name=""/>
                        <p:cNvPicPr>
                          <a:picLocks noChangeAspect="1" noChangeArrowheads="1"/>
                        </p:cNvPicPr>
                        <p:nvPr/>
                      </p:nvPicPr>
                      <p:blipFill>
                        <a:blip r:embed="rId30"/>
                        <a:srcRect/>
                        <a:stretch>
                          <a:fillRect/>
                        </a:stretch>
                      </p:blipFill>
                      <p:spPr bwMode="auto">
                        <a:xfrm>
                          <a:off x="5564188" y="6094413"/>
                          <a:ext cx="160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178410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500"/>
                            </p:stCondLst>
                            <p:childTnLst>
                              <p:par>
                                <p:cTn id="48" presetID="21" presetClass="entr" presetSubtype="1"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heel(1)">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7029"/>
            <a:ext cx="9914082" cy="210751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2" y="257175"/>
                <a:ext cx="9982200"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dãy số (u</a:t>
                </a:r>
                <a:r>
                  <a:rPr lang="vi-VN" b="1" baseline="-25000">
                    <a:latin typeface="Arial" pitchFamily="34" charset="0"/>
                    <a:cs typeface="Arial" pitchFamily="34" charset="0"/>
                  </a:rPr>
                  <a:t>n</a:t>
                </a:r>
                <a:r>
                  <a:rPr lang="vi-VN" b="1">
                    <a:latin typeface="Arial" pitchFamily="34" charset="0"/>
                    <a:cs typeface="Arial" pitchFamily="34" charset="0"/>
                  </a:rPr>
                  <a:t>) với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𝟑</m:t>
                    </m:r>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𝟔</m:t>
                    </m:r>
                  </m:oMath>
                </a14:m>
                <a:r>
                  <a:rPr lang="vi-VN" b="1">
                    <a:latin typeface="Arial" pitchFamily="34" charset="0"/>
                    <a:cs typeface="Arial" pitchFamily="34" charset="0"/>
                  </a:rPr>
                  <a:t>. Khẳng định nào sau đây là đúng?	A. </a:t>
                </a:r>
                <a:r>
                  <a:rPr lang="en-US" b="1" smtClean="0">
                    <a:latin typeface="Arial" pitchFamily="34" charset="0"/>
                    <a:cs typeface="Arial" pitchFamily="34" charset="0"/>
                  </a:rPr>
                  <a:t>   </a:t>
                </a:r>
                <a:r>
                  <a:rPr lang="vi-VN" b="1" smtClean="0">
                    <a:latin typeface="Arial" pitchFamily="34" charset="0"/>
                    <a:cs typeface="Arial" pitchFamily="34" charset="0"/>
                  </a:rPr>
                  <a:t>Dãy </a:t>
                </a:r>
                <a:r>
                  <a:rPr lang="vi-VN" b="1">
                    <a:latin typeface="Arial" pitchFamily="34" charset="0"/>
                    <a:cs typeface="Arial" pitchFamily="34" charset="0"/>
                  </a:rPr>
                  <a:t>số (u</a:t>
                </a:r>
                <a:r>
                  <a:rPr lang="vi-VN" b="1" baseline="-25000">
                    <a:latin typeface="Arial" pitchFamily="34" charset="0"/>
                    <a:cs typeface="Arial" pitchFamily="34" charset="0"/>
                  </a:rPr>
                  <a:t>n</a:t>
                </a:r>
                <a:r>
                  <a:rPr lang="vi-VN" b="1">
                    <a:latin typeface="Arial" pitchFamily="34" charset="0"/>
                    <a:cs typeface="Arial" pitchFamily="34" charset="0"/>
                  </a:rPr>
                  <a:t>) là cấp số cộng với công sai d = 3.	</a:t>
                </a:r>
                <a:endParaRPr lang="en-US" b="1" smtClean="0">
                  <a:latin typeface="Arial" pitchFamily="34" charset="0"/>
                  <a:cs typeface="Arial" pitchFamily="34" charset="0"/>
                </a:endParaRPr>
              </a:p>
              <a:p>
                <a:r>
                  <a:rPr lang="en-US" b="1">
                    <a:latin typeface="Arial" pitchFamily="34" charset="0"/>
                    <a:cs typeface="Arial" pitchFamily="34" charset="0"/>
                  </a:rPr>
                  <a:t>	</a:t>
                </a:r>
                <a:r>
                  <a:rPr lang="vi-VN" b="1" smtClean="0">
                    <a:latin typeface="Arial" pitchFamily="34" charset="0"/>
                    <a:cs typeface="Arial" pitchFamily="34" charset="0"/>
                  </a:rPr>
                  <a:t>B</a:t>
                </a:r>
                <a:r>
                  <a:rPr lang="vi-VN" b="1">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Dãy </a:t>
                </a:r>
                <a:r>
                  <a:rPr lang="vi-VN" b="1">
                    <a:latin typeface="Arial" pitchFamily="34" charset="0"/>
                    <a:cs typeface="Arial" pitchFamily="34" charset="0"/>
                  </a:rPr>
                  <a:t>số (u</a:t>
                </a:r>
                <a:r>
                  <a:rPr lang="vi-VN" b="1" baseline="-25000">
                    <a:latin typeface="Arial" pitchFamily="34" charset="0"/>
                    <a:cs typeface="Arial" pitchFamily="34" charset="0"/>
                  </a:rPr>
                  <a:t>n</a:t>
                </a:r>
                <a:r>
                  <a:rPr lang="vi-VN" b="1">
                    <a:latin typeface="Arial" pitchFamily="34" charset="0"/>
                    <a:cs typeface="Arial" pitchFamily="34" charset="0"/>
                  </a:rPr>
                  <a:t>) là cấp số cộng với công sai d = 6</a:t>
                </a:r>
                <a:br>
                  <a:rPr lang="vi-VN" b="1">
                    <a:latin typeface="Arial" pitchFamily="34" charset="0"/>
                    <a:cs typeface="Arial" pitchFamily="34" charset="0"/>
                  </a:rPr>
                </a:br>
                <a:r>
                  <a:rPr lang="vi-VN" b="1">
                    <a:latin typeface="Arial" pitchFamily="34" charset="0"/>
                    <a:cs typeface="Arial" pitchFamily="34" charset="0"/>
                  </a:rPr>
                  <a:t>	C. </a:t>
                </a:r>
                <a:r>
                  <a:rPr lang="en-US" b="1" smtClean="0">
                    <a:latin typeface="Arial" pitchFamily="34" charset="0"/>
                    <a:cs typeface="Arial" pitchFamily="34" charset="0"/>
                  </a:rPr>
                  <a:t>   </a:t>
                </a:r>
                <a:r>
                  <a:rPr lang="vi-VN" b="1" smtClean="0">
                    <a:latin typeface="Arial" pitchFamily="34" charset="0"/>
                    <a:cs typeface="Arial" pitchFamily="34" charset="0"/>
                  </a:rPr>
                  <a:t>Dãy </a:t>
                </a:r>
                <a:r>
                  <a:rPr lang="vi-VN" b="1">
                    <a:latin typeface="Arial" pitchFamily="34" charset="0"/>
                    <a:cs typeface="Arial" pitchFamily="34" charset="0"/>
                  </a:rPr>
                  <a:t>số (u</a:t>
                </a:r>
                <a:r>
                  <a:rPr lang="vi-VN" b="1" baseline="-25000">
                    <a:latin typeface="Arial" pitchFamily="34" charset="0"/>
                    <a:cs typeface="Arial" pitchFamily="34" charset="0"/>
                  </a:rPr>
                  <a:t>n</a:t>
                </a:r>
                <a:r>
                  <a:rPr lang="vi-VN" b="1">
                    <a:latin typeface="Arial" pitchFamily="34" charset="0"/>
                    <a:cs typeface="Arial" pitchFamily="34" charset="0"/>
                  </a:rPr>
                  <a:t>) là cấp số nhân với công bội q = 3.</a:t>
                </a:r>
                <a:br>
                  <a:rPr lang="vi-VN" b="1">
                    <a:latin typeface="Arial" pitchFamily="34" charset="0"/>
                    <a:cs typeface="Arial" pitchFamily="34" charset="0"/>
                  </a:rPr>
                </a:br>
                <a:r>
                  <a:rPr lang="vi-VN" b="1">
                    <a:latin typeface="Arial" pitchFamily="34" charset="0"/>
                    <a:cs typeface="Arial" pitchFamily="34" charset="0"/>
                  </a:rPr>
                  <a:t>	D. </a:t>
                </a:r>
                <a:r>
                  <a:rPr lang="en-US" b="1" smtClean="0">
                    <a:latin typeface="Arial" pitchFamily="34" charset="0"/>
                    <a:cs typeface="Arial" pitchFamily="34" charset="0"/>
                  </a:rPr>
                  <a:t>   </a:t>
                </a:r>
                <a:r>
                  <a:rPr lang="vi-VN" b="1" smtClean="0">
                    <a:latin typeface="Arial" pitchFamily="34" charset="0"/>
                    <a:cs typeface="Arial" pitchFamily="34" charset="0"/>
                  </a:rPr>
                  <a:t>Dãy </a:t>
                </a:r>
                <a:r>
                  <a:rPr lang="vi-VN" b="1">
                    <a:latin typeface="Arial" pitchFamily="34" charset="0"/>
                    <a:cs typeface="Arial" pitchFamily="34" charset="0"/>
                  </a:rPr>
                  <a:t>số (u</a:t>
                </a:r>
                <a:r>
                  <a:rPr lang="vi-VN" b="1" baseline="-25000">
                    <a:latin typeface="Arial" pitchFamily="34" charset="0"/>
                    <a:cs typeface="Arial" pitchFamily="34" charset="0"/>
                  </a:rPr>
                  <a:t>n</a:t>
                </a:r>
                <a:r>
                  <a:rPr lang="vi-VN" b="1">
                    <a:latin typeface="Arial" pitchFamily="34" charset="0"/>
                    <a:cs typeface="Arial" pitchFamily="34" charset="0"/>
                  </a:rPr>
                  <a:t>) là cấp số nhân với công bội q = 6.</a:t>
                </a:r>
              </a:p>
            </p:txBody>
          </p:sp>
        </mc:Choice>
        <mc:Fallback xmlns="">
          <p:sp>
            <p:nvSpPr>
              <p:cNvPr id="8" name="TextBox 7"/>
              <p:cNvSpPr txBox="1">
                <a:spLocks noRot="1" noChangeAspect="1" noMove="1" noResize="1" noEditPoints="1" noAdjustHandles="1" noChangeArrowheads="1" noChangeShapeType="1" noTextEdit="1"/>
              </p:cNvSpPr>
              <p:nvPr/>
            </p:nvSpPr>
            <p:spPr>
              <a:xfrm>
                <a:off x="2132012" y="257175"/>
                <a:ext cx="9982200" cy="1969748"/>
              </a:xfrm>
              <a:prstGeom prst="rect">
                <a:avLst/>
              </a:prstGeom>
              <a:blipFill rotWithShape="1">
                <a:blip r:embed="rId5"/>
                <a:stretch>
                  <a:fillRect l="-672" t="-1238" b="-5882"/>
                </a:stretch>
              </a:blipFill>
            </p:spPr>
            <p:txBody>
              <a:bodyPr/>
              <a:lstStyle/>
              <a:p>
                <a:r>
                  <a:rPr lang="en-US">
                    <a:noFill/>
                  </a:rPr>
                  <a:t> </a:t>
                </a:r>
              </a:p>
            </p:txBody>
          </p:sp>
        </mc:Fallback>
      </mc:AlternateContent>
      <p:sp>
        <p:nvSpPr>
          <p:cNvPr id="10" name="Rectangle 9"/>
          <p:cNvSpPr/>
          <p:nvPr/>
        </p:nvSpPr>
        <p:spPr>
          <a:xfrm>
            <a:off x="379413"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412" y="2366412"/>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970212" y="2819400"/>
            <a:ext cx="1447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Ta có :</a:t>
            </a:r>
            <a:endParaRPr lang="vi-VN" sz="2600" b="1">
              <a:latin typeface="Arial" pitchFamily="34" charset="0"/>
              <a:cs typeface="Arial" pitchFamily="34" charset="0"/>
            </a:endParaRPr>
          </a:p>
        </p:txBody>
      </p:sp>
      <p:sp>
        <p:nvSpPr>
          <p:cNvPr id="2" name="Oval 1"/>
          <p:cNvSpPr/>
          <p:nvPr/>
        </p:nvSpPr>
        <p:spPr>
          <a:xfrm>
            <a:off x="3351212" y="630151"/>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859513630"/>
              </p:ext>
            </p:extLst>
          </p:nvPr>
        </p:nvGraphicFramePr>
        <p:xfrm>
          <a:off x="4246799" y="2836863"/>
          <a:ext cx="4369118" cy="543084"/>
        </p:xfrm>
        <a:graphic>
          <a:graphicData uri="http://schemas.openxmlformats.org/presentationml/2006/ole">
            <mc:AlternateContent xmlns:mc="http://schemas.openxmlformats.org/markup-compatibility/2006">
              <mc:Choice xmlns:v="urn:schemas-microsoft-com:vml" Requires="v">
                <p:oleObj spid="_x0000_s104647" name="Equation" r:id="rId7" imgW="2031840" imgH="253800" progId="Equation.DSMT4">
                  <p:embed/>
                </p:oleObj>
              </mc:Choice>
              <mc:Fallback>
                <p:oleObj name="Equation" r:id="rId7" imgW="2031840" imgH="253800" progId="Equation.DSMT4">
                  <p:embed/>
                  <p:pic>
                    <p:nvPicPr>
                      <p:cNvPr id="0" name="Object 37"/>
                      <p:cNvPicPr>
                        <a:picLocks noChangeAspect="1" noChangeArrowheads="1"/>
                      </p:cNvPicPr>
                      <p:nvPr/>
                    </p:nvPicPr>
                    <p:blipFill>
                      <a:blip r:embed="rId8"/>
                      <a:srcRect/>
                      <a:stretch>
                        <a:fillRect/>
                      </a:stretch>
                    </p:blipFill>
                    <p:spPr bwMode="auto">
                      <a:xfrm>
                        <a:off x="4246799" y="2836863"/>
                        <a:ext cx="4369118" cy="54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814348750"/>
              </p:ext>
            </p:extLst>
          </p:nvPr>
        </p:nvGraphicFramePr>
        <p:xfrm>
          <a:off x="5403896" y="3517382"/>
          <a:ext cx="4287044" cy="434816"/>
        </p:xfrm>
        <a:graphic>
          <a:graphicData uri="http://schemas.openxmlformats.org/presentationml/2006/ole">
            <mc:AlternateContent xmlns:mc="http://schemas.openxmlformats.org/markup-compatibility/2006">
              <mc:Choice xmlns:v="urn:schemas-microsoft-com:vml" Requires="v">
                <p:oleObj spid="_x0000_s104648" name="Equation" r:id="rId9" imgW="1993680" imgH="203040" progId="Equation.DSMT4">
                  <p:embed/>
                </p:oleObj>
              </mc:Choice>
              <mc:Fallback>
                <p:oleObj name="Equation" r:id="rId9" imgW="1993680" imgH="203040" progId="Equation.DSMT4">
                  <p:embed/>
                  <p:pic>
                    <p:nvPicPr>
                      <p:cNvPr id="0" name=""/>
                      <p:cNvPicPr>
                        <a:picLocks noChangeAspect="1" noChangeArrowheads="1"/>
                      </p:cNvPicPr>
                      <p:nvPr/>
                    </p:nvPicPr>
                    <p:blipFill>
                      <a:blip r:embed="rId10"/>
                      <a:srcRect/>
                      <a:stretch>
                        <a:fillRect/>
                      </a:stretch>
                    </p:blipFill>
                    <p:spPr bwMode="auto">
                      <a:xfrm>
                        <a:off x="5403896" y="3517382"/>
                        <a:ext cx="4287044" cy="43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2970212" y="3952198"/>
            <a:ext cx="7558928"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Do đó, (u</a:t>
            </a:r>
            <a:r>
              <a:rPr lang="vi-VN" sz="2600" b="1" baseline="-25000">
                <a:latin typeface="Arial" pitchFamily="34" charset="0"/>
                <a:cs typeface="Arial" pitchFamily="34" charset="0"/>
              </a:rPr>
              <a:t>n</a:t>
            </a:r>
            <a:r>
              <a:rPr lang="vi-VN" sz="2600" b="1">
                <a:latin typeface="Arial" pitchFamily="34" charset="0"/>
                <a:cs typeface="Arial" pitchFamily="34" charset="0"/>
              </a:rPr>
              <a:t>) là cấp số cộng có công sai d = 3.</a:t>
            </a:r>
          </a:p>
        </p:txBody>
      </p:sp>
      <p:sp>
        <p:nvSpPr>
          <p:cNvPr id="27" name="TextBox 26"/>
          <p:cNvSpPr txBox="1"/>
          <p:nvPr/>
        </p:nvSpPr>
        <p:spPr>
          <a:xfrm>
            <a:off x="2970212" y="4503294"/>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1794187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2002356"/>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6012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dãy số cho bởi công thức truy hồi sau, dãy số nào là cấp số nhân?</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2" y="2217737"/>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589212" y="1066800"/>
            <a:ext cx="9305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2" name="Oval 1"/>
          <p:cNvSpPr/>
          <p:nvPr/>
        </p:nvSpPr>
        <p:spPr>
          <a:xfrm>
            <a:off x="7466012" y="1086903"/>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Object 37"/>
          <p:cNvGraphicFramePr>
            <a:graphicFrameLocks noChangeAspect="1"/>
          </p:cNvGraphicFramePr>
          <p:nvPr>
            <p:extLst>
              <p:ext uri="{D42A27DB-BD31-4B8C-83A1-F6EECF244321}">
                <p14:modId xmlns:p14="http://schemas.microsoft.com/office/powerpoint/2010/main" val="2631115292"/>
              </p:ext>
            </p:extLst>
          </p:nvPr>
        </p:nvGraphicFramePr>
        <p:xfrm>
          <a:off x="3419475" y="1066800"/>
          <a:ext cx="2210753" cy="516890"/>
        </p:xfrm>
        <a:graphic>
          <a:graphicData uri="http://schemas.openxmlformats.org/presentationml/2006/ole">
            <mc:AlternateContent xmlns:mc="http://schemas.openxmlformats.org/markup-compatibility/2006">
              <mc:Choice xmlns:v="urn:schemas-microsoft-com:vml" Requires="v">
                <p:oleObj spid="_x0000_s121932" name="Equation" r:id="rId6" imgW="1028520" imgH="241200" progId="Equation.DSMT4">
                  <p:embed/>
                </p:oleObj>
              </mc:Choice>
              <mc:Fallback>
                <p:oleObj name="Equation" r:id="rId6" imgW="1028520" imgH="241200" progId="Equation.DSMT4">
                  <p:embed/>
                  <p:pic>
                    <p:nvPicPr>
                      <p:cNvPr id="0" name=""/>
                      <p:cNvPicPr>
                        <a:picLocks noChangeAspect="1" noChangeArrowheads="1"/>
                      </p:cNvPicPr>
                      <p:nvPr/>
                    </p:nvPicPr>
                    <p:blipFill>
                      <a:blip r:embed="rId7"/>
                      <a:srcRect/>
                      <a:stretch>
                        <a:fillRect/>
                      </a:stretch>
                    </p:blipFill>
                    <p:spPr bwMode="auto">
                      <a:xfrm>
                        <a:off x="3419475" y="1066800"/>
                        <a:ext cx="2210753" cy="51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2622550" y="2667000"/>
            <a:ext cx="2938462"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Xét đáp </a:t>
            </a:r>
            <a:r>
              <a:rPr lang="en-US" b="1">
                <a:latin typeface="Arial" pitchFamily="34" charset="0"/>
                <a:cs typeface="Arial" pitchFamily="34" charset="0"/>
              </a:rPr>
              <a:t>án </a:t>
            </a:r>
            <a:r>
              <a:rPr lang="en-US" b="1" smtClean="0">
                <a:latin typeface="Arial" pitchFamily="34" charset="0"/>
                <a:cs typeface="Arial" pitchFamily="34" charset="0"/>
              </a:rPr>
              <a:t>B :</a:t>
            </a:r>
            <a:endParaRPr lang="vi-VN" b="1">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1631857315"/>
              </p:ext>
            </p:extLst>
          </p:nvPr>
        </p:nvGraphicFramePr>
        <p:xfrm>
          <a:off x="5425424" y="2672562"/>
          <a:ext cx="2345388" cy="489823"/>
        </p:xfrm>
        <a:graphic>
          <a:graphicData uri="http://schemas.openxmlformats.org/presentationml/2006/ole">
            <mc:AlternateContent xmlns:mc="http://schemas.openxmlformats.org/markup-compatibility/2006">
              <mc:Choice xmlns:v="urn:schemas-microsoft-com:vml" Requires="v">
                <p:oleObj spid="_x0000_s121933" name="Equation" r:id="rId8" imgW="1091880" imgH="228600" progId="Equation.DSMT4">
                  <p:embed/>
                </p:oleObj>
              </mc:Choice>
              <mc:Fallback>
                <p:oleObj name="Equation" r:id="rId8" imgW="1091880" imgH="228600" progId="Equation.DSMT4">
                  <p:embed/>
                  <p:pic>
                    <p:nvPicPr>
                      <p:cNvPr id="0" name=""/>
                      <p:cNvPicPr>
                        <a:picLocks noChangeAspect="1" noChangeArrowheads="1"/>
                      </p:cNvPicPr>
                      <p:nvPr/>
                    </p:nvPicPr>
                    <p:blipFill>
                      <a:blip r:embed="rId9"/>
                      <a:srcRect/>
                      <a:stretch>
                        <a:fillRect/>
                      </a:stretch>
                    </p:blipFill>
                    <p:spPr bwMode="auto">
                      <a:xfrm>
                        <a:off x="5425424" y="2672562"/>
                        <a:ext cx="2345388" cy="4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 name="TextBox 50"/>
          <p:cNvSpPr txBox="1"/>
          <p:nvPr/>
        </p:nvSpPr>
        <p:spPr>
          <a:xfrm>
            <a:off x="2589212" y="1564883"/>
            <a:ext cx="9305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52" name="Object 51"/>
          <p:cNvGraphicFramePr>
            <a:graphicFrameLocks noChangeAspect="1"/>
          </p:cNvGraphicFramePr>
          <p:nvPr>
            <p:extLst>
              <p:ext uri="{D42A27DB-BD31-4B8C-83A1-F6EECF244321}">
                <p14:modId xmlns:p14="http://schemas.microsoft.com/office/powerpoint/2010/main" val="436718358"/>
              </p:ext>
            </p:extLst>
          </p:nvPr>
        </p:nvGraphicFramePr>
        <p:xfrm>
          <a:off x="8228013" y="1081088"/>
          <a:ext cx="2347913" cy="488950"/>
        </p:xfrm>
        <a:graphic>
          <a:graphicData uri="http://schemas.openxmlformats.org/presentationml/2006/ole">
            <mc:AlternateContent xmlns:mc="http://schemas.openxmlformats.org/markup-compatibility/2006">
              <mc:Choice xmlns:v="urn:schemas-microsoft-com:vml" Requires="v">
                <p:oleObj spid="_x0000_s121934" name="Equation" r:id="rId10" imgW="1091880" imgH="228600" progId="Equation.DSMT4">
                  <p:embed/>
                </p:oleObj>
              </mc:Choice>
              <mc:Fallback>
                <p:oleObj name="Equation" r:id="rId10" imgW="1091880" imgH="228600" progId="Equation.DSMT4">
                  <p:embed/>
                  <p:pic>
                    <p:nvPicPr>
                      <p:cNvPr id="0" name=""/>
                      <p:cNvPicPr>
                        <a:picLocks noChangeAspect="1" noChangeArrowheads="1"/>
                      </p:cNvPicPr>
                      <p:nvPr/>
                    </p:nvPicPr>
                    <p:blipFill>
                      <a:blip r:embed="rId11"/>
                      <a:srcRect/>
                      <a:stretch>
                        <a:fillRect/>
                      </a:stretch>
                    </p:blipFill>
                    <p:spPr bwMode="auto">
                      <a:xfrm>
                        <a:off x="8228013" y="1081088"/>
                        <a:ext cx="23479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922885457"/>
              </p:ext>
            </p:extLst>
          </p:nvPr>
        </p:nvGraphicFramePr>
        <p:xfrm>
          <a:off x="3419475" y="1608138"/>
          <a:ext cx="2674937" cy="488950"/>
        </p:xfrm>
        <a:graphic>
          <a:graphicData uri="http://schemas.openxmlformats.org/presentationml/2006/ole">
            <mc:AlternateContent xmlns:mc="http://schemas.openxmlformats.org/markup-compatibility/2006">
              <mc:Choice xmlns:v="urn:schemas-microsoft-com:vml" Requires="v">
                <p:oleObj spid="_x0000_s121935" name="Equation" r:id="rId12" imgW="1244520" imgH="228600" progId="Equation.DSMT4">
                  <p:embed/>
                </p:oleObj>
              </mc:Choice>
              <mc:Fallback>
                <p:oleObj name="Equation" r:id="rId12" imgW="1244520" imgH="228600" progId="Equation.DSMT4">
                  <p:embed/>
                  <p:pic>
                    <p:nvPicPr>
                      <p:cNvPr id="0" name=""/>
                      <p:cNvPicPr>
                        <a:picLocks noChangeAspect="1" noChangeArrowheads="1"/>
                      </p:cNvPicPr>
                      <p:nvPr/>
                    </p:nvPicPr>
                    <p:blipFill>
                      <a:blip r:embed="rId13"/>
                      <a:srcRect/>
                      <a:stretch>
                        <a:fillRect/>
                      </a:stretch>
                    </p:blipFill>
                    <p:spPr bwMode="auto">
                      <a:xfrm>
                        <a:off x="3419475" y="1608138"/>
                        <a:ext cx="26749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785329962"/>
              </p:ext>
            </p:extLst>
          </p:nvPr>
        </p:nvGraphicFramePr>
        <p:xfrm>
          <a:off x="8228013" y="1609725"/>
          <a:ext cx="2674937" cy="488950"/>
        </p:xfrm>
        <a:graphic>
          <a:graphicData uri="http://schemas.openxmlformats.org/presentationml/2006/ole">
            <mc:AlternateContent xmlns:mc="http://schemas.openxmlformats.org/markup-compatibility/2006">
              <mc:Choice xmlns:v="urn:schemas-microsoft-com:vml" Requires="v">
                <p:oleObj spid="_x0000_s121936" name="Equation" r:id="rId14" imgW="1244520" imgH="228600" progId="Equation.DSMT4">
                  <p:embed/>
                </p:oleObj>
              </mc:Choice>
              <mc:Fallback>
                <p:oleObj name="Equation" r:id="rId14" imgW="1244520" imgH="228600" progId="Equation.DSMT4">
                  <p:embed/>
                  <p:pic>
                    <p:nvPicPr>
                      <p:cNvPr id="0" name=""/>
                      <p:cNvPicPr>
                        <a:picLocks noChangeAspect="1" noChangeArrowheads="1"/>
                      </p:cNvPicPr>
                      <p:nvPr/>
                    </p:nvPicPr>
                    <p:blipFill>
                      <a:blip r:embed="rId15"/>
                      <a:srcRect/>
                      <a:stretch>
                        <a:fillRect/>
                      </a:stretch>
                    </p:blipFill>
                    <p:spPr bwMode="auto">
                      <a:xfrm>
                        <a:off x="8228013" y="1609725"/>
                        <a:ext cx="26749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 name="TextBox 54"/>
          <p:cNvSpPr txBox="1"/>
          <p:nvPr/>
        </p:nvSpPr>
        <p:spPr>
          <a:xfrm>
            <a:off x="3198812" y="3393780"/>
            <a:ext cx="1371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57" name="Object 56"/>
          <p:cNvGraphicFramePr>
            <a:graphicFrameLocks noChangeAspect="1"/>
          </p:cNvGraphicFramePr>
          <p:nvPr>
            <p:extLst>
              <p:ext uri="{D42A27DB-BD31-4B8C-83A1-F6EECF244321}">
                <p14:modId xmlns:p14="http://schemas.microsoft.com/office/powerpoint/2010/main" val="520631105"/>
              </p:ext>
            </p:extLst>
          </p:nvPr>
        </p:nvGraphicFramePr>
        <p:xfrm>
          <a:off x="4418012" y="3211660"/>
          <a:ext cx="2973387" cy="927100"/>
        </p:xfrm>
        <a:graphic>
          <a:graphicData uri="http://schemas.openxmlformats.org/presentationml/2006/ole">
            <mc:AlternateContent xmlns:mc="http://schemas.openxmlformats.org/markup-compatibility/2006">
              <mc:Choice xmlns:v="urn:schemas-microsoft-com:vml" Requires="v">
                <p:oleObj spid="_x0000_s121937" name="Equation" r:id="rId16" imgW="1384200" imgH="431640" progId="Equation.DSMT4">
                  <p:embed/>
                </p:oleObj>
              </mc:Choice>
              <mc:Fallback>
                <p:oleObj name="Equation" r:id="rId16" imgW="1384200" imgH="431640" progId="Equation.DSMT4">
                  <p:embed/>
                  <p:pic>
                    <p:nvPicPr>
                      <p:cNvPr id="0" name=""/>
                      <p:cNvPicPr>
                        <a:picLocks noChangeAspect="1" noChangeArrowheads="1"/>
                      </p:cNvPicPr>
                      <p:nvPr/>
                    </p:nvPicPr>
                    <p:blipFill>
                      <a:blip r:embed="rId17"/>
                      <a:srcRect/>
                      <a:stretch>
                        <a:fillRect/>
                      </a:stretch>
                    </p:blipFill>
                    <p:spPr bwMode="auto">
                      <a:xfrm>
                        <a:off x="4418012" y="3211660"/>
                        <a:ext cx="29733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8" name="TextBox 57"/>
              <p:cNvSpPr txBox="1"/>
              <p:nvPr/>
            </p:nvSpPr>
            <p:spPr>
              <a:xfrm>
                <a:off x="3168648" y="4191000"/>
                <a:ext cx="7954963" cy="906829"/>
              </a:xfrm>
              <a:prstGeom prst="rect">
                <a:avLst/>
              </a:prstGeom>
              <a:noFill/>
            </p:spPr>
            <p:txBody>
              <a:bodyPr wrap="square" lIns="121899" tIns="60949" rIns="121899" bIns="60949" rtlCol="0">
                <a:spAutoFit/>
              </a:bodyPr>
              <a:lstStyle/>
              <a:p>
                <a:r>
                  <a:rPr lang="vi-VN" b="1">
                    <a:latin typeface="Arial" pitchFamily="34" charset="0"/>
                    <a:cs typeface="Arial" pitchFamily="34" charset="0"/>
                  </a:rPr>
                  <a:t>Do đó, dãy số này là một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 </m:t>
                    </m:r>
                  </m:oMath>
                </a14:m>
                <a:r>
                  <a:rPr lang="vi-VN" b="1">
                    <a:latin typeface="Arial" pitchFamily="34" charset="0"/>
                    <a:cs typeface="Arial" pitchFamily="34" charset="0"/>
                  </a:rPr>
                  <a:t>và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𝟐</m:t>
                    </m:r>
                  </m:oMath>
                </a14:m>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168648" y="4191000"/>
                <a:ext cx="7954963" cy="906829"/>
              </a:xfrm>
              <a:prstGeom prst="rect">
                <a:avLst/>
              </a:prstGeom>
              <a:blipFill rotWithShape="1">
                <a:blip r:embed="rId18"/>
                <a:stretch>
                  <a:fillRect l="-843" t="-3378" b="-13514"/>
                </a:stretch>
              </a:blipFill>
            </p:spPr>
            <p:txBody>
              <a:bodyPr/>
              <a:lstStyle/>
              <a:p>
                <a:r>
                  <a:rPr lang="en-US">
                    <a:noFill/>
                  </a:rPr>
                  <a:t> </a:t>
                </a:r>
              </a:p>
            </p:txBody>
          </p:sp>
        </mc:Fallback>
      </mc:AlternateContent>
    </p:spTree>
    <p:extLst>
      <p:ext uri="{BB962C8B-B14F-4D97-AF65-F5344CB8AC3E}">
        <p14:creationId xmlns:p14="http://schemas.microsoft.com/office/powerpoint/2010/main" val="11750540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childTnLst>
                          </p:cTn>
                        </p:par>
                        <p:par>
                          <p:cTn id="30" fill="hold">
                            <p:stCondLst>
                              <p:cond delay="500"/>
                            </p:stCondLst>
                            <p:childTnLst>
                              <p:par>
                                <p:cTn id="31" presetID="21" presetClass="entr" presetSubtype="1"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55"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6820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2" y="152400"/>
                <a:ext cx="9601200" cy="57205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Tổng 100 số hạng đầu của dãy số (u</a:t>
                </a:r>
                <a:r>
                  <a:rPr lang="vi-VN" sz="2600" b="1" baseline="-25000">
                    <a:latin typeface="Arial" pitchFamily="34" charset="0"/>
                    <a:cs typeface="Arial" pitchFamily="34" charset="0"/>
                  </a:rPr>
                  <a:t>n</a:t>
                </a:r>
                <a:r>
                  <a:rPr lang="vi-VN" sz="2600" b="1">
                    <a:latin typeface="Arial" pitchFamily="34" charset="0"/>
                    <a:cs typeface="Arial" pitchFamily="34" charset="0"/>
                  </a:rPr>
                  <a:t>) với </a:t>
                </a:r>
                <a14:m>
                  <m:oMath xmlns:m="http://schemas.openxmlformats.org/officeDocument/2006/math">
                    <m:r>
                      <a:rPr lang="vi-VN" sz="2600" b="1" i="1" smtClean="0">
                        <a:latin typeface="Cambria Math"/>
                        <a:cs typeface="Arial" pitchFamily="34" charset="0"/>
                      </a:rPr>
                      <m:t>𝒖</m:t>
                    </m:r>
                    <m:r>
                      <a:rPr lang="vi-VN" sz="2600" b="1" i="1" baseline="-25000" smtClean="0">
                        <a:latin typeface="Cambria Math"/>
                        <a:cs typeface="Arial" pitchFamily="34" charset="0"/>
                      </a:rPr>
                      <m:t>­</m:t>
                    </m:r>
                    <m:r>
                      <a:rPr lang="vi-VN" b="1" i="1" baseline="-25000" smtClean="0">
                        <a:latin typeface="Cambria Math"/>
                        <a:cs typeface="Arial" pitchFamily="34" charset="0"/>
                      </a:rPr>
                      <m:t>𝒏</m:t>
                    </m:r>
                    <m:r>
                      <a:rPr lang="vi-VN" sz="2600" b="1" i="1" smtClean="0">
                        <a:latin typeface="Cambria Math"/>
                        <a:cs typeface="Arial" pitchFamily="34" charset="0"/>
                      </a:rPr>
                      <m:t>=</m:t>
                    </m:r>
                    <m:r>
                      <a:rPr lang="vi-VN" sz="2600" b="1" i="1" smtClean="0">
                        <a:latin typeface="Cambria Math"/>
                        <a:cs typeface="Arial" pitchFamily="34" charset="0"/>
                      </a:rPr>
                      <m:t>𝟐</m:t>
                    </m:r>
                    <m:r>
                      <a:rPr lang="vi-VN" sz="2600" b="1" i="1" smtClean="0">
                        <a:latin typeface="Cambria Math"/>
                        <a:cs typeface="Arial" pitchFamily="34" charset="0"/>
                      </a:rPr>
                      <m:t>𝒏</m:t>
                    </m:r>
                    <m:r>
                      <a:rPr lang="vi-VN" sz="2600" b="1" i="1" smtClean="0">
                        <a:latin typeface="Cambria Math"/>
                        <a:cs typeface="Arial" pitchFamily="34" charset="0"/>
                      </a:rPr>
                      <m:t>–</m:t>
                    </m:r>
                    <m:r>
                      <a:rPr lang="vi-VN" sz="2600" b="1" i="1" smtClean="0">
                        <a:latin typeface="Cambria Math"/>
                        <a:cs typeface="Arial" pitchFamily="34" charset="0"/>
                      </a:rPr>
                      <m:t>𝟏</m:t>
                    </m:r>
                  </m:oMath>
                </a14:m>
                <a:r>
                  <a:rPr lang="vi-VN" sz="2600" b="1" smtClean="0">
                    <a:latin typeface="Arial" pitchFamily="34" charset="0"/>
                    <a:cs typeface="Arial" pitchFamily="34" charset="0"/>
                  </a:rPr>
                  <a:t> là</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2" y="152400"/>
                <a:ext cx="9601200" cy="572057"/>
              </a:xfrm>
              <a:prstGeom prst="rect">
                <a:avLst/>
              </a:prstGeom>
              <a:blipFill rotWithShape="1">
                <a:blip r:embed="rId5"/>
                <a:stretch>
                  <a:fillRect l="-825" b="-22340"/>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7850" y="19050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360612" y="2420790"/>
            <a:ext cx="1795462" cy="492420"/>
          </a:xfrm>
          <a:prstGeom prst="rect">
            <a:avLst/>
          </a:prstGeom>
          <a:noFill/>
        </p:spPr>
        <p:txBody>
          <a:bodyPr wrap="square" lIns="121899" tIns="60949" rIns="121899" bIns="60949" rtlCol="0">
            <a:spAutoFit/>
          </a:bodyPr>
          <a:lstStyle/>
          <a:p>
            <a:pPr marL="457200" indent="-457200">
              <a:buFont typeface="Arial" pitchFamily="34" charset="0"/>
              <a:buChar char="•"/>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1624882059"/>
              </p:ext>
            </p:extLst>
          </p:nvPr>
        </p:nvGraphicFramePr>
        <p:xfrm>
          <a:off x="4116359" y="2411265"/>
          <a:ext cx="4279900" cy="544512"/>
        </p:xfrm>
        <a:graphic>
          <a:graphicData uri="http://schemas.openxmlformats.org/presentationml/2006/ole">
            <mc:AlternateContent xmlns:mc="http://schemas.openxmlformats.org/markup-compatibility/2006">
              <mc:Choice xmlns:v="urn:schemas-microsoft-com:vml" Requires="v">
                <p:oleObj spid="_x0000_s122924" name="Equation" r:id="rId7" imgW="1993680" imgH="253800" progId="Equation.DSMT4">
                  <p:embed/>
                </p:oleObj>
              </mc:Choice>
              <mc:Fallback>
                <p:oleObj name="Equation" r:id="rId7" imgW="1993680" imgH="253800" progId="Equation.DSMT4">
                  <p:embed/>
                  <p:pic>
                    <p:nvPicPr>
                      <p:cNvPr id="0" name=""/>
                      <p:cNvPicPr>
                        <a:picLocks noChangeAspect="1" noChangeArrowheads="1"/>
                      </p:cNvPicPr>
                      <p:nvPr/>
                    </p:nvPicPr>
                    <p:blipFill>
                      <a:blip r:embed="rId8"/>
                      <a:srcRect/>
                      <a:stretch>
                        <a:fillRect/>
                      </a:stretch>
                    </p:blipFill>
                    <p:spPr bwMode="auto">
                      <a:xfrm>
                        <a:off x="4116359" y="2411265"/>
                        <a:ext cx="42799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8" name="TextBox 57"/>
              <p:cNvSpPr txBox="1"/>
              <p:nvPr/>
            </p:nvSpPr>
            <p:spPr>
              <a:xfrm>
                <a:off x="2817812" y="3048000"/>
                <a:ext cx="8991600" cy="90682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Do đó, dãy số (u</a:t>
                </a:r>
                <a:r>
                  <a:rPr lang="vi-VN" b="1" baseline="-25000">
                    <a:latin typeface="Arial" pitchFamily="34" charset="0"/>
                    <a:cs typeface="Arial" pitchFamily="34" charset="0"/>
                  </a:rPr>
                  <a:t>n</a:t>
                </a:r>
                <a:r>
                  <a:rPr lang="vi-VN" b="1">
                    <a:latin typeface="Arial" pitchFamily="34" charset="0"/>
                    <a:cs typeface="Arial" pitchFamily="34" charset="0"/>
                  </a:rPr>
                  <a:t>) là một cấp số cộng có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𝟐</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 </m:t>
                    </m:r>
                  </m:oMath>
                </a14:m>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và </a:t>
                </a:r>
                <a:r>
                  <a:rPr lang="vi-VN" b="1">
                    <a:latin typeface="Arial" pitchFamily="34" charset="0"/>
                    <a:cs typeface="Arial" pitchFamily="34" charset="0"/>
                  </a:rPr>
                  <a:t>công sai d = 2.</a:t>
                </a:r>
              </a:p>
            </p:txBody>
          </p:sp>
        </mc:Choice>
        <mc:Fallback xmlns="">
          <p:sp>
            <p:nvSpPr>
              <p:cNvPr id="58" name="TextBox 57"/>
              <p:cNvSpPr txBox="1">
                <a:spLocks noRot="1" noChangeAspect="1" noMove="1" noResize="1" noEditPoints="1" noAdjustHandles="1" noChangeArrowheads="1" noChangeShapeType="1" noTextEdit="1"/>
              </p:cNvSpPr>
              <p:nvPr/>
            </p:nvSpPr>
            <p:spPr>
              <a:xfrm>
                <a:off x="2817812" y="3048000"/>
                <a:ext cx="8991600" cy="906829"/>
              </a:xfrm>
              <a:prstGeom prst="rect">
                <a:avLst/>
              </a:prstGeom>
              <a:blipFill rotWithShape="1">
                <a:blip r:embed="rId9"/>
                <a:stretch>
                  <a:fillRect l="-678" b="-12752"/>
                </a:stretch>
              </a:blipFill>
            </p:spPr>
            <p:txBody>
              <a:bodyPr/>
              <a:lstStyle/>
              <a:p>
                <a:r>
                  <a:rPr lang="en-US">
                    <a:noFill/>
                  </a:rPr>
                  <a:t> </a:t>
                </a:r>
              </a:p>
            </p:txBody>
          </p:sp>
        </mc:Fallback>
      </mc:AlternateContent>
      <p:sp>
        <p:nvSpPr>
          <p:cNvPr id="20" name="TextBox 19"/>
          <p:cNvSpPr txBox="1"/>
          <p:nvPr/>
        </p:nvSpPr>
        <p:spPr>
          <a:xfrm>
            <a:off x="2275007" y="889249"/>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199		</a:t>
            </a:r>
            <a:r>
              <a:rPr lang="en-US" sz="2600" b="1">
                <a:solidFill>
                  <a:schemeClr val="tx2">
                    <a:lumMod val="75000"/>
                  </a:schemeClr>
                </a:solidFill>
                <a:latin typeface="Arial" pitchFamily="34" charset="0"/>
                <a:cs typeface="Arial" pitchFamily="34" charset="0"/>
              </a:rPr>
              <a:t>B</a:t>
            </a:r>
            <a:r>
              <a:rPr lang="en-US" sz="2600" b="1" smtClean="0">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2</a:t>
            </a:r>
            <a:r>
              <a:rPr lang="en-US" sz="2600" b="1" baseline="30000" smtClean="0">
                <a:latin typeface="Arial" pitchFamily="34" charset="0"/>
                <a:cs typeface="Arial" pitchFamily="34" charset="0"/>
              </a:rPr>
              <a:t>100</a:t>
            </a:r>
            <a:r>
              <a:rPr lang="en-US" sz="2600" b="1" smtClean="0">
                <a:latin typeface="Arial" pitchFamily="34" charset="0"/>
                <a:cs typeface="Arial" pitchFamily="34" charset="0"/>
              </a:rPr>
              <a:t>-1</a:t>
            </a:r>
            <a:r>
              <a:rPr lang="en-US" sz="2600" b="1">
                <a:solidFill>
                  <a:schemeClr val="tx2">
                    <a:lumMod val="75000"/>
                  </a:schemeClr>
                </a:solidFill>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10000	</a:t>
            </a:r>
            <a:r>
              <a:rPr lang="en-US" sz="2600" b="1" smtClean="0">
                <a:solidFill>
                  <a:schemeClr val="tx2">
                    <a:lumMod val="75000"/>
                  </a:schemeClr>
                </a:solidFill>
                <a:latin typeface="Arial" pitchFamily="34" charset="0"/>
                <a:cs typeface="Arial" pitchFamily="34" charset="0"/>
              </a:rPr>
              <a:t>D.</a:t>
            </a:r>
            <a:r>
              <a:rPr lang="en-US" sz="2600" b="1">
                <a:latin typeface="Arial" pitchFamily="34" charset="0"/>
                <a:cs typeface="Arial" pitchFamily="34" charset="0"/>
              </a:rPr>
              <a:t> </a:t>
            </a:r>
            <a:r>
              <a:rPr lang="en-US" sz="2600" b="1" smtClean="0">
                <a:latin typeface="Arial" pitchFamily="34" charset="0"/>
                <a:cs typeface="Arial" pitchFamily="34" charset="0"/>
              </a:rPr>
              <a:t>  9999</a:t>
            </a:r>
            <a:endParaRPr lang="vi-VN" sz="26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64279766"/>
              </p:ext>
            </p:extLst>
          </p:nvPr>
        </p:nvGraphicFramePr>
        <p:xfrm>
          <a:off x="8423274" y="2478235"/>
          <a:ext cx="1581150" cy="434975"/>
        </p:xfrm>
        <a:graphic>
          <a:graphicData uri="http://schemas.openxmlformats.org/presentationml/2006/ole">
            <mc:AlternateContent xmlns:mc="http://schemas.openxmlformats.org/markup-compatibility/2006">
              <mc:Choice xmlns:v="urn:schemas-microsoft-com:vml" Requires="v">
                <p:oleObj spid="_x0000_s122925" name="Equation" r:id="rId10" imgW="736560" imgH="203040" progId="Equation.DSMT4">
                  <p:embed/>
                </p:oleObj>
              </mc:Choice>
              <mc:Fallback>
                <p:oleObj name="Equation" r:id="rId10" imgW="736560" imgH="203040" progId="Equation.DSMT4">
                  <p:embed/>
                  <p:pic>
                    <p:nvPicPr>
                      <p:cNvPr id="0" name=""/>
                      <p:cNvPicPr>
                        <a:picLocks noChangeAspect="1" noChangeArrowheads="1"/>
                      </p:cNvPicPr>
                      <p:nvPr/>
                    </p:nvPicPr>
                    <p:blipFill>
                      <a:blip r:embed="rId11"/>
                      <a:srcRect/>
                      <a:stretch>
                        <a:fillRect/>
                      </a:stretch>
                    </p:blipFill>
                    <p:spPr bwMode="auto">
                      <a:xfrm>
                        <a:off x="8423274" y="2478235"/>
                        <a:ext cx="15811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2817812" y="3954829"/>
            <a:ext cx="89916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Tổng 100 số hạng đầu tiên của cấp số cộng này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794904330"/>
              </p:ext>
            </p:extLst>
          </p:nvPr>
        </p:nvGraphicFramePr>
        <p:xfrm>
          <a:off x="3681431" y="4466299"/>
          <a:ext cx="3652838" cy="842962"/>
        </p:xfrm>
        <a:graphic>
          <a:graphicData uri="http://schemas.openxmlformats.org/presentationml/2006/ole">
            <mc:AlternateContent xmlns:mc="http://schemas.openxmlformats.org/markup-compatibility/2006">
              <mc:Choice xmlns:v="urn:schemas-microsoft-com:vml" Requires="v">
                <p:oleObj spid="_x0000_s122926" name="Equation" r:id="rId12" imgW="1701720" imgH="393480" progId="Equation.DSMT4">
                  <p:embed/>
                </p:oleObj>
              </mc:Choice>
              <mc:Fallback>
                <p:oleObj name="Equation" r:id="rId12" imgW="1701720" imgH="393480" progId="Equation.DSMT4">
                  <p:embed/>
                  <p:pic>
                    <p:nvPicPr>
                      <p:cNvPr id="0" name=""/>
                      <p:cNvPicPr>
                        <a:picLocks noChangeAspect="1" noChangeArrowheads="1"/>
                      </p:cNvPicPr>
                      <p:nvPr/>
                    </p:nvPicPr>
                    <p:blipFill>
                      <a:blip r:embed="rId13"/>
                      <a:srcRect/>
                      <a:stretch>
                        <a:fillRect/>
                      </a:stretch>
                    </p:blipFill>
                    <p:spPr bwMode="auto">
                      <a:xfrm>
                        <a:off x="3681431" y="4466299"/>
                        <a:ext cx="365283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652743098"/>
              </p:ext>
            </p:extLst>
          </p:nvPr>
        </p:nvGraphicFramePr>
        <p:xfrm>
          <a:off x="7389812" y="4447249"/>
          <a:ext cx="3462337" cy="842963"/>
        </p:xfrm>
        <a:graphic>
          <a:graphicData uri="http://schemas.openxmlformats.org/presentationml/2006/ole">
            <mc:AlternateContent xmlns:mc="http://schemas.openxmlformats.org/markup-compatibility/2006">
              <mc:Choice xmlns:v="urn:schemas-microsoft-com:vml" Requires="v">
                <p:oleObj spid="_x0000_s122927" name="Equation" r:id="rId14" imgW="1612800" imgH="393480" progId="Equation.DSMT4">
                  <p:embed/>
                </p:oleObj>
              </mc:Choice>
              <mc:Fallback>
                <p:oleObj name="Equation" r:id="rId14" imgW="1612800" imgH="393480" progId="Equation.DSMT4">
                  <p:embed/>
                  <p:pic>
                    <p:nvPicPr>
                      <p:cNvPr id="0" name=""/>
                      <p:cNvPicPr>
                        <a:picLocks noChangeAspect="1" noChangeArrowheads="1"/>
                      </p:cNvPicPr>
                      <p:nvPr/>
                    </p:nvPicPr>
                    <p:blipFill>
                      <a:blip r:embed="rId15"/>
                      <a:srcRect/>
                      <a:stretch>
                        <a:fillRect/>
                      </a:stretch>
                    </p:blipFill>
                    <p:spPr bwMode="auto">
                      <a:xfrm>
                        <a:off x="7389812" y="4447249"/>
                        <a:ext cx="346233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2970212" y="5486400"/>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sp>
        <p:nvSpPr>
          <p:cNvPr id="29" name="Oval 28"/>
          <p:cNvSpPr/>
          <p:nvPr/>
        </p:nvSpPr>
        <p:spPr>
          <a:xfrm>
            <a:off x="7199312" y="885825"/>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024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left)">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par>
                          <p:cTn id="45" fill="hold">
                            <p:stCondLst>
                              <p:cond delay="500"/>
                            </p:stCondLst>
                            <p:childTnLst>
                              <p:par>
                                <p:cTn id="46" presetID="21" presetClass="entr" presetSubtype="1"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heel(1)">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8" grpId="0"/>
      <p:bldP spid="24" grpId="0"/>
      <p:bldP spid="28"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59067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00583"/>
            <a:ext cx="9601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Từ 0 giờ đến 12 giờ trưa, chuông của một chiếc đồng hồ quả lắc sẽ đánh bao nhiêu tiếng, biết rằng nó chỉ đánh chuông báo giờ và số tiếng chuông bằng số giờ?</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64" y="18034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674812" y="2133600"/>
            <a:ext cx="9982200" cy="861752"/>
          </a:xfrm>
          <a:prstGeom prst="rect">
            <a:avLst/>
          </a:prstGeom>
          <a:noFill/>
        </p:spPr>
        <p:txBody>
          <a:bodyPr wrap="square" lIns="121899" tIns="60949" rIns="121899" bIns="60949" rtlCol="0">
            <a:spAutoFit/>
          </a:bodyPr>
          <a:lstStyle/>
          <a:p>
            <a:pPr marL="457200" indent="-457200">
              <a:buFont typeface="Arial" pitchFamily="34" charset="0"/>
              <a:buChar char="•"/>
            </a:pPr>
            <a:r>
              <a:rPr lang="vi-VN" b="1">
                <a:latin typeface="Arial" pitchFamily="34" charset="0"/>
                <a:cs typeface="Arial" pitchFamily="34" charset="0"/>
              </a:rPr>
              <a:t>Vì đồng hồ đánh chuông báo giờ đúng và số tiếng chuông bằng số giờ nên ta có:</a:t>
            </a:r>
          </a:p>
        </p:txBody>
      </p:sp>
      <p:graphicFrame>
        <p:nvGraphicFramePr>
          <p:cNvPr id="35" name="Object 34"/>
          <p:cNvGraphicFramePr>
            <a:graphicFrameLocks noChangeAspect="1"/>
          </p:cNvGraphicFramePr>
          <p:nvPr>
            <p:extLst>
              <p:ext uri="{D42A27DB-BD31-4B8C-83A1-F6EECF244321}">
                <p14:modId xmlns:p14="http://schemas.microsoft.com/office/powerpoint/2010/main" val="4224890717"/>
              </p:ext>
            </p:extLst>
          </p:nvPr>
        </p:nvGraphicFramePr>
        <p:xfrm>
          <a:off x="3351212" y="5959426"/>
          <a:ext cx="3216275" cy="844550"/>
        </p:xfrm>
        <a:graphic>
          <a:graphicData uri="http://schemas.openxmlformats.org/presentationml/2006/ole">
            <mc:AlternateContent xmlns:mc="http://schemas.openxmlformats.org/markup-compatibility/2006">
              <mc:Choice xmlns:v="urn:schemas-microsoft-com:vml" Requires="v">
                <p:oleObj spid="_x0000_s123924" name="Equation" r:id="rId6" imgW="1498320" imgH="393480" progId="Equation.DSMT4">
                  <p:embed/>
                </p:oleObj>
              </mc:Choice>
              <mc:Fallback>
                <p:oleObj name="Equation" r:id="rId6" imgW="1498320" imgH="393480" progId="Equation.DSMT4">
                  <p:embed/>
                  <p:pic>
                    <p:nvPicPr>
                      <p:cNvPr id="0" name=""/>
                      <p:cNvPicPr>
                        <a:picLocks noChangeAspect="1" noChangeArrowheads="1"/>
                      </p:cNvPicPr>
                      <p:nvPr/>
                    </p:nvPicPr>
                    <p:blipFill>
                      <a:blip r:embed="rId7"/>
                      <a:srcRect/>
                      <a:stretch>
                        <a:fillRect/>
                      </a:stretch>
                    </p:blipFill>
                    <p:spPr bwMode="auto">
                      <a:xfrm>
                        <a:off x="3351212" y="5959426"/>
                        <a:ext cx="32162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2041785" y="2971800"/>
            <a:ext cx="9604113"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 Lúc 1 giờ đồng hồ đánh 1 tiếng chuông</a:t>
            </a:r>
            <a:r>
              <a:rPr lang="vi-VN" b="1" smtClean="0">
                <a:latin typeface="Arial" pitchFamily="34" charset="0"/>
                <a:cs typeface="Arial" pitchFamily="34" charset="0"/>
              </a:rPr>
              <a:t>.</a:t>
            </a:r>
            <a:r>
              <a:rPr lang="vi-VN" b="1">
                <a:latin typeface="Arial" pitchFamily="34" charset="0"/>
                <a:cs typeface="Arial" pitchFamily="34" charset="0"/>
              </a:rPr>
              <a:t> Lúc 2 giờ </a:t>
            </a:r>
            <a:r>
              <a:rPr lang="vi-VN" b="1" smtClean="0">
                <a:latin typeface="Arial" pitchFamily="34" charset="0"/>
                <a:cs typeface="Arial" pitchFamily="34" charset="0"/>
              </a:rPr>
              <a:t>đánh </a:t>
            </a:r>
            <a:r>
              <a:rPr lang="vi-VN" b="1">
                <a:latin typeface="Arial" pitchFamily="34" charset="0"/>
                <a:cs typeface="Arial" pitchFamily="34" charset="0"/>
              </a:rPr>
              <a:t>2 tiếng </a:t>
            </a:r>
            <a:r>
              <a:rPr lang="vi-VN" b="1" smtClean="0">
                <a:latin typeface="Arial" pitchFamily="34" charset="0"/>
                <a:cs typeface="Arial" pitchFamily="34" charset="0"/>
              </a:rPr>
              <a:t>chuông</a:t>
            </a:r>
            <a:r>
              <a:rPr lang="en-US" b="1" smtClean="0">
                <a:latin typeface="Arial" pitchFamily="34" charset="0"/>
                <a:cs typeface="Arial" pitchFamily="34" charset="0"/>
              </a:rPr>
              <a:t>,</a:t>
            </a:r>
            <a:r>
              <a:rPr lang="vi-VN" b="1">
                <a:latin typeface="Arial" pitchFamily="34" charset="0"/>
                <a:cs typeface="Arial" pitchFamily="34" charset="0"/>
              </a:rPr>
              <a:t> Lúc 12 giờ trưa đồng hồ đánh 12 tiếng chuông</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23" name="TextBox 22"/>
          <p:cNvSpPr txBox="1"/>
          <p:nvPr/>
        </p:nvSpPr>
        <p:spPr>
          <a:xfrm>
            <a:off x="2041785" y="3828008"/>
            <a:ext cx="9604113"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 Do đó, từ 0 giờ đến 12 giờ trưa, đồng hồ đánh số tiếng chuông </a:t>
            </a:r>
            <a:r>
              <a:rPr lang="vi-VN" b="1" smtClean="0">
                <a:latin typeface="Arial" pitchFamily="34" charset="0"/>
                <a:cs typeface="Arial" pitchFamily="34" charset="0"/>
              </a:rPr>
              <a:t>là</a:t>
            </a:r>
            <a:r>
              <a:rPr lang="en-US" b="1" smtClean="0">
                <a:latin typeface="Arial" pitchFamily="34" charset="0"/>
                <a:cs typeface="Arial" pitchFamily="34" charset="0"/>
              </a:rPr>
              <a:t> :1 </a:t>
            </a:r>
            <a:r>
              <a:rPr lang="en-US" b="1">
                <a:latin typeface="Arial" pitchFamily="34" charset="0"/>
                <a:cs typeface="Arial" pitchFamily="34" charset="0"/>
              </a:rPr>
              <a:t>+ 2 + 3 + ... + 11 + 12 (tiếng chuông)</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2041785" y="4648200"/>
                <a:ext cx="9604113"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Đây là tổng 12 số hạng của cấp số cộng có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oMath>
                </a14:m>
                <a:r>
                  <a:rPr lang="vi-VN" b="1">
                    <a:latin typeface="Arial" pitchFamily="34" charset="0"/>
                    <a:cs typeface="Arial" pitchFamily="34" charset="0"/>
                  </a:rPr>
                  <a:t>, công sai </a:t>
                </a:r>
                <a14:m>
                  <m:oMath xmlns:m="http://schemas.openxmlformats.org/officeDocument/2006/math">
                    <m:r>
                      <a:rPr lang="vi-VN" b="1" i="1" smtClean="0">
                        <a:latin typeface="Cambria Math"/>
                        <a:cs typeface="Arial" pitchFamily="34" charset="0"/>
                      </a:rPr>
                      <m:t>𝒅</m:t>
                    </m:r>
                    <m:r>
                      <a:rPr lang="vi-VN" b="1" i="1" smtClean="0">
                        <a:latin typeface="Cambria Math"/>
                        <a:cs typeface="Arial" pitchFamily="34" charset="0"/>
                      </a:rPr>
                      <m:t>=</m:t>
                    </m:r>
                    <m:r>
                      <a:rPr lang="vi-VN" b="1" i="1" smtClean="0">
                        <a:latin typeface="Cambria Math"/>
                        <a:cs typeface="Arial" pitchFamily="34" charset="0"/>
                      </a:rPr>
                      <m:t>𝟏</m:t>
                    </m:r>
                  </m:oMath>
                </a14:m>
                <a:r>
                  <a:rPr lang="vi-VN" b="1">
                    <a:latin typeface="Arial" pitchFamily="34" charset="0"/>
                    <a:cs typeface="Arial" pitchFamily="34" charset="0"/>
                  </a:rPr>
                  <a:t>.</a:t>
                </a:r>
              </a:p>
            </p:txBody>
          </p:sp>
        </mc:Choice>
        <mc:Fallback xmlns="">
          <p:sp>
            <p:nvSpPr>
              <p:cNvPr id="30" name="TextBox 29"/>
              <p:cNvSpPr txBox="1">
                <a:spLocks noRot="1" noChangeAspect="1" noMove="1" noResize="1" noEditPoints="1" noAdjustHandles="1" noChangeArrowheads="1" noChangeShapeType="1" noTextEdit="1"/>
              </p:cNvSpPr>
              <p:nvPr/>
            </p:nvSpPr>
            <p:spPr>
              <a:xfrm>
                <a:off x="2041785" y="4648200"/>
                <a:ext cx="9604113" cy="861752"/>
              </a:xfrm>
              <a:prstGeom prst="rect">
                <a:avLst/>
              </a:prstGeom>
              <a:blipFill rotWithShape="1">
                <a:blip r:embed="rId8"/>
                <a:stretch>
                  <a:fillRect l="-698" t="-3546" b="-14184"/>
                </a:stretch>
              </a:blipFill>
            </p:spPr>
            <p:txBody>
              <a:bodyPr/>
              <a:lstStyle/>
              <a:p>
                <a:r>
                  <a:rPr lang="en-US">
                    <a:noFill/>
                  </a:rPr>
                  <a:t> </a:t>
                </a:r>
              </a:p>
            </p:txBody>
          </p:sp>
        </mc:Fallback>
      </mc:AlternateContent>
      <p:sp>
        <p:nvSpPr>
          <p:cNvPr id="31" name="TextBox 30"/>
          <p:cNvSpPr txBox="1"/>
          <p:nvPr/>
        </p:nvSpPr>
        <p:spPr>
          <a:xfrm>
            <a:off x="2041785" y="5510807"/>
            <a:ext cx="9604113"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t>
            </a:r>
            <a:r>
              <a:rPr lang="vi-VN" b="1" smtClean="0">
                <a:latin typeface="Arial" pitchFamily="34" charset="0"/>
                <a:cs typeface="Arial" pitchFamily="34" charset="0"/>
              </a:rPr>
              <a:t>ổng </a:t>
            </a:r>
            <a:r>
              <a:rPr lang="vi-VN" b="1">
                <a:latin typeface="Arial" pitchFamily="34" charset="0"/>
                <a:cs typeface="Arial" pitchFamily="34" charset="0"/>
              </a:rPr>
              <a:t>số tiếng chuông </a:t>
            </a:r>
            <a:r>
              <a:rPr lang="vi-VN" b="1" smtClean="0">
                <a:latin typeface="Arial" pitchFamily="34" charset="0"/>
                <a:cs typeface="Arial" pitchFamily="34" charset="0"/>
              </a:rPr>
              <a:t>trong </a:t>
            </a:r>
            <a:r>
              <a:rPr lang="vi-VN" b="1">
                <a:latin typeface="Arial" pitchFamily="34" charset="0"/>
                <a:cs typeface="Arial" pitchFamily="34" charset="0"/>
              </a:rPr>
              <a:t>khoảng thời gian từ 0 đến 12 giờ </a:t>
            </a:r>
            <a:r>
              <a:rPr lang="vi-VN" b="1" smtClean="0">
                <a:latin typeface="Arial" pitchFamily="34" charset="0"/>
                <a:cs typeface="Arial" pitchFamily="34" charset="0"/>
              </a:rPr>
              <a:t>là</a:t>
            </a:r>
            <a:endParaRPr lang="vi-VN" b="1">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994507832"/>
              </p:ext>
            </p:extLst>
          </p:nvPr>
        </p:nvGraphicFramePr>
        <p:xfrm>
          <a:off x="6627812" y="6118176"/>
          <a:ext cx="2589213" cy="544513"/>
        </p:xfrm>
        <a:graphic>
          <a:graphicData uri="http://schemas.openxmlformats.org/presentationml/2006/ole">
            <mc:AlternateContent xmlns:mc="http://schemas.openxmlformats.org/markup-compatibility/2006">
              <mc:Choice xmlns:v="urn:schemas-microsoft-com:vml" Requires="v">
                <p:oleObj spid="_x0000_s123925" name="Equation" r:id="rId9" imgW="1206360" imgH="253800" progId="Equation.DSMT4">
                  <p:embed/>
                </p:oleObj>
              </mc:Choice>
              <mc:Fallback>
                <p:oleObj name="Equation" r:id="rId9" imgW="1206360" imgH="253800" progId="Equation.DSMT4">
                  <p:embed/>
                  <p:pic>
                    <p:nvPicPr>
                      <p:cNvPr id="0" name=""/>
                      <p:cNvPicPr>
                        <a:picLocks noChangeAspect="1" noChangeArrowheads="1"/>
                      </p:cNvPicPr>
                      <p:nvPr/>
                    </p:nvPicPr>
                    <p:blipFill>
                      <a:blip r:embed="rId10"/>
                      <a:srcRect/>
                      <a:stretch>
                        <a:fillRect/>
                      </a:stretch>
                    </p:blipFill>
                    <p:spPr bwMode="auto">
                      <a:xfrm>
                        <a:off x="6627812" y="6118176"/>
                        <a:ext cx="2589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9218612" y="6146751"/>
            <a:ext cx="2020757"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(tiếng chuông)</a:t>
            </a:r>
            <a:endParaRPr lang="vi-VN" sz="2000" b="1">
              <a:latin typeface="Arial" pitchFamily="34" charset="0"/>
              <a:cs typeface="Arial" pitchFamily="34" charset="0"/>
            </a:endParaRPr>
          </a:p>
        </p:txBody>
      </p:sp>
    </p:spTree>
    <p:extLst>
      <p:ext uri="{BB962C8B-B14F-4D97-AF65-F5344CB8AC3E}">
        <p14:creationId xmlns:p14="http://schemas.microsoft.com/office/powerpoint/2010/main" val="18461844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23" grpId="0"/>
      <p:bldP spid="30" grpId="0"/>
      <p:bldP spid="3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59067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00583"/>
            <a:ext cx="9601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Tế bào E. Coli trong điều kiện nuôi cấy thích hợp cứ 20 phút lại phân đôi một lần. Hỏi sau 24 giờ, tế bào ban đầu sẽ phân chia thành bao nhiêu tế bào?</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64" y="18034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1370012" y="2173922"/>
                <a:ext cx="10287000" cy="861752"/>
              </a:xfrm>
              <a:prstGeom prst="rect">
                <a:avLst/>
              </a:prstGeom>
              <a:noFill/>
            </p:spPr>
            <p:txBody>
              <a:bodyPr wrap="square" lIns="121899" tIns="60949" rIns="121899" bIns="60949" rtlCol="0">
                <a:spAutoFit/>
              </a:bodyPr>
              <a:lstStyle/>
              <a:p>
                <a:pPr marL="457200" indent="-457200">
                  <a:buFont typeface="Wingdings" pitchFamily="2" charset="2"/>
                  <a:buChar char="v"/>
                </a:pPr>
                <a:r>
                  <a:rPr lang="vi-VN" b="1">
                    <a:latin typeface="Arial" pitchFamily="34" charset="0"/>
                    <a:cs typeface="Arial" pitchFamily="34" charset="0"/>
                  </a:rPr>
                  <a:t>Vì ban đầu có một tế bào và mỗi lần một tế bào phân chia thành hai tế bào nên ta có cấp số nhân với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r>
                      <a:rPr lang="vi-VN" b="1" i="1">
                        <a:latin typeface="Cambria Math"/>
                        <a:cs typeface="Arial" pitchFamily="34" charset="0"/>
                      </a:rPr>
                      <m:t>, </m:t>
                    </m:r>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𝟐</m:t>
                    </m:r>
                  </m:oMath>
                </a14:m>
                <a:r>
                  <a:rPr lang="vi-VN" b="1">
                    <a:latin typeface="Arial" pitchFamily="34" charset="0"/>
                    <a:cs typeface="Arial"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1370012" y="2173922"/>
                <a:ext cx="10287000" cy="861752"/>
              </a:xfrm>
              <a:prstGeom prst="rect">
                <a:avLst/>
              </a:prstGeom>
              <a:blipFill rotWithShape="1">
                <a:blip r:embed="rId6"/>
                <a:stretch>
                  <a:fillRect l="-533" t="-3546" b="-14184"/>
                </a:stretch>
              </a:blipFill>
            </p:spPr>
            <p:txBody>
              <a:bodyPr/>
              <a:lstStyle/>
              <a:p>
                <a:r>
                  <a:rPr lang="en-US">
                    <a:noFill/>
                  </a:rPr>
                  <a:t> </a:t>
                </a:r>
              </a:p>
            </p:txBody>
          </p:sp>
        </mc:Fallback>
      </mc:AlternateContent>
      <p:graphicFrame>
        <p:nvGraphicFramePr>
          <p:cNvPr id="35" name="Object 34"/>
          <p:cNvGraphicFramePr>
            <a:graphicFrameLocks noChangeAspect="1"/>
          </p:cNvGraphicFramePr>
          <p:nvPr>
            <p:extLst>
              <p:ext uri="{D42A27DB-BD31-4B8C-83A1-F6EECF244321}">
                <p14:modId xmlns:p14="http://schemas.microsoft.com/office/powerpoint/2010/main" val="2909841258"/>
              </p:ext>
            </p:extLst>
          </p:nvPr>
        </p:nvGraphicFramePr>
        <p:xfrm>
          <a:off x="3960812" y="4612322"/>
          <a:ext cx="3658393" cy="569278"/>
        </p:xfrm>
        <a:graphic>
          <a:graphicData uri="http://schemas.openxmlformats.org/presentationml/2006/ole">
            <mc:AlternateContent xmlns:mc="http://schemas.openxmlformats.org/markup-compatibility/2006">
              <mc:Choice xmlns:v="urn:schemas-microsoft-com:vml" Requires="v">
                <p:oleObj spid="_x0000_s124939" name="Equation" r:id="rId7" imgW="1549080" imgH="241200" progId="Equation.DSMT4">
                  <p:embed/>
                </p:oleObj>
              </mc:Choice>
              <mc:Fallback>
                <p:oleObj name="Equation" r:id="rId7" imgW="1549080" imgH="241200" progId="Equation.DSMT4">
                  <p:embed/>
                  <p:pic>
                    <p:nvPicPr>
                      <p:cNvPr id="0" name=""/>
                      <p:cNvPicPr>
                        <a:picLocks noChangeAspect="1" noChangeArrowheads="1"/>
                      </p:cNvPicPr>
                      <p:nvPr/>
                    </p:nvPicPr>
                    <p:blipFill>
                      <a:blip r:embed="rId8"/>
                      <a:srcRect/>
                      <a:stretch>
                        <a:fillRect/>
                      </a:stretch>
                    </p:blipFill>
                    <p:spPr bwMode="auto">
                      <a:xfrm>
                        <a:off x="3960812" y="4612322"/>
                        <a:ext cx="3658393"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832760" y="3146912"/>
            <a:ext cx="9976652"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Vì cứ 20 phút lại phân đôi một lần nên sau 24 giờ sẽ có 24 . 60 : 20 = 72 lần phân chia tế bào và u</a:t>
            </a:r>
            <a:r>
              <a:rPr lang="vi-VN" b="1" baseline="-25000">
                <a:latin typeface="Arial" pitchFamily="34" charset="0"/>
                <a:cs typeface="Arial" pitchFamily="34" charset="0"/>
              </a:rPr>
              <a:t>73</a:t>
            </a:r>
            <a:r>
              <a:rPr lang="vi-VN" b="1">
                <a:latin typeface="Arial" pitchFamily="34" charset="0"/>
                <a:cs typeface="Arial" pitchFamily="34" charset="0"/>
              </a:rPr>
              <a:t> là số tế bào nhận đươc sau 24 giờ.</a:t>
            </a:r>
          </a:p>
        </p:txBody>
      </p:sp>
      <p:sp>
        <p:nvSpPr>
          <p:cNvPr id="31" name="TextBox 30"/>
          <p:cNvSpPr txBox="1"/>
          <p:nvPr/>
        </p:nvSpPr>
        <p:spPr>
          <a:xfrm>
            <a:off x="1832760" y="4119902"/>
            <a:ext cx="9604113"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số tế bào nhận được sau 24 giờ phân chia là</a:t>
            </a:r>
          </a:p>
        </p:txBody>
      </p:sp>
      <p:sp>
        <p:nvSpPr>
          <p:cNvPr id="33" name="TextBox 32"/>
          <p:cNvSpPr txBox="1"/>
          <p:nvPr/>
        </p:nvSpPr>
        <p:spPr>
          <a:xfrm>
            <a:off x="7618413" y="4612322"/>
            <a:ext cx="1600200"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(tế bào)</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420776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85725"/>
            <a:ext cx="9837882" cy="197167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76200"/>
            <a:ext cx="960120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Chứng minh rằng</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a) Trong một cấp số cộng (u</a:t>
            </a:r>
            <a:r>
              <a:rPr lang="vi-VN" b="1" baseline="-25000">
                <a:latin typeface="Arial" pitchFamily="34" charset="0"/>
                <a:cs typeface="Arial" pitchFamily="34" charset="0"/>
              </a:rPr>
              <a:t>n</a:t>
            </a:r>
            <a:r>
              <a:rPr lang="vi-VN" b="1">
                <a:latin typeface="Arial" pitchFamily="34" charset="0"/>
                <a:cs typeface="Arial" pitchFamily="34" charset="0"/>
              </a:rPr>
              <a:t>), mỗi số hạng (trừ số hạng đầu và số hạng cuối, nếu có) đều là trung bình cộng của hai số hạng đứng kề với nó, nghĩa là</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64" y="220181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674812" y="2590800"/>
            <a:ext cx="102870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a) Giả sử (u</a:t>
            </a:r>
            <a:r>
              <a:rPr lang="vi-VN" b="1" baseline="-25000">
                <a:latin typeface="Arial" pitchFamily="34" charset="0"/>
                <a:cs typeface="Arial" pitchFamily="34" charset="0"/>
              </a:rPr>
              <a:t>n</a:t>
            </a:r>
            <a:r>
              <a:rPr lang="vi-VN" b="1">
                <a:latin typeface="Arial" pitchFamily="34" charset="0"/>
                <a:cs typeface="Arial" pitchFamily="34" charset="0"/>
              </a:rPr>
              <a:t>) là cấp số cộng với công sai d. Khi đó với k ≥ 2, ta có:</a:t>
            </a:r>
          </a:p>
        </p:txBody>
      </p:sp>
      <p:graphicFrame>
        <p:nvGraphicFramePr>
          <p:cNvPr id="35" name="Object 34"/>
          <p:cNvGraphicFramePr>
            <a:graphicFrameLocks noChangeAspect="1"/>
          </p:cNvGraphicFramePr>
          <p:nvPr>
            <p:extLst>
              <p:ext uri="{D42A27DB-BD31-4B8C-83A1-F6EECF244321}">
                <p14:modId xmlns:p14="http://schemas.microsoft.com/office/powerpoint/2010/main" val="3899872026"/>
              </p:ext>
            </p:extLst>
          </p:nvPr>
        </p:nvGraphicFramePr>
        <p:xfrm>
          <a:off x="4816460" y="3048000"/>
          <a:ext cx="2038350" cy="1139825"/>
        </p:xfrm>
        <a:graphic>
          <a:graphicData uri="http://schemas.openxmlformats.org/presentationml/2006/ole">
            <mc:AlternateContent xmlns:mc="http://schemas.openxmlformats.org/markup-compatibility/2006">
              <mc:Choice xmlns:v="urn:schemas-microsoft-com:vml" Requires="v">
                <p:oleObj spid="_x0000_s125984" name="Equation" r:id="rId6" imgW="863280" imgH="482400" progId="Equation.DSMT4">
                  <p:embed/>
                </p:oleObj>
              </mc:Choice>
              <mc:Fallback>
                <p:oleObj name="Equation" r:id="rId6" imgW="863280" imgH="482400" progId="Equation.DSMT4">
                  <p:embed/>
                  <p:pic>
                    <p:nvPicPr>
                      <p:cNvPr id="0" name=""/>
                      <p:cNvPicPr>
                        <a:picLocks noChangeAspect="1" noChangeArrowheads="1"/>
                      </p:cNvPicPr>
                      <p:nvPr/>
                    </p:nvPicPr>
                    <p:blipFill>
                      <a:blip r:embed="rId7"/>
                      <a:srcRect/>
                      <a:stretch>
                        <a:fillRect/>
                      </a:stretch>
                    </p:blipFill>
                    <p:spPr bwMode="auto">
                      <a:xfrm>
                        <a:off x="4816460" y="3048000"/>
                        <a:ext cx="20383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7542212" y="5181600"/>
            <a:ext cx="2133600"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(đpcm)</a:t>
            </a:r>
            <a:endParaRPr lang="vi-VN" sz="2000" b="1">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298519347"/>
              </p:ext>
            </p:extLst>
          </p:nvPr>
        </p:nvGraphicFramePr>
        <p:xfrm>
          <a:off x="6323012" y="1219200"/>
          <a:ext cx="3187989" cy="842818"/>
        </p:xfrm>
        <a:graphic>
          <a:graphicData uri="http://schemas.openxmlformats.org/presentationml/2006/ole">
            <mc:AlternateContent xmlns:mc="http://schemas.openxmlformats.org/markup-compatibility/2006">
              <mc:Choice xmlns:v="urn:schemas-microsoft-com:vml" Requires="v">
                <p:oleObj spid="_x0000_s125985" name="Equation" r:id="rId8" imgW="1485720" imgH="393480" progId="Equation.DSMT4">
                  <p:embed/>
                </p:oleObj>
              </mc:Choice>
              <mc:Fallback>
                <p:oleObj name="Equation" r:id="rId8" imgW="1485720" imgH="393480" progId="Equation.DSMT4">
                  <p:embed/>
                  <p:pic>
                    <p:nvPicPr>
                      <p:cNvPr id="0" name=""/>
                      <p:cNvPicPr>
                        <a:picLocks noChangeAspect="1" noChangeArrowheads="1"/>
                      </p:cNvPicPr>
                      <p:nvPr/>
                    </p:nvPicPr>
                    <p:blipFill>
                      <a:blip r:embed="rId9"/>
                      <a:srcRect/>
                      <a:stretch>
                        <a:fillRect/>
                      </a:stretch>
                    </p:blipFill>
                    <p:spPr bwMode="auto">
                      <a:xfrm>
                        <a:off x="6323012" y="1219200"/>
                        <a:ext cx="3187989" cy="84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20528912"/>
              </p:ext>
            </p:extLst>
          </p:nvPr>
        </p:nvGraphicFramePr>
        <p:xfrm>
          <a:off x="3755208" y="4267200"/>
          <a:ext cx="5635625" cy="539750"/>
        </p:xfrm>
        <a:graphic>
          <a:graphicData uri="http://schemas.openxmlformats.org/presentationml/2006/ole">
            <mc:AlternateContent xmlns:mc="http://schemas.openxmlformats.org/markup-compatibility/2006">
              <mc:Choice xmlns:v="urn:schemas-microsoft-com:vml" Requires="v">
                <p:oleObj spid="_x0000_s125986" name="Equation" r:id="rId10" imgW="2387520" imgH="228600" progId="Equation.DSMT4">
                  <p:embed/>
                </p:oleObj>
              </mc:Choice>
              <mc:Fallback>
                <p:oleObj name="Equation" r:id="rId10" imgW="2387520" imgH="228600" progId="Equation.DSMT4">
                  <p:embed/>
                  <p:pic>
                    <p:nvPicPr>
                      <p:cNvPr id="0" name=""/>
                      <p:cNvPicPr>
                        <a:picLocks noChangeAspect="1" noChangeArrowheads="1"/>
                      </p:cNvPicPr>
                      <p:nvPr/>
                    </p:nvPicPr>
                    <p:blipFill>
                      <a:blip r:embed="rId11"/>
                      <a:srcRect/>
                      <a:stretch>
                        <a:fillRect/>
                      </a:stretch>
                    </p:blipFill>
                    <p:spPr bwMode="auto">
                      <a:xfrm>
                        <a:off x="3755208" y="4267200"/>
                        <a:ext cx="5635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30644843"/>
              </p:ext>
            </p:extLst>
          </p:nvPr>
        </p:nvGraphicFramePr>
        <p:xfrm>
          <a:off x="4740260" y="4953000"/>
          <a:ext cx="2667000" cy="930275"/>
        </p:xfrm>
        <a:graphic>
          <a:graphicData uri="http://schemas.openxmlformats.org/presentationml/2006/ole">
            <mc:AlternateContent xmlns:mc="http://schemas.openxmlformats.org/markup-compatibility/2006">
              <mc:Choice xmlns:v="urn:schemas-microsoft-com:vml" Requires="v">
                <p:oleObj spid="_x0000_s125987" name="Equation" r:id="rId12" imgW="1130040" imgH="393480" progId="Equation.DSMT4">
                  <p:embed/>
                </p:oleObj>
              </mc:Choice>
              <mc:Fallback>
                <p:oleObj name="Equation" r:id="rId12" imgW="1130040" imgH="393480" progId="Equation.DSMT4">
                  <p:embed/>
                  <p:pic>
                    <p:nvPicPr>
                      <p:cNvPr id="0" name=""/>
                      <p:cNvPicPr>
                        <a:picLocks noChangeAspect="1" noChangeArrowheads="1"/>
                      </p:cNvPicPr>
                      <p:nvPr/>
                    </p:nvPicPr>
                    <p:blipFill>
                      <a:blip r:embed="rId13"/>
                      <a:srcRect/>
                      <a:stretch>
                        <a:fillRect/>
                      </a:stretch>
                    </p:blipFill>
                    <p:spPr bwMode="auto">
                      <a:xfrm>
                        <a:off x="4740260" y="4953000"/>
                        <a:ext cx="2667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30457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37684</TotalTime>
  <Words>1664</Words>
  <PresentationFormat>Custom</PresentationFormat>
  <Paragraphs>111</Paragraphs>
  <Slides>16</Slides>
  <Notes>16</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2024-03-12T02:39:38Z</dcterms:modified>
</cp:coreProperties>
</file>