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5" r:id="rId3"/>
    <p:sldId id="257" r:id="rId4"/>
    <p:sldId id="258" r:id="rId5"/>
    <p:sldId id="259" r:id="rId6"/>
    <p:sldId id="260" r:id="rId7"/>
    <p:sldId id="280" r:id="rId8"/>
    <p:sldId id="276" r:id="rId9"/>
    <p:sldId id="277" r:id="rId10"/>
    <p:sldId id="278" r:id="rId11"/>
    <p:sldId id="279" r:id="rId12"/>
    <p:sldId id="261" r:id="rId13"/>
    <p:sldId id="263" r:id="rId14"/>
    <p:sldId id="262" r:id="rId15"/>
    <p:sldId id="264" r:id="rId16"/>
    <p:sldId id="266" r:id="rId17"/>
    <p:sldId id="270" r:id="rId18"/>
    <p:sldId id="271" r:id="rId19"/>
    <p:sldId id="272" r:id="rId20"/>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F9"/>
    <a:srgbClr val="FBD8BB"/>
    <a:srgbClr val="CAE8AA"/>
    <a:srgbClr val="5BD4FF"/>
    <a:srgbClr val="25C6FF"/>
    <a:srgbClr val="FFDB69"/>
    <a:srgbClr val="BEE395"/>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87722" autoAdjust="0"/>
  </p:normalViewPr>
  <p:slideViewPr>
    <p:cSldViewPr>
      <p:cViewPr>
        <p:scale>
          <a:sx n="66" d="100"/>
          <a:sy n="66" d="100"/>
        </p:scale>
        <p:origin x="-1272" y="-4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nhìn</a:t>
            </a:r>
            <a:r>
              <a:rPr lang="en-US" baseline="0" smtClean="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hướng</a:t>
            </a:r>
            <a:r>
              <a:rPr lang="en-US" baseline="0" smtClean="0"/>
              <a:t> dẫn hs viết chữ hoa V.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1/17/2021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6.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028700" y="2412173"/>
            <a:ext cx="7239000"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SINH NHẬT CỦA VOI CON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0366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90700"/>
            <a:ext cx="3581400" cy="857250"/>
          </a:xfrm>
        </p:spPr>
        <p:txBody>
          <a:bodyPr>
            <a:normAutofit/>
          </a:bodyPr>
          <a:lstStyle/>
          <a:p>
            <a:r>
              <a:rPr lang="en-US" sz="4800" smtClean="0">
                <a:solidFill>
                  <a:srgbClr val="FF0000"/>
                </a:solidFill>
                <a:latin typeface="Arial-Rounded" pitchFamily="34" charset="0"/>
                <a:ea typeface="Arial-Rounded" pitchFamily="34" charset="0"/>
                <a:cs typeface="Arial-Rounded" pitchFamily="34" charset="0"/>
              </a:rPr>
              <a:t>mỏ khoằm</a:t>
            </a:r>
            <a:endParaRPr lang="en-US" sz="4800">
              <a:solidFill>
                <a:srgbClr val="FF0000"/>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491" b="10547"/>
          <a:stretch/>
        </p:blipFill>
        <p:spPr>
          <a:xfrm>
            <a:off x="3733800" y="292100"/>
            <a:ext cx="3505200" cy="4486656"/>
          </a:xfrm>
          <a:prstGeom prst="rect">
            <a:avLst/>
          </a:prstGeom>
        </p:spPr>
      </p:pic>
    </p:spTree>
    <p:extLst>
      <p:ext uri="{BB962C8B-B14F-4D97-AF65-F5344CB8AC3E}">
        <p14:creationId xmlns:p14="http://schemas.microsoft.com/office/powerpoint/2010/main" val="3348816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05979"/>
            <a:ext cx="8229600" cy="857250"/>
          </a:xfrm>
        </p:spPr>
        <p:txBody>
          <a:bodyPr>
            <a:normAutofit/>
          </a:bodyPr>
          <a:lstStyle/>
          <a:p>
            <a:r>
              <a:rPr lang="en-US" sz="4800" smtClean="0">
                <a:solidFill>
                  <a:srgbClr val="FF0000"/>
                </a:solidFill>
                <a:latin typeface="Arial-Rounded" pitchFamily="34" charset="0"/>
                <a:ea typeface="Arial-Rounded" pitchFamily="34" charset="0"/>
                <a:cs typeface="Arial-Rounded" pitchFamily="34" charset="0"/>
              </a:rPr>
              <a:t>huơ vòi</a:t>
            </a:r>
            <a:endParaRPr lang="en-US" sz="4800">
              <a:solidFill>
                <a:srgbClr val="FF0000"/>
              </a:solidFill>
              <a:latin typeface="Arial-Rounded" pitchFamily="34" charset="0"/>
              <a:ea typeface="Arial-Rounded" pitchFamily="34" charset="0"/>
              <a:cs typeface="Arial-Rounded" pitchFamily="34" charset="0"/>
            </a:endParaRPr>
          </a:p>
        </p:txBody>
      </p:sp>
      <p:pic>
        <p:nvPicPr>
          <p:cNvPr id="9218" name="Picture 2" descr="Elephant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09750"/>
            <a:ext cx="3524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lephant cell animation dat tongue GIF - Find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41186"/>
            <a:ext cx="4537075" cy="371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69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4343400" cy="584775"/>
          </a:xfrm>
          <a:prstGeom prst="rect">
            <a:avLst/>
          </a:prstGeom>
          <a:solidFill>
            <a:srgbClr val="A9DA74"/>
          </a:solidFill>
        </p:spPr>
        <p:txBody>
          <a:bodyPr wrap="square" rtlCol="0">
            <a:spAutoFit/>
          </a:bodyPr>
          <a:lstStyle/>
          <a:p>
            <a:pPr algn="ctr"/>
            <a:r>
              <a:rPr lang="en-US" sz="3200" b="1" dirty="0" err="1" smtClean="0">
                <a:latin typeface="Arial-Rounded" pitchFamily="34" charset="0"/>
                <a:ea typeface="Arial-Rounded" pitchFamily="34" charset="0"/>
                <a:cs typeface="Arial-Rounded" pitchFamily="34" charset="0"/>
              </a:rPr>
              <a:t>Luyện</a:t>
            </a:r>
            <a:r>
              <a:rPr lang="en-US" sz="3200" b="1" dirty="0" smtClean="0">
                <a:latin typeface="Arial-Rounded" pitchFamily="34" charset="0"/>
                <a:ea typeface="Arial-Rounded" pitchFamily="34" charset="0"/>
                <a:cs typeface="Arial-Rounded" pitchFamily="34" charset="0"/>
              </a:rPr>
              <a:t> </a:t>
            </a:r>
            <a:r>
              <a:rPr lang="en-US" sz="3200" b="1" dirty="0" err="1" smtClean="0">
                <a:latin typeface="Arial-Rounded" pitchFamily="34" charset="0"/>
                <a:ea typeface="Arial-Rounded" pitchFamily="34" charset="0"/>
                <a:cs typeface="Arial-Rounded" pitchFamily="34" charset="0"/>
              </a:rPr>
              <a:t>đọc</a:t>
            </a:r>
            <a:r>
              <a:rPr lang="en-US" sz="3200" b="1" dirty="0" smtClean="0">
                <a:latin typeface="Arial-Rounded" pitchFamily="34" charset="0"/>
                <a:ea typeface="Arial-Rounded" pitchFamily="34" charset="0"/>
                <a:cs typeface="Arial-Rounded" pitchFamily="34" charset="0"/>
              </a:rPr>
              <a:t> </a:t>
            </a:r>
            <a:r>
              <a:rPr lang="en-US" sz="3200" b="1" dirty="0" err="1" smtClean="0">
                <a:latin typeface="Arial-Rounded" pitchFamily="34" charset="0"/>
                <a:ea typeface="Arial-Rounded" pitchFamily="34" charset="0"/>
                <a:cs typeface="Arial-Rounded" pitchFamily="34" charset="0"/>
              </a:rPr>
              <a:t>câu</a:t>
            </a:r>
            <a:r>
              <a:rPr lang="en-US" sz="3200" b="1" dirty="0" smtClean="0">
                <a:latin typeface="Arial-Rounded" pitchFamily="34" charset="0"/>
                <a:ea typeface="Arial-Rounded" pitchFamily="34" charset="0"/>
                <a:cs typeface="Arial-Rounded" pitchFamily="34" charset="0"/>
              </a:rPr>
              <a:t> </a:t>
            </a:r>
            <a:r>
              <a:rPr lang="en-US" sz="3200" b="1" dirty="0" err="1" smtClean="0">
                <a:latin typeface="Arial-Rounded" pitchFamily="34" charset="0"/>
                <a:ea typeface="Arial-Rounded" pitchFamily="34" charset="0"/>
                <a:cs typeface="Arial-Rounded" pitchFamily="34" charset="0"/>
              </a:rPr>
              <a:t>dài</a:t>
            </a:r>
            <a:r>
              <a:rPr lang="en-US" sz="3200" b="1" dirty="0" smtClean="0">
                <a:latin typeface="Arial-Rounded" pitchFamily="34" charset="0"/>
                <a:ea typeface="Arial-Rounded" pitchFamily="34" charset="0"/>
                <a:cs typeface="Arial-Rounded" pitchFamily="34" charset="0"/>
              </a:rPr>
              <a:t>:</a:t>
            </a:r>
            <a:endParaRPr lang="en-US" sz="3200" b="1" dirty="0">
              <a:latin typeface="Arial-Rounded" pitchFamily="34" charset="0"/>
              <a:ea typeface="Arial-Rounded" pitchFamily="34" charset="0"/>
              <a:cs typeface="Arial-Rounded" pitchFamily="34" charset="0"/>
            </a:endParaRPr>
          </a:p>
        </p:txBody>
      </p:sp>
      <p:sp>
        <p:nvSpPr>
          <p:cNvPr id="4" name="TextBox 3"/>
          <p:cNvSpPr txBox="1"/>
          <p:nvPr/>
        </p:nvSpPr>
        <p:spPr>
          <a:xfrm>
            <a:off x="457200" y="3181350"/>
            <a:ext cx="8382000" cy="1077218"/>
          </a:xfrm>
          <a:prstGeom prst="rect">
            <a:avLst/>
          </a:prstGeom>
          <a:noFill/>
        </p:spPr>
        <p:txBody>
          <a:bodyPr wrap="square" rtlCol="0">
            <a:spAutoFit/>
          </a:bodyPr>
          <a:lstStyle/>
          <a:p>
            <a:pPr algn="just"/>
            <a:r>
              <a:rPr lang="en-US" sz="3200" dirty="0" err="1">
                <a:latin typeface="Arial-Rounded" pitchFamily="34" charset="0"/>
                <a:ea typeface="Arial-Rounded" pitchFamily="34" charset="0"/>
                <a:cs typeface="Arial-Rounded" pitchFamily="34" charset="0"/>
              </a:rPr>
              <a:t>Vẹt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mỏ</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khoằm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thay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mặt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các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bạn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nói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những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lời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chúc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tốt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đẹp</a:t>
            </a:r>
            <a:r>
              <a:rPr lang="en-US" sz="3200" dirty="0">
                <a:latin typeface="Arial-Rounded" pitchFamily="34" charset="0"/>
                <a:ea typeface="Arial-Rounded" pitchFamily="34" charset="0"/>
                <a:cs typeface="Arial-Rounded" pitchFamily="34" charset="0"/>
              </a:rPr>
              <a:t>.</a:t>
            </a:r>
          </a:p>
        </p:txBody>
      </p:sp>
      <p:cxnSp>
        <p:nvCxnSpPr>
          <p:cNvPr id="5" name="Straight Connector 4"/>
          <p:cNvCxnSpPr/>
          <p:nvPr/>
        </p:nvCxnSpPr>
        <p:spPr>
          <a:xfrm flipH="1">
            <a:off x="3286578" y="325907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781800" y="33189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866927"/>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Khỉ vàng và sóc nâu tặng voi tiết mục “ngúc ngoắc đuôi”.</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3505200" y="3729551"/>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419600" y="198031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658100" y="19803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788228" y="2410731"/>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03098" y="419258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5001"/>
          <a:stretch/>
        </p:blipFill>
        <p:spPr bwMode="auto">
          <a:xfrm>
            <a:off x="76200" y="3181351"/>
            <a:ext cx="38100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029" y="180706"/>
            <a:ext cx="7570138" cy="391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4162" y="438375"/>
            <a:ext cx="7349837" cy="32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234" y="4258130"/>
            <a:ext cx="8767782" cy="584775"/>
          </a:xfrm>
          <a:prstGeom prst="rect">
            <a:avLst/>
          </a:prstGeom>
          <a:solidFill>
            <a:srgbClr val="BEE395"/>
          </a:solidFill>
        </p:spPr>
        <p:txBody>
          <a:bodyPr wrap="square" rtlCol="0">
            <a:spAutoFit/>
          </a:bodyPr>
          <a:lstStyle/>
          <a:p>
            <a:pPr algn="ctr"/>
            <a:r>
              <a:rPr lang="en-US" sz="3200" dirty="0" err="1" smtClean="0">
                <a:latin typeface="Arial-Rounded" pitchFamily="34" charset="0"/>
                <a:ea typeface="Arial-Rounded" pitchFamily="34" charset="0"/>
                <a:cs typeface="Arial-Rounded" pitchFamily="34" charset="0"/>
              </a:rPr>
              <a:t>Những</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bạn</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nào</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đến</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mừng</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sinh</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nhật</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voi</a:t>
            </a:r>
            <a:r>
              <a:rPr lang="en-US" sz="3200" dirty="0" smtClean="0">
                <a:latin typeface="Arial-Rounded" pitchFamily="34" charset="0"/>
                <a:ea typeface="Arial-Rounded" pitchFamily="34" charset="0"/>
                <a:cs typeface="Arial-Rounded" pitchFamily="34" charset="0"/>
              </a:rPr>
              <a:t> con?</a:t>
            </a:r>
            <a:endParaRPr lang="en-US" sz="3200" dirty="0">
              <a:latin typeface="Arial-Rounded" pitchFamily="34" charset="0"/>
              <a:ea typeface="Arial-Rounded" pitchFamily="34" charset="0"/>
              <a:cs typeface="Arial-Rounded" pitchFamily="34" charset="0"/>
            </a:endParaRPr>
          </a:p>
        </p:txBody>
      </p:sp>
      <p:sp>
        <p:nvSpPr>
          <p:cNvPr id="10" name="TextBox 9"/>
          <p:cNvSpPr txBox="1"/>
          <p:nvPr/>
        </p:nvSpPr>
        <p:spPr>
          <a:xfrm>
            <a:off x="328964" y="4258131"/>
            <a:ext cx="8283864"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Voi con làm gì để cảm ơn các bạn?</a:t>
            </a:r>
            <a:endParaRPr lang="en-US" sz="3200">
              <a:latin typeface="Arial-Rounded" pitchFamily="34" charset="0"/>
              <a:ea typeface="Arial-Rounded" pitchFamily="34" charset="0"/>
              <a:cs typeface="Arial-Rounded" pitchFamily="34" charset="0"/>
            </a:endParaRPr>
          </a:p>
        </p:txBody>
      </p:sp>
      <p:sp>
        <p:nvSpPr>
          <p:cNvPr id="11" name="TextBox 10"/>
          <p:cNvSpPr txBox="1"/>
          <p:nvPr/>
        </p:nvSpPr>
        <p:spPr>
          <a:xfrm>
            <a:off x="151370" y="4258129"/>
            <a:ext cx="8639052" cy="584775"/>
          </a:xfrm>
          <a:prstGeom prst="rect">
            <a:avLst/>
          </a:prstGeom>
          <a:solidFill>
            <a:srgbClr val="BEE395"/>
          </a:solidFill>
        </p:spPr>
        <p:txBody>
          <a:bodyPr wrap="square" rtlCol="0">
            <a:spAutoFit/>
          </a:bodyPr>
          <a:lstStyle/>
          <a:p>
            <a:pPr algn="ctr"/>
            <a:r>
              <a:rPr lang="en-US" sz="3200" dirty="0" err="1" smtClean="0">
                <a:latin typeface="Arial-Rounded" pitchFamily="34" charset="0"/>
                <a:ea typeface="Arial-Rounded" pitchFamily="34" charset="0"/>
                <a:cs typeface="Arial-Rounded" pitchFamily="34" charset="0"/>
              </a:rPr>
              <a:t>Sinh</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nhật</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của</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voi</a:t>
            </a:r>
            <a:r>
              <a:rPr lang="en-US" sz="3200" dirty="0" smtClean="0">
                <a:latin typeface="Arial-Rounded" pitchFamily="34" charset="0"/>
                <a:ea typeface="Arial-Rounded" pitchFamily="34" charset="0"/>
                <a:cs typeface="Arial-Rounded" pitchFamily="34" charset="0"/>
              </a:rPr>
              <a:t> con </a:t>
            </a:r>
            <a:r>
              <a:rPr lang="en-US" sz="3200" dirty="0" err="1" smtClean="0">
                <a:latin typeface="Arial-Rounded" pitchFamily="34" charset="0"/>
                <a:ea typeface="Arial-Rounded" pitchFamily="34" charset="0"/>
                <a:cs typeface="Arial-Rounded" pitchFamily="34" charset="0"/>
              </a:rPr>
              <a:t>như</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thế</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nào</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sp>
        <p:nvSpPr>
          <p:cNvPr id="12" name="TextBox 11"/>
          <p:cNvSpPr txBox="1"/>
          <p:nvPr/>
        </p:nvSpPr>
        <p:spPr>
          <a:xfrm>
            <a:off x="151370" y="3867150"/>
            <a:ext cx="8816646" cy="1077218"/>
          </a:xfrm>
          <a:prstGeom prst="rect">
            <a:avLst/>
          </a:prstGeom>
          <a:solidFill>
            <a:srgbClr val="BEE395"/>
          </a:solidFill>
        </p:spPr>
        <p:txBody>
          <a:bodyPr wrap="square" rtlCol="0">
            <a:spAutoFit/>
          </a:bodyPr>
          <a:lstStyle/>
          <a:p>
            <a:pPr algn="ctr"/>
            <a:r>
              <a:rPr lang="en-US" sz="3200" dirty="0" err="1" smtClean="0">
                <a:latin typeface="Arial-Rounded" pitchFamily="34" charset="0"/>
                <a:ea typeface="Arial-Rounded" pitchFamily="34" charset="0"/>
                <a:cs typeface="Arial-Rounded" pitchFamily="34" charset="0"/>
              </a:rPr>
              <a:t>Em</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hãy</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kể</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về</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sinh</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nhật</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của</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mình</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cho</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các</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bạn</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cùng</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nghe</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314" y="23431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101598" y="2812732"/>
            <a:ext cx="6561741"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 V</a:t>
            </a:r>
            <a:r>
              <a:rPr lang="el-GR" sz="3200" b="1">
                <a:solidFill>
                  <a:srgbClr val="7030A0"/>
                </a:solidFill>
                <a:latin typeface="HP001 4 hàng" pitchFamily="34" charset="0"/>
                <a:ea typeface="Arial-Rounded" pitchFamily="34" charset="0"/>
                <a:cs typeface="Arial-Rounded" pitchFamily="34" charset="0"/>
              </a:rPr>
              <a:t>Ρ </a:t>
            </a:r>
            <a:r>
              <a:rPr lang="vi-VN" sz="3200" b="1">
                <a:solidFill>
                  <a:srgbClr val="7030A0"/>
                </a:solidFill>
                <a:latin typeface="HP001 4 hàng" pitchFamily="34" charset="0"/>
                <a:ea typeface="Arial-Rounded" pitchFamily="34" charset="0"/>
                <a:cs typeface="Arial-Rounded" pitchFamily="34" charset="0"/>
              </a:rPr>
              <a:t>c</a:t>
            </a:r>
            <a:r>
              <a:rPr lang="el-GR" sz="3200" b="1">
                <a:solidFill>
                  <a:srgbClr val="7030A0"/>
                </a:solidFill>
                <a:latin typeface="HP001 4 hàng" pitchFamily="34" charset="0"/>
                <a:ea typeface="Arial-Rounded" pitchFamily="34" charset="0"/>
                <a:cs typeface="Arial-Rounded" pitchFamily="34" charset="0"/>
              </a:rPr>
              <a:t>Ϊ </a:t>
            </a:r>
            <a:r>
              <a:rPr lang="vi-VN" sz="3200" b="1">
                <a:solidFill>
                  <a:srgbClr val="7030A0"/>
                </a:solidFill>
                <a:latin typeface="HP001 4 hàng" pitchFamily="34" charset="0"/>
                <a:ea typeface="Arial-Rounded" pitchFamily="34" charset="0"/>
                <a:cs typeface="Arial-Rounded" pitchFamily="34" charset="0"/>
              </a:rPr>
              <a:t>huơ vā </a:t>
            </a:r>
            <a:r>
              <a:rPr lang="el-GR" sz="3200" b="1">
                <a:solidFill>
                  <a:srgbClr val="7030A0"/>
                </a:solidFill>
                <a:latin typeface="HP001 4 hàng" pitchFamily="34" charset="0"/>
                <a:ea typeface="Arial-Rounded" pitchFamily="34" charset="0"/>
                <a:cs typeface="Arial-Rounded" pitchFamily="34" charset="0"/>
              </a:rPr>
              <a:t>Α˘ </a:t>
            </a:r>
            <a:r>
              <a:rPr lang="vi-VN" sz="3200" b="1">
                <a:solidFill>
                  <a:srgbClr val="7030A0"/>
                </a:solidFill>
                <a:latin typeface="HP001 4 hàng" pitchFamily="34" charset="0"/>
                <a:ea typeface="Arial-Rounded" pitchFamily="34" charset="0"/>
                <a:cs typeface="Arial-Rounded" pitchFamily="34" charset="0"/>
              </a:rPr>
              <a:t>cảm </a:t>
            </a:r>
            <a:r>
              <a:rPr lang="el-GR" sz="3200" b="1">
                <a:solidFill>
                  <a:srgbClr val="7030A0"/>
                </a:solidFill>
                <a:latin typeface="HP001 4 hàng" pitchFamily="34" charset="0"/>
                <a:ea typeface="Arial-Rounded" pitchFamily="34" charset="0"/>
                <a:cs typeface="Arial-Rounded" pitchFamily="34" charset="0"/>
              </a:rPr>
              <a:t>Ω </a:t>
            </a:r>
            <a:r>
              <a:rPr lang="vi-VN" sz="3200" b="1">
                <a:solidFill>
                  <a:srgbClr val="7030A0"/>
                </a:solidFill>
                <a:latin typeface="HP001 4 hàng" pitchFamily="34" charset="0"/>
                <a:ea typeface="Arial-Rounded" pitchFamily="34" charset="0"/>
                <a:cs typeface="Arial-Rounded" pitchFamily="34" charset="0"/>
              </a:rPr>
              <a:t>các </a:t>
            </a:r>
            <a:r>
              <a:rPr lang="vi-VN" sz="3200" b="1" smtClean="0">
                <a:solidFill>
                  <a:srgbClr val="7030A0"/>
                </a:solidFill>
                <a:latin typeface="HP001 4 hàng" pitchFamily="34" charset="0"/>
                <a:ea typeface="Arial-Rounded" pitchFamily="34" charset="0"/>
                <a:cs typeface="Arial-Rounded" pitchFamily="34" charset="0"/>
              </a:rPr>
              <a:t>bạn</a:t>
            </a:r>
            <a:r>
              <a:rPr lang="en-US" sz="3200" b="1">
                <a:solidFill>
                  <a:srgbClr val="7030A0"/>
                </a:solidFill>
                <a:latin typeface="HP001 4 hàng" pitchFamily="34" charset="0"/>
                <a:ea typeface="Arial-Rounded" pitchFamily="34" charset="0"/>
                <a:cs typeface="Arial-Rounded" pitchFamily="34" charset="0"/>
              </a:rPr>
              <a:t>.</a:t>
            </a:r>
          </a:p>
        </p:txBody>
      </p:sp>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b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smtClean="0">
                <a:latin typeface="Arial-Rounded" pitchFamily="34" charset="0"/>
                <a:ea typeface="Arial-Rounded" pitchFamily="34" charset="0"/>
                <a:cs typeface="Arial-Rounded" pitchFamily="34" charset="0"/>
              </a:rPr>
              <a:t>Voi con (…) để cảm ơn các bạn.</a:t>
            </a:r>
            <a:endParaRPr lang="en-US" sz="3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 </a:t>
            </a:r>
            <a:r>
              <a:rPr lang="en-US" sz="2800" b="1" i="1" smtClean="0">
                <a:latin typeface="Arial-Rounded" pitchFamily="34" charset="0"/>
                <a:ea typeface="Arial-Rounded" pitchFamily="34" charset="0"/>
                <a:cs typeface="Arial-Rounded" pitchFamily="34" charset="0"/>
              </a:rPr>
              <a:t>Sinh nhật của voi con</a:t>
            </a:r>
          </a:p>
          <a:p>
            <a:pPr algn="ctr"/>
            <a:r>
              <a:rPr lang="en-US" sz="2800" b="1" smtClean="0">
                <a:latin typeface="Arial-Rounded" pitchFamily="34" charset="0"/>
                <a:ea typeface="Arial-Rounded" pitchFamily="34" charset="0"/>
                <a:cs typeface="Arial-Rounded" pitchFamily="34" charset="0"/>
              </a:rPr>
              <a:t>      + Xem bài trang 20, trang 21.</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40" y="313639"/>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07999"/>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167107"/>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965787" y="3140956"/>
            <a:ext cx="904010" cy="1690688"/>
          </a:xfrm>
          <a:prstGeom prst="rect">
            <a:avLst/>
          </a:prstGeom>
        </p:spPr>
      </p:pic>
      <p:sp>
        <p:nvSpPr>
          <p:cNvPr id="2" name="Title 1"/>
          <p:cNvSpPr>
            <a:spLocks noGrp="1"/>
          </p:cNvSpPr>
          <p:nvPr>
            <p:ph type="title"/>
          </p:nvPr>
        </p:nvSpPr>
        <p:spPr>
          <a:xfrm>
            <a:off x="2286000" y="1534427"/>
            <a:ext cx="4572000"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730965"/>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nói về những con vật trong tranh</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91" t="21484" r="27306" b="21875"/>
          <a:stretch/>
        </p:blipFill>
        <p:spPr bwMode="auto">
          <a:xfrm>
            <a:off x="1981200" y="1251269"/>
            <a:ext cx="4914900" cy="349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2</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Đọc</a:t>
            </a:r>
            <a:endParaRPr lang="en-US" sz="2800" b="1">
              <a:latin typeface="Arial-Rounded" pitchFamily="34" charset="0"/>
              <a:ea typeface="Arial-Rounded" pitchFamily="34" charset="0"/>
              <a:cs typeface="Arial-Rounded" pitchFamily="34" charset="0"/>
            </a:endParaRPr>
          </a:p>
        </p:txBody>
      </p:sp>
      <p:sp>
        <p:nvSpPr>
          <p:cNvPr id="4" name="TextBox 3"/>
          <p:cNvSpPr txBox="1"/>
          <p:nvPr/>
        </p:nvSpPr>
        <p:spPr>
          <a:xfrm>
            <a:off x="1295400" y="438188"/>
            <a:ext cx="5947064" cy="523208"/>
          </a:xfrm>
          <a:prstGeom prst="rect">
            <a:avLst/>
          </a:prstGeom>
          <a:no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Sinh nhật của voi con</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918654"/>
            <a:ext cx="8839199" cy="4031861"/>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Hôm nay là sinh nhật của voi con, nhưng nó bị ốm. Đang buồn bã, bỗng voi con nghe tiếng gọi. Thì ra các bạn đến chúc mừng sinh nhật voi. Thỏ trắng mang cà rốt. Gấu đen ngoạm nguyên một nải chuối. Khỉ vàng và sóc nâu tặng voi tiết mục “ngúc ngoắc đuôi”. Vẹt mỏ khoằm thay mặt các bạn nói những lời chúc tốt đẹp.</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Voi con vui ơi là vui. Nó huơ vòi mấy vòng để cảm ơn các bạn.</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                           					 (Lâm Anh)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5001" y="4404013"/>
            <a:ext cx="4767118" cy="584775"/>
          </a:xfrm>
          <a:prstGeom prst="rect">
            <a:avLst/>
          </a:prstGeom>
          <a:solidFill>
            <a:srgbClr val="92D050"/>
          </a:solidFill>
        </p:spPr>
        <p:txBody>
          <a:bodyPr wrap="square" rtlCol="0">
            <a:spAutoFit/>
          </a:bodyPr>
          <a:lstStyle/>
          <a:p>
            <a:r>
              <a:rPr lang="en-US" sz="3200" dirty="0" err="1" smtClean="0">
                <a:latin typeface="Arial-Rounded" pitchFamily="34" charset="0"/>
                <a:ea typeface="Arial-Rounded" pitchFamily="34" charset="0"/>
                <a:cs typeface="Arial-Rounded" pitchFamily="34" charset="0"/>
              </a:rPr>
              <a:t>Bài</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tập</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đọc</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có</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mấy</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câu</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sp>
        <p:nvSpPr>
          <p:cNvPr id="7" name="Oval 6"/>
          <p:cNvSpPr/>
          <p:nvPr/>
        </p:nvSpPr>
        <p:spPr>
          <a:xfrm>
            <a:off x="1597315" y="7638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730250" y="12722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7315200" y="12976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5486400" y="16573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533400" y="213155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6367319" y="20883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6659419" y="249010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
        <p:nvSpPr>
          <p:cNvPr id="21" name="Oval 20"/>
          <p:cNvSpPr/>
          <p:nvPr/>
        </p:nvSpPr>
        <p:spPr>
          <a:xfrm>
            <a:off x="1543050" y="325556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8</a:t>
            </a:r>
            <a:endParaRPr lang="en-US">
              <a:solidFill>
                <a:schemeClr val="tx1"/>
              </a:solidFill>
              <a:latin typeface="Arial Rounded MT Bold" pitchFamily="34" charset="0"/>
            </a:endParaRPr>
          </a:p>
        </p:txBody>
      </p:sp>
      <p:sp>
        <p:nvSpPr>
          <p:cNvPr id="23" name="Oval 22"/>
          <p:cNvSpPr/>
          <p:nvPr/>
        </p:nvSpPr>
        <p:spPr>
          <a:xfrm>
            <a:off x="4532168" y="36357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9</a:t>
            </a:r>
            <a:endParaRPr lang="en-US">
              <a:solidFill>
                <a:schemeClr val="tx1"/>
              </a:solidFill>
              <a:latin typeface="Arial Rounded MT Bold" pitchFamily="34" charset="0"/>
            </a:endParaRPr>
          </a:p>
        </p:txBody>
      </p:sp>
      <p:sp>
        <p:nvSpPr>
          <p:cNvPr id="25" name="TextBox 24"/>
          <p:cNvSpPr txBox="1"/>
          <p:nvPr/>
        </p:nvSpPr>
        <p:spPr>
          <a:xfrm>
            <a:off x="0" y="4445114"/>
            <a:ext cx="6781800" cy="584775"/>
          </a:xfrm>
          <a:prstGeom prst="rect">
            <a:avLst/>
          </a:prstGeom>
          <a:solidFill>
            <a:srgbClr val="92D050"/>
          </a:solidFill>
        </p:spPr>
        <p:txBody>
          <a:bodyPr wrap="square" rtlCol="0">
            <a:spAutoFit/>
          </a:bodyPr>
          <a:lstStyle/>
          <a:p>
            <a:r>
              <a:rPr lang="en-US" sz="3200" dirty="0" err="1" smtClean="0">
                <a:latin typeface="Arial-Rounded" pitchFamily="34" charset="0"/>
                <a:ea typeface="Arial-Rounded" pitchFamily="34" charset="0"/>
                <a:cs typeface="Arial-Rounded" pitchFamily="34" charset="0"/>
              </a:rPr>
              <a:t>Bài</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tập</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đọc</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có</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mấyđoạn</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275" y="563880"/>
            <a:ext cx="527050" cy="269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25" y="3181350"/>
            <a:ext cx="5270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1+#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075"/>
                                        </p:tgtEl>
                                        <p:attrNameLst>
                                          <p:attrName>style.visibility</p:attrName>
                                        </p:attrNameLst>
                                      </p:cBhvr>
                                      <p:to>
                                        <p:strVal val="visible"/>
                                      </p:to>
                                    </p:set>
                                    <p:animEffect transition="in" filter="fade">
                                      <p:cBhvr>
                                        <p:cTn id="64" dur="500"/>
                                        <p:tgtEl>
                                          <p:spTgt spid="307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27963" y="4358964"/>
            <a:ext cx="8252801" cy="584775"/>
          </a:xfrm>
          <a:prstGeom prst="rect">
            <a:avLst/>
          </a:prstGeom>
          <a:solidFill>
            <a:srgbClr val="92D050"/>
          </a:solidFill>
        </p:spPr>
        <p:txBody>
          <a:bodyPr wrap="square" rtlCol="0">
            <a:spAutoFit/>
          </a:bodyPr>
          <a:lstStyle/>
          <a:p>
            <a:r>
              <a:rPr lang="en-US" sz="3200" dirty="0" err="1" smtClean="0">
                <a:latin typeface="Arial-Rounded" pitchFamily="34" charset="0"/>
                <a:ea typeface="Arial-Rounded" pitchFamily="34" charset="0"/>
                <a:cs typeface="Arial-Rounded" pitchFamily="34" charset="0"/>
              </a:rPr>
              <a:t>Em</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hãy</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tìm</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từ</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khó</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đọc</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khó</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hiểu</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trong</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bài</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2983"/>
          <a:stretch/>
        </p:blipFill>
        <p:spPr bwMode="auto">
          <a:xfrm>
            <a:off x="583262" y="332250"/>
            <a:ext cx="8507412" cy="38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2144575" y="2549390"/>
            <a:ext cx="10304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848600" y="2952750"/>
            <a:ext cx="10321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16284" y="3729264"/>
            <a:ext cx="5624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59788" y="2952750"/>
            <a:ext cx="1066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078629" y="2952750"/>
            <a:ext cx="1607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2170" y="671290"/>
            <a:ext cx="5410200" cy="4154971"/>
          </a:xfrm>
          <a:prstGeom prst="rect">
            <a:avLst/>
          </a:prstGeom>
          <a:noFill/>
        </p:spPr>
        <p:txBody>
          <a:bodyPr wrap="square" lIns="91428" tIns="45714" rIns="91428" bIns="45714" rtlCol="0">
            <a:spAutoFit/>
          </a:bodyPr>
          <a:lstStyle/>
          <a:p>
            <a:r>
              <a:rPr lang="en-US" sz="6600">
                <a:latin typeface="Arial-Rounded" pitchFamily="34" charset="0"/>
                <a:ea typeface="Arial-Rounded" pitchFamily="34" charset="0"/>
                <a:cs typeface="Arial-Rounded" pitchFamily="34" charset="0"/>
              </a:rPr>
              <a:t>n</a:t>
            </a:r>
            <a:r>
              <a:rPr lang="en-US" sz="6600" smtClean="0">
                <a:latin typeface="Arial-Rounded" pitchFamily="34" charset="0"/>
                <a:ea typeface="Arial-Rounded" pitchFamily="34" charset="0"/>
                <a:cs typeface="Arial-Rounded" pitchFamily="34" charset="0"/>
              </a:rPr>
              <a:t>goạm</a:t>
            </a:r>
          </a:p>
          <a:p>
            <a:r>
              <a:rPr lang="en-US" sz="6600" smtClean="0">
                <a:latin typeface="Arial-Rounded" pitchFamily="34" charset="0"/>
                <a:ea typeface="Arial-Rounded" pitchFamily="34" charset="0"/>
                <a:cs typeface="Arial-Rounded" pitchFamily="34" charset="0"/>
              </a:rPr>
              <a:t>ngúc ngoắc</a:t>
            </a:r>
          </a:p>
          <a:p>
            <a:r>
              <a:rPr lang="en-US" sz="6600" smtClean="0">
                <a:latin typeface="Arial-Rounded" pitchFamily="34" charset="0"/>
                <a:ea typeface="Arial-Rounded" pitchFamily="34" charset="0"/>
                <a:cs typeface="Arial-Rounded" pitchFamily="34" charset="0"/>
              </a:rPr>
              <a:t>mỏ khoằm</a:t>
            </a:r>
          </a:p>
          <a:p>
            <a:r>
              <a:rPr lang="en-US" sz="6600" smtClean="0">
                <a:latin typeface="Arial-Rounded" pitchFamily="34" charset="0"/>
                <a:ea typeface="Arial-Rounded" pitchFamily="34" charset="0"/>
                <a:cs typeface="Arial-Rounded" pitchFamily="34" charset="0"/>
              </a:rPr>
              <a:t>huơ vòi</a:t>
            </a:r>
            <a:endParaRPr lang="en-US" sz="6600">
              <a:latin typeface="Arial-Rounded" pitchFamily="34" charset="0"/>
              <a:ea typeface="Arial-Rounded" pitchFamily="34" charset="0"/>
              <a:cs typeface="Arial-Rounded" pitchFamily="34" charset="0"/>
            </a:endParaRPr>
          </a:p>
        </p:txBody>
      </p:sp>
      <p:sp>
        <p:nvSpPr>
          <p:cNvPr id="4" name="TextBox 3"/>
          <p:cNvSpPr txBox="1"/>
          <p:nvPr/>
        </p:nvSpPr>
        <p:spPr>
          <a:xfrm>
            <a:off x="457200" y="671289"/>
            <a:ext cx="5410200" cy="4154971"/>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oam   	-</a:t>
            </a:r>
          </a:p>
          <a:p>
            <a:r>
              <a:rPr lang="en-US" sz="6600" smtClean="0">
                <a:latin typeface="Arial-Rounded" pitchFamily="34" charset="0"/>
                <a:ea typeface="Arial-Rounded" pitchFamily="34" charset="0"/>
                <a:cs typeface="Arial-Rounded" pitchFamily="34" charset="0"/>
              </a:rPr>
              <a:t>oăc     	- </a:t>
            </a:r>
          </a:p>
          <a:p>
            <a:r>
              <a:rPr lang="en-US" sz="6600" smtClean="0">
                <a:latin typeface="Arial-Rounded" pitchFamily="34" charset="0"/>
                <a:ea typeface="Arial-Rounded" pitchFamily="34" charset="0"/>
                <a:cs typeface="Arial-Rounded" pitchFamily="34" charset="0"/>
              </a:rPr>
              <a:t>oăm   	-</a:t>
            </a:r>
          </a:p>
          <a:p>
            <a:r>
              <a:rPr lang="en-US" sz="6600" smtClean="0">
                <a:latin typeface="Arial-Rounded" pitchFamily="34" charset="0"/>
                <a:ea typeface="Arial-Rounded" pitchFamily="34" charset="0"/>
                <a:cs typeface="Arial-Rounded" pitchFamily="34" charset="0"/>
              </a:rPr>
              <a:t>uơ       	-</a:t>
            </a:r>
            <a:endParaRPr lang="en-US" sz="6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7940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4191000" y="1230653"/>
            <a:ext cx="4743450" cy="3183541"/>
          </a:xfrm>
        </p:spPr>
        <p:txBody>
          <a:bodyPr/>
          <a:lstStyle/>
          <a:p>
            <a:pPr algn="just"/>
            <a:r>
              <a:rPr lang="en-US" b="1" dirty="0" err="1" smtClean="0">
                <a:solidFill>
                  <a:srgbClr val="FF0000"/>
                </a:solidFill>
                <a:latin typeface="Arial-Rounded" pitchFamily="34" charset="0"/>
                <a:ea typeface="Arial-Rounded" pitchFamily="34" charset="0"/>
                <a:cs typeface="Arial-Rounded" pitchFamily="34" charset="0"/>
              </a:rPr>
              <a:t>Ngoạm</a:t>
            </a:r>
            <a:r>
              <a:rPr lang="en-US" dirty="0" smtClean="0">
                <a:solidFill>
                  <a:schemeClr val="tx1"/>
                </a:solidFill>
                <a:latin typeface="Arial-Rounded" pitchFamily="34" charset="0"/>
                <a:ea typeface="Arial-Rounded" pitchFamily="34" charset="0"/>
                <a:cs typeface="Arial-Rounded" pitchFamily="34" charset="0"/>
              </a:rPr>
              <a:t>:</a:t>
            </a:r>
            <a:r>
              <a:rPr lang="en-US" b="1" dirty="0" smtClean="0">
                <a:solidFill>
                  <a:srgbClr val="FF0000"/>
                </a:solidFill>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cắn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hoặc</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giữ</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miếng</a:t>
            </a:r>
            <a:r>
              <a:rPr lang="en-US" dirty="0" smtClean="0">
                <a:latin typeface="Arial-Rounded" pitchFamily="34" charset="0"/>
                <a:ea typeface="Arial-Rounded" pitchFamily="34" charset="0"/>
                <a:cs typeface="Arial-Rounded" pitchFamily="34" charset="0"/>
              </a:rPr>
              <a:t> to </a:t>
            </a:r>
            <a:r>
              <a:rPr lang="en-US" dirty="0" err="1" smtClean="0">
                <a:latin typeface="Arial-Rounded" pitchFamily="34" charset="0"/>
                <a:ea typeface="Arial-Rounded" pitchFamily="34" charset="0"/>
                <a:cs typeface="Arial-Rounded" pitchFamily="34" charset="0"/>
              </a:rPr>
              <a:t>bằng</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cách</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mở</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rộng</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miệng</a:t>
            </a:r>
            <a:r>
              <a:rPr lang="en-US" dirty="0" smtClean="0">
                <a:latin typeface="Arial-Rounded" pitchFamily="34" charset="0"/>
                <a:ea typeface="Arial-Rounded" pitchFamily="34" charset="0"/>
                <a:cs typeface="Arial-Rounded" pitchFamily="34" charset="0"/>
              </a:rPr>
              <a:t>.</a:t>
            </a:r>
            <a:endParaRPr lang="en-US" dirty="0">
              <a:latin typeface="Arial-Rounded" pitchFamily="34" charset="0"/>
              <a:ea typeface="Arial-Rounded" pitchFamily="34" charset="0"/>
              <a:cs typeface="Arial-Rounded"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06416"/>
            <a:ext cx="3676650" cy="579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309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il Shake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35364"/>
            <a:ext cx="4572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hake Your Tail Feathers GIFs | Ten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33549"/>
            <a:ext cx="3048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bbyrendelés.hu Az Ország Legnépszerűbb ajándékáruháza: Animált képek  vegyes | Lustige videos, Lustige bilder, Urlaub lusti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4604" y="1497238"/>
            <a:ext cx="2286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895475" y="331558"/>
            <a:ext cx="4743450" cy="1143001"/>
          </a:xfrm>
        </p:spPr>
        <p:txBody>
          <a:bodyPr/>
          <a:lstStyle/>
          <a:p>
            <a:r>
              <a:rPr lang="en-US" b="1" smtClean="0">
                <a:solidFill>
                  <a:srgbClr val="FF0000"/>
                </a:solidFill>
                <a:latin typeface="Arial-Rounded" pitchFamily="34" charset="0"/>
                <a:ea typeface="Arial-Rounded" pitchFamily="34" charset="0"/>
                <a:cs typeface="Arial-Rounded" pitchFamily="34" charset="0"/>
              </a:rPr>
              <a:t>ngúc ngoắc</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6119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390</Words>
  <PresentationFormat>On-screen Show (16:9)</PresentationFormat>
  <Paragraphs>70</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Ngoạm: cắn hoặc giữ miếng to bằng cách mở rộng miệng.</vt:lpstr>
      <vt:lpstr>ngúc ngoắc</vt:lpstr>
      <vt:lpstr>mỏ khoằm</vt:lpstr>
      <vt:lpstr>huơ vòi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2020-12-08T15:48:47Z</dcterms:created>
  <dcterms:modified xsi:type="dcterms:W3CDTF">2021-01-17T13:17:02Z</dcterms:modified>
</cp:coreProperties>
</file>