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60" r:id="rId6"/>
    <p:sldId id="334" r:id="rId7"/>
    <p:sldId id="333" r:id="rId8"/>
    <p:sldId id="377" r:id="rId9"/>
    <p:sldId id="392" r:id="rId10"/>
    <p:sldId id="393" r:id="rId11"/>
    <p:sldId id="381" r:id="rId12"/>
    <p:sldId id="344" r:id="rId13"/>
    <p:sldId id="383" r:id="rId14"/>
    <p:sldId id="336" r:id="rId15"/>
    <p:sldId id="366" r:id="rId16"/>
    <p:sldId id="389" r:id="rId17"/>
    <p:sldId id="390" r:id="rId18"/>
    <p:sldId id="378" r:id="rId19"/>
    <p:sldId id="388" r:id="rId20"/>
    <p:sldId id="315" r:id="rId21"/>
    <p:sldId id="380" r:id="rId22"/>
    <p:sldId id="331" r:id="rId23"/>
    <p:sldId id="295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  <p:cmAuthor id="1" name="Us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9900"/>
    <a:srgbClr val="99CCFF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100" d="100"/>
          <a:sy n="100" d="100"/>
        </p:scale>
        <p:origin x="-416" y="-1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1EB9F1-0AC9-4E7C-8E57-4F4613C598C5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5B5BF4-2688-4602-8F18-8749A63E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B5BF4-2688-4602-8F18-8749A63E104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2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B5BF4-2688-4602-8F18-8749A63E10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B5BF4-2688-4602-8F18-8749A63E10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B5BF4-2688-4602-8F18-8749A63E10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B9FED-E356-E855-A7ED-E2E75ADCF3C0}"/>
              </a:ext>
            </a:extLst>
          </p:cNvPr>
          <p:cNvSpPr txBox="1"/>
          <p:nvPr userDrawn="1"/>
        </p:nvSpPr>
        <p:spPr>
          <a:xfrm>
            <a:off x="125344" y="11211"/>
            <a:ext cx="67678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D6093-0BB2-BCE9-4133-246746752C3D}"/>
              </a:ext>
            </a:extLst>
          </p:cNvPr>
          <p:cNvSpPr txBox="1"/>
          <p:nvPr userDrawn="1"/>
        </p:nvSpPr>
        <p:spPr>
          <a:xfrm>
            <a:off x="11199464" y="0"/>
            <a:ext cx="969962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Overview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25344" y="11211"/>
            <a:ext cx="67678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99464" y="0"/>
            <a:ext cx="969962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Overview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45719" y="2136338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2: Fit for Life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Lesson: Overview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Pages 28 &amp; 29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65894-B32B-4EFD-9983-F6EEC480FB24}"/>
              </a:ext>
            </a:extLst>
          </p:cNvPr>
          <p:cNvSpPr/>
          <p:nvPr/>
        </p:nvSpPr>
        <p:spPr>
          <a:xfrm>
            <a:off x="911082" y="1419752"/>
            <a:ext cx="5808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mat 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mæt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cái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thảm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chiếu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FC80-AC1D-4B00-89ED-230E472D13BF}"/>
              </a:ext>
            </a:extLst>
          </p:cNvPr>
          <p:cNvSpPr/>
          <p:nvPr/>
        </p:nvSpPr>
        <p:spPr>
          <a:xfrm>
            <a:off x="911082" y="1964658"/>
            <a:ext cx="834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helmet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helmət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nón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hộ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mũ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hiểm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D2273-80E7-4D1A-9FD7-64281668C996}"/>
              </a:ext>
            </a:extLst>
          </p:cNvPr>
          <p:cNvSpPr/>
          <p:nvPr/>
        </p:nvSpPr>
        <p:spPr>
          <a:xfrm>
            <a:off x="897227" y="2522983"/>
            <a:ext cx="7013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flippers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flɪpərz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pl.n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chèo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92BFC-8338-4761-821D-0494510D8EA4}"/>
              </a:ext>
            </a:extLst>
          </p:cNvPr>
          <p:cNvSpPr/>
          <p:nvPr/>
        </p:nvSpPr>
        <p:spPr>
          <a:xfrm>
            <a:off x="897227" y="3075755"/>
            <a:ext cx="8363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boxing gloves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bɒksɪŋ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ɡlʌvz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00CC"/>
                </a:solidFill>
                <a:latin typeface="+mj-lt"/>
              </a:rPr>
              <a:t>găng tay đấm bốc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29672" y="3647936"/>
            <a:ext cx="6981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wetsuit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wetsuːt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lặn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24937" y="4242273"/>
            <a:ext cx="833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rollerblades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rəʊləbleɪdz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đôi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giày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trượt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patin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62117" y="4790275"/>
            <a:ext cx="5180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hoop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huːp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cái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vòng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57382" y="5315337"/>
            <a:ext cx="670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snorkel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snɔːkəl</a:t>
            </a:r>
            <a:r>
              <a:rPr lang="en-US" sz="2800" dirty="0"/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thở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57382" y="5769282"/>
            <a:ext cx="670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punch bag 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pʌntʃ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bæɡ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đấm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bốc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" name="m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621149"/>
            <a:ext cx="609600" cy="609600"/>
          </a:xfrm>
          <a:prstGeom prst="rect">
            <a:avLst/>
          </a:prstGeom>
        </p:spPr>
      </p:pic>
      <p:pic>
        <p:nvPicPr>
          <p:cNvPr id="4" name="flippe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597957"/>
            <a:ext cx="609600" cy="609600"/>
          </a:xfrm>
          <a:prstGeom prst="rect">
            <a:avLst/>
          </a:prstGeom>
        </p:spPr>
      </p:pic>
      <p:pic>
        <p:nvPicPr>
          <p:cNvPr id="5" name="helm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562852"/>
            <a:ext cx="609600" cy="609600"/>
          </a:xfrm>
          <a:prstGeom prst="rect">
            <a:avLst/>
          </a:prstGeom>
        </p:spPr>
      </p:pic>
      <p:pic>
        <p:nvPicPr>
          <p:cNvPr id="6" name="boxing clu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632389"/>
            <a:ext cx="609600" cy="609600"/>
          </a:xfrm>
          <a:prstGeom prst="rect">
            <a:avLst/>
          </a:prstGeom>
        </p:spPr>
      </p:pic>
      <p:pic>
        <p:nvPicPr>
          <p:cNvPr id="7" name="wetsui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670744"/>
            <a:ext cx="609600" cy="609600"/>
          </a:xfrm>
          <a:prstGeom prst="rect">
            <a:avLst/>
          </a:prstGeom>
        </p:spPr>
      </p:pic>
      <p:pic>
        <p:nvPicPr>
          <p:cNvPr id="9" name="rollerblade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92053" y="606027"/>
            <a:ext cx="609600" cy="609600"/>
          </a:xfrm>
          <a:prstGeom prst="rect">
            <a:avLst/>
          </a:prstGeom>
        </p:spPr>
      </p:pic>
      <p:pic>
        <p:nvPicPr>
          <p:cNvPr id="10" name="hoop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38353" y="576499"/>
            <a:ext cx="609600" cy="609600"/>
          </a:xfrm>
          <a:prstGeom prst="rect">
            <a:avLst/>
          </a:prstGeom>
        </p:spPr>
      </p:pic>
      <p:pic>
        <p:nvPicPr>
          <p:cNvPr id="11" name="snorkl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22792" y="533400"/>
            <a:ext cx="609600" cy="609600"/>
          </a:xfrm>
          <a:prstGeom prst="rect">
            <a:avLst/>
          </a:prstGeom>
        </p:spPr>
      </p:pic>
      <p:pic>
        <p:nvPicPr>
          <p:cNvPr id="12" name="punchbag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84653" y="58889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1967" y="1721410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4255" y="2206320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4255" y="2857442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2803" y="3450787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4255" y="4047802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95568" y="5114232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sym typeface="Wingdings" panose="05000000000000000000" pitchFamily="2" charset="2"/>
              </a:rPr>
              <a:t>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5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9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2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49383-6A67-45C2-A359-830ADC8397A7}"/>
              </a:ext>
            </a:extLst>
          </p:cNvPr>
          <p:cNvSpPr/>
          <p:nvPr/>
        </p:nvSpPr>
        <p:spPr>
          <a:xfrm>
            <a:off x="446465" y="600790"/>
            <a:ext cx="11041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solidFill>
                  <a:srgbClr val="09B14A"/>
                </a:solidFill>
                <a:latin typeface="+mj-lt"/>
              </a:rPr>
              <a:t>2.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Write the sports/activities (1-5) under the correct heading. 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40793-C2D2-4125-8E45-F6DAE766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63" y="3040055"/>
            <a:ext cx="11405673" cy="2692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CF46A-761F-4D76-A2C4-6A8BE30CE487}"/>
              </a:ext>
            </a:extLst>
          </p:cNvPr>
          <p:cNvSpPr/>
          <p:nvPr/>
        </p:nvSpPr>
        <p:spPr>
          <a:xfrm>
            <a:off x="9764635" y="1374146"/>
            <a:ext cx="22001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+mj-lt"/>
              </a:rPr>
              <a:t>5. kickboxing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CA861-E217-4425-96D7-52E35893812D}"/>
              </a:ext>
            </a:extLst>
          </p:cNvPr>
          <p:cNvSpPr/>
          <p:nvPr/>
        </p:nvSpPr>
        <p:spPr>
          <a:xfrm>
            <a:off x="446465" y="1374146"/>
            <a:ext cx="12967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+mj-lt"/>
              </a:rPr>
              <a:t>1. yoga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BA791-FE22-41FD-9D6E-1F513D83BC85}"/>
              </a:ext>
            </a:extLst>
          </p:cNvPr>
          <p:cNvSpPr/>
          <p:nvPr/>
        </p:nvSpPr>
        <p:spPr>
          <a:xfrm>
            <a:off x="7370326" y="1374146"/>
            <a:ext cx="21435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+mj-lt"/>
              </a:rPr>
              <a:t>4. basketball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67DC9-DC4E-457A-AE3F-E0C3A22954EC}"/>
              </a:ext>
            </a:extLst>
          </p:cNvPr>
          <p:cNvSpPr/>
          <p:nvPr/>
        </p:nvSpPr>
        <p:spPr>
          <a:xfrm>
            <a:off x="4573471" y="1377769"/>
            <a:ext cx="25460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+mj-lt"/>
              </a:rPr>
              <a:t>3. rollerblading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A2627-BC03-4BF6-BA04-2F150A9EFBCF}"/>
              </a:ext>
            </a:extLst>
          </p:cNvPr>
          <p:cNvSpPr/>
          <p:nvPr/>
        </p:nvSpPr>
        <p:spPr>
          <a:xfrm>
            <a:off x="2030253" y="1374146"/>
            <a:ext cx="22561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latin typeface="+mj-lt"/>
              </a:rPr>
              <a:t>2. </a:t>
            </a:r>
            <a:r>
              <a:rPr lang="en-US" sz="3000" dirty="0" err="1">
                <a:solidFill>
                  <a:srgbClr val="0000CC"/>
                </a:solidFill>
                <a:latin typeface="+mj-lt"/>
              </a:rPr>
              <a:t>snorkelling</a:t>
            </a:r>
            <a:endParaRPr lang="en-US" sz="3000" dirty="0">
              <a:solidFill>
                <a:srgbClr val="0000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02891 0.3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8032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51459 0.36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819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1054 0.4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2210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22552 0.36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819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73581 0.4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2194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492" y="373416"/>
            <a:ext cx="9099818" cy="602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4295686" y="3712066"/>
            <a:ext cx="3292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Listening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6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EEB77F-FB22-4649-835A-152B7C32BF16}"/>
              </a:ext>
            </a:extLst>
          </p:cNvPr>
          <p:cNvSpPr/>
          <p:nvPr/>
        </p:nvSpPr>
        <p:spPr>
          <a:xfrm>
            <a:off x="3022242" y="478427"/>
            <a:ext cx="9101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9B14A"/>
                </a:solidFill>
                <a:latin typeface="+mn-lt"/>
              </a:rPr>
              <a:t>3. </a:t>
            </a:r>
            <a:r>
              <a:rPr lang="en-US" sz="2800" dirty="0">
                <a:solidFill>
                  <a:srgbClr val="211D1E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211D1E"/>
                </a:solidFill>
                <a:latin typeface="+mn-lt"/>
              </a:rPr>
              <a:t>Listen and match the people (1-3) to the sports/activities (A-D) they are doing now. There is one extra word. </a:t>
            </a:r>
            <a:endParaRPr lang="en-US" sz="28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BAC40-8389-40F8-A957-6FDFA2AF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24" y="2069046"/>
            <a:ext cx="11174384" cy="328658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A0EF08-FD0E-4888-9128-E5E9FF5383A4}"/>
              </a:ext>
            </a:extLst>
          </p:cNvPr>
          <p:cNvCxnSpPr/>
          <p:nvPr/>
        </p:nvCxnSpPr>
        <p:spPr>
          <a:xfrm>
            <a:off x="4533363" y="2665929"/>
            <a:ext cx="3039414" cy="13522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D95AC4-7014-4C23-87A9-2DC3A8D91AC1}"/>
              </a:ext>
            </a:extLst>
          </p:cNvPr>
          <p:cNvCxnSpPr/>
          <p:nvPr/>
        </p:nvCxnSpPr>
        <p:spPr>
          <a:xfrm>
            <a:off x="4533363" y="3262812"/>
            <a:ext cx="3039414" cy="13522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D80523-0CE5-4AAF-A8C3-C9ED5D3FC3CA}"/>
              </a:ext>
            </a:extLst>
          </p:cNvPr>
          <p:cNvCxnSpPr>
            <a:cxnSpLocks/>
          </p:cNvCxnSpPr>
          <p:nvPr/>
        </p:nvCxnSpPr>
        <p:spPr>
          <a:xfrm flipV="1">
            <a:off x="4499019" y="3342070"/>
            <a:ext cx="3073758" cy="6612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3FB6590-9018-4637-8AD9-180F67D21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647" y="354509"/>
            <a:ext cx="3970671" cy="704403"/>
          </a:xfrm>
          <a:prstGeom prst="rect">
            <a:avLst/>
          </a:prstGeom>
        </p:spPr>
      </p:pic>
      <p:pic>
        <p:nvPicPr>
          <p:cNvPr id="9" name="TA7 RIGHT ON - CD1 - TRACK 16">
            <a:hlinkClick r:id="" action="ppaction://media"/>
            <a:extLst>
              <a:ext uri="{FF2B5EF4-FFF2-40B4-BE49-F238E27FC236}">
                <a16:creationId xmlns:a16="http://schemas.microsoft.com/office/drawing/2014/main" id="{4634597A-1077-464A-9A44-BCA5E6A92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0434" y="984675"/>
            <a:ext cx="447859" cy="447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50" y="415925"/>
            <a:ext cx="8962701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4716428" y="3711575"/>
            <a:ext cx="24717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WB, page 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A404BF-2E2C-419A-98FB-56E9423B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318" y="1117600"/>
            <a:ext cx="6013364" cy="5363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74E296-BE35-4DF4-94ED-F090F7FCA512}"/>
              </a:ext>
            </a:extLst>
          </p:cNvPr>
          <p:cNvSpPr/>
          <p:nvPr/>
        </p:nvSpPr>
        <p:spPr>
          <a:xfrm>
            <a:off x="2082085" y="4712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latin typeface="+mj-lt"/>
              </a:rPr>
              <a:t>2. </a:t>
            </a:r>
            <a:r>
              <a:rPr lang="en-US" sz="3600" b="1" dirty="0">
                <a:solidFill>
                  <a:srgbClr val="211D1E"/>
                </a:solidFill>
                <a:latin typeface="+mj-lt"/>
              </a:rPr>
              <a:t>Label the pictures.</a:t>
            </a:r>
            <a:endParaRPr lang="en-US" sz="3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A9A0F-8500-4979-BC09-B3D6418199DC}"/>
              </a:ext>
            </a:extLst>
          </p:cNvPr>
          <p:cNvSpPr txBox="1"/>
          <p:nvPr/>
        </p:nvSpPr>
        <p:spPr>
          <a:xfrm>
            <a:off x="3825025" y="2936557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+mj-lt"/>
              </a:rPr>
              <a:t>snorkelling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3653C3-CF2D-4FC3-8BA1-7711C111A80F}"/>
              </a:ext>
            </a:extLst>
          </p:cNvPr>
          <p:cNvSpPr txBox="1"/>
          <p:nvPr/>
        </p:nvSpPr>
        <p:spPr>
          <a:xfrm>
            <a:off x="6782043" y="2954182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basketball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101910-8E76-4200-BA91-9D0B3D33D28B}"/>
              </a:ext>
            </a:extLst>
          </p:cNvPr>
          <p:cNvSpPr txBox="1"/>
          <p:nvPr/>
        </p:nvSpPr>
        <p:spPr>
          <a:xfrm>
            <a:off x="4080456" y="5976307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volleyball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961600-6F91-43AE-AACD-C64B8E123AA9}"/>
              </a:ext>
            </a:extLst>
          </p:cNvPr>
          <p:cNvSpPr txBox="1"/>
          <p:nvPr/>
        </p:nvSpPr>
        <p:spPr>
          <a:xfrm>
            <a:off x="6730527" y="5964824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table tennis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100DF-A394-425F-8B9E-F439BA9A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2390282"/>
            <a:ext cx="8497486" cy="22577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0F71B-5852-4260-92CE-949604B5C6C6}"/>
              </a:ext>
            </a:extLst>
          </p:cNvPr>
          <p:cNvSpPr/>
          <p:nvPr/>
        </p:nvSpPr>
        <p:spPr>
          <a:xfrm>
            <a:off x="1451019" y="729580"/>
            <a:ext cx="82725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sz="3800" b="1" dirty="0">
                <a:solidFill>
                  <a:srgbClr val="009900"/>
                </a:solidFill>
                <a:latin typeface="+mj-lt"/>
              </a:rPr>
              <a:t>3 Fill in each gap with </a:t>
            </a:r>
            <a:r>
              <a:rPr lang="en-US" sz="3800" i="1" dirty="0">
                <a:solidFill>
                  <a:srgbClr val="009900"/>
                </a:solidFill>
                <a:latin typeface="+mj-lt"/>
              </a:rPr>
              <a:t>do</a:t>
            </a:r>
            <a:r>
              <a:rPr lang="en-US" sz="3800" b="1" dirty="0">
                <a:solidFill>
                  <a:srgbClr val="009900"/>
                </a:solidFill>
                <a:latin typeface="+mj-lt"/>
              </a:rPr>
              <a:t>, </a:t>
            </a:r>
            <a:r>
              <a:rPr lang="en-US" sz="3800" i="1" dirty="0">
                <a:solidFill>
                  <a:srgbClr val="009900"/>
                </a:solidFill>
                <a:latin typeface="+mj-lt"/>
              </a:rPr>
              <a:t>play </a:t>
            </a:r>
            <a:r>
              <a:rPr lang="en-US" sz="3800" b="1" dirty="0">
                <a:solidFill>
                  <a:srgbClr val="009900"/>
                </a:solidFill>
                <a:latin typeface="+mj-lt"/>
              </a:rPr>
              <a:t>or </a:t>
            </a:r>
            <a:r>
              <a:rPr lang="en-US" sz="3800" i="1" dirty="0">
                <a:solidFill>
                  <a:srgbClr val="009900"/>
                </a:solidFill>
                <a:latin typeface="+mj-lt"/>
              </a:rPr>
              <a:t>go</a:t>
            </a:r>
            <a:r>
              <a:rPr lang="en-US" sz="3800" b="1" dirty="0">
                <a:solidFill>
                  <a:srgbClr val="009900"/>
                </a:solidFill>
                <a:latin typeface="+mj-lt"/>
              </a:rPr>
              <a:t>. </a:t>
            </a:r>
            <a:endParaRPr lang="en-US" sz="380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94D24-FA62-4FAC-ADF0-FC7A11952556}"/>
              </a:ext>
            </a:extLst>
          </p:cNvPr>
          <p:cNvSpPr txBox="1"/>
          <p:nvPr/>
        </p:nvSpPr>
        <p:spPr>
          <a:xfrm>
            <a:off x="3206840" y="2300129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1DA04-B2E4-4E3E-873D-48B5238CE6BE}"/>
              </a:ext>
            </a:extLst>
          </p:cNvPr>
          <p:cNvSpPr txBox="1"/>
          <p:nvPr/>
        </p:nvSpPr>
        <p:spPr>
          <a:xfrm>
            <a:off x="3206840" y="2983817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A82B4-1BF5-4480-A72B-3A8C52F1F6DA}"/>
              </a:ext>
            </a:extLst>
          </p:cNvPr>
          <p:cNvSpPr txBox="1"/>
          <p:nvPr/>
        </p:nvSpPr>
        <p:spPr>
          <a:xfrm>
            <a:off x="3168203" y="3731900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17996-3720-454A-9D46-A5A01E7F9883}"/>
              </a:ext>
            </a:extLst>
          </p:cNvPr>
          <p:cNvSpPr txBox="1"/>
          <p:nvPr/>
        </p:nvSpPr>
        <p:spPr>
          <a:xfrm>
            <a:off x="10344743" y="553524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WB, page 16</a:t>
            </a:r>
          </a:p>
        </p:txBody>
      </p:sp>
    </p:spTree>
    <p:extLst>
      <p:ext uri="{BB962C8B-B14F-4D97-AF65-F5344CB8AC3E}">
        <p14:creationId xmlns:p14="http://schemas.microsoft.com/office/powerpoint/2010/main" val="40236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E38782-3403-444E-9A3B-8C7F368B232E}"/>
              </a:ext>
            </a:extLst>
          </p:cNvPr>
          <p:cNvSpPr txBox="1"/>
          <p:nvPr/>
        </p:nvSpPr>
        <p:spPr>
          <a:xfrm>
            <a:off x="10311349" y="450492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WB, page 16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9DF28-E4E7-459B-8050-E9B1A9E4833B}"/>
              </a:ext>
            </a:extLst>
          </p:cNvPr>
          <p:cNvSpPr/>
          <p:nvPr/>
        </p:nvSpPr>
        <p:spPr>
          <a:xfrm>
            <a:off x="283335" y="316973"/>
            <a:ext cx="9607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+mj-lt"/>
              </a:rPr>
              <a:t> </a:t>
            </a:r>
            <a:r>
              <a:rPr lang="en-US" sz="3000" b="1" dirty="0">
                <a:solidFill>
                  <a:srgbClr val="09B14A"/>
                </a:solidFill>
                <a:latin typeface="+mj-lt"/>
              </a:rPr>
              <a:t>4 </a:t>
            </a:r>
            <a:r>
              <a:rPr lang="en-US" sz="3000" dirty="0">
                <a:solidFill>
                  <a:srgbClr val="09B14A"/>
                </a:solidFill>
                <a:latin typeface="+mj-lt"/>
              </a:rPr>
              <a:t>★★★ </a:t>
            </a:r>
            <a:r>
              <a:rPr lang="en-US" sz="3000" b="1" dirty="0">
                <a:solidFill>
                  <a:srgbClr val="211D1E"/>
                </a:solidFill>
                <a:latin typeface="+mj-lt"/>
              </a:rPr>
              <a:t>Write the equipment. What sport are the people talking about? 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74DE7-2CEE-4182-93DF-78E3E167A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00" y="1332636"/>
            <a:ext cx="4210024" cy="2945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0008-3A78-4F31-B566-CF617B5EB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188" y="1361613"/>
            <a:ext cx="4121723" cy="271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B13EC-B6FE-41D6-B567-5BBD788C7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00" y="4278308"/>
            <a:ext cx="4613603" cy="2088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A29F0-8711-4625-A8D5-AF0B776E3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135" y="4073874"/>
            <a:ext cx="4210023" cy="22706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053325-9184-48C8-8009-1B84A4E65754}"/>
              </a:ext>
            </a:extLst>
          </p:cNvPr>
          <p:cNvSpPr/>
          <p:nvPr/>
        </p:nvSpPr>
        <p:spPr>
          <a:xfrm>
            <a:off x="2792479" y="1579721"/>
            <a:ext cx="113093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flippers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891457-79E2-49BF-90B6-24780160FF02}"/>
              </a:ext>
            </a:extLst>
          </p:cNvPr>
          <p:cNvSpPr/>
          <p:nvPr/>
        </p:nvSpPr>
        <p:spPr>
          <a:xfrm>
            <a:off x="2418220" y="2112974"/>
            <a:ext cx="133529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snorkel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85F26B-5923-4E2D-8238-D685C3BC9DAE}"/>
              </a:ext>
            </a:extLst>
          </p:cNvPr>
          <p:cNvSpPr/>
          <p:nvPr/>
        </p:nvSpPr>
        <p:spPr>
          <a:xfrm>
            <a:off x="1951952" y="3710073"/>
            <a:ext cx="1625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+mj-lt"/>
              </a:rPr>
              <a:t>snorkelling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27378F-E676-4CFB-B364-27F72C122DC2}"/>
              </a:ext>
            </a:extLst>
          </p:cNvPr>
          <p:cNvSpPr/>
          <p:nvPr/>
        </p:nvSpPr>
        <p:spPr>
          <a:xfrm>
            <a:off x="7430067" y="1671076"/>
            <a:ext cx="125029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helmet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5CBC44-ECD4-44E5-BE95-45087F98B91C}"/>
              </a:ext>
            </a:extLst>
          </p:cNvPr>
          <p:cNvSpPr/>
          <p:nvPr/>
        </p:nvSpPr>
        <p:spPr>
          <a:xfrm>
            <a:off x="7012025" y="2272201"/>
            <a:ext cx="166833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rollerblades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725CF-3512-453B-A2CA-10109B6C149B}"/>
              </a:ext>
            </a:extLst>
          </p:cNvPr>
          <p:cNvSpPr/>
          <p:nvPr/>
        </p:nvSpPr>
        <p:spPr>
          <a:xfrm>
            <a:off x="6303523" y="3480516"/>
            <a:ext cx="186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rollerblading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B4AB7E-6231-41E3-B312-82D70048CFCD}"/>
              </a:ext>
            </a:extLst>
          </p:cNvPr>
          <p:cNvSpPr/>
          <p:nvPr/>
        </p:nvSpPr>
        <p:spPr>
          <a:xfrm>
            <a:off x="2657409" y="4525393"/>
            <a:ext cx="148958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mat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42DFA-45F2-4040-A2FD-9C2E464C5EBC}"/>
              </a:ext>
            </a:extLst>
          </p:cNvPr>
          <p:cNvSpPr/>
          <p:nvPr/>
        </p:nvSpPr>
        <p:spPr>
          <a:xfrm>
            <a:off x="2063497" y="5777544"/>
            <a:ext cx="1513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yoga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0E3882-87E2-49BA-9711-102A71F88BC2}"/>
              </a:ext>
            </a:extLst>
          </p:cNvPr>
          <p:cNvSpPr/>
          <p:nvPr/>
        </p:nvSpPr>
        <p:spPr>
          <a:xfrm>
            <a:off x="7430067" y="4226210"/>
            <a:ext cx="186168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boxing gloves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95B3FB-CAE7-49EC-B96B-F2933C697B70}"/>
              </a:ext>
            </a:extLst>
          </p:cNvPr>
          <p:cNvSpPr/>
          <p:nvPr/>
        </p:nvSpPr>
        <p:spPr>
          <a:xfrm>
            <a:off x="6167531" y="5315879"/>
            <a:ext cx="140381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punchbag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E99169-04F7-4175-B2B0-C06655FFCB92}"/>
              </a:ext>
            </a:extLst>
          </p:cNvPr>
          <p:cNvSpPr/>
          <p:nvPr/>
        </p:nvSpPr>
        <p:spPr>
          <a:xfrm>
            <a:off x="6409074" y="5861838"/>
            <a:ext cx="186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kickboxing</a:t>
            </a:r>
          </a:p>
        </p:txBody>
      </p:sp>
    </p:spTree>
    <p:extLst>
      <p:ext uri="{BB962C8B-B14F-4D97-AF65-F5344CB8AC3E}">
        <p14:creationId xmlns:p14="http://schemas.microsoft.com/office/powerpoint/2010/main" val="54440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6" grpId="0"/>
      <p:bldP spid="18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2283" y="449580"/>
            <a:ext cx="8400309" cy="595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459408" y="270287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54787-1430-4D9C-8BCD-8BB7756B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305" y="395661"/>
            <a:ext cx="7575177" cy="841468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Speaking: </a:t>
            </a:r>
            <a:r>
              <a:rPr lang="en-US" dirty="0">
                <a:solidFill>
                  <a:srgbClr val="00B050"/>
                </a:solidFill>
              </a:rPr>
              <a:t>Making suggestions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8BD51-649E-4857-9599-542DD6DE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4" y="1399797"/>
            <a:ext cx="3525407" cy="4058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92329-16E3-4DAE-AECC-D98F9F02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63" y="2528044"/>
            <a:ext cx="8400851" cy="2259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FCFC3-AB77-4EF7-B604-07E81599E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00" y="320682"/>
            <a:ext cx="4890794" cy="8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765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63940" y="26257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67115" y="453231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79815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57590" y="3589338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82990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522" y="484814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939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1279968" y="1891488"/>
            <a:ext cx="10814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i="1" dirty="0">
                <a:solidFill>
                  <a:schemeClr val="hlink"/>
                </a:solidFill>
                <a:latin typeface="Calibri" pitchFamily="34" charset="0"/>
              </a:rPr>
              <a:t>Work in pairs. Talk about the sport you like best.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797" y="373194"/>
            <a:ext cx="8963696" cy="61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Sports and Equipment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Making suggestions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406" y="1826967"/>
            <a:ext cx="11103399" cy="2923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 exercises in workbook on page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vocabulary in 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(pp. 10 &amp; 11).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Prepare the next lesson (page 30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43010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n-lt"/>
              </a:rPr>
              <a:t>- learn and use vocabulary for appearance.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n-lt"/>
              </a:rPr>
              <a:t>- improve listening skills and pronunciation.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n-lt"/>
              </a:rPr>
              <a:t>- recall the expressions for making suggestions.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n-lt"/>
              </a:rPr>
              <a:t>- act out a dialogue to make suggestions.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312" y="454445"/>
            <a:ext cx="8770513" cy="58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1797273" y="415008"/>
            <a:ext cx="7564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What is it?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95457" y="1614606"/>
            <a:ext cx="75644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CC"/>
                </a:solidFill>
                <a:latin typeface="+mj-lt"/>
              </a:rPr>
              <a:t>It is now a popular form of exercise around the world.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CC"/>
                </a:solidFill>
                <a:latin typeface="+mj-lt"/>
              </a:rPr>
              <a:t>It is an ancient practice.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CC"/>
                </a:solidFill>
                <a:latin typeface="+mj-lt"/>
              </a:rPr>
              <a:t>It involves concentration and deep breathing.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CC"/>
                </a:solidFill>
                <a:latin typeface="+mj-lt"/>
              </a:rPr>
              <a:t>Practising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it regularly can improve strength, calmness, and well-being.</a:t>
            </a:r>
            <a:endParaRPr lang="en-US" sz="2800" b="1" i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1267" name="AutoShape 6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8" name="AutoShape 8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AutoShape 10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8724573" y="4722687"/>
            <a:ext cx="2882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Yoga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0391775" y="5749925"/>
            <a:ext cx="161925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Answer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4CB09-560F-4588-9573-31C09DD0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573" y="1685659"/>
            <a:ext cx="2737624" cy="2882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690" y="520624"/>
            <a:ext cx="9428018" cy="586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389150" y="3740150"/>
            <a:ext cx="40433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2510" y="438640"/>
            <a:ext cx="3255963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DAE881-24DA-489C-AE9A-BED7A19C8775}"/>
              </a:ext>
            </a:extLst>
          </p:cNvPr>
          <p:cNvSpPr/>
          <p:nvPr/>
        </p:nvSpPr>
        <p:spPr>
          <a:xfrm>
            <a:off x="3524517" y="438640"/>
            <a:ext cx="8100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latin typeface="+mj-lt"/>
              </a:rPr>
              <a:t> </a:t>
            </a:r>
            <a:r>
              <a:rPr lang="en-US" sz="4200" b="1" dirty="0">
                <a:solidFill>
                  <a:srgbClr val="09B14A"/>
                </a:solidFill>
                <a:latin typeface="+mj-lt"/>
              </a:rPr>
              <a:t>Sports/Activities &amp; Equipment</a:t>
            </a:r>
            <a:endParaRPr lang="en-US" sz="42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730A6-7AF1-405D-8352-F7C8A641A87B}"/>
              </a:ext>
            </a:extLst>
          </p:cNvPr>
          <p:cNvSpPr/>
          <p:nvPr/>
        </p:nvSpPr>
        <p:spPr>
          <a:xfrm>
            <a:off x="476519" y="1177304"/>
            <a:ext cx="9762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1. </a:t>
            </a:r>
            <a:r>
              <a:rPr lang="en-US" sz="2800" b="1" dirty="0">
                <a:solidFill>
                  <a:srgbClr val="211D1E"/>
                </a:solidFill>
                <a:latin typeface="+mn-lt"/>
              </a:rPr>
              <a:t>Match the words (1-9) to the letters (A-I). Listen and check. 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06A9C-5B09-4DBB-9CBC-1CD881E6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75" y="1915968"/>
            <a:ext cx="11307753" cy="4067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A5AD1-22D6-4261-91F2-0C4094A477C7}"/>
              </a:ext>
            </a:extLst>
          </p:cNvPr>
          <p:cNvSpPr txBox="1"/>
          <p:nvPr/>
        </p:nvSpPr>
        <p:spPr>
          <a:xfrm>
            <a:off x="1457155" y="2855528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80F3F-7CD6-4C0A-AABB-5D95319EB1D8}"/>
              </a:ext>
            </a:extLst>
          </p:cNvPr>
          <p:cNvSpPr txBox="1"/>
          <p:nvPr/>
        </p:nvSpPr>
        <p:spPr>
          <a:xfrm>
            <a:off x="1425256" y="3565118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D7039-749D-4BD7-B6C2-C43C75A903FB}"/>
              </a:ext>
            </a:extLst>
          </p:cNvPr>
          <p:cNvSpPr txBox="1"/>
          <p:nvPr/>
        </p:nvSpPr>
        <p:spPr>
          <a:xfrm>
            <a:off x="1534428" y="4229677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B0FEE-3D16-4188-A340-253AD75ACAE5}"/>
              </a:ext>
            </a:extLst>
          </p:cNvPr>
          <p:cNvSpPr txBox="1"/>
          <p:nvPr/>
        </p:nvSpPr>
        <p:spPr>
          <a:xfrm>
            <a:off x="1444276" y="4926388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3128C-1E48-478F-89F2-792CE7E265E4}"/>
              </a:ext>
            </a:extLst>
          </p:cNvPr>
          <p:cNvSpPr txBox="1"/>
          <p:nvPr/>
        </p:nvSpPr>
        <p:spPr>
          <a:xfrm>
            <a:off x="7804293" y="2157922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925478-4339-4726-9C78-EC98C7619558}"/>
              </a:ext>
            </a:extLst>
          </p:cNvPr>
          <p:cNvSpPr txBox="1"/>
          <p:nvPr/>
        </p:nvSpPr>
        <p:spPr>
          <a:xfrm>
            <a:off x="7795601" y="2843977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753E9-1D2E-4C64-AEDA-11C5B07A9144}"/>
              </a:ext>
            </a:extLst>
          </p:cNvPr>
          <p:cNvSpPr txBox="1"/>
          <p:nvPr/>
        </p:nvSpPr>
        <p:spPr>
          <a:xfrm>
            <a:off x="7816258" y="3565118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267C0-D461-4962-9B25-48BA776BF2E7}"/>
              </a:ext>
            </a:extLst>
          </p:cNvPr>
          <p:cNvSpPr txBox="1"/>
          <p:nvPr/>
        </p:nvSpPr>
        <p:spPr>
          <a:xfrm>
            <a:off x="7802162" y="4216798"/>
            <a:ext cx="5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H</a:t>
            </a:r>
          </a:p>
        </p:txBody>
      </p:sp>
      <p:pic>
        <p:nvPicPr>
          <p:cNvPr id="7" name="TA7 RIGHT ON - CD1 - TRACK 15">
            <a:hlinkClick r:id="" action="ppaction://media"/>
            <a:extLst>
              <a:ext uri="{FF2B5EF4-FFF2-40B4-BE49-F238E27FC236}">
                <a16:creationId xmlns:a16="http://schemas.microsoft.com/office/drawing/2014/main" id="{B5EA6454-E1EF-4C5A-B44A-A91D1C8E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6545" y="1216754"/>
            <a:ext cx="444319" cy="444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8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65894-B32B-4EFD-9983-F6EEC480FB24}"/>
              </a:ext>
            </a:extLst>
          </p:cNvPr>
          <p:cNvSpPr/>
          <p:nvPr/>
        </p:nvSpPr>
        <p:spPr>
          <a:xfrm>
            <a:off x="911082" y="1419752"/>
            <a:ext cx="5808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mat 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mæt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cái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thảm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chiếu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FC80-AC1D-4B00-89ED-230E472D13BF}"/>
              </a:ext>
            </a:extLst>
          </p:cNvPr>
          <p:cNvSpPr/>
          <p:nvPr/>
        </p:nvSpPr>
        <p:spPr>
          <a:xfrm>
            <a:off x="911082" y="1964658"/>
            <a:ext cx="834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helmet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helmət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nón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hộ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mũ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hiểm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D2273-80E7-4D1A-9FD7-64281668C996}"/>
              </a:ext>
            </a:extLst>
          </p:cNvPr>
          <p:cNvSpPr/>
          <p:nvPr/>
        </p:nvSpPr>
        <p:spPr>
          <a:xfrm>
            <a:off x="897227" y="2522983"/>
            <a:ext cx="7013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flippers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flɪpərz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pl.n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chèo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92BFC-8338-4761-821D-0494510D8EA4}"/>
              </a:ext>
            </a:extLst>
          </p:cNvPr>
          <p:cNvSpPr/>
          <p:nvPr/>
        </p:nvSpPr>
        <p:spPr>
          <a:xfrm>
            <a:off x="897227" y="3075755"/>
            <a:ext cx="8363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boxing gloves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bɒksɪŋ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ɡlʌvz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00CC"/>
                </a:solidFill>
                <a:latin typeface="+mj-lt"/>
              </a:rPr>
              <a:t>găng tay đấm bốc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29672" y="3647936"/>
            <a:ext cx="6981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wetsuit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wetsuːt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lặn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24937" y="4242273"/>
            <a:ext cx="833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rollerblades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rəʊləbleɪdz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đôi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giày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trượt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patin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62117" y="4790275"/>
            <a:ext cx="5180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hoop</a:t>
            </a:r>
            <a:r>
              <a:rPr lang="en-US" sz="2800" dirty="0">
                <a:latin typeface="+mj-lt"/>
              </a:rPr>
              <a:t> 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huːp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cái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vòng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57382" y="5315337"/>
            <a:ext cx="670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snorkel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snɔːkəl</a:t>
            </a:r>
            <a:r>
              <a:rPr lang="en-US" sz="2800" dirty="0"/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thở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957382" y="5769282"/>
            <a:ext cx="670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punch bag 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pʌntʃ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bæɡ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đấm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bốc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" name="m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760557"/>
            <a:ext cx="609600" cy="609600"/>
          </a:xfrm>
          <a:prstGeom prst="rect">
            <a:avLst/>
          </a:prstGeom>
        </p:spPr>
      </p:pic>
      <p:pic>
        <p:nvPicPr>
          <p:cNvPr id="4" name="flippe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737365"/>
            <a:ext cx="609600" cy="609600"/>
          </a:xfrm>
          <a:prstGeom prst="rect">
            <a:avLst/>
          </a:prstGeom>
        </p:spPr>
      </p:pic>
      <p:pic>
        <p:nvPicPr>
          <p:cNvPr id="5" name="helm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702260"/>
            <a:ext cx="609600" cy="609600"/>
          </a:xfrm>
          <a:prstGeom prst="rect">
            <a:avLst/>
          </a:prstGeom>
        </p:spPr>
      </p:pic>
      <p:pic>
        <p:nvPicPr>
          <p:cNvPr id="6" name="boxing clu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771797"/>
            <a:ext cx="609600" cy="609600"/>
          </a:xfrm>
          <a:prstGeom prst="rect">
            <a:avLst/>
          </a:prstGeom>
        </p:spPr>
      </p:pic>
      <p:pic>
        <p:nvPicPr>
          <p:cNvPr id="7" name="wetsui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810152"/>
            <a:ext cx="609600" cy="609600"/>
          </a:xfrm>
          <a:prstGeom prst="rect">
            <a:avLst/>
          </a:prstGeom>
        </p:spPr>
      </p:pic>
      <p:pic>
        <p:nvPicPr>
          <p:cNvPr id="9" name="rollerblade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85728" y="745435"/>
            <a:ext cx="609600" cy="609600"/>
          </a:xfrm>
          <a:prstGeom prst="rect">
            <a:avLst/>
          </a:prstGeom>
        </p:spPr>
      </p:pic>
      <p:pic>
        <p:nvPicPr>
          <p:cNvPr id="10" name="hoop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32028" y="715907"/>
            <a:ext cx="609600" cy="609600"/>
          </a:xfrm>
          <a:prstGeom prst="rect">
            <a:avLst/>
          </a:prstGeom>
        </p:spPr>
      </p:pic>
      <p:pic>
        <p:nvPicPr>
          <p:cNvPr id="11" name="snorkl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16467" y="672808"/>
            <a:ext cx="609600" cy="609600"/>
          </a:xfrm>
          <a:prstGeom prst="rect">
            <a:avLst/>
          </a:prstGeom>
        </p:spPr>
      </p:pic>
      <p:pic>
        <p:nvPicPr>
          <p:cNvPr id="12" name="punchbag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78328" y="728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5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2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9470</TotalTime>
  <Words>613</Words>
  <Application>Microsoft Office PowerPoint</Application>
  <PresentationFormat>Widescreen</PresentationFormat>
  <Paragraphs>122</Paragraphs>
  <Slides>25</Slides>
  <Notes>4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Speaking: Making suggestions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186</cp:revision>
  <dcterms:created xsi:type="dcterms:W3CDTF">2020-12-08T03:17:05Z</dcterms:created>
  <dcterms:modified xsi:type="dcterms:W3CDTF">2022-12-18T06:49:36Z</dcterms:modified>
</cp:coreProperties>
</file>