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33" r:id="rId2"/>
    <p:sldId id="335" r:id="rId3"/>
    <p:sldId id="309" r:id="rId4"/>
    <p:sldId id="310" r:id="rId5"/>
    <p:sldId id="336" r:id="rId6"/>
    <p:sldId id="337" r:id="rId7"/>
    <p:sldId id="320" r:id="rId8"/>
    <p:sldId id="324" r:id="rId9"/>
    <p:sldId id="342" r:id="rId10"/>
    <p:sldId id="341" r:id="rId11"/>
    <p:sldId id="327" r:id="rId12"/>
    <p:sldId id="338" r:id="rId13"/>
    <p:sldId id="330" r:id="rId14"/>
    <p:sldId id="343" r:id="rId15"/>
    <p:sldId id="328" r:id="rId16"/>
  </p:sldIdLst>
  <p:sldSz cx="9144000" cy="6858000" type="screen4x3"/>
  <p:notesSz cx="6858000" cy="9144000"/>
  <p:custDataLst>
    <p:tags r:id="rId18"/>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99"/>
    <a:srgbClr val="008080"/>
    <a:srgbClr val="FFFF00"/>
    <a:srgbClr val="660066"/>
    <a:srgbClr val="FF0066"/>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45AC08-DCD5-48DB-A975-F67424940073}" type="datetimeFigureOut">
              <a:rPr lang="en-US" smtClean="0"/>
              <a:pPr/>
              <a:t>2/25/2022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00E907-9EB4-4EBB-98E6-DCDAD241D33E}" type="slidenum">
              <a:rPr lang="en-US" smtClean="0"/>
              <a:pPr/>
              <a:t>‹#›</a:t>
            </a:fld>
            <a:endParaRPr lang="en-US"/>
          </a:p>
        </p:txBody>
      </p:sp>
    </p:spTree>
    <p:extLst>
      <p:ext uri="{BB962C8B-B14F-4D97-AF65-F5344CB8AC3E}">
        <p14:creationId xmlns:p14="http://schemas.microsoft.com/office/powerpoint/2010/main" val="277546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1D03AC5-B5BF-413E-A837-2DC314105DB6}" type="slidenum">
              <a:rPr lang="en-US"/>
              <a:pPr>
                <a:defRPr/>
              </a:pPr>
              <a:t>‹#›</a:t>
            </a:fld>
            <a:endParaRPr lang="en-US"/>
          </a:p>
        </p:txBody>
      </p:sp>
    </p:spTree>
  </p:cSld>
  <p:clrMapOvr>
    <a:masterClrMapping/>
  </p:clrMapOvr>
  <p:transition>
    <p:diamon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8830236-3729-4EC0-889B-5F1CCFA3E159}" type="slidenum">
              <a:rPr lang="en-US"/>
              <a:pPr>
                <a:defRPr/>
              </a:pPr>
              <a:t>‹#›</a:t>
            </a:fld>
            <a:endParaRPr lang="en-US"/>
          </a:p>
        </p:txBody>
      </p:sp>
    </p:spTree>
  </p:cSld>
  <p:clrMapOvr>
    <a:masterClrMapping/>
  </p:clrMapOvr>
  <p:transition>
    <p:diamon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5C5D2DB-4337-4F92-AA58-54345A7BBE99}" type="slidenum">
              <a:rPr lang="en-US"/>
              <a:pPr>
                <a:defRPr/>
              </a:pPr>
              <a:t>‹#›</a:t>
            </a:fld>
            <a:endParaRPr lang="en-US"/>
          </a:p>
        </p:txBody>
      </p:sp>
    </p:spTree>
  </p:cSld>
  <p:clrMapOvr>
    <a:masterClrMapping/>
  </p:clrMapOvr>
  <p:transition>
    <p:diamon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8D2520A-3319-4199-A1A4-45E1C984377D}" type="slidenum">
              <a:rPr lang="en-US"/>
              <a:pPr>
                <a:defRPr/>
              </a:pPr>
              <a:t>‹#›</a:t>
            </a:fld>
            <a:endParaRPr lang="en-US"/>
          </a:p>
        </p:txBody>
      </p:sp>
    </p:spTree>
  </p:cSld>
  <p:clrMapOvr>
    <a:masterClrMapping/>
  </p:clrMapOvr>
  <p:transition>
    <p:diamon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6CBEE36-6FFE-40B8-BB8E-D76D57FDD93B}" type="slidenum">
              <a:rPr lang="en-US"/>
              <a:pPr>
                <a:defRPr/>
              </a:pPr>
              <a:t>‹#›</a:t>
            </a:fld>
            <a:endParaRPr lang="en-US"/>
          </a:p>
        </p:txBody>
      </p:sp>
    </p:spTree>
  </p:cSld>
  <p:clrMapOvr>
    <a:masterClrMapping/>
  </p:clrMapOvr>
  <p:transition>
    <p:diamon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633E683-0E5A-415F-9263-C9A758CAEFD5}" type="slidenum">
              <a:rPr lang="en-US"/>
              <a:pPr>
                <a:defRPr/>
              </a:pPr>
              <a:t>‹#›</a:t>
            </a:fld>
            <a:endParaRPr lang="en-US"/>
          </a:p>
        </p:txBody>
      </p:sp>
    </p:spTree>
  </p:cSld>
  <p:clrMapOvr>
    <a:masterClrMapping/>
  </p:clrMapOvr>
  <p:transition>
    <p:diamon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E8BF6C4-9042-4E6E-8E85-237DB9217E04}" type="slidenum">
              <a:rPr lang="en-US"/>
              <a:pPr>
                <a:defRPr/>
              </a:pPr>
              <a:t>‹#›</a:t>
            </a:fld>
            <a:endParaRPr lang="en-US"/>
          </a:p>
        </p:txBody>
      </p:sp>
    </p:spTree>
  </p:cSld>
  <p:clrMapOvr>
    <a:masterClrMapping/>
  </p:clrMapOvr>
  <p:transition>
    <p:diamon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343A2D7-6AC0-4C69-A30D-88697D8A0866}" type="slidenum">
              <a:rPr lang="en-US"/>
              <a:pPr>
                <a:defRPr/>
              </a:pPr>
              <a:t>‹#›</a:t>
            </a:fld>
            <a:endParaRPr lang="en-US"/>
          </a:p>
        </p:txBody>
      </p:sp>
    </p:spTree>
  </p:cSld>
  <p:clrMapOvr>
    <a:masterClrMapping/>
  </p:clrMapOvr>
  <p:transition>
    <p:diamon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0F5B0E0-2260-4762-ABB3-4564E2124D79}" type="slidenum">
              <a:rPr lang="en-US"/>
              <a:pPr>
                <a:defRPr/>
              </a:pPr>
              <a:t>‹#›</a:t>
            </a:fld>
            <a:endParaRPr lang="en-US"/>
          </a:p>
        </p:txBody>
      </p:sp>
    </p:spTree>
  </p:cSld>
  <p:clrMapOvr>
    <a:masterClrMapping/>
  </p:clrMapOvr>
  <p:transition>
    <p:diamon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DEBD8B6-C8F5-4E30-B4A1-AB914C889B00}" type="slidenum">
              <a:rPr lang="en-US"/>
              <a:pPr>
                <a:defRPr/>
              </a:pPr>
              <a:t>‹#›</a:t>
            </a:fld>
            <a:endParaRPr lang="en-US"/>
          </a:p>
        </p:txBody>
      </p:sp>
    </p:spTree>
  </p:cSld>
  <p:clrMapOvr>
    <a:masterClrMapping/>
  </p:clrMapOvr>
  <p:transition>
    <p:diamon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642FCBA-9D6E-443E-9340-2FD7C387518F}" type="slidenum">
              <a:rPr lang="en-US"/>
              <a:pPr>
                <a:defRPr/>
              </a:pPr>
              <a:t>‹#›</a:t>
            </a:fld>
            <a:endParaRPr lang="en-US"/>
          </a:p>
        </p:txBody>
      </p:sp>
    </p:spTree>
  </p:cSld>
  <p:clrMapOvr>
    <a:masterClrMapping/>
  </p:clrMapOvr>
  <p:transition>
    <p:diamon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F28426F0-A935-4CA7-8C1B-6883C9754C5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ransition>
    <p:diamond/>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69633">
            <a:extLst>
              <a:ext uri="{FF2B5EF4-FFF2-40B4-BE49-F238E27FC236}">
                <a16:creationId xmlns:a16="http://schemas.microsoft.com/office/drawing/2014/main" id="{FCA79BA3-7BA1-492B-ABEE-9E1431CF93BA}"/>
              </a:ext>
            </a:extLst>
          </p:cNvPr>
          <p:cNvSpPr>
            <a:spLocks noGrp="1" noChangeArrowheads="1"/>
          </p:cNvSpPr>
          <p:nvPr>
            <p:ph type="title"/>
          </p:nvPr>
        </p:nvSpPr>
        <p:spPr/>
        <p:txBody>
          <a:bodyPr/>
          <a:lstStyle/>
          <a:p>
            <a:pPr eaLnBrk="1" hangingPunct="1"/>
            <a:endParaRPr lang="vi-VN" altLang="en-US"/>
          </a:p>
        </p:txBody>
      </p:sp>
      <p:sp>
        <p:nvSpPr>
          <p:cNvPr id="26627" name="Text Placeholder 69634">
            <a:extLst>
              <a:ext uri="{FF2B5EF4-FFF2-40B4-BE49-F238E27FC236}">
                <a16:creationId xmlns:a16="http://schemas.microsoft.com/office/drawing/2014/main" id="{9D5F3505-4E58-45B4-808E-8EF0257F24B1}"/>
              </a:ext>
            </a:extLst>
          </p:cNvPr>
          <p:cNvSpPr>
            <a:spLocks noGrp="1" noChangeArrowheads="1"/>
          </p:cNvSpPr>
          <p:nvPr>
            <p:ph type="body" idx="1"/>
          </p:nvPr>
        </p:nvSpPr>
        <p:spPr/>
        <p:txBody>
          <a:bodyPr/>
          <a:lstStyle/>
          <a:p>
            <a:pPr eaLnBrk="1" hangingPunct="1"/>
            <a:endParaRPr lang="vi-VN" altLang="en-US"/>
          </a:p>
        </p:txBody>
      </p:sp>
      <p:pic>
        <p:nvPicPr>
          <p:cNvPr id="26628" name="Picture 69636" descr="Sơn Nền Hoa Hồng đẹp , Sơn, Nền đẹp, Hoa Màu Hồng Hình nền Vector ...">
            <a:extLst>
              <a:ext uri="{FF2B5EF4-FFF2-40B4-BE49-F238E27FC236}">
                <a16:creationId xmlns:a16="http://schemas.microsoft.com/office/drawing/2014/main" id="{B00140FC-A358-46E5-93E2-8F90D0F0FE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8"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WordArt 4"/>
          <p:cNvSpPr>
            <a:spLocks noChangeArrowheads="1" noChangeShapeType="1" noTextEdit="1"/>
          </p:cNvSpPr>
          <p:nvPr/>
        </p:nvSpPr>
        <p:spPr bwMode="auto">
          <a:xfrm>
            <a:off x="2171700" y="1636939"/>
            <a:ext cx="4800600" cy="762000"/>
          </a:xfrm>
          <a:prstGeom prst="rect">
            <a:avLst/>
          </a:prstGeom>
        </p:spPr>
        <p:txBody>
          <a:bodyPr wrap="none" fromWordArt="1">
            <a:prstTxWarp prst="textPlain">
              <a:avLst>
                <a:gd name="adj" fmla="val 50000"/>
              </a:avLst>
            </a:prstTxWarp>
          </a:bodyPr>
          <a:lstStyle/>
          <a:p>
            <a:pPr algn="ctr"/>
            <a:r>
              <a:rPr lang="en-US" sz="1200" b="1" kern="10" dirty="0" err="1" smtClean="0">
                <a:ln w="9525">
                  <a:noFill/>
                  <a:round/>
                  <a:headEnd/>
                  <a:tailEnd/>
                </a:ln>
                <a:solidFill>
                  <a:srgbClr val="C00000"/>
                </a:solidFill>
                <a:latin typeface="Times New Roman"/>
                <a:cs typeface="Times New Roman"/>
              </a:rPr>
              <a:t>Tiết</a:t>
            </a:r>
            <a:r>
              <a:rPr lang="en-US" sz="1200" b="1" kern="10" dirty="0" smtClean="0">
                <a:ln w="9525">
                  <a:noFill/>
                  <a:round/>
                  <a:headEnd/>
                  <a:tailEnd/>
                </a:ln>
                <a:solidFill>
                  <a:srgbClr val="C00000"/>
                </a:solidFill>
                <a:latin typeface="Times New Roman"/>
                <a:cs typeface="Times New Roman"/>
              </a:rPr>
              <a:t> 114 – 115 - 116</a:t>
            </a:r>
            <a:endParaRPr lang="en-US" sz="1200" b="1" kern="10" dirty="0">
              <a:ln w="9525">
                <a:noFill/>
                <a:round/>
                <a:headEnd/>
                <a:tailEnd/>
              </a:ln>
              <a:solidFill>
                <a:srgbClr val="C00000"/>
              </a:solidFill>
              <a:latin typeface="Times New Roman"/>
              <a:cs typeface="Times New Roman"/>
            </a:endParaRPr>
          </a:p>
        </p:txBody>
      </p:sp>
      <p:sp>
        <p:nvSpPr>
          <p:cNvPr id="7" name="WordArt 4"/>
          <p:cNvSpPr>
            <a:spLocks noChangeArrowheads="1" noChangeShapeType="1" noTextEdit="1"/>
          </p:cNvSpPr>
          <p:nvPr/>
        </p:nvSpPr>
        <p:spPr bwMode="auto">
          <a:xfrm>
            <a:off x="685800" y="2747850"/>
            <a:ext cx="7315200" cy="1066800"/>
          </a:xfrm>
          <a:prstGeom prst="rect">
            <a:avLst/>
          </a:prstGeom>
        </p:spPr>
        <p:txBody>
          <a:bodyPr wrap="none" fromWordArt="1">
            <a:prstTxWarp prst="textPlain">
              <a:avLst>
                <a:gd name="adj" fmla="val 50000"/>
              </a:avLst>
            </a:prstTxWarp>
          </a:bodyPr>
          <a:lstStyle/>
          <a:p>
            <a:pPr algn="ctr"/>
            <a:r>
              <a:rPr lang="en-US" sz="1200" b="1" kern="10" dirty="0" smtClean="0">
                <a:ln w="9525">
                  <a:noFill/>
                  <a:round/>
                  <a:headEnd/>
                  <a:tailEnd/>
                </a:ln>
                <a:solidFill>
                  <a:srgbClr val="FF0000"/>
                </a:solidFill>
                <a:effectLst>
                  <a:outerShdw dist="45791" dir="2021404" algn="ctr" rotWithShape="0">
                    <a:srgbClr val="B2B2B2">
                      <a:alpha val="79999"/>
                    </a:srgbClr>
                  </a:outerShdw>
                </a:effectLst>
                <a:latin typeface="Times New Roman"/>
                <a:cs typeface="Times New Roman"/>
              </a:rPr>
              <a:t>ÔN TẬP: “SANG THU”</a:t>
            </a:r>
            <a:endParaRPr lang="en-US" sz="1200" b="1" kern="10" dirty="0">
              <a:ln w="9525">
                <a:no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p:txBody>
      </p:sp>
    </p:spTree>
    <p:extLst>
      <p:ext uri="{BB962C8B-B14F-4D97-AF65-F5344CB8AC3E}">
        <p14:creationId xmlns:p14="http://schemas.microsoft.com/office/powerpoint/2010/main" val="147464986"/>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1000" fill="hold"/>
                                        <p:tgtEl>
                                          <p:spTgt spid="7"/>
                                        </p:tgtEl>
                                        <p:attrNameLst>
                                          <p:attrName>ppt_w</p:attrName>
                                        </p:attrNameLst>
                                      </p:cBhvr>
                                      <p:tavLst>
                                        <p:tav tm="0">
                                          <p:val>
                                            <p:strVal val="#ppt_w*0.70"/>
                                          </p:val>
                                        </p:tav>
                                        <p:tav tm="100000">
                                          <p:val>
                                            <p:strVal val="#ppt_w"/>
                                          </p:val>
                                        </p:tav>
                                      </p:tavLst>
                                    </p:anim>
                                    <p:anim calcmode="lin" valueType="num">
                                      <p:cBhvr>
                                        <p:cTn id="15" dur="1000" fill="hold"/>
                                        <p:tgtEl>
                                          <p:spTgt spid="7"/>
                                        </p:tgtEl>
                                        <p:attrNameLst>
                                          <p:attrName>ppt_h</p:attrName>
                                        </p:attrNameLst>
                                      </p:cBhvr>
                                      <p:tavLst>
                                        <p:tav tm="0">
                                          <p:val>
                                            <p:strVal val="#ppt_h"/>
                                          </p:val>
                                        </p:tav>
                                        <p:tav tm="100000">
                                          <p:val>
                                            <p:strVal val="#ppt_h"/>
                                          </p:val>
                                        </p:tav>
                                      </p:tavLst>
                                    </p:anim>
                                    <p:animEffect transition="in" filter="fade">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723507" cy="5693866"/>
          </a:xfrm>
          <a:prstGeom prst="rect">
            <a:avLst/>
          </a:prstGeom>
          <a:noFill/>
        </p:spPr>
        <p:txBody>
          <a:bodyPr wrap="square" rtlCol="0">
            <a:spAutoFit/>
          </a:bodyPr>
          <a:lstStyle/>
          <a:p>
            <a:pPr algn="just"/>
            <a:r>
              <a:rPr lang="en-US" sz="2400" b="1" dirty="0" smtClean="0">
                <a:solidFill>
                  <a:srgbClr val="FF0000"/>
                </a:solidFill>
                <a:latin typeface="Times New Roman" pitchFamily="18" charset="0"/>
                <a:cs typeface="Times New Roman" pitchFamily="18" charset="0"/>
              </a:rPr>
              <a:t>3.</a:t>
            </a:r>
            <a:r>
              <a:rPr lang="nl-NL" dirty="0"/>
              <a:t> </a:t>
            </a:r>
            <a:r>
              <a:rPr lang="nl-NL" sz="2800" dirty="0">
                <a:latin typeface="Times New Roman" panose="02020603050405020304" pitchFamily="18" charset="0"/>
                <a:cs typeface="Times New Roman" panose="02020603050405020304" pitchFamily="18" charset="0"/>
              </a:rPr>
              <a:t>Hình ảnh </a:t>
            </a:r>
            <a:r>
              <a:rPr lang="nl-NL" sz="2800" i="1" dirty="0">
                <a:latin typeface="Times New Roman" panose="02020603050405020304" pitchFamily="18" charset="0"/>
                <a:cs typeface="Times New Roman" panose="02020603050405020304" pitchFamily="18" charset="0"/>
              </a:rPr>
              <a:t>đám mây</a:t>
            </a:r>
            <a:r>
              <a:rPr lang="nl-NL" sz="2800" dirty="0">
                <a:latin typeface="Times New Roman" panose="02020603050405020304" pitchFamily="18" charset="0"/>
                <a:cs typeface="Times New Roman" panose="02020603050405020304" pitchFamily="18" charset="0"/>
              </a:rPr>
              <a:t> đã kết tinh sự sáng tạo độc đáo của tác giả: </a:t>
            </a:r>
            <a:r>
              <a:rPr lang="nl-NL" sz="2800" dirty="0" smtClean="0">
                <a:latin typeface="Times New Roman" panose="02020603050405020304" pitchFamily="18" charset="0"/>
                <a:cs typeface="Times New Roman" panose="02020603050405020304" pitchFamily="18" charset="0"/>
              </a:rPr>
              <a:t>“</a:t>
            </a:r>
            <a:r>
              <a:rPr lang="fr-FR" sz="2800" i="1" dirty="0" err="1" smtClean="0">
                <a:latin typeface="Times New Roman" panose="02020603050405020304" pitchFamily="18" charset="0"/>
                <a:cs typeface="Times New Roman" panose="02020603050405020304" pitchFamily="18" charset="0"/>
              </a:rPr>
              <a:t>Có</a:t>
            </a:r>
            <a:r>
              <a:rPr lang="fr-FR" sz="2800" i="1" dirty="0" smtClean="0">
                <a:latin typeface="Times New Roman" panose="02020603050405020304" pitchFamily="18" charset="0"/>
                <a:cs typeface="Times New Roman" panose="02020603050405020304" pitchFamily="18" charset="0"/>
              </a:rPr>
              <a:t> </a:t>
            </a:r>
            <a:r>
              <a:rPr lang="fr-FR" sz="2800" i="1" dirty="0" err="1">
                <a:latin typeface="Times New Roman" panose="02020603050405020304" pitchFamily="18" charset="0"/>
                <a:cs typeface="Times New Roman" panose="02020603050405020304" pitchFamily="18" charset="0"/>
              </a:rPr>
              <a:t>đám</a:t>
            </a:r>
            <a:r>
              <a:rPr lang="fr-FR" sz="2800" i="1" dirty="0">
                <a:latin typeface="Times New Roman" panose="02020603050405020304" pitchFamily="18" charset="0"/>
                <a:cs typeface="Times New Roman" panose="02020603050405020304" pitchFamily="18" charset="0"/>
              </a:rPr>
              <a:t> </a:t>
            </a:r>
            <a:r>
              <a:rPr lang="fr-FR" sz="2800" i="1" dirty="0" err="1">
                <a:latin typeface="Times New Roman" panose="02020603050405020304" pitchFamily="18" charset="0"/>
                <a:cs typeface="Times New Roman" panose="02020603050405020304" pitchFamily="18" charset="0"/>
              </a:rPr>
              <a:t>mây</a:t>
            </a:r>
            <a:r>
              <a:rPr lang="fr-FR" sz="2800" i="1" dirty="0">
                <a:latin typeface="Times New Roman" panose="02020603050405020304" pitchFamily="18" charset="0"/>
                <a:cs typeface="Times New Roman" panose="02020603050405020304" pitchFamily="18" charset="0"/>
              </a:rPr>
              <a:t> </a:t>
            </a:r>
            <a:r>
              <a:rPr lang="fr-FR" sz="2800" i="1" dirty="0" err="1">
                <a:latin typeface="Times New Roman" panose="02020603050405020304" pitchFamily="18" charset="0"/>
                <a:cs typeface="Times New Roman" panose="02020603050405020304" pitchFamily="18" charset="0"/>
              </a:rPr>
              <a:t>mùa</a:t>
            </a:r>
            <a:r>
              <a:rPr lang="fr-FR" sz="2800" i="1" dirty="0">
                <a:latin typeface="Times New Roman" panose="02020603050405020304" pitchFamily="18" charset="0"/>
                <a:cs typeface="Times New Roman" panose="02020603050405020304" pitchFamily="18" charset="0"/>
              </a:rPr>
              <a:t> </a:t>
            </a:r>
            <a:r>
              <a:rPr lang="fr-FR" sz="2800" i="1" dirty="0" err="1">
                <a:latin typeface="Times New Roman" panose="02020603050405020304" pitchFamily="18" charset="0"/>
                <a:cs typeface="Times New Roman" panose="02020603050405020304" pitchFamily="18" charset="0"/>
              </a:rPr>
              <a:t>hạ</a:t>
            </a:r>
            <a:r>
              <a:rPr lang="fr-FR" sz="2800" i="1" dirty="0">
                <a:latin typeface="Times New Roman" panose="02020603050405020304" pitchFamily="18" charset="0"/>
                <a:cs typeface="Times New Roman" panose="02020603050405020304" pitchFamily="18" charset="0"/>
              </a:rPr>
              <a:t> - </a:t>
            </a:r>
            <a:r>
              <a:rPr lang="fr-FR" sz="2800" i="1" dirty="0" err="1">
                <a:latin typeface="Times New Roman" panose="02020603050405020304" pitchFamily="18" charset="0"/>
                <a:cs typeface="Times New Roman" panose="02020603050405020304" pitchFamily="18" charset="0"/>
              </a:rPr>
              <a:t>Vắt</a:t>
            </a:r>
            <a:r>
              <a:rPr lang="fr-FR" sz="2800" i="1" dirty="0">
                <a:latin typeface="Times New Roman" panose="02020603050405020304" pitchFamily="18" charset="0"/>
                <a:cs typeface="Times New Roman" panose="02020603050405020304" pitchFamily="18" charset="0"/>
              </a:rPr>
              <a:t> </a:t>
            </a:r>
            <a:r>
              <a:rPr lang="fr-FR" sz="2800" i="1" dirty="0" err="1">
                <a:latin typeface="Times New Roman" panose="02020603050405020304" pitchFamily="18" charset="0"/>
                <a:cs typeface="Times New Roman" panose="02020603050405020304" pitchFamily="18" charset="0"/>
              </a:rPr>
              <a:t>nửa</a:t>
            </a:r>
            <a:r>
              <a:rPr lang="fr-FR" sz="2800" i="1" dirty="0">
                <a:latin typeface="Times New Roman" panose="02020603050405020304" pitchFamily="18" charset="0"/>
                <a:cs typeface="Times New Roman" panose="02020603050405020304" pitchFamily="18" charset="0"/>
              </a:rPr>
              <a:t> </a:t>
            </a:r>
            <a:r>
              <a:rPr lang="fr-FR" sz="2800" i="1" dirty="0" err="1">
                <a:latin typeface="Times New Roman" panose="02020603050405020304" pitchFamily="18" charset="0"/>
                <a:cs typeface="Times New Roman" panose="02020603050405020304" pitchFamily="18" charset="0"/>
              </a:rPr>
              <a:t>mình</a:t>
            </a:r>
            <a:r>
              <a:rPr lang="fr-FR" sz="2800" i="1" dirty="0">
                <a:latin typeface="Times New Roman" panose="02020603050405020304" pitchFamily="18" charset="0"/>
                <a:cs typeface="Times New Roman" panose="02020603050405020304" pitchFamily="18" charset="0"/>
              </a:rPr>
              <a:t> sang </a:t>
            </a:r>
            <a:r>
              <a:rPr lang="fr-FR" sz="2800" i="1" dirty="0" err="1" smtClean="0">
                <a:latin typeface="Times New Roman" panose="02020603050405020304" pitchFamily="18" charset="0"/>
                <a:cs typeface="Times New Roman" panose="02020603050405020304" pitchFamily="18" charset="0"/>
              </a:rPr>
              <a:t>thu</a:t>
            </a:r>
            <a:r>
              <a:rPr lang="fr-FR" sz="2800" i="1" dirty="0" smtClean="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pPr algn="just"/>
            <a:r>
              <a:rPr lang="fr-FR" sz="2800" dirty="0">
                <a:latin typeface="Times New Roman" panose="02020603050405020304" pitchFamily="18" charset="0"/>
                <a:cs typeface="Times New Roman" panose="02020603050405020304" pitchFamily="18" charset="0"/>
              </a:rPr>
              <a:t>-</a:t>
            </a:r>
            <a:r>
              <a:rPr lang="fr-FR" sz="2800" dirty="0" err="1">
                <a:latin typeface="Times New Roman" panose="02020603050405020304" pitchFamily="18" charset="0"/>
                <a:cs typeface="Times New Roman" panose="02020603050405020304" pitchFamily="18" charset="0"/>
              </a:rPr>
              <a:t>Nghệ</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thuật</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nhân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hóa</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và</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chữ</a:t>
            </a:r>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a:t>
            </a:r>
            <a:r>
              <a:rPr lang="fr-FR" sz="2800" i="1" dirty="0" err="1" smtClean="0">
                <a:latin typeface="Times New Roman" panose="02020603050405020304" pitchFamily="18" charset="0"/>
                <a:cs typeface="Times New Roman" panose="02020603050405020304" pitchFamily="18" charset="0"/>
              </a:rPr>
              <a:t>vắt</a:t>
            </a:r>
            <a:r>
              <a:rPr lang="fr-FR" sz="2800" i="1" dirty="0" smtClean="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đã</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gợi</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hình</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ảnh</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đám</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mây</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như</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dải</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lụa</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mỏng</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vắt</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ngang</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bầu</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trời</a:t>
            </a:r>
            <a:r>
              <a:rPr lang="fr-FR" sz="2800" dirty="0">
                <a:latin typeface="Times New Roman" panose="02020603050405020304" pitchFamily="18" charset="0"/>
                <a:cs typeface="Times New Roman" panose="02020603050405020304" pitchFamily="18" charset="0"/>
              </a:rPr>
              <a:t> ở </a:t>
            </a:r>
            <a:r>
              <a:rPr lang="fr-FR" sz="2800" dirty="0" err="1">
                <a:latin typeface="Times New Roman" panose="02020603050405020304" pitchFamily="18" charset="0"/>
                <a:cs typeface="Times New Roman" panose="02020603050405020304" pitchFamily="18" charset="0"/>
              </a:rPr>
              <a:t>ranh</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giới</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nửa</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nghiêng</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về</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mùa</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hạ</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nửa</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nghiêng</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về</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mùa</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thu</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đám</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mây</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như</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nhịp</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cầu</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nối</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giữa</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hai</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mùa</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Dường</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như</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đám</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mây</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còn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lưu</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luyến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mùa</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hạ</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nên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mới</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chỉ</a:t>
            </a:r>
            <a:r>
              <a:rPr lang="fr-FR" sz="2800" dirty="0">
                <a:latin typeface="Times New Roman" panose="02020603050405020304" pitchFamily="18" charset="0"/>
                <a:cs typeface="Times New Roman" panose="02020603050405020304" pitchFamily="18" charset="0"/>
              </a:rPr>
              <a:t> </a:t>
            </a:r>
            <a:r>
              <a:rPr lang="fr-FR" sz="2800" i="1" dirty="0" err="1">
                <a:latin typeface="Times New Roman" panose="02020603050405020304" pitchFamily="18" charset="0"/>
                <a:cs typeface="Times New Roman" panose="02020603050405020304" pitchFamily="18" charset="0"/>
              </a:rPr>
              <a:t>Vắt</a:t>
            </a:r>
            <a:r>
              <a:rPr lang="fr-FR" sz="2800" i="1" dirty="0">
                <a:latin typeface="Times New Roman" panose="02020603050405020304" pitchFamily="18" charset="0"/>
                <a:cs typeface="Times New Roman" panose="02020603050405020304" pitchFamily="18" charset="0"/>
              </a:rPr>
              <a:t> </a:t>
            </a:r>
            <a:r>
              <a:rPr lang="fr-FR" sz="2800" i="1" dirty="0" err="1">
                <a:latin typeface="Times New Roman" panose="02020603050405020304" pitchFamily="18" charset="0"/>
                <a:cs typeface="Times New Roman" panose="02020603050405020304" pitchFamily="18" charset="0"/>
              </a:rPr>
              <a:t>nửa</a:t>
            </a:r>
            <a:r>
              <a:rPr lang="fr-FR" sz="2800" i="1" dirty="0">
                <a:latin typeface="Times New Roman" panose="02020603050405020304" pitchFamily="18" charset="0"/>
                <a:cs typeface="Times New Roman" panose="02020603050405020304" pitchFamily="18" charset="0"/>
              </a:rPr>
              <a:t> </a:t>
            </a:r>
            <a:r>
              <a:rPr lang="fr-FR" sz="2800" i="1" dirty="0" err="1">
                <a:latin typeface="Times New Roman" panose="02020603050405020304" pitchFamily="18" charset="0"/>
                <a:cs typeface="Times New Roman" panose="02020603050405020304" pitchFamily="18" charset="0"/>
              </a:rPr>
              <a:t>mình</a:t>
            </a:r>
            <a:r>
              <a:rPr lang="fr-FR" sz="2800" i="1" dirty="0">
                <a:latin typeface="Times New Roman" panose="02020603050405020304" pitchFamily="18" charset="0"/>
                <a:cs typeface="Times New Roman" panose="02020603050405020304" pitchFamily="18" charset="0"/>
              </a:rPr>
              <a:t> sang </a:t>
            </a:r>
            <a:r>
              <a:rPr lang="fr-FR" sz="2800" i="1" dirty="0" err="1">
                <a:latin typeface="Times New Roman" panose="02020603050405020304" pitchFamily="18" charset="0"/>
                <a:cs typeface="Times New Roman" panose="02020603050405020304" pitchFamily="18" charset="0"/>
              </a:rPr>
              <a:t>thu</a:t>
            </a:r>
            <a:r>
              <a:rPr lang="fr-FR" sz="2800" i="1" dirty="0">
                <a:latin typeface="Times New Roman" panose="02020603050405020304" pitchFamily="18" charset="0"/>
                <a:cs typeface="Times New Roman" panose="02020603050405020304" pitchFamily="18" charset="0"/>
              </a:rPr>
              <a:t>.</a:t>
            </a:r>
            <a:r>
              <a:rPr lang="nl-NL" sz="2800" dirty="0">
                <a:latin typeface="Times New Roman" panose="02020603050405020304" pitchFamily="18" charset="0"/>
                <a:cs typeface="Times New Roman" panose="02020603050405020304" pitchFamily="18" charset="0"/>
              </a:rPr>
              <a:t> Hình ảnh </a:t>
            </a:r>
            <a:r>
              <a:rPr lang="nl-NL" sz="2800" i="1" dirty="0">
                <a:latin typeface="Times New Roman" panose="02020603050405020304" pitchFamily="18" charset="0"/>
                <a:cs typeface="Times New Roman" panose="02020603050405020304" pitchFamily="18" charset="0"/>
              </a:rPr>
              <a:t>đám mây</a:t>
            </a:r>
            <a:r>
              <a:rPr lang="nl-NL" sz="2800" dirty="0">
                <a:latin typeface="Times New Roman" panose="02020603050405020304" pitchFamily="18" charset="0"/>
                <a:cs typeface="Times New Roman" panose="02020603050405020304" pitchFamily="18" charset="0"/>
              </a:rPr>
              <a:t> trở nên sinh động, có hồn.</a:t>
            </a:r>
            <a:r>
              <a:rPr lang="nl-NL" sz="2800" i="1"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pPr algn="just"/>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Đám</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mây</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mang</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trên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mình</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hai</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mùa</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thu</a:t>
            </a:r>
            <a:r>
              <a:rPr lang="fr-FR" sz="2800" dirty="0">
                <a:latin typeface="Times New Roman" panose="02020603050405020304" pitchFamily="18" charset="0"/>
                <a:cs typeface="Times New Roman" panose="02020603050405020304" pitchFamily="18" charset="0"/>
              </a:rPr>
              <a:t> – </a:t>
            </a:r>
            <a:r>
              <a:rPr lang="fr-FR" sz="2800" dirty="0" err="1">
                <a:latin typeface="Times New Roman" panose="02020603050405020304" pitchFamily="18" charset="0"/>
                <a:cs typeface="Times New Roman" panose="02020603050405020304" pitchFamily="18" charset="0"/>
              </a:rPr>
              <a:t>hạ</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gợi</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cảm</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giác</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giao</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mùa</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làm</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cho</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ranh</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giới</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vô</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hình</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giữa</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hạ</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và</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thu</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trở</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nên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cụ</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thể</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hữu</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hình</a:t>
            </a:r>
            <a:r>
              <a:rPr lang="fr-FR" sz="2800"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pPr algn="just"/>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Tác</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giả</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đã</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dùng</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hình</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ảnh</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giàu</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tính</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tạo</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hình</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trong</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không</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gian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để</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diễn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tả</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bước</a:t>
            </a:r>
            <a:r>
              <a:rPr lang="fr-FR" sz="2800" dirty="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đi</a:t>
            </a:r>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a:t>
            </a:r>
            <a:r>
              <a:rPr lang="fr-FR" sz="2800" dirty="0" err="1" smtClean="0">
                <a:latin typeface="Times New Roman" panose="02020603050405020304" pitchFamily="18" charset="0"/>
                <a:cs typeface="Times New Roman" panose="02020603050405020304" pitchFamily="18" charset="0"/>
              </a:rPr>
              <a:t>vận</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động</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của</a:t>
            </a:r>
            <a:r>
              <a:rPr lang="fr-FR" sz="2800" dirty="0" smtClean="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thời</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gian</a:t>
            </a:r>
            <a:r>
              <a:rPr lang="fr-FR"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7567517"/>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723507" cy="7140416"/>
          </a:xfrm>
          <a:prstGeom prst="rect">
            <a:avLst/>
          </a:prstGeom>
          <a:noFill/>
        </p:spPr>
        <p:txBody>
          <a:bodyPr wrap="square" rtlCol="0">
            <a:spAutoFit/>
          </a:bodyPr>
          <a:lstStyle/>
          <a:p>
            <a:pPr algn="ctr"/>
            <a:r>
              <a:rPr lang="en-US" sz="2000" b="1" u="sng" dirty="0" smtClean="0">
                <a:solidFill>
                  <a:srgbClr val="FF0000"/>
                </a:solidFill>
                <a:latin typeface="Times New Roman" panose="02020603050405020304" pitchFamily="18" charset="0"/>
                <a:cs typeface="Times New Roman" panose="02020603050405020304" pitchFamily="18" charset="0"/>
              </a:rPr>
              <a:t>4. </a:t>
            </a:r>
            <a:r>
              <a:rPr lang="en-US" sz="2000" b="1" u="sng" dirty="0" err="1">
                <a:solidFill>
                  <a:srgbClr val="FF0000"/>
                </a:solidFill>
                <a:latin typeface="Times New Roman" panose="02020603050405020304" pitchFamily="18" charset="0"/>
                <a:cs typeface="Times New Roman" panose="02020603050405020304" pitchFamily="18" charset="0"/>
              </a:rPr>
              <a:t>Dàn</a:t>
            </a:r>
            <a:r>
              <a:rPr lang="en-US" sz="2000" b="1" u="sng" dirty="0">
                <a:solidFill>
                  <a:srgbClr val="FF0000"/>
                </a:solidFill>
                <a:latin typeface="Times New Roman" panose="02020603050405020304" pitchFamily="18" charset="0"/>
                <a:cs typeface="Times New Roman" panose="02020603050405020304" pitchFamily="18" charset="0"/>
              </a:rPr>
              <a:t> ý </a:t>
            </a:r>
            <a:r>
              <a:rPr lang="en-US" sz="2000" b="1" u="sng" dirty="0" err="1">
                <a:solidFill>
                  <a:srgbClr val="FF0000"/>
                </a:solidFill>
                <a:latin typeface="Times New Roman" panose="02020603050405020304" pitchFamily="18" charset="0"/>
                <a:cs typeface="Times New Roman" panose="02020603050405020304" pitchFamily="18" charset="0"/>
              </a:rPr>
              <a:t>đoạn</a:t>
            </a:r>
            <a:r>
              <a:rPr lang="en-US" sz="2000" b="1" u="sng" dirty="0">
                <a:solidFill>
                  <a:srgbClr val="FF0000"/>
                </a:solidFill>
                <a:latin typeface="Times New Roman" panose="02020603050405020304" pitchFamily="18" charset="0"/>
                <a:cs typeface="Times New Roman" panose="02020603050405020304" pitchFamily="18" charset="0"/>
              </a:rPr>
              <a:t> </a:t>
            </a:r>
            <a:r>
              <a:rPr lang="en-US" sz="2000" b="1" u="sng" dirty="0" err="1">
                <a:solidFill>
                  <a:srgbClr val="FF0000"/>
                </a:solidFill>
                <a:latin typeface="Times New Roman" panose="02020603050405020304" pitchFamily="18" charset="0"/>
                <a:cs typeface="Times New Roman" panose="02020603050405020304" pitchFamily="18" charset="0"/>
              </a:rPr>
              <a:t>văn</a:t>
            </a:r>
            <a:r>
              <a:rPr lang="en-US" sz="2000" b="1" u="sng" dirty="0">
                <a:solidFill>
                  <a:srgbClr val="FF0000"/>
                </a:solidFill>
                <a:latin typeface="Times New Roman" panose="02020603050405020304" pitchFamily="18" charset="0"/>
                <a:cs typeface="Times New Roman" panose="02020603050405020304" pitchFamily="18" charset="0"/>
              </a:rPr>
              <a:t>:</a:t>
            </a:r>
          </a:p>
          <a:p>
            <a:pPr lvl="0" algn="just"/>
            <a:r>
              <a:rPr lang="en-US" sz="2000" b="1" i="1" dirty="0">
                <a:solidFill>
                  <a:srgbClr val="0000FF"/>
                </a:solidFill>
              </a:rPr>
              <a:t> </a:t>
            </a:r>
            <a:r>
              <a:rPr lang="en-US" sz="2000" b="1" i="1" dirty="0" smtClean="0">
                <a:solidFill>
                  <a:srgbClr val="0000FF"/>
                </a:solidFill>
              </a:rPr>
              <a:t>   </a:t>
            </a:r>
            <a:r>
              <a:rPr lang="en-US" sz="2200" i="1" dirty="0" err="1">
                <a:solidFill>
                  <a:srgbClr val="0000FF"/>
                </a:solidFill>
                <a:latin typeface="Times New Roman" panose="02020603050405020304" pitchFamily="18" charset="0"/>
                <a:cs typeface="Times New Roman" panose="02020603050405020304" pitchFamily="18" charset="0"/>
              </a:rPr>
              <a:t>Bằng</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tâm</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hồn</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nhạy</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cảm</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tinh</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tế</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sự</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liên</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tưởng</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thú</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vị</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bất</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ngờ</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tác</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giả</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smtClean="0">
                <a:solidFill>
                  <a:srgbClr val="0000FF"/>
                </a:solidFill>
                <a:latin typeface="Times New Roman" panose="02020603050405020304" pitchFamily="18" charset="0"/>
                <a:cs typeface="Times New Roman" panose="02020603050405020304" pitchFamily="18" charset="0"/>
              </a:rPr>
              <a:t>Hữu</a:t>
            </a:r>
            <a:r>
              <a:rPr lang="en-US" sz="2200" i="1" dirty="0" smtClean="0">
                <a:solidFill>
                  <a:srgbClr val="0000FF"/>
                </a:solidFill>
                <a:latin typeface="Times New Roman" panose="02020603050405020304" pitchFamily="18" charset="0"/>
                <a:cs typeface="Times New Roman" panose="02020603050405020304" pitchFamily="18" charset="0"/>
              </a:rPr>
              <a:t> </a:t>
            </a:r>
            <a:r>
              <a:rPr lang="en-US" sz="2200" i="1" dirty="0" err="1" smtClean="0">
                <a:solidFill>
                  <a:srgbClr val="0000FF"/>
                </a:solidFill>
                <a:latin typeface="Times New Roman" panose="02020603050405020304" pitchFamily="18" charset="0"/>
                <a:cs typeface="Times New Roman" panose="02020603050405020304" pitchFamily="18" charset="0"/>
              </a:rPr>
              <a:t>Thỉnh</a:t>
            </a:r>
            <a:r>
              <a:rPr lang="en-US" sz="2200" i="1" dirty="0" smtClean="0">
                <a:solidFill>
                  <a:srgbClr val="0000FF"/>
                </a:solidFill>
                <a:latin typeface="Times New Roman" panose="02020603050405020304" pitchFamily="18" charset="0"/>
                <a:cs typeface="Times New Roman" panose="02020603050405020304" pitchFamily="18" charset="0"/>
              </a:rPr>
              <a:t> </a:t>
            </a:r>
            <a:r>
              <a:rPr lang="en-US" sz="2200" i="1" dirty="0" err="1" smtClean="0">
                <a:solidFill>
                  <a:srgbClr val="0000FF"/>
                </a:solidFill>
                <a:latin typeface="Times New Roman" panose="02020603050405020304" pitchFamily="18" charset="0"/>
                <a:cs typeface="Times New Roman" panose="02020603050405020304" pitchFamily="18" charset="0"/>
              </a:rPr>
              <a:t>đã</a:t>
            </a:r>
            <a:r>
              <a:rPr lang="en-US" sz="2200" i="1" dirty="0" smtClean="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diễn</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tả</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sự</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chuyển</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biến</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nhẹ</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nhàng</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mà</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rõ</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rệt</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của</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không</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smtClean="0">
                <a:solidFill>
                  <a:srgbClr val="0000FF"/>
                </a:solidFill>
                <a:latin typeface="Times New Roman" panose="02020603050405020304" pitchFamily="18" charset="0"/>
                <a:cs typeface="Times New Roman" panose="02020603050405020304" pitchFamily="18" charset="0"/>
              </a:rPr>
              <a:t>gian</a:t>
            </a:r>
            <a:r>
              <a:rPr lang="en-US" sz="2200" i="1" dirty="0" smtClean="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cảnh</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vật</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smtClean="0">
                <a:solidFill>
                  <a:srgbClr val="0000FF"/>
                </a:solidFill>
                <a:latin typeface="Times New Roman" panose="02020603050405020304" pitchFamily="18" charset="0"/>
                <a:cs typeface="Times New Roman" panose="02020603050405020304" pitchFamily="18" charset="0"/>
              </a:rPr>
              <a:t>trong</a:t>
            </a:r>
            <a:r>
              <a:rPr lang="en-US" sz="2200" i="1" dirty="0" smtClean="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khoảnh</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khắc</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giao</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mùa</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từ</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err="1">
                <a:solidFill>
                  <a:srgbClr val="0000FF"/>
                </a:solidFill>
                <a:latin typeface="Times New Roman" panose="02020603050405020304" pitchFamily="18" charset="0"/>
                <a:cs typeface="Times New Roman" panose="02020603050405020304" pitchFamily="18" charset="0"/>
              </a:rPr>
              <a:t>hạ</a:t>
            </a:r>
            <a:r>
              <a:rPr lang="en-US" sz="2200" i="1" dirty="0">
                <a:solidFill>
                  <a:srgbClr val="0000FF"/>
                </a:solidFill>
                <a:latin typeface="Times New Roman" panose="02020603050405020304" pitchFamily="18" charset="0"/>
                <a:cs typeface="Times New Roman" panose="02020603050405020304" pitchFamily="18" charset="0"/>
              </a:rPr>
              <a:t> sang </a:t>
            </a:r>
            <a:r>
              <a:rPr lang="en-US" sz="2200" i="1" dirty="0" err="1">
                <a:solidFill>
                  <a:srgbClr val="0000FF"/>
                </a:solidFill>
                <a:latin typeface="Times New Roman" panose="02020603050405020304" pitchFamily="18" charset="0"/>
                <a:cs typeface="Times New Roman" panose="02020603050405020304" pitchFamily="18" charset="0"/>
              </a:rPr>
              <a:t>thu</a:t>
            </a:r>
            <a:r>
              <a:rPr lang="en-US" sz="2200" i="1" dirty="0">
                <a:solidFill>
                  <a:srgbClr val="0000FF"/>
                </a:solidFill>
                <a:latin typeface="Times New Roman" panose="02020603050405020304" pitchFamily="18" charset="0"/>
                <a:cs typeface="Times New Roman" panose="02020603050405020304" pitchFamily="18" charset="0"/>
              </a:rPr>
              <a:t> </a:t>
            </a:r>
            <a:r>
              <a:rPr lang="en-US" sz="2200" i="1" dirty="0" smtClean="0">
                <a:solidFill>
                  <a:srgbClr val="0000FF"/>
                </a:solidFill>
                <a:latin typeface="Times New Roman" panose="02020603050405020304" pitchFamily="18" charset="0"/>
                <a:cs typeface="Times New Roman" panose="02020603050405020304" pitchFamily="18" charset="0"/>
              </a:rPr>
              <a:t>qua </a:t>
            </a:r>
            <a:r>
              <a:rPr lang="en-US" sz="2200" i="1" dirty="0" err="1" smtClean="0">
                <a:solidFill>
                  <a:srgbClr val="0000FF"/>
                </a:solidFill>
                <a:latin typeface="Times New Roman" panose="02020603050405020304" pitchFamily="18" charset="0"/>
                <a:cs typeface="Times New Roman" panose="02020603050405020304" pitchFamily="18" charset="0"/>
              </a:rPr>
              <a:t>khổ</a:t>
            </a:r>
            <a:r>
              <a:rPr lang="en-US" sz="2200" i="1" dirty="0" smtClean="0">
                <a:solidFill>
                  <a:srgbClr val="0000FF"/>
                </a:solidFill>
                <a:latin typeface="Times New Roman" panose="02020603050405020304" pitchFamily="18" charset="0"/>
                <a:cs typeface="Times New Roman" panose="02020603050405020304" pitchFamily="18" charset="0"/>
              </a:rPr>
              <a:t> </a:t>
            </a:r>
            <a:r>
              <a:rPr lang="en-US" sz="2200" i="1" dirty="0" err="1" smtClean="0">
                <a:solidFill>
                  <a:srgbClr val="0000FF"/>
                </a:solidFill>
                <a:latin typeface="Times New Roman" panose="02020603050405020304" pitchFamily="18" charset="0"/>
                <a:cs typeface="Times New Roman" panose="02020603050405020304" pitchFamily="18" charset="0"/>
              </a:rPr>
              <a:t>hai</a:t>
            </a:r>
            <a:r>
              <a:rPr lang="en-US" sz="2200" i="1" dirty="0" smtClean="0">
                <a:solidFill>
                  <a:srgbClr val="0000FF"/>
                </a:solidFill>
                <a:latin typeface="Times New Roman" panose="02020603050405020304" pitchFamily="18" charset="0"/>
                <a:cs typeface="Times New Roman" panose="02020603050405020304" pitchFamily="18" charset="0"/>
              </a:rPr>
              <a:t> </a:t>
            </a:r>
            <a:r>
              <a:rPr lang="en-US" sz="2200" i="1" dirty="0" err="1" smtClean="0">
                <a:solidFill>
                  <a:srgbClr val="0000FF"/>
                </a:solidFill>
                <a:latin typeface="Times New Roman" panose="02020603050405020304" pitchFamily="18" charset="0"/>
                <a:cs typeface="Times New Roman" panose="02020603050405020304" pitchFamily="18" charset="0"/>
              </a:rPr>
              <a:t>của</a:t>
            </a:r>
            <a:r>
              <a:rPr lang="en-US" sz="2200" i="1" dirty="0" smtClean="0">
                <a:solidFill>
                  <a:srgbClr val="0000FF"/>
                </a:solidFill>
                <a:latin typeface="Times New Roman" panose="02020603050405020304" pitchFamily="18" charset="0"/>
                <a:cs typeface="Times New Roman" panose="02020603050405020304" pitchFamily="18" charset="0"/>
              </a:rPr>
              <a:t> </a:t>
            </a:r>
            <a:r>
              <a:rPr lang="en-US" sz="2200" i="1" dirty="0" err="1" smtClean="0">
                <a:solidFill>
                  <a:srgbClr val="0000FF"/>
                </a:solidFill>
                <a:latin typeface="Times New Roman" panose="02020603050405020304" pitchFamily="18" charset="0"/>
                <a:cs typeface="Times New Roman" panose="02020603050405020304" pitchFamily="18" charset="0"/>
              </a:rPr>
              <a:t>bài</a:t>
            </a:r>
            <a:r>
              <a:rPr lang="en-US" sz="2200" i="1" dirty="0" smtClean="0">
                <a:solidFill>
                  <a:srgbClr val="0000FF"/>
                </a:solidFill>
                <a:latin typeface="Times New Roman" panose="02020603050405020304" pitchFamily="18" charset="0"/>
                <a:cs typeface="Times New Roman" panose="02020603050405020304" pitchFamily="18" charset="0"/>
              </a:rPr>
              <a:t> </a:t>
            </a:r>
            <a:r>
              <a:rPr lang="en-US" sz="2200" i="1" dirty="0" err="1" smtClean="0">
                <a:solidFill>
                  <a:srgbClr val="0000FF"/>
                </a:solidFill>
                <a:latin typeface="Times New Roman" panose="02020603050405020304" pitchFamily="18" charset="0"/>
                <a:cs typeface="Times New Roman" panose="02020603050405020304" pitchFamily="18" charset="0"/>
              </a:rPr>
              <a:t>thơ</a:t>
            </a:r>
            <a:r>
              <a:rPr lang="en-US" sz="2200" i="1" dirty="0" smtClean="0">
                <a:solidFill>
                  <a:srgbClr val="0000FF"/>
                </a:solidFill>
                <a:latin typeface="Times New Roman" panose="02020603050405020304" pitchFamily="18" charset="0"/>
                <a:cs typeface="Times New Roman" panose="02020603050405020304" pitchFamily="18" charset="0"/>
              </a:rPr>
              <a:t> “Sang </a:t>
            </a:r>
            <a:r>
              <a:rPr lang="en-US" sz="2200" i="1" dirty="0" err="1" smtClean="0">
                <a:solidFill>
                  <a:srgbClr val="0000FF"/>
                </a:solidFill>
                <a:latin typeface="Times New Roman" panose="02020603050405020304" pitchFamily="18" charset="0"/>
                <a:cs typeface="Times New Roman" panose="02020603050405020304" pitchFamily="18" charset="0"/>
              </a:rPr>
              <a:t>thu</a:t>
            </a:r>
            <a:r>
              <a:rPr lang="en-US" sz="2200" i="1" dirty="0" smtClean="0">
                <a:solidFill>
                  <a:srgbClr val="0000FF"/>
                </a:solidFill>
                <a:latin typeface="Times New Roman" panose="02020603050405020304" pitchFamily="18" charset="0"/>
                <a:cs typeface="Times New Roman" panose="02020603050405020304" pitchFamily="18" charset="0"/>
              </a:rPr>
              <a:t>”.</a:t>
            </a:r>
            <a:endParaRPr lang="en-US" sz="2200" i="1" dirty="0">
              <a:solidFill>
                <a:srgbClr val="0000FF"/>
              </a:solidFill>
              <a:latin typeface="Times New Roman" panose="02020603050405020304" pitchFamily="18" charset="0"/>
              <a:cs typeface="Times New Roman" panose="02020603050405020304" pitchFamily="18" charset="0"/>
            </a:endParaRPr>
          </a:p>
          <a:p>
            <a:pPr algn="just"/>
            <a:r>
              <a:rPr lang="pl-PL" sz="2200" dirty="0">
                <a:latin typeface="Times New Roman" panose="02020603050405020304" pitchFamily="18" charset="0"/>
                <a:cs typeface="Times New Roman" panose="02020603050405020304" pitchFamily="18" charset="0"/>
              </a:rPr>
              <a:t>   - Nhân hóa, từ láy</a:t>
            </a:r>
            <a:r>
              <a:rPr lang="pl-PL" sz="2200" i="1" dirty="0">
                <a:latin typeface="Times New Roman" panose="02020603050405020304" pitchFamily="18" charset="0"/>
                <a:cs typeface="Times New Roman" panose="02020603050405020304" pitchFamily="18" charset="0"/>
              </a:rPr>
              <a:t> dềnh dàng  =&gt;</a:t>
            </a:r>
            <a:r>
              <a:rPr lang="pl-PL"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Dòng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sông</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thong </a:t>
            </a:r>
            <a:r>
              <a:rPr lang="en-US" sz="2200" dirty="0" err="1" smtClean="0">
                <a:latin typeface="Times New Roman" panose="02020603050405020304" pitchFamily="18" charset="0"/>
                <a:cs typeface="Times New Roman" panose="02020603050405020304" pitchFamily="18" charset="0"/>
              </a:rPr>
              <a:t>thả</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hiền</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lững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lờ</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trôi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gợi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vẻ</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đẹp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êm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dịu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tranh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thiên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nhiên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mùa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a:t>
            </a:r>
            <a:r>
              <a:rPr lang="en-US" sz="2200" dirty="0">
                <a:latin typeface="Times New Roman" panose="02020603050405020304" pitchFamily="18" charset="0"/>
                <a:cs typeface="Times New Roman" panose="02020603050405020304" pitchFamily="18" charset="0"/>
              </a:rPr>
              <a:t>.</a:t>
            </a:r>
            <a:r>
              <a:rPr lang="en-US" sz="2200" i="1" dirty="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a:p>
            <a:pPr algn="just"/>
            <a:r>
              <a:rPr lang="pl-PL" sz="2200" dirty="0">
                <a:latin typeface="Times New Roman" panose="02020603050405020304" pitchFamily="18" charset="0"/>
                <a:cs typeface="Times New Roman" panose="02020603050405020304" pitchFamily="18" charset="0"/>
              </a:rPr>
              <a:t>   - Nhân hóa, từ láy</a:t>
            </a:r>
            <a:r>
              <a:rPr lang="pl-PL" sz="2200" i="1" dirty="0">
                <a:latin typeface="Times New Roman" panose="02020603050405020304" pitchFamily="18" charset="0"/>
                <a:cs typeface="Times New Roman" panose="02020603050405020304" pitchFamily="18" charset="0"/>
              </a:rPr>
              <a:t> </a:t>
            </a:r>
            <a:r>
              <a:rPr lang="en-US" sz="2200" i="1" dirty="0" smtClean="0">
                <a:latin typeface="Times New Roman" panose="02020603050405020304" pitchFamily="18" charset="0"/>
                <a:cs typeface="Times New Roman" panose="02020603050405020304" pitchFamily="18" charset="0"/>
              </a:rPr>
              <a:t>“</a:t>
            </a:r>
            <a:r>
              <a:rPr lang="en-US" sz="2200" i="1" dirty="0" err="1" smtClean="0">
                <a:latin typeface="Times New Roman" panose="02020603050405020304" pitchFamily="18" charset="0"/>
                <a:cs typeface="Times New Roman" panose="02020603050405020304" pitchFamily="18" charset="0"/>
              </a:rPr>
              <a:t>vội</a:t>
            </a:r>
            <a:r>
              <a:rPr lang="en-US" sz="2200" i="1" dirty="0" smtClean="0">
                <a:latin typeface="Times New Roman" panose="02020603050405020304" pitchFamily="18" charset="0"/>
                <a:cs typeface="Times New Roman" panose="02020603050405020304" pitchFamily="18" charset="0"/>
              </a:rPr>
              <a:t> </a:t>
            </a:r>
            <a:r>
              <a:rPr lang="en-US" sz="2200" i="1" dirty="0" err="1" smtClean="0">
                <a:latin typeface="Times New Roman" panose="02020603050405020304" pitchFamily="18" charset="0"/>
                <a:cs typeface="Times New Roman" panose="02020603050405020304" pitchFamily="18" charset="0"/>
              </a:rPr>
              <a:t>vã</a:t>
            </a:r>
            <a:r>
              <a:rPr lang="en-US" sz="2200" i="1" dirty="0" smtClean="0">
                <a:latin typeface="Times New Roman" panose="02020603050405020304" pitchFamily="18" charset="0"/>
                <a:cs typeface="Times New Roman" panose="02020603050405020304" pitchFamily="18" charset="0"/>
              </a:rPr>
              <a:t>”</a:t>
            </a:r>
            <a:r>
              <a:rPr lang="pl-PL" sz="2200" i="1" dirty="0" smtClean="0">
                <a:latin typeface="Times New Roman" panose="02020603050405020304" pitchFamily="18" charset="0"/>
                <a:cs typeface="Times New Roman" panose="02020603050405020304" pitchFamily="18" charset="0"/>
              </a:rPr>
              <a:t>  </a:t>
            </a:r>
            <a:r>
              <a:rPr lang="pl-PL" sz="2200" i="1" dirty="0">
                <a:latin typeface="Times New Roman" panose="02020603050405020304" pitchFamily="18" charset="0"/>
                <a:cs typeface="Times New Roman" panose="02020603050405020304" pitchFamily="18" charset="0"/>
              </a:rPr>
              <a:t>=&gt;</a:t>
            </a:r>
            <a:r>
              <a:rPr lang="pl-PL"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Những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chim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chiều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bắt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đầu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vội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vã</a:t>
            </a:r>
            <a:r>
              <a:rPr lang="en-US" sz="2200" dirty="0">
                <a:latin typeface="Times New Roman" panose="02020603050405020304" pitchFamily="18" charset="0"/>
                <a:cs typeface="Times New Roman" panose="02020603050405020304" pitchFamily="18" charset="0"/>
              </a:rPr>
              <a:t> bay </a:t>
            </a:r>
            <a:r>
              <a:rPr lang="en-US" sz="2200" dirty="0" err="1">
                <a:latin typeface="Times New Roman" panose="02020603050405020304" pitchFamily="18" charset="0"/>
                <a:cs typeface="Times New Roman" panose="02020603050405020304" pitchFamily="18" charset="0"/>
              </a:rPr>
              <a:t>về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phương</a:t>
            </a:r>
            <a:r>
              <a:rPr lang="en-US" sz="2200" dirty="0">
                <a:latin typeface="Times New Roman" panose="02020603050405020304" pitchFamily="18" charset="0"/>
                <a:cs typeface="Times New Roman" panose="02020603050405020304" pitchFamily="18" charset="0"/>
              </a:rPr>
              <a:t> Nam </a:t>
            </a:r>
            <a:r>
              <a:rPr lang="en-US" sz="2200" dirty="0" err="1">
                <a:latin typeface="Times New Roman" panose="02020603050405020304" pitchFamily="18" charset="0"/>
                <a:cs typeface="Times New Roman" panose="02020603050405020304" pitchFamily="18" charset="0"/>
              </a:rPr>
              <a:t>tránh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rét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trong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buổi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hoàng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Từ</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a:t>
            </a:r>
            <a:r>
              <a:rPr lang="en-US" sz="2200" i="1" dirty="0" err="1" smtClean="0">
                <a:latin typeface="Times New Roman" panose="02020603050405020304" pitchFamily="18" charset="0"/>
                <a:cs typeface="Times New Roman" panose="02020603050405020304" pitchFamily="18" charset="0"/>
              </a:rPr>
              <a:t>bắt</a:t>
            </a:r>
            <a:r>
              <a:rPr lang="en-US" sz="2200" i="1" dirty="0" smtClean="0">
                <a:latin typeface="Times New Roman" panose="02020603050405020304" pitchFamily="18" charset="0"/>
                <a:cs typeface="Times New Roman" panose="02020603050405020304" pitchFamily="18" charset="0"/>
              </a:rPr>
              <a:t> </a:t>
            </a:r>
            <a:r>
              <a:rPr lang="en-US" sz="2200" i="1" dirty="0" err="1" smtClean="0">
                <a:latin typeface="Times New Roman" panose="02020603050405020304" pitchFamily="18" charset="0"/>
                <a:cs typeface="Times New Roman" panose="02020603050405020304" pitchFamily="18" charset="0"/>
              </a:rPr>
              <a:t>đầu</a:t>
            </a:r>
            <a:r>
              <a:rPr lang="en-US" sz="2200" dirty="0" smtClean="0">
                <a:latin typeface="Times New Roman" panose="02020603050405020304" pitchFamily="18" charset="0"/>
                <a:cs typeface="Times New Roman" panose="02020603050405020304" pitchFamily="18" charset="0"/>
              </a:rPr>
              <a:t>” =&gt; </a:t>
            </a:r>
            <a:r>
              <a:rPr lang="en-US" sz="2200" dirty="0" err="1">
                <a:latin typeface="Times New Roman" panose="02020603050405020304" pitchFamily="18" charset="0"/>
                <a:cs typeface="Times New Roman" panose="02020603050405020304" pitchFamily="18" charset="0"/>
              </a:rPr>
              <a:t>Nhà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thật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tế</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nhận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ra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cái</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a:t>
            </a:r>
            <a:r>
              <a:rPr lang="en-US" sz="2200" i="1" dirty="0" err="1" smtClean="0">
                <a:latin typeface="Times New Roman" panose="02020603050405020304" pitchFamily="18" charset="0"/>
                <a:cs typeface="Times New Roman" panose="02020603050405020304" pitchFamily="18" charset="0"/>
              </a:rPr>
              <a:t>bắt</a:t>
            </a:r>
            <a:r>
              <a:rPr lang="en-US" sz="2200" i="1" dirty="0" smtClean="0">
                <a:latin typeface="Times New Roman" panose="02020603050405020304" pitchFamily="18" charset="0"/>
                <a:cs typeface="Times New Roman" panose="02020603050405020304" pitchFamily="18" charset="0"/>
              </a:rPr>
              <a:t> </a:t>
            </a:r>
            <a:r>
              <a:rPr lang="en-US" sz="2200" i="1" dirty="0" err="1" smtClean="0">
                <a:latin typeface="Times New Roman" panose="02020603050405020304" pitchFamily="18" charset="0"/>
                <a:cs typeface="Times New Roman" panose="02020603050405020304" pitchFamily="18" charset="0"/>
              </a:rPr>
              <a:t>đầu</a:t>
            </a:r>
            <a:r>
              <a:rPr lang="en-US" sz="2200" i="1" dirty="0" smtClean="0">
                <a:latin typeface="Times New Roman" panose="02020603050405020304" pitchFamily="18" charset="0"/>
                <a:cs typeface="Times New Roman" panose="02020603050405020304" pitchFamily="18" charset="0"/>
              </a:rPr>
              <a:t>”</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trong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vội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chim</a:t>
            </a:r>
            <a:r>
              <a:rPr lang="en-US" sz="2200" dirty="0">
                <a:latin typeface="Times New Roman" panose="02020603050405020304" pitchFamily="18" charset="0"/>
                <a:cs typeface="Times New Roman" panose="02020603050405020304" pitchFamily="18" charset="0"/>
              </a:rPr>
              <a:t>. </a:t>
            </a:r>
          </a:p>
          <a:p>
            <a:pPr algn="just"/>
            <a:r>
              <a:rPr lang="en-US" sz="2200" dirty="0">
                <a:latin typeface="Times New Roman" panose="02020603050405020304" pitchFamily="18" charset="0"/>
                <a:cs typeface="Times New Roman" panose="02020603050405020304" pitchFamily="18" charset="0"/>
              </a:rPr>
              <a:t>   - </a:t>
            </a:r>
            <a:r>
              <a:rPr lang="en-US" sz="2200" dirty="0" err="1">
                <a:latin typeface="Times New Roman" panose="02020603050405020304" pitchFamily="18" charset="0"/>
                <a:cs typeface="Times New Roman" panose="02020603050405020304" pitchFamily="18" charset="0"/>
              </a:rPr>
              <a:t>Nghệ</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thuật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đối</a:t>
            </a:r>
            <a:r>
              <a:rPr lang="en-US" sz="2200" dirty="0">
                <a:latin typeface="Times New Roman" panose="02020603050405020304" pitchFamily="18" charset="0"/>
                <a:cs typeface="Times New Roman" panose="02020603050405020304" pitchFamily="18" charset="0"/>
              </a:rPr>
              <a:t>: </a:t>
            </a:r>
            <a:r>
              <a:rPr lang="pl-PL" sz="2200" dirty="0">
                <a:latin typeface="Times New Roman" panose="02020603050405020304" pitchFamily="18" charset="0"/>
                <a:cs typeface="Times New Roman" panose="02020603050405020304" pitchFamily="18" charset="0"/>
              </a:rPr>
              <a:t>sông</a:t>
            </a:r>
            <a:r>
              <a:rPr lang="pl-PL" sz="2200" i="1" dirty="0">
                <a:latin typeface="Times New Roman" panose="02020603050405020304" pitchFamily="18" charset="0"/>
                <a:cs typeface="Times New Roman" panose="02020603050405020304" pitchFamily="18" charset="0"/>
              </a:rPr>
              <a:t> dềnh dàng   </a:t>
            </a:r>
            <a:r>
              <a:rPr lang="pl-PL" sz="2200" dirty="0">
                <a:latin typeface="Times New Roman" panose="02020603050405020304" pitchFamily="18" charset="0"/>
                <a:cs typeface="Times New Roman" panose="02020603050405020304" pitchFamily="18" charset="0"/>
              </a:rPr>
              <a:t>&gt;&lt;</a:t>
            </a:r>
            <a:r>
              <a:rPr lang="pl-PL" sz="2200" i="1" dirty="0">
                <a:latin typeface="Times New Roman" panose="02020603050405020304" pitchFamily="18" charset="0"/>
                <a:cs typeface="Times New Roman" panose="02020603050405020304" pitchFamily="18" charset="0"/>
              </a:rPr>
              <a:t>  </a:t>
            </a:r>
            <a:r>
              <a:rPr lang="pl-PL" sz="2200" dirty="0">
                <a:latin typeface="Times New Roman" panose="02020603050405020304" pitchFamily="18" charset="0"/>
                <a:cs typeface="Times New Roman" panose="02020603050405020304" pitchFamily="18" charset="0"/>
              </a:rPr>
              <a:t>chim</a:t>
            </a:r>
            <a:r>
              <a:rPr lang="pl-PL" sz="2200" i="1" dirty="0">
                <a:latin typeface="Times New Roman" panose="02020603050405020304" pitchFamily="18" charset="0"/>
                <a:cs typeface="Times New Roman" panose="02020603050405020304" pitchFamily="18" charset="0"/>
              </a:rPr>
              <a:t> vội vã</a:t>
            </a:r>
            <a:r>
              <a:rPr lang="pl-PL" sz="2200" dirty="0">
                <a:latin typeface="Times New Roman" panose="02020603050405020304" pitchFamily="18" charset="0"/>
                <a:cs typeface="Times New Roman" panose="02020603050405020304" pitchFamily="18" charset="0"/>
              </a:rPr>
              <a:t>  =&gt; Sự vận động tương phản nhau của tạo vật lúc sang thu.</a:t>
            </a:r>
            <a:endParaRPr lang="en-US" sz="2200" dirty="0">
              <a:latin typeface="Times New Roman" panose="02020603050405020304" pitchFamily="18" charset="0"/>
              <a:cs typeface="Times New Roman" panose="02020603050405020304" pitchFamily="18" charset="0"/>
            </a:endParaRPr>
          </a:p>
          <a:p>
            <a:pPr algn="just"/>
            <a:r>
              <a:rPr lang="pl-PL"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chuyển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đất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trời</a:t>
            </a:r>
            <a:r>
              <a:rPr lang="en-US" sz="2200" dirty="0">
                <a:latin typeface="Times New Roman" panose="02020603050405020304" pitchFamily="18" charset="0"/>
                <a:cs typeface="Times New Roman" panose="02020603050405020304" pitchFamily="18" charset="0"/>
              </a:rPr>
              <a:t> sang </a:t>
            </a:r>
            <a:r>
              <a:rPr lang="en-US" sz="2200" dirty="0" err="1">
                <a:latin typeface="Times New Roman" panose="02020603050405020304" pitchFamily="18" charset="0"/>
                <a:cs typeface="Times New Roman" panose="02020603050405020304" pitchFamily="18" charset="0"/>
              </a:rPr>
              <a:t>thu</a:t>
            </a:r>
            <a:r>
              <a:rPr lang="en-US" sz="2200" dirty="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được</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tô</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đậm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bằng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ảnh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liên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tửng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thú</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vị</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đám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mây</a:t>
            </a:r>
            <a:r>
              <a:rPr lang="en-US" sz="2200" dirty="0">
                <a:latin typeface="Times New Roman" panose="02020603050405020304" pitchFamily="18" charset="0"/>
                <a:cs typeface="Times New Roman" panose="02020603050405020304" pitchFamily="18" charset="0"/>
              </a:rPr>
              <a:t> " </a:t>
            </a:r>
            <a:r>
              <a:rPr lang="en-US" sz="2200" dirty="0" err="1">
                <a:latin typeface="Times New Roman" panose="02020603050405020304" pitchFamily="18" charset="0"/>
                <a:cs typeface="Times New Roman" panose="02020603050405020304" pitchFamily="18" charset="0"/>
              </a:rPr>
              <a:t>Vắt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nửa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mình</a:t>
            </a:r>
            <a:r>
              <a:rPr lang="en-US" sz="2200" dirty="0">
                <a:latin typeface="Times New Roman" panose="02020603050405020304" pitchFamily="18" charset="0"/>
                <a:cs typeface="Times New Roman" panose="02020603050405020304" pitchFamily="18" charset="0"/>
              </a:rPr>
              <a:t> sang </a:t>
            </a:r>
            <a:r>
              <a:rPr lang="en-US" sz="2200" dirty="0" err="1">
                <a:latin typeface="Times New Roman" panose="02020603050405020304" pitchFamily="18" charset="0"/>
                <a:cs typeface="Times New Roman" panose="02020603050405020304" pitchFamily="18" charset="0"/>
              </a:rPr>
              <a:t>thu</a:t>
            </a:r>
            <a:r>
              <a:rPr lang="en-US" sz="2200" dirty="0">
                <a:latin typeface="Times New Roman" panose="02020603050405020304" pitchFamily="18" charset="0"/>
                <a:cs typeface="Times New Roman" panose="02020603050405020304" pitchFamily="18" charset="0"/>
              </a:rPr>
              <a:t>" </a:t>
            </a:r>
          </a:p>
          <a:p>
            <a:pPr algn="just"/>
            <a:r>
              <a:rPr lang="en-US" sz="2200" dirty="0">
                <a:latin typeface="Times New Roman" panose="02020603050405020304" pitchFamily="18" charset="0"/>
                <a:cs typeface="Times New Roman" panose="02020603050405020304" pitchFamily="18" charset="0"/>
              </a:rPr>
              <a:t>   + </a:t>
            </a:r>
            <a:r>
              <a:rPr lang="en-US" sz="2200" dirty="0" err="1">
                <a:latin typeface="Times New Roman" panose="02020603050405020304" pitchFamily="18" charset="0"/>
                <a:cs typeface="Times New Roman" panose="02020603050405020304" pitchFamily="18" charset="0"/>
              </a:rPr>
              <a:t>Nghệ</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thuật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nhân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hoá</a:t>
            </a:r>
            <a:r>
              <a:rPr lang="en-US" sz="2200" dirty="0">
                <a:latin typeface="Times New Roman" panose="02020603050405020304" pitchFamily="18" charset="0"/>
                <a:cs typeface="Times New Roman" panose="02020603050405020304" pitchFamily="18" charset="0"/>
              </a:rPr>
              <a:t> =&gt; </a:t>
            </a:r>
            <a:r>
              <a:rPr lang="en-US" sz="2200" dirty="0" err="1">
                <a:latin typeface="Times New Roman" panose="02020603050405020304" pitchFamily="18" charset="0"/>
                <a:cs typeface="Times New Roman" panose="02020603050405020304" pitchFamily="18" charset="0"/>
              </a:rPr>
              <a:t>gợi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ảnh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mây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mỏng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như</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dải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lụa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bầu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trời</a:t>
            </a:r>
            <a:r>
              <a:rPr lang="en-US" sz="2200" dirty="0">
                <a:latin typeface="Times New Roman" panose="02020603050405020304" pitchFamily="18" charset="0"/>
                <a:cs typeface="Times New Roman" panose="02020603050405020304" pitchFamily="18" charset="0"/>
              </a:rPr>
              <a:t>, ở </a:t>
            </a:r>
            <a:r>
              <a:rPr lang="en-US" sz="2200" dirty="0" err="1">
                <a:latin typeface="Times New Roman" panose="02020603050405020304" pitchFamily="18" charset="0"/>
                <a:cs typeface="Times New Roman" panose="02020603050405020304" pitchFamily="18" charset="0"/>
              </a:rPr>
              <a:t>ranh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giới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vô</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nửa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nghiêng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mùa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nửa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mùa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ảnh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này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ranh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giới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vô</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giữa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trở</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cụ</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hữu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hình</a:t>
            </a:r>
            <a:r>
              <a:rPr lang="en-US" sz="2200" dirty="0">
                <a:latin typeface="Times New Roman" panose="02020603050405020304" pitchFamily="18" charset="0"/>
                <a:cs typeface="Times New Roman" panose="02020603050405020304" pitchFamily="18" charset="0"/>
              </a:rPr>
              <a:t>.=&gt; </a:t>
            </a:r>
            <a:r>
              <a:rPr lang="en-US" sz="2200" dirty="0" err="1">
                <a:latin typeface="Times New Roman" panose="02020603050405020304" pitchFamily="18" charset="0"/>
                <a:cs typeface="Times New Roman" panose="02020603050405020304" pitchFamily="18" charset="0"/>
              </a:rPr>
              <a:t>Cảm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giao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mùa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được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diễn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cụ</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tế</a:t>
            </a:r>
            <a:r>
              <a:rPr lang="en-US" sz="2200" dirty="0">
                <a:latin typeface="Times New Roman" panose="02020603050405020304" pitchFamily="18" charset="0"/>
                <a:cs typeface="Times New Roman" panose="02020603050405020304" pitchFamily="18" charset="0"/>
              </a:rPr>
              <a:t>.</a:t>
            </a:r>
          </a:p>
          <a:p>
            <a:pPr algn="just"/>
            <a:r>
              <a:rPr lang="en-US" sz="2200" dirty="0">
                <a:latin typeface="Times New Roman" panose="02020603050405020304" pitchFamily="18" charset="0"/>
                <a:cs typeface="Times New Roman" panose="02020603050405020304" pitchFamily="18" charset="0"/>
              </a:rPr>
              <a:t>   + </a:t>
            </a:r>
            <a:r>
              <a:rPr lang="en-US" sz="2200" dirty="0" err="1">
                <a:latin typeface="Times New Roman" panose="02020603050405020304" pitchFamily="18" charset="0"/>
                <a:cs typeface="Times New Roman" panose="02020603050405020304" pitchFamily="18" charset="0"/>
              </a:rPr>
              <a:t>Nhân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hóa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từ</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vắt</a:t>
            </a:r>
            <a:r>
              <a:rPr lang="en-US" sz="2200" dirty="0">
                <a:latin typeface="Times New Roman" panose="02020603050405020304" pitchFamily="18" charset="0"/>
                <a:cs typeface="Times New Roman" panose="02020603050405020304" pitchFamily="18" charset="0"/>
              </a:rPr>
              <a:t>”=&gt; </a:t>
            </a:r>
            <a:r>
              <a:rPr lang="en-US" sz="2200" dirty="0" err="1">
                <a:latin typeface="Times New Roman" panose="02020603050405020304" pitchFamily="18" charset="0"/>
                <a:cs typeface="Times New Roman" panose="02020603050405020304" pitchFamily="18" charset="0"/>
              </a:rPr>
              <a:t>gợi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bước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gian</a:t>
            </a:r>
            <a:r>
              <a:rPr lang="en-US" sz="2200" dirty="0">
                <a:latin typeface="Times New Roman" panose="02020603050405020304" pitchFamily="18" charset="0"/>
                <a:cs typeface="Times New Roman" panose="02020603050405020304" pitchFamily="18" charset="0"/>
              </a:rPr>
              <a:t>. </a:t>
            </a:r>
          </a:p>
          <a:p>
            <a:pPr algn="just"/>
            <a:r>
              <a:rPr lang="en-US" sz="2200" b="1" i="1" dirty="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7654142"/>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05013"/>
            <a:ext cx="8723507" cy="6124754"/>
          </a:xfrm>
          <a:prstGeom prst="rect">
            <a:avLst/>
          </a:prstGeom>
          <a:noFill/>
        </p:spPr>
        <p:txBody>
          <a:bodyPr wrap="square" rtlCol="0">
            <a:spAutoFit/>
          </a:bodyPr>
          <a:lstStyle/>
          <a:p>
            <a:pPr algn="just"/>
            <a:r>
              <a:rPr lang="en-US" sz="2800" b="1" dirty="0" err="1"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tập</a:t>
            </a:r>
            <a:r>
              <a:rPr lang="en-US" sz="2800" b="1" dirty="0">
                <a:solidFill>
                  <a:srgbClr val="FF0000"/>
                </a:solidFill>
                <a:latin typeface="Times New Roman" pitchFamily="18" charset="0"/>
                <a:cs typeface="Times New Roman" pitchFamily="18" charset="0"/>
              </a:rPr>
              <a:t> 3</a:t>
            </a:r>
            <a:r>
              <a:rPr lang="en-US" sz="2800" b="1" dirty="0" smtClean="0">
                <a:solidFill>
                  <a:srgbClr val="FF0000"/>
                </a:solidFill>
                <a:latin typeface="Times New Roman" pitchFamily="18" charset="0"/>
                <a:cs typeface="Times New Roman" pitchFamily="18" charset="0"/>
              </a:rPr>
              <a:t>:</a:t>
            </a:r>
          </a:p>
          <a:p>
            <a:pPr algn="just"/>
            <a:r>
              <a:rPr lang="en-US" sz="2800" b="1" dirty="0" smtClean="0">
                <a:solidFill>
                  <a:srgbClr val="FF0000"/>
                </a:solidFill>
                <a:latin typeface="Times New Roman" pitchFamily="18" charset="0"/>
                <a:cs typeface="Times New Roman" pitchFamily="18" charset="0"/>
              </a:rPr>
              <a:t> </a:t>
            </a:r>
            <a:r>
              <a:rPr lang="en-US" sz="2800" dirty="0" smtClean="0">
                <a:latin typeface="Times New Roman" panose="02020603050405020304" pitchFamily="18" charset="0"/>
                <a:cs typeface="Times New Roman" panose="02020603050405020304" pitchFamily="18" charset="0"/>
              </a:rPr>
              <a:t>Cho </a:t>
            </a:r>
            <a:r>
              <a:rPr lang="en-US" sz="2800" dirty="0" err="1">
                <a:latin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a:t>
            </a:r>
          </a:p>
          <a:p>
            <a:pPr algn="just"/>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a:t>
            </a:r>
            <a:r>
              <a:rPr lang="en-US" sz="2800" i="1" dirty="0" smtClean="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Vẫn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còn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bao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nhiêu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nắng</a:t>
            </a:r>
            <a:endParaRPr lang="en-US" sz="2800" dirty="0">
              <a:latin typeface="Times New Roman" panose="02020603050405020304" pitchFamily="18" charset="0"/>
              <a:cs typeface="Times New Roman" panose="02020603050405020304" pitchFamily="18" charset="0"/>
            </a:endParaRPr>
          </a:p>
          <a:p>
            <a:pPr algn="just"/>
            <a:r>
              <a:rPr lang="en-US" sz="2800" i="1" dirty="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Đã</a:t>
            </a:r>
            <a:r>
              <a:rPr lang="en-US" sz="2800" i="1" dirty="0" smtClean="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vơi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dần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cơn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mưa</a:t>
            </a:r>
            <a:endParaRPr lang="en-US" sz="2800" dirty="0">
              <a:latin typeface="Times New Roman" panose="02020603050405020304" pitchFamily="18" charset="0"/>
              <a:cs typeface="Times New Roman" panose="02020603050405020304" pitchFamily="18" charset="0"/>
            </a:endParaRPr>
          </a:p>
          <a:p>
            <a:pPr algn="just"/>
            <a:r>
              <a:rPr lang="en-US" sz="2800" i="1" dirty="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Sấm</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cũng</a:t>
            </a:r>
            <a:r>
              <a:rPr lang="en-US" sz="2800" i="1" dirty="0" smtClean="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bớt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bất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ngờ</a:t>
            </a:r>
            <a:endParaRPr lang="en-US" sz="2800" dirty="0">
              <a:latin typeface="Times New Roman" panose="02020603050405020304" pitchFamily="18" charset="0"/>
              <a:cs typeface="Times New Roman" panose="02020603050405020304" pitchFamily="18" charset="0"/>
            </a:endParaRPr>
          </a:p>
          <a:p>
            <a:pPr algn="just"/>
            <a:r>
              <a:rPr lang="en-US" sz="2800" i="1" dirty="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Trên</a:t>
            </a:r>
            <a:r>
              <a:rPr lang="en-US" sz="2800" i="1" dirty="0" smtClean="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hàng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cây</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đứng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tuổi</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b="1" dirty="0" smtClean="0">
                <a:solidFill>
                  <a:srgbClr val="FF0000"/>
                </a:solidFill>
                <a:latin typeface="Times New Roman" panose="02020603050405020304" pitchFamily="18" charset="0"/>
                <a:cs typeface="Times New Roman" panose="02020603050405020304" pitchFamily="18" charset="0"/>
              </a:rPr>
              <a:t>1. </a:t>
            </a:r>
            <a:r>
              <a:rPr lang="en-US" sz="2800" dirty="0" err="1">
                <a:latin typeface="Times New Roman" panose="02020603050405020304" pitchFamily="18" charset="0"/>
                <a:cs typeface="Times New Roman" panose="02020603050405020304" pitchFamily="18" charset="0"/>
              </a:rPr>
              <a:t>Tìm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trên</a:t>
            </a:r>
            <a:r>
              <a:rPr lang="en-US" sz="2800" dirty="0">
                <a:latin typeface="Times New Roman" panose="02020603050405020304" pitchFamily="18" charset="0"/>
                <a:cs typeface="Times New Roman" panose="02020603050405020304" pitchFamily="18" charset="0"/>
              </a:rPr>
              <a:t>?</a:t>
            </a:r>
          </a:p>
          <a:p>
            <a:pPr algn="just"/>
            <a:r>
              <a:rPr lang="en-US" sz="2800" b="1" dirty="0" smtClean="0">
                <a:solidFill>
                  <a:srgbClr val="FF0000"/>
                </a:solidFill>
                <a:latin typeface="Times New Roman" panose="02020603050405020304" pitchFamily="18" charset="0"/>
                <a:cs typeface="Times New Roman" panose="02020603050405020304" pitchFamily="18" charset="0"/>
              </a:rPr>
              <a:t>2.  </a:t>
            </a:r>
            <a:r>
              <a:rPr lang="en-US" sz="2800" dirty="0" err="1">
                <a:latin typeface="Times New Roman" panose="02020603050405020304" pitchFamily="18" charset="0"/>
                <a:cs typeface="Times New Roman" panose="02020603050405020304" pitchFamily="18" charset="0"/>
              </a:rPr>
              <a:t>Hãy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rõ</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lớp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nghĩa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2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a:t>
            </a:r>
          </a:p>
          <a:p>
            <a:pPr algn="just"/>
            <a:r>
              <a:rPr lang="en-US" sz="2800" b="1" dirty="0">
                <a:solidFill>
                  <a:srgbClr val="FF0000"/>
                </a:solidFill>
                <a:latin typeface="Times New Roman" panose="02020603050405020304" pitchFamily="18" charset="0"/>
                <a:cs typeface="Times New Roman" panose="02020603050405020304" pitchFamily="18" charset="0"/>
              </a:rPr>
              <a:t>3</a:t>
            </a:r>
            <a:r>
              <a:rPr lang="vi-VN" sz="2800" b="1" dirty="0" smtClean="0">
                <a:solidFill>
                  <a:srgbClr val="FF0000"/>
                </a:solidFill>
                <a:latin typeface="Times New Roman" panose="02020603050405020304" pitchFamily="18" charset="0"/>
                <a:cs typeface="Times New Roman" panose="02020603050405020304" pitchFamily="18" charset="0"/>
              </a:rPr>
              <a:t>.</a:t>
            </a:r>
            <a:r>
              <a:rPr lang="en-US" sz="2800" dirty="0" smtClean="0">
                <a:solidFill>
                  <a:srgbClr val="FF0000"/>
                </a:solidFill>
                <a:latin typeface="Times New Roman" panose="02020603050405020304" pitchFamily="18" charset="0"/>
                <a:cs typeface="Times New Roman" panose="02020603050405020304" pitchFamily="18" charset="0"/>
              </a:rPr>
              <a:t> </a:t>
            </a:r>
            <a:r>
              <a:rPr lang="vi-VN" sz="2800" dirty="0" smtClean="0">
                <a:latin typeface="Times New Roman" panose="02020603050405020304" pitchFamily="18" charset="0"/>
                <a:cs typeface="Times New Roman" panose="02020603050405020304" pitchFamily="18" charset="0"/>
              </a:rPr>
              <a:t>Viết </a:t>
            </a:r>
            <a:r>
              <a:rPr lang="vi-VN" sz="2800" dirty="0">
                <a:latin typeface="Times New Roman" panose="02020603050405020304" pitchFamily="18" charset="0"/>
                <a:cs typeface="Times New Roman" panose="02020603050405020304" pitchFamily="18" charset="0"/>
              </a:rPr>
              <a:t>một đoạn văn tổng hợp - phân tích - tổng hợp khoảng 12 câu nêu cảm nhận của em về khổ thơ trên. Trong đoạn có sử dụng một câu bị động và phép </a:t>
            </a:r>
            <a:r>
              <a:rPr lang="en-US" sz="2800" dirty="0" err="1" smtClean="0">
                <a:latin typeface="Times New Roman" panose="02020603050405020304" pitchFamily="18" charset="0"/>
                <a:cs typeface="Times New Roman" panose="02020603050405020304" pitchFamily="18" charset="0"/>
              </a:rPr>
              <a:t>nối</a:t>
            </a:r>
            <a:r>
              <a:rPr lang="vi-VN" sz="2800" dirty="0" smtClean="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để liên kết câu. ( Có sử dụng gạch chân câu bị động và phép </a:t>
            </a:r>
            <a:r>
              <a:rPr lang="en-US" sz="2800" dirty="0" err="1" smtClean="0">
                <a:latin typeface="Times New Roman" panose="02020603050405020304" pitchFamily="18" charset="0"/>
                <a:cs typeface="Times New Roman" panose="02020603050405020304" pitchFamily="18" charset="0"/>
              </a:rPr>
              <a:t>nối</a:t>
            </a:r>
            <a:r>
              <a:rPr lang="vi-VN"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2" name="Rectangle 1"/>
          <p:cNvSpPr/>
          <p:nvPr/>
        </p:nvSpPr>
        <p:spPr>
          <a:xfrm>
            <a:off x="2286000" y="2551837"/>
            <a:ext cx="4572000" cy="646331"/>
          </a:xfrm>
          <a:prstGeom prst="rect">
            <a:avLst/>
          </a:prstGeom>
        </p:spPr>
        <p:txBody>
          <a:bodyPr>
            <a:spAutoFit/>
          </a:bodyPr>
          <a:lstStyle/>
          <a:p>
            <a:pPr algn="just"/>
            <a:r>
              <a:rPr lang="en-US" dirty="0">
                <a:latin typeface="Times New Roman" panose="02020603050405020304" pitchFamily="18" charset="0"/>
                <a:ea typeface="Times New Roman" panose="02020603050405020304" pitchFamily="18" charset="0"/>
              </a:rPr>
              <a:t/>
            </a:r>
            <a:br>
              <a:rPr lang="en-US" dirty="0">
                <a:latin typeface="Times New Roman" panose="02020603050405020304" pitchFamily="18" charset="0"/>
                <a:ea typeface="Times New Roman" panose="02020603050405020304" pitchFamily="18" charset="0"/>
              </a:rPr>
            </a:br>
            <a:endParaRPr lang="en-US" dirty="0"/>
          </a:p>
        </p:txBody>
      </p:sp>
    </p:spTree>
    <p:extLst>
      <p:ext uri="{BB962C8B-B14F-4D97-AF65-F5344CB8AC3E}">
        <p14:creationId xmlns:p14="http://schemas.microsoft.com/office/powerpoint/2010/main" val="2624663897"/>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23507" cy="7478970"/>
          </a:xfrm>
          <a:prstGeom prst="rect">
            <a:avLst/>
          </a:prstGeom>
          <a:noFill/>
        </p:spPr>
        <p:txBody>
          <a:bodyPr wrap="square" rtlCol="0">
            <a:spAutoFit/>
          </a:bodyPr>
          <a:lstStyle/>
          <a:p>
            <a:pPr algn="ctr"/>
            <a:r>
              <a:rPr lang="en-US" sz="2400" b="1" dirty="0" smtClean="0">
                <a:solidFill>
                  <a:srgbClr val="FF0000"/>
                </a:solidFill>
                <a:latin typeface="Times New Roman" pitchFamily="18" charset="0"/>
                <a:cs typeface="Times New Roman" pitchFamily="18" charset="0"/>
              </a:rPr>
              <a:t>ĐÁP ÁN</a:t>
            </a:r>
          </a:p>
          <a:p>
            <a:pPr algn="just"/>
            <a:r>
              <a:rPr lang="vi-VN" sz="2400" b="1" dirty="0" smtClean="0">
                <a:solidFill>
                  <a:srgbClr val="FF0000"/>
                </a:solidFill>
                <a:latin typeface="Times New Roman" panose="02020603050405020304" pitchFamily="18" charset="0"/>
                <a:cs typeface="Times New Roman" panose="02020603050405020304" pitchFamily="18" charset="0"/>
              </a:rPr>
              <a:t>1</a:t>
            </a:r>
            <a:r>
              <a:rPr lang="vi-VN" sz="2400" b="1" dirty="0">
                <a:solidFill>
                  <a:srgbClr val="FF0000"/>
                </a:solidFill>
                <a:latin typeface="Times New Roman" panose="02020603050405020304" pitchFamily="18" charset="0"/>
                <a:cs typeface="Times New Roman" panose="02020603050405020304" pitchFamily="18" charset="0"/>
              </a:rPr>
              <a:t>:</a:t>
            </a:r>
            <a:r>
              <a:rPr lang="vi-VN" sz="2400" dirty="0">
                <a:solidFill>
                  <a:srgbClr val="FF0000"/>
                </a:solidFill>
                <a:latin typeface="Times New Roman" panose="02020603050405020304" pitchFamily="18" charset="0"/>
                <a:cs typeface="Times New Roman" panose="02020603050405020304" pitchFamily="18" charset="0"/>
              </a:rPr>
              <a:t> </a:t>
            </a:r>
            <a:r>
              <a:rPr lang="it-IT" sz="2400" dirty="0">
                <a:latin typeface="Times New Roman" panose="02020603050405020304" pitchFamily="18" charset="0"/>
                <a:cs typeface="Times New Roman" panose="02020603050405020304" pitchFamily="18" charset="0"/>
              </a:rPr>
              <a:t>Các từ chỉ mức </a:t>
            </a:r>
            <a:r>
              <a:rPr lang="it-IT" sz="2400" dirty="0" smtClean="0">
                <a:latin typeface="Times New Roman" panose="02020603050405020304" pitchFamily="18" charset="0"/>
                <a:cs typeface="Times New Roman" panose="02020603050405020304" pitchFamily="18" charset="0"/>
              </a:rPr>
              <a:t>độ: </a:t>
            </a:r>
            <a:r>
              <a:rPr lang="it-IT" sz="2400" i="1" dirty="0">
                <a:solidFill>
                  <a:srgbClr val="0000FF"/>
                </a:solidFill>
                <a:latin typeface="Times New Roman" panose="02020603050405020304" pitchFamily="18" charset="0"/>
                <a:cs typeface="Times New Roman" panose="02020603050405020304" pitchFamily="18" charset="0"/>
              </a:rPr>
              <a:t>vẫn còn, vơi dần, bao nhiêu, bớt</a:t>
            </a:r>
            <a:r>
              <a:rPr lang="it-IT" sz="2400" dirty="0">
                <a:solidFill>
                  <a:srgbClr val="0000FF"/>
                </a:solidFill>
                <a:latin typeface="Times New Roman" panose="02020603050405020304" pitchFamily="18" charset="0"/>
                <a:cs typeface="Times New Roman" panose="02020603050405020304" pitchFamily="18" charset="0"/>
              </a:rPr>
              <a:t>.</a:t>
            </a:r>
            <a:endParaRPr lang="en-US" sz="2400" dirty="0">
              <a:solidFill>
                <a:srgbClr val="0000FF"/>
              </a:solidFill>
              <a:latin typeface="Times New Roman" panose="02020603050405020304" pitchFamily="18" charset="0"/>
              <a:cs typeface="Times New Roman" panose="02020603050405020304" pitchFamily="18" charset="0"/>
            </a:endParaRPr>
          </a:p>
          <a:p>
            <a:pPr algn="just"/>
            <a:r>
              <a:rPr lang="it-IT" sz="2400" dirty="0">
                <a:latin typeface="Times New Roman" panose="02020603050405020304" pitchFamily="18" charset="0"/>
                <a:cs typeface="Times New Roman" panose="02020603050405020304" pitchFamily="18" charset="0"/>
              </a:rPr>
              <a:t>- Tác dụng: diễn tả sự chuyển biến của các hiện tượng tự nhiên: hạ nhạt dần, thu đậm nét =&gt; sự quan sát tinh tế, tâm hồn nhạy cảm của nhà thơ</a:t>
            </a:r>
            <a:r>
              <a:rPr lang="it-IT"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r>
              <a:rPr lang="vi-VN" sz="2400" b="1" dirty="0" smtClean="0">
                <a:solidFill>
                  <a:srgbClr val="FF0000"/>
                </a:solidFill>
                <a:latin typeface="Times New Roman" panose="02020603050405020304" pitchFamily="18" charset="0"/>
                <a:cs typeface="Times New Roman" panose="02020603050405020304" pitchFamily="18" charset="0"/>
              </a:rPr>
              <a:t>2</a:t>
            </a:r>
            <a:r>
              <a:rPr lang="en-US" sz="2400" b="1" dirty="0">
                <a:solidFill>
                  <a:srgbClr val="FF0000"/>
                </a:solidFill>
                <a:latin typeface="Times New Roman" panose="02020603050405020304" pitchFamily="18" charset="0"/>
                <a:cs typeface="Times New Roman" panose="02020603050405020304" pitchFamily="18" charset="0"/>
              </a:rPr>
              <a:t>.</a:t>
            </a:r>
            <a:r>
              <a:rPr lang="vi-VN"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Ý </a:t>
            </a:r>
            <a:r>
              <a:rPr lang="en-US" sz="2400" dirty="0" err="1" smtClean="0">
                <a:latin typeface="Times New Roman" panose="02020603050405020304" pitchFamily="18" charset="0"/>
                <a:cs typeface="Times New Roman" panose="02020603050405020304" pitchFamily="18" charset="0"/>
              </a:rPr>
              <a:t>nghĩa</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a:t>
            </a:r>
            <a:r>
              <a:rPr lang="en-US" sz="2400" dirty="0" err="1" smtClean="0">
                <a:latin typeface="Times New Roman" panose="02020603050405020304" pitchFamily="18" charset="0"/>
                <a:cs typeface="Times New Roman" panose="02020603050405020304" pitchFamily="18" charset="0"/>
              </a:rPr>
              <a:t>ai</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cuối</a:t>
            </a:r>
            <a:r>
              <a:rPr lang="en-US" sz="2400" dirty="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algn="just"/>
            <a:r>
              <a:rPr lang="en-US" sz="2400" i="1" dirty="0" smtClean="0">
                <a:latin typeface="Times New Roman" panose="02020603050405020304" pitchFamily="18" charset="0"/>
                <a:cs typeface="Times New Roman" panose="02020603050405020304" pitchFamily="18" charset="0"/>
              </a:rPr>
              <a:t>- Ý</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nghĩa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Sang </a:t>
            </a:r>
            <a:r>
              <a:rPr lang="en-US" sz="2400" dirty="0" err="1">
                <a:latin typeface="Times New Roman" panose="02020603050405020304" pitchFamily="18" charset="0"/>
                <a:cs typeface="Times New Roman" panose="02020603050405020304" pitchFamily="18" charset="0"/>
              </a:rPr>
              <a:t>thu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sấm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thưa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thớt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nhỏ</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sức</a:t>
            </a:r>
            <a:r>
              <a:rPr lang="en-US" sz="2400" dirty="0">
                <a:latin typeface="Times New Roman" panose="02020603050405020304" pitchFamily="18" charset="0"/>
                <a:cs typeface="Times New Roman" panose="02020603050405020304" pitchFamily="18" charset="0"/>
              </a:rPr>
              <a:t> lay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mùa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thay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tượng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nhiên</a:t>
            </a:r>
            <a:r>
              <a:rPr lang="en-US" sz="2400" dirty="0" smtClean="0">
                <a:latin typeface="Times New Roman" panose="02020603050405020304" pitchFamily="18" charset="0"/>
                <a:cs typeface="Times New Roman" panose="02020603050405020304" pitchFamily="18" charset="0"/>
              </a:rPr>
              <a:t>.</a:t>
            </a:r>
          </a:p>
          <a:p>
            <a:pPr algn="just"/>
            <a:r>
              <a:rPr lang="en-U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Ý </a:t>
            </a:r>
            <a:r>
              <a:rPr lang="en-US" sz="2400" dirty="0" err="1" smtClean="0">
                <a:latin typeface="Times New Roman" panose="02020603050405020304" pitchFamily="18" charset="0"/>
                <a:cs typeface="Times New Roman" panose="02020603050405020304" pitchFamily="18" charset="0"/>
              </a:rPr>
              <a:t>ghĩa</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ẩn</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dụ</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 </a:t>
            </a:r>
            <a:r>
              <a:rPr lang="en-US" sz="2400" i="1" dirty="0" err="1">
                <a:latin typeface="Times New Roman" panose="02020603050405020304" pitchFamily="18" charset="0"/>
                <a:cs typeface="Times New Roman" panose="02020603050405020304" pitchFamily="18" charset="0"/>
              </a:rPr>
              <a:t>Sấm</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những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tác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động</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bất</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thường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ngoại</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khó</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cuộc</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đời</a:t>
            </a:r>
            <a:r>
              <a:rPr 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   + </a:t>
            </a:r>
            <a:r>
              <a:rPr lang="en-US" sz="2400" i="1" dirty="0" err="1">
                <a:latin typeface="Times New Roman" panose="02020603050405020304" pitchFamily="18" charset="0"/>
                <a:cs typeface="Times New Roman" panose="02020603050405020304" pitchFamily="18" charset="0"/>
              </a:rPr>
              <a:t>Hàng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cây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đứng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tuổi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vượt</a:t>
            </a:r>
            <a:r>
              <a:rPr lang="en-US" sz="2400" dirty="0">
                <a:latin typeface="Times New Roman" panose="02020603050405020304" pitchFamily="18" charset="0"/>
                <a:cs typeface="Times New Roman" panose="02020603050405020304" pitchFamily="18" charset="0"/>
              </a:rPr>
              <a:t> qua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trầm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đời</a:t>
            </a:r>
            <a:r>
              <a:rPr lang="en-US" sz="2400" dirty="0">
                <a:latin typeface="Times New Roman" panose="02020603050405020304" pitchFamily="18" charset="0"/>
                <a:cs typeface="Times New Roman" panose="02020603050405020304" pitchFamily="18" charset="0"/>
              </a:rPr>
              <a:t> </a:t>
            </a:r>
          </a:p>
          <a:p>
            <a:pPr algn="just"/>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=&gt;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từng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trải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sẽ</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điềm</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tĩnh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tác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động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bất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thường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ngoại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cảnh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khó</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cuộc</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đời</a:t>
            </a: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Hai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vừa</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miêu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chuyển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nhiên</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vừa</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ngẫm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lúc</a:t>
            </a:r>
            <a:r>
              <a:rPr lang="en-US" sz="2400" dirty="0">
                <a:latin typeface="Times New Roman" panose="02020603050405020304" pitchFamily="18" charset="0"/>
                <a:cs typeface="Times New Roman" panose="02020603050405020304" pitchFamily="18" charset="0"/>
              </a:rPr>
              <a:t> </a:t>
            </a:r>
            <a:r>
              <a:rPr lang="en-US" sz="2400" i="1" dirty="0">
                <a:latin typeface="Times New Roman" panose="02020603050405020304" pitchFamily="18" charset="0"/>
                <a:cs typeface="Times New Roman" panose="02020603050405020304" pitchFamily="18" charset="0"/>
              </a:rPr>
              <a:t>sang </a:t>
            </a:r>
            <a:r>
              <a:rPr lang="en-US" sz="2400" i="1" dirty="0" err="1" smtClean="0">
                <a:latin typeface="Times New Roman" panose="02020603050405020304" pitchFamily="18" charset="0"/>
                <a:cs typeface="Times New Roman" panose="02020603050405020304" pitchFamily="18" charset="0"/>
              </a:rPr>
              <a:t>thu</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=&gt; Ý </a:t>
            </a:r>
            <a:r>
              <a:rPr lang="en-US" sz="2400" dirty="0" err="1">
                <a:latin typeface="Times New Roman" panose="02020603050405020304" pitchFamily="18" charset="0"/>
                <a:cs typeface="Times New Roman" panose="02020603050405020304" pitchFamily="18" charset="0"/>
              </a:rPr>
              <a:t>nghĩa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a:t>
            </a:r>
          </a:p>
          <a:p>
            <a:pPr algn="just"/>
            <a:endParaRPr lang="en-US"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3402305"/>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723507" cy="6863417"/>
          </a:xfrm>
          <a:prstGeom prst="rect">
            <a:avLst/>
          </a:prstGeom>
          <a:noFill/>
        </p:spPr>
        <p:txBody>
          <a:bodyPr wrap="square" rtlCol="0">
            <a:spAutoFit/>
          </a:bodyPr>
          <a:lstStyle/>
          <a:p>
            <a:pPr algn="just"/>
            <a:r>
              <a:rPr lang="en-US" sz="2000" b="1" dirty="0">
                <a:solidFill>
                  <a:srgbClr val="FF0000"/>
                </a:solidFill>
                <a:latin typeface="Times New Roman" panose="02020603050405020304" pitchFamily="18" charset="0"/>
                <a:cs typeface="Times New Roman" panose="02020603050405020304" pitchFamily="18" charset="0"/>
              </a:rPr>
              <a:t>3. </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Khổ</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cuối</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bài</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thơ</a:t>
            </a:r>
            <a:r>
              <a:rPr lang="en-US" sz="2000" b="1" i="1" dirty="0">
                <a:solidFill>
                  <a:srgbClr val="0000FF"/>
                </a:solidFill>
                <a:latin typeface="Times New Roman" panose="02020603050405020304" pitchFamily="18" charset="0"/>
                <a:cs typeface="Times New Roman" panose="02020603050405020304" pitchFamily="18" charset="0"/>
              </a:rPr>
              <a:t> “Sang </a:t>
            </a:r>
            <a:r>
              <a:rPr lang="en-US" sz="2000" b="1" i="1" dirty="0" err="1">
                <a:solidFill>
                  <a:srgbClr val="0000FF"/>
                </a:solidFill>
                <a:latin typeface="Times New Roman" panose="02020603050405020304" pitchFamily="18" charset="0"/>
                <a:cs typeface="Times New Roman" panose="02020603050405020304" pitchFamily="18" charset="0"/>
              </a:rPr>
              <a:t>thu</a:t>
            </a:r>
            <a:r>
              <a:rPr lang="en-US" sz="2000" b="1" i="1" dirty="0">
                <a:solidFill>
                  <a:srgbClr val="0000FF"/>
                </a:solidFill>
                <a:latin typeface="Times New Roman" panose="02020603050405020304" pitchFamily="18" charset="0"/>
                <a:cs typeface="Times New Roman" panose="02020603050405020304" pitchFamily="18" charset="0"/>
              </a:rPr>
              <a:t>”.</a:t>
            </a:r>
            <a:r>
              <a:rPr lang="en-US" sz="2000" b="1" i="1" dirty="0" err="1">
                <a:solidFill>
                  <a:srgbClr val="0000FF"/>
                </a:solidFill>
                <a:latin typeface="Times New Roman" panose="02020603050405020304" pitchFamily="18" charset="0"/>
                <a:cs typeface="Times New Roman" panose="02020603050405020304" pitchFamily="18" charset="0"/>
              </a:rPr>
              <a:t>đã</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cho</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cho</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thấy</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sự</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chuyển</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biến</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âm</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thầm</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trong</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lòng</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tạo</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vật</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và</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những</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suy</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ngẫm</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đầy</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tính</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triết</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lí</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của</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Hữu</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Thỉnh</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lúc</a:t>
            </a:r>
            <a:r>
              <a:rPr lang="en-US" sz="2000" b="1" i="1" dirty="0">
                <a:solidFill>
                  <a:srgbClr val="0000FF"/>
                </a:solidFill>
                <a:latin typeface="Times New Roman" panose="02020603050405020304" pitchFamily="18" charset="0"/>
                <a:cs typeface="Times New Roman" panose="02020603050405020304" pitchFamily="18" charset="0"/>
              </a:rPr>
              <a:t> sang </a:t>
            </a:r>
            <a:r>
              <a:rPr lang="en-US" sz="2000" b="1" i="1" dirty="0" err="1">
                <a:solidFill>
                  <a:srgbClr val="0000FF"/>
                </a:solidFill>
                <a:latin typeface="Times New Roman" panose="02020603050405020304" pitchFamily="18" charset="0"/>
                <a:cs typeface="Times New Roman" panose="02020603050405020304" pitchFamily="18" charset="0"/>
              </a:rPr>
              <a:t>thu</a:t>
            </a:r>
            <a:r>
              <a:rPr lang="en-US" sz="2000" b="1" i="1" dirty="0">
                <a:solidFill>
                  <a:srgbClr val="0000FF"/>
                </a:solidFill>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 Sang </a:t>
            </a:r>
            <a:r>
              <a:rPr lang="en-US" sz="2000" dirty="0" err="1">
                <a:latin typeface="Times New Roman" panose="02020603050405020304" pitchFamily="18" charset="0"/>
                <a:cs typeface="Times New Roman" panose="02020603050405020304" pitchFamily="18" charset="0"/>
              </a:rPr>
              <a:t>thu</a:t>
            </a:r>
            <a:r>
              <a:rPr lang="en-US" sz="2000" dirty="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những hiện tượng của thiên nhiên </a:t>
            </a:r>
            <a:r>
              <a:rPr lang="en-US" sz="2000" dirty="0" err="1">
                <a:latin typeface="Times New Roman" panose="02020603050405020304" pitchFamily="18" charset="0"/>
                <a:cs typeface="Times New Roman" panose="02020603050405020304" pitchFamily="18" charset="0"/>
              </a:rPr>
              <a:t>mùa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hạ</a:t>
            </a:r>
            <a:r>
              <a:rPr lang="en-US" sz="2000" dirty="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 "nắng“</a:t>
            </a:r>
            <a:r>
              <a:rPr lang="en-US" sz="2000" dirty="0">
                <a:latin typeface="Times New Roman" panose="02020603050405020304" pitchFamily="18" charset="0"/>
                <a:cs typeface="Times New Roman" panose="02020603050405020304" pitchFamily="18" charset="0"/>
              </a:rPr>
              <a:t>,</a:t>
            </a:r>
            <a:r>
              <a:rPr lang="vi-VN" sz="2000" dirty="0">
                <a:latin typeface="Times New Roman" panose="02020603050405020304" pitchFamily="18" charset="0"/>
                <a:cs typeface="Times New Roman" panose="02020603050405020304" pitchFamily="18" charset="0"/>
              </a:rPr>
              <a:t> "mưa“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sấm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vẫn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còn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nhưng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giảm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a:t>
            </a:r>
            <a:r>
              <a:rPr lang="en-US" sz="2000" dirty="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Nắng</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vẫn</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còn</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nhưng</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nhạt</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dần</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Mưa</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mùa</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hạ</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cũng</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vơi</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dần</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ít</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dần</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cs typeface="Times New Roman" panose="02020603050405020304" pitchFamily="18" charset="0"/>
              </a:rPr>
              <a:t>Sấm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thưa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thớt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nhỏ</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đủ</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sức</a:t>
            </a:r>
            <a:r>
              <a:rPr lang="en-US" sz="2000" dirty="0">
                <a:latin typeface="Times New Roman" panose="02020603050405020304" pitchFamily="18" charset="0"/>
                <a:cs typeface="Times New Roman" panose="02020603050405020304" pitchFamily="18" charset="0"/>
              </a:rPr>
              <a:t> lay </a:t>
            </a:r>
            <a:r>
              <a:rPr lang="en-US" sz="2000" dirty="0" err="1">
                <a:latin typeface="Times New Roman" panose="02020603050405020304" pitchFamily="18" charset="0"/>
                <a:cs typeface="Times New Roman" panose="02020603050405020304" pitchFamily="18" charset="0"/>
              </a:rPr>
              <a:t>động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bao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mùa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thay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lá</a:t>
            </a:r>
            <a:r>
              <a:rPr lang="en-US" sz="2000"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Những từ ngữ chỉ mức độ, ước lượng: "vẫn còn" , "bao nhiêu" , "vơi" , "bớt“</a:t>
            </a:r>
            <a:r>
              <a:rPr lang="en-US" sz="2000" dirty="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được sắp xếp theo trình tự giảm dần</a:t>
            </a:r>
            <a:r>
              <a:rPr lang="en-US" sz="2000" dirty="0">
                <a:latin typeface="Times New Roman" panose="02020603050405020304" pitchFamily="18" charset="0"/>
                <a:cs typeface="Times New Roman" panose="02020603050405020304" pitchFamily="18" charset="0"/>
              </a:rPr>
              <a:t> =&gt; </a:t>
            </a:r>
            <a:r>
              <a:rPr lang="vi-VN" sz="2000" dirty="0">
                <a:latin typeface="Times New Roman" panose="02020603050405020304" pitchFamily="18" charset="0"/>
                <a:cs typeface="Times New Roman" panose="02020603050405020304" pitchFamily="18" charset="0"/>
              </a:rPr>
              <a:t>hạ đang nhạt dần và thu đậm nét hơn.</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Nghệ</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thuật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hóa</a:t>
            </a:r>
            <a:r>
              <a:rPr lang="en-US" sz="2000" dirty="0">
                <a:latin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cs typeface="Times New Roman" panose="02020603050405020304" pitchFamily="18" charset="0"/>
              </a:rPr>
              <a:t>bất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ngờ</a:t>
            </a:r>
            <a:r>
              <a:rPr lang="en-US" sz="2000" dirty="0">
                <a:latin typeface="Times New Roman" panose="02020603050405020304" pitchFamily="18" charset="0"/>
                <a:cs typeface="Times New Roman" panose="02020603050405020304" pitchFamily="18" charset="0"/>
              </a:rPr>
              <a:t>” + “ </a:t>
            </a:r>
            <a:r>
              <a:rPr lang="en-US" sz="2000" dirty="0" err="1">
                <a:latin typeface="Times New Roman" panose="02020603050405020304" pitchFamily="18" charset="0"/>
                <a:cs typeface="Times New Roman" panose="02020603050405020304" pitchFamily="18" charset="0"/>
              </a:rPr>
              <a:t>đứng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tuổi</a:t>
            </a:r>
            <a:r>
              <a:rPr lang="en-US" sz="2000" dirty="0">
                <a:latin typeface="Times New Roman" panose="02020603050405020304" pitchFamily="18" charset="0"/>
                <a:cs typeface="Times New Roman" panose="02020603050405020304" pitchFamily="18" charset="0"/>
              </a:rPr>
              <a:t>” =&gt; </a:t>
            </a:r>
            <a:r>
              <a:rPr lang="en-US" sz="2000" dirty="0" err="1">
                <a:latin typeface="Times New Roman" panose="02020603050405020304" pitchFamily="18" charset="0"/>
                <a:cs typeface="Times New Roman" panose="02020603050405020304" pitchFamily="18" charset="0"/>
              </a:rPr>
              <a:t>trạng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con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=&gt; </a:t>
            </a:r>
            <a:r>
              <a:rPr lang="en-US" sz="2000" dirty="0" err="1">
                <a:latin typeface="Times New Roman" panose="02020603050405020304" pitchFamily="18" charset="0"/>
                <a:cs typeface="Times New Roman" panose="02020603050405020304" pitchFamily="18" charset="0"/>
              </a:rPr>
              <a:t>gợi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suy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ngẫm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lúc</a:t>
            </a:r>
            <a:r>
              <a:rPr lang="en-US" sz="2000"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sang </a:t>
            </a:r>
            <a:r>
              <a:rPr lang="en-US" sz="2000" i="1" dirty="0" err="1">
                <a:latin typeface="Times New Roman" panose="02020603050405020304" pitchFamily="18" charset="0"/>
                <a:cs typeface="Times New Roman" panose="02020603050405020304" pitchFamily="18" charset="0"/>
              </a:rPr>
              <a:t>thu</a:t>
            </a:r>
            <a:r>
              <a:rPr lang="en-US" sz="2000" dirty="0">
                <a:latin typeface="Times New Roman" panose="02020603050405020304" pitchFamily="18" charset="0"/>
                <a:cs typeface="Times New Roman" panose="02020603050405020304" pitchFamily="18" charset="0"/>
              </a:rPr>
              <a:t>.</a:t>
            </a:r>
          </a:p>
          <a:p>
            <a:pPr algn="just"/>
            <a:r>
              <a:rPr lang="en-US" sz="2000" dirty="0">
                <a:latin typeface="Times New Roman" panose="02020603050405020304" pitchFamily="18" charset="0"/>
                <a:cs typeface="Times New Roman" panose="02020603050405020304" pitchFamily="18" charset="0"/>
              </a:rPr>
              <a:t>   + </a:t>
            </a:r>
            <a:r>
              <a:rPr lang="en-US" sz="2000" i="1" dirty="0" err="1">
                <a:latin typeface="Times New Roman" panose="02020603050405020304" pitchFamily="18" charset="0"/>
                <a:cs typeface="Times New Roman" panose="02020603050405020304" pitchFamily="18" charset="0"/>
              </a:rPr>
              <a:t>Sấm</a:t>
            </a:r>
            <a:r>
              <a:rPr lang="en-US" sz="2000" i="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ẩn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ngoại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cuộc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đời</a:t>
            </a:r>
            <a:r>
              <a:rPr lang="en-US" sz="2000" dirty="0">
                <a:latin typeface="Times New Roman" panose="02020603050405020304" pitchFamily="18" charset="0"/>
                <a:cs typeface="Times New Roman" panose="02020603050405020304" pitchFamily="18" charset="0"/>
              </a:rPr>
              <a:t>.</a:t>
            </a:r>
          </a:p>
          <a:p>
            <a:pPr algn="just"/>
            <a:r>
              <a:rPr lang="en-US" sz="2000" dirty="0">
                <a:latin typeface="Times New Roman" panose="02020603050405020304" pitchFamily="18" charset="0"/>
                <a:cs typeface="Times New Roman" panose="02020603050405020304" pitchFamily="18" charset="0"/>
              </a:rPr>
              <a:t>   + </a:t>
            </a:r>
            <a:r>
              <a:rPr lang="en-US" sz="2000" i="1" dirty="0" err="1">
                <a:latin typeface="Times New Roman" panose="02020603050405020304" pitchFamily="18" charset="0"/>
                <a:cs typeface="Times New Roman" panose="02020603050405020304" pitchFamily="18" charset="0"/>
              </a:rPr>
              <a:t>Hàng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cây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đứng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tuổi</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ẩn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con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vượt</a:t>
            </a:r>
            <a:r>
              <a:rPr lang="en-US" sz="2000" dirty="0">
                <a:latin typeface="Times New Roman" panose="02020603050405020304" pitchFamily="18" charset="0"/>
                <a:cs typeface="Times New Roman" panose="02020603050405020304" pitchFamily="18" charset="0"/>
              </a:rPr>
              <a:t> qua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thăng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trầm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cuộc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đời</a:t>
            </a:r>
            <a:r>
              <a:rPr lang="en-US" sz="2000" dirty="0">
                <a:latin typeface="Times New Roman" panose="02020603050405020304" pitchFamily="18" charset="0"/>
                <a:cs typeface="Times New Roman" panose="02020603050405020304" pitchFamily="18" charset="0"/>
              </a:rPr>
              <a:t> </a:t>
            </a:r>
          </a:p>
          <a:p>
            <a:pPr algn="just"/>
            <a:r>
              <a:rPr lang="en-US" sz="2000" dirty="0">
                <a:latin typeface="Times New Roman" panose="02020603050405020304" pitchFamily="18" charset="0"/>
                <a:cs typeface="Times New Roman" panose="02020603050405020304" pitchFamily="18" charset="0"/>
              </a:rPr>
              <a:t> =&gt;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con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điềm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tĩnh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trước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cuộc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đời</a:t>
            </a:r>
            <a:r>
              <a:rPr lang="en-US" sz="2000" dirty="0">
                <a:latin typeface="Times New Roman" panose="02020603050405020304" pitchFamily="18" charset="0"/>
                <a:cs typeface="Times New Roman" panose="02020603050405020304" pitchFamily="18" charset="0"/>
              </a:rPr>
              <a:t>. =&gt; </a:t>
            </a:r>
            <a:r>
              <a:rPr lang="en-US" sz="2000" dirty="0" err="1">
                <a:latin typeface="Times New Roman" panose="02020603050405020304" pitchFamily="18" charset="0"/>
                <a:cs typeface="Times New Roman" panose="02020603050405020304" pitchFamily="18" charset="0"/>
              </a:rPr>
              <a:t>Đất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nước</a:t>
            </a:r>
            <a:r>
              <a:rPr lang="en-US" sz="2000" dirty="0">
                <a:latin typeface="Times New Roman" panose="02020603050405020304" pitchFamily="18" charset="0"/>
                <a:cs typeface="Times New Roman" panose="02020603050405020304" pitchFamily="18" charset="0"/>
              </a:rPr>
              <a:t> ta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trải</a:t>
            </a:r>
            <a:r>
              <a:rPr lang="en-US" sz="2000" dirty="0">
                <a:latin typeface="Times New Roman" panose="02020603050405020304" pitchFamily="18" charset="0"/>
                <a:cs typeface="Times New Roman" panose="02020603050405020304" pitchFamily="18" charset="0"/>
              </a:rPr>
              <a:t> qua </a:t>
            </a:r>
            <a:r>
              <a:rPr lang="en-US" sz="2000" dirty="0" err="1">
                <a:latin typeface="Times New Roman" panose="02020603050405020304" pitchFamily="18" charset="0"/>
                <a:cs typeface="Times New Roman" panose="02020603050405020304" pitchFamily="18" charset="0"/>
              </a:rPr>
              <a:t>bao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chiến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sẽ</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mặt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khăn,thử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thòi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dựng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xây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nước</a:t>
            </a:r>
            <a:r>
              <a:rPr lang="en-US" sz="2000" dirty="0">
                <a:latin typeface="Times New Roman" panose="02020603050405020304" pitchFamily="18" charset="0"/>
                <a:cs typeface="Times New Roman" panose="02020603050405020304" pitchFamily="18" charset="0"/>
              </a:rPr>
              <a:t> =&gt; Ý </a:t>
            </a:r>
            <a:r>
              <a:rPr lang="en-US" sz="2000" dirty="0" err="1">
                <a:latin typeface="Times New Roman" panose="02020603050405020304" pitchFamily="18" charset="0"/>
                <a:cs typeface="Times New Roman" panose="02020603050405020304" pitchFamily="18" charset="0"/>
              </a:rPr>
              <a:t>nghĩa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lý</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thơ</a:t>
            </a:r>
            <a:r>
              <a:rPr lang="en-US" sz="2000" dirty="0">
                <a:latin typeface="Times New Roman" panose="02020603050405020304" pitchFamily="18" charset="0"/>
                <a:cs typeface="Times New Roman" panose="02020603050405020304" pitchFamily="18" charset="0"/>
              </a:rPr>
              <a:t>.</a:t>
            </a:r>
          </a:p>
          <a:p>
            <a:pPr algn="just"/>
            <a:r>
              <a:rPr lang="en-US" sz="2000" b="1" i="1" dirty="0">
                <a:solidFill>
                  <a:srgbClr val="0000FF"/>
                </a:solidFill>
                <a:latin typeface="Times New Roman" panose="02020603050405020304" pitchFamily="18" charset="0"/>
                <a:cs typeface="Times New Roman" panose="02020603050405020304" pitchFamily="18" charset="0"/>
              </a:rPr>
              <a:t>=&gt; Qua </a:t>
            </a:r>
            <a:r>
              <a:rPr lang="en-US" sz="2000" b="1" i="1" dirty="0" err="1">
                <a:solidFill>
                  <a:srgbClr val="0000FF"/>
                </a:solidFill>
                <a:latin typeface="Times New Roman" panose="02020603050405020304" pitchFamily="18" charset="0"/>
                <a:cs typeface="Times New Roman" panose="02020603050405020304" pitchFamily="18" charset="0"/>
              </a:rPr>
              <a:t>khổ</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thơ</a:t>
            </a:r>
            <a:r>
              <a:rPr lang="en-US" sz="2000" b="1" i="1" dirty="0">
                <a:solidFill>
                  <a:srgbClr val="0000FF"/>
                </a:solidFill>
                <a:latin typeface="Times New Roman" panose="02020603050405020304" pitchFamily="18" charset="0"/>
                <a:cs typeface="Times New Roman" panose="02020603050405020304" pitchFamily="18" charset="0"/>
              </a:rPr>
              <a:t>, ta </a:t>
            </a:r>
            <a:r>
              <a:rPr lang="en-US" sz="2000" b="1" i="1" dirty="0" err="1">
                <a:solidFill>
                  <a:srgbClr val="0000FF"/>
                </a:solidFill>
                <a:latin typeface="Times New Roman" panose="02020603050405020304" pitchFamily="18" charset="0"/>
                <a:cs typeface="Times New Roman" panose="02020603050405020304" pitchFamily="18" charset="0"/>
              </a:rPr>
              <a:t>không</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chỉ</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cảm</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nhận</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đươc</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tâm</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hồn</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nhạy</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cảm</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tinh</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tế</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mà</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cón</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thấy</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được</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chiều</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sâu</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suy</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tư</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của</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Hữu</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Thỉnh</a:t>
            </a:r>
            <a:r>
              <a:rPr lang="en-US" sz="2000" b="1" i="1" dirty="0">
                <a:solidFill>
                  <a:srgbClr val="0000FF"/>
                </a:solidFill>
                <a:latin typeface="Times New Roman" panose="02020603050405020304" pitchFamily="18" charset="0"/>
                <a:cs typeface="Times New Roman" panose="02020603050405020304" pitchFamily="18" charset="0"/>
              </a:rPr>
              <a:t>.</a:t>
            </a:r>
            <a:endParaRPr lang="en-US" sz="2000" b="1" u="sng" dirty="0">
              <a:solidFill>
                <a:srgbClr val="FF0000"/>
              </a:solidFill>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466759"/>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fade">
                                      <p:cBhvr>
                                        <p:cTn id="57"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0" name="Picture 4" descr="Picture56">
            <a:extLst>
              <a:ext uri="{FF2B5EF4-FFF2-40B4-BE49-F238E27FC236}">
                <a16:creationId xmlns:a16="http://schemas.microsoft.com/office/drawing/2014/main" id="{A53AD673-5E28-4AA1-9D7B-4371688292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971800"/>
            <a:ext cx="31242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1" name="Rectangle 5">
            <a:extLst>
              <a:ext uri="{FF2B5EF4-FFF2-40B4-BE49-F238E27FC236}">
                <a16:creationId xmlns:a16="http://schemas.microsoft.com/office/drawing/2014/main" id="{F2311C8E-D8AD-48DF-A9AC-36525FC77530}"/>
              </a:ext>
            </a:extLst>
          </p:cNvPr>
          <p:cNvSpPr>
            <a:spLocks noGrp="1" noChangeArrowheads="1"/>
          </p:cNvSpPr>
          <p:nvPr>
            <p:ph type="title"/>
          </p:nvPr>
        </p:nvSpPr>
        <p:spPr>
          <a:xfrm>
            <a:off x="0" y="1219200"/>
            <a:ext cx="8991600" cy="2743200"/>
          </a:xfrm>
          <a:noFill/>
        </p:spPr>
        <p:txBody>
          <a:bodyPr/>
          <a:lstStyle/>
          <a:p>
            <a:pPr eaLnBrk="1" hangingPunct="1"/>
            <a:r>
              <a:rPr lang="en-US" altLang="en-US"/>
              <a:t>  KÍNH CHÚC </a:t>
            </a:r>
            <a:br>
              <a:rPr lang="en-US" altLang="en-US"/>
            </a:br>
            <a:r>
              <a:rPr lang="en-US" altLang="en-US"/>
              <a:t> CÁC THẦY CÔ GIÁO VÀ CÁC EM        HỌC SINH</a:t>
            </a:r>
          </a:p>
        </p:txBody>
      </p:sp>
      <p:pic>
        <p:nvPicPr>
          <p:cNvPr id="16388" name="Picture 6" descr="lúa">
            <a:extLst>
              <a:ext uri="{FF2B5EF4-FFF2-40B4-BE49-F238E27FC236}">
                <a16:creationId xmlns:a16="http://schemas.microsoft.com/office/drawing/2014/main" id="{55BEB77F-D798-4E36-AAE5-06166AFC7D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3" name="Picture 7" descr="Picture56">
            <a:extLst>
              <a:ext uri="{FF2B5EF4-FFF2-40B4-BE49-F238E27FC236}">
                <a16:creationId xmlns:a16="http://schemas.microsoft.com/office/drawing/2014/main" id="{F57DF42C-04B2-4A40-B584-348C3C7251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124200"/>
            <a:ext cx="31242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4" name="Picture 8" descr="Picture56">
            <a:extLst>
              <a:ext uri="{FF2B5EF4-FFF2-40B4-BE49-F238E27FC236}">
                <a16:creationId xmlns:a16="http://schemas.microsoft.com/office/drawing/2014/main" id="{41F20BDE-88F9-4BEC-A57D-2EF840B173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533400"/>
            <a:ext cx="31242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5" name="Rectangle 9">
            <a:extLst>
              <a:ext uri="{FF2B5EF4-FFF2-40B4-BE49-F238E27FC236}">
                <a16:creationId xmlns:a16="http://schemas.microsoft.com/office/drawing/2014/main" id="{3794E94C-A5E9-4C29-A042-9E3713B6770A}"/>
              </a:ext>
            </a:extLst>
          </p:cNvPr>
          <p:cNvSpPr>
            <a:spLocks noChangeArrowheads="1"/>
          </p:cNvSpPr>
          <p:nvPr/>
        </p:nvSpPr>
        <p:spPr bwMode="auto">
          <a:xfrm>
            <a:off x="152400" y="1371600"/>
            <a:ext cx="8991600"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a:solidFill>
                  <a:schemeClr val="tx2"/>
                </a:solidFill>
              </a:rPr>
              <a:t>  </a:t>
            </a:r>
            <a:r>
              <a:rPr lang="en-US" altLang="en-US" sz="4400" b="1">
                <a:solidFill>
                  <a:srgbClr val="FF0000"/>
                </a:solidFill>
              </a:rPr>
              <a:t>KÍNH CHÚC </a:t>
            </a:r>
            <a:br>
              <a:rPr lang="en-US" altLang="en-US" sz="4400" b="1">
                <a:solidFill>
                  <a:srgbClr val="FF0000"/>
                </a:solidFill>
              </a:rPr>
            </a:br>
            <a:r>
              <a:rPr lang="en-US" altLang="en-US" sz="4400" b="1">
                <a:solidFill>
                  <a:srgbClr val="FF0000"/>
                </a:solidFill>
              </a:rPr>
              <a:t>CÁC THẦY CÔ GIÁO VÀ CÁC EM        HỌC SINH</a:t>
            </a:r>
          </a:p>
        </p:txBody>
      </p:sp>
      <p:sp>
        <p:nvSpPr>
          <p:cNvPr id="19466" name="Text Box 10">
            <a:extLst>
              <a:ext uri="{FF2B5EF4-FFF2-40B4-BE49-F238E27FC236}">
                <a16:creationId xmlns:a16="http://schemas.microsoft.com/office/drawing/2014/main" id="{E6DDBB67-ABA4-4E3F-B22A-EE2C9BF86C50}"/>
              </a:ext>
            </a:extLst>
          </p:cNvPr>
          <p:cNvSpPr txBox="1">
            <a:spLocks noChangeArrowheads="1"/>
          </p:cNvSpPr>
          <p:nvPr/>
        </p:nvSpPr>
        <p:spPr bwMode="auto">
          <a:xfrm>
            <a:off x="457200" y="3962400"/>
            <a:ext cx="83058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4000" b="1">
                <a:solidFill>
                  <a:schemeClr val="accent2"/>
                </a:solidFill>
              </a:rPr>
              <a:t>CÔNG TÁC TỐT -  HỌC TẬP TỐT</a:t>
            </a:r>
          </a:p>
        </p:txBody>
      </p:sp>
    </p:spTree>
    <p:extLst>
      <p:ext uri="{BB962C8B-B14F-4D97-AF65-F5344CB8AC3E}">
        <p14:creationId xmlns:p14="http://schemas.microsoft.com/office/powerpoint/2010/main" val="4130244828"/>
      </p:ext>
    </p:extLst>
  </p:cSld>
  <p:clrMapOvr>
    <a:masterClrMapping/>
  </p:clrMapOvr>
  <p:transition>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nodeType="withEffect">
                                  <p:stCondLst>
                                    <p:cond delay="0"/>
                                  </p:stCondLst>
                                  <p:childTnLst>
                                    <p:set>
                                      <p:cBhvr>
                                        <p:cTn id="6" dur="1" fill="hold">
                                          <p:stCondLst>
                                            <p:cond delay="0"/>
                                          </p:stCondLst>
                                        </p:cTn>
                                        <p:tgtEl>
                                          <p:spTgt spid="19460"/>
                                        </p:tgtEl>
                                        <p:attrNameLst>
                                          <p:attrName>style.visibility</p:attrName>
                                        </p:attrNameLst>
                                      </p:cBhvr>
                                      <p:to>
                                        <p:strVal val="visible"/>
                                      </p:to>
                                    </p:set>
                                    <p:animEffect transition="in" filter="wheel(4)">
                                      <p:cBhvr>
                                        <p:cTn id="7" dur="2000"/>
                                        <p:tgtEl>
                                          <p:spTgt spid="1946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19461"/>
                                        </p:tgtEl>
                                        <p:attrNameLst>
                                          <p:attrName>style.visibility</p:attrName>
                                        </p:attrNameLst>
                                      </p:cBhvr>
                                      <p:to>
                                        <p:strVal val="visible"/>
                                      </p:to>
                                    </p:set>
                                    <p:animEffect transition="in" filter="wheel(4)">
                                      <p:cBhvr>
                                        <p:cTn id="12" dur="2000"/>
                                        <p:tgtEl>
                                          <p:spTgt spid="1946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5" presetClass="entr" presetSubtype="0" fill="hold" grpId="1" nodeType="clickEffect">
                                  <p:stCondLst>
                                    <p:cond delay="0"/>
                                  </p:stCondLst>
                                  <p:childTnLst>
                                    <p:set>
                                      <p:cBhvr>
                                        <p:cTn id="16" dur="1" fill="hold">
                                          <p:stCondLst>
                                            <p:cond delay="0"/>
                                          </p:stCondLst>
                                        </p:cTn>
                                        <p:tgtEl>
                                          <p:spTgt spid="19461"/>
                                        </p:tgtEl>
                                        <p:attrNameLst>
                                          <p:attrName>style.visibility</p:attrName>
                                        </p:attrNameLst>
                                      </p:cBhvr>
                                      <p:to>
                                        <p:strVal val="visible"/>
                                      </p:to>
                                    </p:set>
                                    <p:anim calcmode="lin" valueType="num">
                                      <p:cBhvr>
                                        <p:cTn id="17" dur="1000" fill="hold"/>
                                        <p:tgtEl>
                                          <p:spTgt spid="19461"/>
                                        </p:tgtEl>
                                        <p:attrNameLst>
                                          <p:attrName>ppt_w</p:attrName>
                                        </p:attrNameLst>
                                      </p:cBhvr>
                                      <p:tavLst>
                                        <p:tav tm="0">
                                          <p:val>
                                            <p:strVal val="#ppt_w*0.70"/>
                                          </p:val>
                                        </p:tav>
                                        <p:tav tm="100000">
                                          <p:val>
                                            <p:strVal val="#ppt_w"/>
                                          </p:val>
                                        </p:tav>
                                      </p:tavLst>
                                    </p:anim>
                                    <p:anim calcmode="lin" valueType="num">
                                      <p:cBhvr>
                                        <p:cTn id="18" dur="1000" fill="hold"/>
                                        <p:tgtEl>
                                          <p:spTgt spid="19461"/>
                                        </p:tgtEl>
                                        <p:attrNameLst>
                                          <p:attrName>ppt_h</p:attrName>
                                        </p:attrNameLst>
                                      </p:cBhvr>
                                      <p:tavLst>
                                        <p:tav tm="0">
                                          <p:val>
                                            <p:strVal val="#ppt_h"/>
                                          </p:val>
                                        </p:tav>
                                        <p:tav tm="100000">
                                          <p:val>
                                            <p:strVal val="#ppt_h"/>
                                          </p:val>
                                        </p:tav>
                                      </p:tavLst>
                                    </p:anim>
                                    <p:animEffect transition="in" filter="fade">
                                      <p:cBhvr>
                                        <p:cTn id="19" dur="1000"/>
                                        <p:tgtEl>
                                          <p:spTgt spid="19461"/>
                                        </p:tgtEl>
                                      </p:cBhvr>
                                    </p:animEffect>
                                  </p:childTnLst>
                                </p:cTn>
                              </p:par>
                              <p:par>
                                <p:cTn id="20" presetID="21" presetClass="entr" presetSubtype="4" fill="hold" nodeType="withEffect">
                                  <p:stCondLst>
                                    <p:cond delay="0"/>
                                  </p:stCondLst>
                                  <p:childTnLst>
                                    <p:set>
                                      <p:cBhvr>
                                        <p:cTn id="21" dur="1" fill="hold">
                                          <p:stCondLst>
                                            <p:cond delay="0"/>
                                          </p:stCondLst>
                                        </p:cTn>
                                        <p:tgtEl>
                                          <p:spTgt spid="19463"/>
                                        </p:tgtEl>
                                        <p:attrNameLst>
                                          <p:attrName>style.visibility</p:attrName>
                                        </p:attrNameLst>
                                      </p:cBhvr>
                                      <p:to>
                                        <p:strVal val="visible"/>
                                      </p:to>
                                    </p:set>
                                    <p:animEffect transition="in" filter="wheel(4)">
                                      <p:cBhvr>
                                        <p:cTn id="22" dur="2000"/>
                                        <p:tgtEl>
                                          <p:spTgt spid="19463"/>
                                        </p:tgtEl>
                                      </p:cBhvr>
                                    </p:animEffect>
                                  </p:childTnLst>
                                </p:cTn>
                              </p:par>
                              <p:par>
                                <p:cTn id="23" presetID="21" presetClass="entr" presetSubtype="4" fill="hold" nodeType="withEffect">
                                  <p:stCondLst>
                                    <p:cond delay="0"/>
                                  </p:stCondLst>
                                  <p:childTnLst>
                                    <p:set>
                                      <p:cBhvr>
                                        <p:cTn id="24" dur="1" fill="hold">
                                          <p:stCondLst>
                                            <p:cond delay="0"/>
                                          </p:stCondLst>
                                        </p:cTn>
                                        <p:tgtEl>
                                          <p:spTgt spid="19464"/>
                                        </p:tgtEl>
                                        <p:attrNameLst>
                                          <p:attrName>style.visibility</p:attrName>
                                        </p:attrNameLst>
                                      </p:cBhvr>
                                      <p:to>
                                        <p:strVal val="visible"/>
                                      </p:to>
                                    </p:set>
                                    <p:animEffect transition="in" filter="wheel(4)">
                                      <p:cBhvr>
                                        <p:cTn id="25" dur="2000"/>
                                        <p:tgtEl>
                                          <p:spTgt spid="1946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1" presetClass="entr" presetSubtype="4" fill="hold" grpId="0" nodeType="clickEffect">
                                  <p:stCondLst>
                                    <p:cond delay="0"/>
                                  </p:stCondLst>
                                  <p:childTnLst>
                                    <p:set>
                                      <p:cBhvr>
                                        <p:cTn id="29" dur="1" fill="hold">
                                          <p:stCondLst>
                                            <p:cond delay="0"/>
                                          </p:stCondLst>
                                        </p:cTn>
                                        <p:tgtEl>
                                          <p:spTgt spid="19465"/>
                                        </p:tgtEl>
                                        <p:attrNameLst>
                                          <p:attrName>style.visibility</p:attrName>
                                        </p:attrNameLst>
                                      </p:cBhvr>
                                      <p:to>
                                        <p:strVal val="visible"/>
                                      </p:to>
                                    </p:set>
                                    <p:animEffect transition="in" filter="wheel(4)">
                                      <p:cBhvr>
                                        <p:cTn id="30" dur="2000"/>
                                        <p:tgtEl>
                                          <p:spTgt spid="19465"/>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grpId="1" nodeType="clickEffect">
                                  <p:stCondLst>
                                    <p:cond delay="0"/>
                                  </p:stCondLst>
                                  <p:childTnLst>
                                    <p:set>
                                      <p:cBhvr>
                                        <p:cTn id="34" dur="1" fill="hold">
                                          <p:stCondLst>
                                            <p:cond delay="0"/>
                                          </p:stCondLst>
                                        </p:cTn>
                                        <p:tgtEl>
                                          <p:spTgt spid="19465"/>
                                        </p:tgtEl>
                                        <p:attrNameLst>
                                          <p:attrName>style.visibility</p:attrName>
                                        </p:attrNameLst>
                                      </p:cBhvr>
                                      <p:to>
                                        <p:strVal val="visible"/>
                                      </p:to>
                                    </p:set>
                                    <p:anim calcmode="lin" valueType="num">
                                      <p:cBhvr>
                                        <p:cTn id="35" dur="1000" fill="hold"/>
                                        <p:tgtEl>
                                          <p:spTgt spid="19465"/>
                                        </p:tgtEl>
                                        <p:attrNameLst>
                                          <p:attrName>ppt_w</p:attrName>
                                        </p:attrNameLst>
                                      </p:cBhvr>
                                      <p:tavLst>
                                        <p:tav tm="0">
                                          <p:val>
                                            <p:strVal val="#ppt_w*0.70"/>
                                          </p:val>
                                        </p:tav>
                                        <p:tav tm="100000">
                                          <p:val>
                                            <p:strVal val="#ppt_w"/>
                                          </p:val>
                                        </p:tav>
                                      </p:tavLst>
                                    </p:anim>
                                    <p:anim calcmode="lin" valueType="num">
                                      <p:cBhvr>
                                        <p:cTn id="36" dur="1000" fill="hold"/>
                                        <p:tgtEl>
                                          <p:spTgt spid="19465"/>
                                        </p:tgtEl>
                                        <p:attrNameLst>
                                          <p:attrName>ppt_h</p:attrName>
                                        </p:attrNameLst>
                                      </p:cBhvr>
                                      <p:tavLst>
                                        <p:tav tm="0">
                                          <p:val>
                                            <p:strVal val="#ppt_h"/>
                                          </p:val>
                                        </p:tav>
                                        <p:tav tm="100000">
                                          <p:val>
                                            <p:strVal val="#ppt_h"/>
                                          </p:val>
                                        </p:tav>
                                      </p:tavLst>
                                    </p:anim>
                                    <p:animEffect transition="in" filter="fade">
                                      <p:cBhvr>
                                        <p:cTn id="37" dur="1000"/>
                                        <p:tgtEl>
                                          <p:spTgt spid="1946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9" presetClass="entr" presetSubtype="10" fill="hold" nodeType="clickEffect">
                                  <p:stCondLst>
                                    <p:cond delay="0"/>
                                  </p:stCondLst>
                                  <p:iterate type="lt">
                                    <p:tmPct val="0"/>
                                  </p:iterate>
                                  <p:childTnLst>
                                    <p:set>
                                      <p:cBhvr>
                                        <p:cTn id="41" dur="1" fill="hold">
                                          <p:stCondLst>
                                            <p:cond delay="0"/>
                                          </p:stCondLst>
                                        </p:cTn>
                                        <p:tgtEl>
                                          <p:spTgt spid="19466">
                                            <p:txEl>
                                              <p:pRg st="0" end="0"/>
                                            </p:txEl>
                                          </p:spTgt>
                                        </p:tgtEl>
                                        <p:attrNameLst>
                                          <p:attrName>style.visibility</p:attrName>
                                        </p:attrNameLst>
                                      </p:cBhvr>
                                      <p:to>
                                        <p:strVal val="visible"/>
                                      </p:to>
                                    </p:set>
                                    <p:anim calcmode="lin" valueType="num">
                                      <p:cBhvr>
                                        <p:cTn id="42" dur="5000" fill="hold"/>
                                        <p:tgtEl>
                                          <p:spTgt spid="19466">
                                            <p:txEl>
                                              <p:pRg st="0" end="0"/>
                                            </p:txEl>
                                          </p:spTgt>
                                        </p:tgtEl>
                                        <p:attrNameLst>
                                          <p:attrName>ppt_w</p:attrName>
                                        </p:attrNameLst>
                                      </p:cBhvr>
                                      <p:tavLst>
                                        <p:tav tm="0" fmla="#ppt_w*sin(2.5*pi*$)">
                                          <p:val>
                                            <p:fltVal val="0"/>
                                          </p:val>
                                        </p:tav>
                                        <p:tav tm="100000">
                                          <p:val>
                                            <p:fltVal val="1"/>
                                          </p:val>
                                        </p:tav>
                                      </p:tavLst>
                                    </p:anim>
                                    <p:anim calcmode="lin" valueType="num">
                                      <p:cBhvr>
                                        <p:cTn id="43" dur="5000" fill="hold"/>
                                        <p:tgtEl>
                                          <p:spTgt spid="19466">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41" presetClass="entr" presetSubtype="0" fill="hold" grpId="0" nodeType="clickEffect">
                                  <p:stCondLst>
                                    <p:cond delay="0"/>
                                  </p:stCondLst>
                                  <p:iterate type="lt">
                                    <p:tmPct val="10000"/>
                                  </p:iterate>
                                  <p:childTnLst>
                                    <p:set>
                                      <p:cBhvr>
                                        <p:cTn id="47" dur="1" fill="hold">
                                          <p:stCondLst>
                                            <p:cond delay="0"/>
                                          </p:stCondLst>
                                        </p:cTn>
                                        <p:tgtEl>
                                          <p:spTgt spid="19466">
                                            <p:txEl>
                                              <p:pRg st="0" end="0"/>
                                            </p:txEl>
                                          </p:spTgt>
                                        </p:tgtEl>
                                        <p:attrNameLst>
                                          <p:attrName>style.visibility</p:attrName>
                                        </p:attrNameLst>
                                      </p:cBhvr>
                                      <p:to>
                                        <p:strVal val="visible"/>
                                      </p:to>
                                    </p:set>
                                    <p:anim calcmode="lin" valueType="num">
                                      <p:cBhvr>
                                        <p:cTn id="48" dur="2000" fill="hold"/>
                                        <p:tgtEl>
                                          <p:spTgt spid="19466">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49" dur="2000" fill="hold"/>
                                        <p:tgtEl>
                                          <p:spTgt spid="19466">
                                            <p:txEl>
                                              <p:pRg st="0" end="0"/>
                                            </p:txEl>
                                          </p:spTgt>
                                        </p:tgtEl>
                                        <p:attrNameLst>
                                          <p:attrName>ppt_y</p:attrName>
                                        </p:attrNameLst>
                                      </p:cBhvr>
                                      <p:tavLst>
                                        <p:tav tm="0">
                                          <p:val>
                                            <p:strVal val="#ppt_y"/>
                                          </p:val>
                                        </p:tav>
                                        <p:tav tm="100000">
                                          <p:val>
                                            <p:strVal val="#ppt_y"/>
                                          </p:val>
                                        </p:tav>
                                      </p:tavLst>
                                    </p:anim>
                                    <p:anim calcmode="lin" valueType="num">
                                      <p:cBhvr>
                                        <p:cTn id="50" dur="2000" fill="hold"/>
                                        <p:tgtEl>
                                          <p:spTgt spid="19466">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1" dur="2000" fill="hold"/>
                                        <p:tgtEl>
                                          <p:spTgt spid="19466">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2" dur="2000" tmFilter="0,0; .5, 1; 1, 1"/>
                                        <p:tgtEl>
                                          <p:spTgt spid="1946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1" grpId="0"/>
      <p:bldP spid="19461" grpId="1"/>
      <p:bldP spid="19465" grpId="0"/>
      <p:bldP spid="19465" grpId="1"/>
      <p:bldP spid="19466"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723507" cy="6678751"/>
          </a:xfrm>
          <a:prstGeom prst="rect">
            <a:avLst/>
          </a:prstGeom>
          <a:noFill/>
        </p:spPr>
        <p:txBody>
          <a:bodyPr wrap="square" rtlCol="0">
            <a:spAutoFit/>
          </a:bodyPr>
          <a:lstStyle/>
          <a:p>
            <a:pPr marL="514350" indent="-514350" algn="ctr">
              <a:buAutoNum type="romanUcPeriod"/>
            </a:pPr>
            <a:r>
              <a:rPr lang="en-US" sz="2000" b="1" dirty="0">
                <a:solidFill>
                  <a:srgbClr val="FF0000"/>
                </a:solidFill>
                <a:latin typeface="Times New Roman" pitchFamily="18" charset="0"/>
                <a:cs typeface="Times New Roman" pitchFamily="18" charset="0"/>
              </a:rPr>
              <a:t>KIẾN THỨC CƠ BẢN</a:t>
            </a:r>
          </a:p>
          <a:p>
            <a:pPr algn="just"/>
            <a:r>
              <a:rPr lang="pl-PL" sz="2000" b="1" dirty="0"/>
              <a:t> </a:t>
            </a:r>
            <a:r>
              <a:rPr lang="pl-PL" sz="2000" b="1" u="sng" dirty="0">
                <a:solidFill>
                  <a:srgbClr val="FF0000"/>
                </a:solidFill>
                <a:latin typeface="Times New Roman" panose="02020603050405020304" pitchFamily="18" charset="0"/>
                <a:cs typeface="Times New Roman" panose="02020603050405020304" pitchFamily="18" charset="0"/>
              </a:rPr>
              <a:t>1.Tác giả:</a:t>
            </a:r>
            <a:endParaRPr lang="en-US" sz="2000" dirty="0">
              <a:solidFill>
                <a:srgbClr val="FF0000"/>
              </a:solidFill>
              <a:latin typeface="Times New Roman" panose="02020603050405020304" pitchFamily="18" charset="0"/>
              <a:cs typeface="Times New Roman" panose="02020603050405020304" pitchFamily="18" charset="0"/>
            </a:endParaRPr>
          </a:p>
          <a:p>
            <a:pPr algn="just"/>
            <a:r>
              <a:rPr lang="pl-PL" sz="2000" dirty="0">
                <a:latin typeface="Times New Roman" panose="02020603050405020304" pitchFamily="18" charset="0"/>
                <a:cs typeface="Times New Roman" panose="02020603050405020304" pitchFamily="18" charset="0"/>
              </a:rPr>
              <a:t>	- Hữu Thỉnh (1942), quê: Tam Dương – Vĩnh Phúc.</a:t>
            </a:r>
            <a:endParaRPr lang="en-US" sz="2000" dirty="0">
              <a:latin typeface="Times New Roman" panose="02020603050405020304" pitchFamily="18" charset="0"/>
              <a:cs typeface="Times New Roman" panose="02020603050405020304" pitchFamily="18" charset="0"/>
            </a:endParaRPr>
          </a:p>
          <a:p>
            <a:pPr algn="just"/>
            <a:r>
              <a:rPr lang="pl-PL" sz="2000" dirty="0">
                <a:latin typeface="Times New Roman" panose="02020603050405020304" pitchFamily="18" charset="0"/>
                <a:cs typeface="Times New Roman" panose="02020603050405020304" pitchFamily="18" charset="0"/>
              </a:rPr>
              <a:t>	- Thuộc thế hệ nhà thơ trưởng thành trong kháng chiến chống Mĩ. Từ một người lính trong binh chủng Tăng- thiết giáp ông trở thành một nhà thơ quân đội.</a:t>
            </a:r>
            <a:endParaRPr lang="en-US" sz="2000" dirty="0">
              <a:latin typeface="Times New Roman" panose="02020603050405020304" pitchFamily="18" charset="0"/>
              <a:cs typeface="Times New Roman" panose="02020603050405020304" pitchFamily="18" charset="0"/>
            </a:endParaRPr>
          </a:p>
          <a:p>
            <a:pPr algn="just"/>
            <a:r>
              <a:rPr lang="pl-PL" sz="2000" dirty="0">
                <a:latin typeface="Times New Roman" panose="02020603050405020304" pitchFamily="18" charset="0"/>
                <a:cs typeface="Times New Roman" panose="02020603050405020304" pitchFamily="18" charset="0"/>
              </a:rPr>
              <a:t>	- Hữu Thỉnh viết nhiều, viết hay về con người và cuộc sống ở nông thôn về mùa thu.</a:t>
            </a:r>
            <a:endParaRPr lang="en-US" sz="2000" dirty="0">
              <a:latin typeface="Times New Roman" panose="02020603050405020304" pitchFamily="18" charset="0"/>
              <a:cs typeface="Times New Roman" panose="02020603050405020304" pitchFamily="18" charset="0"/>
            </a:endParaRPr>
          </a:p>
          <a:p>
            <a:pPr algn="just"/>
            <a:r>
              <a:rPr lang="pl-PL" sz="2000" dirty="0">
                <a:latin typeface="Times New Roman" panose="02020603050405020304" pitchFamily="18" charset="0"/>
                <a:cs typeface="Times New Roman" panose="02020603050405020304" pitchFamily="18" charset="0"/>
              </a:rPr>
              <a:t>	- Thơ ông thiên về cảm nhận vẻ đẹp tĩnh lặng, thanh bình của thiên nhiên, đất nước và cuộc sống, mang cảm xúc bâng khuâng, vương vấn trước đất trời trong trẻo, biến chuyển nhẹ nhàng.</a:t>
            </a:r>
            <a:endParaRPr lang="en-US" sz="2000" dirty="0">
              <a:latin typeface="Times New Roman" panose="02020603050405020304" pitchFamily="18" charset="0"/>
              <a:cs typeface="Times New Roman" panose="02020603050405020304" pitchFamily="18" charset="0"/>
            </a:endParaRPr>
          </a:p>
          <a:p>
            <a:pPr algn="just"/>
            <a:r>
              <a:rPr lang="pl-PL" sz="2000" b="1" dirty="0">
                <a:latin typeface="Times New Roman" panose="02020603050405020304" pitchFamily="18" charset="0"/>
                <a:cs typeface="Times New Roman" panose="02020603050405020304" pitchFamily="18" charset="0"/>
              </a:rPr>
              <a:t> </a:t>
            </a:r>
            <a:r>
              <a:rPr lang="pl-PL" sz="2000" b="1" dirty="0">
                <a:solidFill>
                  <a:srgbClr val="FF0000"/>
                </a:solidFill>
                <a:latin typeface="Times New Roman" panose="02020603050405020304" pitchFamily="18" charset="0"/>
                <a:cs typeface="Times New Roman" panose="02020603050405020304" pitchFamily="18" charset="0"/>
              </a:rPr>
              <a:t>2.</a:t>
            </a:r>
            <a:r>
              <a:rPr lang="pl-PL" sz="2000" b="1" u="sng" dirty="0">
                <a:solidFill>
                  <a:srgbClr val="FF0000"/>
                </a:solidFill>
                <a:latin typeface="Times New Roman" panose="02020603050405020304" pitchFamily="18" charset="0"/>
                <a:cs typeface="Times New Roman" panose="02020603050405020304" pitchFamily="18" charset="0"/>
              </a:rPr>
              <a:t> Tác phẩm: </a:t>
            </a:r>
            <a:endParaRPr lang="en-US" sz="2000" dirty="0">
              <a:solidFill>
                <a:srgbClr val="FF0000"/>
              </a:solidFill>
              <a:latin typeface="Times New Roman" panose="02020603050405020304" pitchFamily="18" charset="0"/>
              <a:cs typeface="Times New Roman" panose="02020603050405020304" pitchFamily="18" charset="0"/>
            </a:endParaRPr>
          </a:p>
          <a:p>
            <a:pPr algn="just"/>
            <a:r>
              <a:rPr lang="pl-PL" sz="2000" b="1" i="1" dirty="0">
                <a:solidFill>
                  <a:srgbClr val="0000FF"/>
                </a:solidFill>
                <a:latin typeface="Times New Roman" panose="02020603050405020304" pitchFamily="18" charset="0"/>
                <a:cs typeface="Times New Roman" panose="02020603050405020304" pitchFamily="18" charset="0"/>
              </a:rPr>
              <a:t>*Hoàn cảnh sáng tác:</a:t>
            </a:r>
            <a:r>
              <a:rPr lang="pl-PL" sz="2000" b="1" dirty="0">
                <a:solidFill>
                  <a:srgbClr val="0000FF"/>
                </a:solidFill>
                <a:latin typeface="Times New Roman" panose="02020603050405020304" pitchFamily="18" charset="0"/>
                <a:cs typeface="Times New Roman" panose="02020603050405020304" pitchFamily="18" charset="0"/>
              </a:rPr>
              <a:t> </a:t>
            </a:r>
            <a:r>
              <a:rPr lang="pl-PL" sz="2000" dirty="0">
                <a:latin typeface="Times New Roman" panose="02020603050405020304" pitchFamily="18" charset="0"/>
                <a:cs typeface="Times New Roman" panose="02020603050405020304" pitchFamily="18" charset="0"/>
              </a:rPr>
              <a:t>Năm 1977, khi đất nước </a:t>
            </a:r>
            <a:r>
              <a:rPr lang="en-US" sz="2000" dirty="0" err="1">
                <a:latin typeface="Times New Roman" panose="02020603050405020304" pitchFamily="18" charset="0"/>
                <a:cs typeface="Times New Roman" panose="02020603050405020304" pitchFamily="18" charset="0"/>
              </a:rPr>
              <a:t>vừa</a:t>
            </a:r>
            <a:r>
              <a:rPr lang="pl-PL" sz="2000" dirty="0">
                <a:latin typeface="Times New Roman" panose="02020603050405020304" pitchFamily="18" charset="0"/>
                <a:cs typeface="Times New Roman" panose="02020603050405020304" pitchFamily="18" charset="0"/>
              </a:rPr>
              <a:t> thống nhất, đang phải đối mặt với những khó khăn thử thách mới. In trong tập "Từ chiến hào đến thành phố".</a:t>
            </a:r>
            <a:endParaRPr lang="en-US" sz="2000" dirty="0">
              <a:latin typeface="Times New Roman" panose="02020603050405020304" pitchFamily="18" charset="0"/>
              <a:cs typeface="Times New Roman" panose="02020603050405020304" pitchFamily="18" charset="0"/>
            </a:endParaRPr>
          </a:p>
          <a:p>
            <a:pPr algn="just"/>
            <a:r>
              <a:rPr lang="pl-PL" sz="2000" b="1" i="1" dirty="0">
                <a:solidFill>
                  <a:srgbClr val="0000FF"/>
                </a:solidFill>
                <a:latin typeface="Times New Roman" panose="02020603050405020304" pitchFamily="18" charset="0"/>
                <a:cs typeface="Times New Roman" panose="02020603050405020304" pitchFamily="18" charset="0"/>
              </a:rPr>
              <a:t>* Thể thơ: </a:t>
            </a:r>
            <a:r>
              <a:rPr lang="pl-PL" sz="2000" dirty="0">
                <a:latin typeface="Times New Roman" panose="02020603050405020304" pitchFamily="18" charset="0"/>
                <a:cs typeface="Times New Roman" panose="02020603050405020304" pitchFamily="18" charset="0"/>
              </a:rPr>
              <a:t>Thơ 5 chữ.</a:t>
            </a:r>
            <a:endParaRPr lang="en-US" sz="2000" dirty="0">
              <a:latin typeface="Times New Roman" panose="02020603050405020304" pitchFamily="18" charset="0"/>
              <a:cs typeface="Times New Roman" panose="02020603050405020304" pitchFamily="18" charset="0"/>
            </a:endParaRPr>
          </a:p>
          <a:p>
            <a:pPr algn="just"/>
            <a:r>
              <a:rPr lang="pl-PL" sz="2000" b="1" i="1" dirty="0">
                <a:solidFill>
                  <a:srgbClr val="0000FF"/>
                </a:solidFill>
                <a:latin typeface="Times New Roman" panose="02020603050405020304" pitchFamily="18" charset="0"/>
                <a:cs typeface="Times New Roman" panose="02020603050405020304" pitchFamily="18" charset="0"/>
              </a:rPr>
              <a:t>* Nội dung:</a:t>
            </a:r>
            <a:r>
              <a:rPr lang="pl-PL" sz="2000" dirty="0">
                <a:solidFill>
                  <a:srgbClr val="0000FF"/>
                </a:solidFill>
                <a:latin typeface="Times New Roman" panose="02020603050405020304" pitchFamily="18" charset="0"/>
                <a:cs typeface="Times New Roman" panose="02020603050405020304" pitchFamily="18" charset="0"/>
              </a:rPr>
              <a:t> </a:t>
            </a:r>
            <a:r>
              <a:rPr lang="pl-PL" sz="2000" dirty="0">
                <a:latin typeface="Times New Roman" panose="02020603050405020304" pitchFamily="18" charset="0"/>
                <a:cs typeface="Times New Roman" panose="02020603050405020304" pitchFamily="18" charset="0"/>
              </a:rPr>
              <a:t>Sự biến chuyển của thiên nhiên lúc giao mùa từ hạ sang thu qua sự cảm nhận tinh tế của nhà </a:t>
            </a:r>
            <a:r>
              <a:rPr lang="pl-PL" sz="2000" dirty="0" smtClean="0">
                <a:latin typeface="Times New Roman" panose="02020603050405020304" pitchFamily="18" charset="0"/>
                <a:cs typeface="Times New Roman" panose="02020603050405020304" pitchFamily="18" charset="0"/>
              </a:rPr>
              <a:t>thơ</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những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suy</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ngẫm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con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cuộc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đời</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gn="just"/>
            <a:r>
              <a:rPr lang="pl-PL" sz="2000" b="1" i="1" dirty="0">
                <a:solidFill>
                  <a:srgbClr val="0000FF"/>
                </a:solidFill>
                <a:latin typeface="Times New Roman" panose="02020603050405020304" pitchFamily="18" charset="0"/>
                <a:cs typeface="Times New Roman" panose="02020603050405020304" pitchFamily="18" charset="0"/>
              </a:rPr>
              <a:t>*Nghệ thuật:</a:t>
            </a:r>
            <a:endParaRPr lang="en-US" sz="2000" dirty="0">
              <a:solidFill>
                <a:srgbClr val="0000FF"/>
              </a:solidFill>
              <a:latin typeface="Times New Roman" panose="02020603050405020304" pitchFamily="18" charset="0"/>
              <a:cs typeface="Times New Roman" panose="02020603050405020304" pitchFamily="18" charset="0"/>
            </a:endParaRPr>
          </a:p>
          <a:p>
            <a:pPr algn="just"/>
            <a:r>
              <a:rPr lang="pl-PL" sz="2000" dirty="0" smtClean="0">
                <a:latin typeface="Times New Roman" panose="02020603050405020304" pitchFamily="18" charset="0"/>
                <a:cs typeface="Times New Roman" panose="02020603050405020304" pitchFamily="18" charset="0"/>
              </a:rPr>
              <a:t>- </a:t>
            </a:r>
            <a:r>
              <a:rPr lang="pl-PL" sz="2000" dirty="0">
                <a:latin typeface="Times New Roman" panose="02020603050405020304" pitchFamily="18" charset="0"/>
                <a:cs typeface="Times New Roman" panose="02020603050405020304" pitchFamily="18" charset="0"/>
              </a:rPr>
              <a:t>Thể thơ 5 </a:t>
            </a:r>
            <a:r>
              <a:rPr lang="pl-PL" sz="2000" dirty="0" smtClean="0">
                <a:latin typeface="Times New Roman" panose="02020603050405020304" pitchFamily="18" charset="0"/>
                <a:cs typeface="Times New Roman" panose="02020603050405020304" pitchFamily="18" charset="0"/>
              </a:rPr>
              <a:t>chữ</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với</a:t>
            </a:r>
            <a:r>
              <a:rPr lang="en-US" sz="2000" dirty="0" smtClean="0">
                <a:latin typeface="Times New Roman" panose="02020603050405020304" pitchFamily="18" charset="0"/>
                <a:cs typeface="Times New Roman" panose="02020603050405020304" pitchFamily="18" charset="0"/>
              </a:rPr>
              <a:t> n</a:t>
            </a:r>
            <a:r>
              <a:rPr lang="pl-PL" sz="2000" dirty="0" smtClean="0">
                <a:latin typeface="Times New Roman" panose="02020603050405020304" pitchFamily="18" charset="0"/>
                <a:cs typeface="Times New Roman" panose="02020603050405020304" pitchFamily="18" charset="0"/>
              </a:rPr>
              <a:t>gôn </a:t>
            </a:r>
            <a:r>
              <a:rPr lang="pl-PL" sz="2000" dirty="0">
                <a:latin typeface="Times New Roman" panose="02020603050405020304" pitchFamily="18" charset="0"/>
                <a:cs typeface="Times New Roman" panose="02020603050405020304" pitchFamily="18" charset="0"/>
              </a:rPr>
              <a:t>ngữ thơ trong </a:t>
            </a:r>
            <a:r>
              <a:rPr lang="pl-PL" sz="2000" dirty="0" smtClean="0">
                <a:latin typeface="Times New Roman" panose="02020603050405020304" pitchFamily="18" charset="0"/>
                <a:cs typeface="Times New Roman" panose="02020603050405020304" pitchFamily="18" charset="0"/>
              </a:rPr>
              <a:t>s</a:t>
            </a:r>
            <a:r>
              <a:rPr lang="en-US" sz="2000" dirty="0" err="1" smtClean="0">
                <a:latin typeface="Times New Roman" panose="02020603050405020304" pitchFamily="18" charset="0"/>
                <a:cs typeface="Times New Roman" panose="02020603050405020304" pitchFamily="18" charset="0"/>
              </a:rPr>
              <a:t>ang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gợi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cảm</a:t>
            </a:r>
            <a:r>
              <a:rPr lang="en-US" sz="2000" dirty="0" smtClean="0">
                <a:latin typeface="Times New Roman" panose="02020603050405020304" pitchFamily="18" charset="0"/>
                <a:cs typeface="Times New Roman" panose="02020603050405020304" pitchFamily="18" charset="0"/>
              </a:rPr>
              <a:t>.</a:t>
            </a:r>
            <a:endParaRPr lang="en-US" sz="2000" b="1" dirty="0">
              <a:solidFill>
                <a:srgbClr val="FF0000"/>
              </a:solidFill>
              <a:latin typeface="Times New Roman" pitchFamily="18" charset="0"/>
              <a:cs typeface="Times New Roman" pitchFamily="18" charset="0"/>
            </a:endParaRPr>
          </a:p>
          <a:p>
            <a:pPr algn="just">
              <a:lnSpc>
                <a:spcPct val="80000"/>
              </a:lnSpc>
              <a:buFontTx/>
              <a:buChar char="-"/>
            </a:pP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ảnh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giàu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biểu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suy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tưởng</a:t>
            </a:r>
            <a:r>
              <a:rPr lang="en-US" sz="2000" dirty="0">
                <a:latin typeface="Times New Roman" pitchFamily="18" charset="0"/>
                <a:cs typeface="Times New Roman" pitchFamily="18" charset="0"/>
              </a:rPr>
              <a:t>.</a:t>
            </a:r>
          </a:p>
          <a:p>
            <a:pPr algn="just">
              <a:lnSpc>
                <a:spcPct val="80000"/>
              </a:lnSpc>
              <a:buFontTx/>
              <a:buChar char="-"/>
            </a:pP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Nghệ</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thuật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hóa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ẩn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dụ</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lập</a:t>
            </a:r>
            <a:r>
              <a:rPr lang="en-US" sz="2000" dirty="0">
                <a:latin typeface="Times New Roman" pitchFamily="18" charset="0"/>
                <a:cs typeface="Times New Roman" pitchFamily="18" charset="0"/>
              </a:rPr>
              <a:t>.</a:t>
            </a:r>
          </a:p>
          <a:p>
            <a:pPr algn="just">
              <a:lnSpc>
                <a:spcPct val="80000"/>
              </a:lnSpc>
              <a:buFontTx/>
              <a:buChar char="-"/>
            </a:pP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láy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gợi</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pl-PL" sz="2000" dirty="0">
                <a:latin typeface="Times New Roman" panose="02020603050405020304" pitchFamily="18" charset="0"/>
                <a:cs typeface="Times New Roman" panose="02020603050405020304" pitchFamily="18" charset="0"/>
              </a:rPr>
              <a:t>gợi cảm. </a:t>
            </a:r>
            <a:endParaRPr lang="en-US" sz="2000" dirty="0">
              <a:latin typeface="Times New Roman" pitchFamily="18" charset="0"/>
              <a:cs typeface="Times New Roman"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7927369"/>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fade">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fade">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fade">
                                      <p:cBhvr>
                                        <p:cTn id="67" dur="500"/>
                                        <p:tgtEl>
                                          <p:spTgt spid="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4">
                                            <p:txEl>
                                              <p:pRg st="13" end="13"/>
                                            </p:txEl>
                                          </p:spTgt>
                                        </p:tgtEl>
                                        <p:attrNameLst>
                                          <p:attrName>style.visibility</p:attrName>
                                        </p:attrNameLst>
                                      </p:cBhvr>
                                      <p:to>
                                        <p:strVal val="visible"/>
                                      </p:to>
                                    </p:set>
                                    <p:animEffect transition="in" filter="fade">
                                      <p:cBhvr>
                                        <p:cTn id="72" dur="500"/>
                                        <p:tgtEl>
                                          <p:spTgt spid="4">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4">
                                            <p:txEl>
                                              <p:pRg st="14" end="14"/>
                                            </p:txEl>
                                          </p:spTgt>
                                        </p:tgtEl>
                                        <p:attrNameLst>
                                          <p:attrName>style.visibility</p:attrName>
                                        </p:attrNameLst>
                                      </p:cBhvr>
                                      <p:to>
                                        <p:strVal val="visible"/>
                                      </p:to>
                                    </p:set>
                                    <p:animEffect transition="in" filter="fade">
                                      <p:cBhvr>
                                        <p:cTn id="77" dur="500"/>
                                        <p:tgtEl>
                                          <p:spTgt spid="4">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571107" cy="584775"/>
          </a:xfrm>
          <a:prstGeom prst="rect">
            <a:avLst/>
          </a:prstGeom>
          <a:noFill/>
        </p:spPr>
        <p:txBody>
          <a:bodyPr wrap="square" rtlCol="0">
            <a:spAutoFit/>
          </a:bodyPr>
          <a:lstStyle/>
          <a:p>
            <a:pPr algn="ctr"/>
            <a:r>
              <a:rPr lang="en-US" sz="3200" b="1" dirty="0" smtClean="0">
                <a:solidFill>
                  <a:srgbClr val="FF0000"/>
                </a:solidFill>
                <a:latin typeface="Times New Roman" pitchFamily="18" charset="0"/>
                <a:cs typeface="Times New Roman" pitchFamily="18" charset="0"/>
              </a:rPr>
              <a:t>II. LUYỆN TẬP</a:t>
            </a:r>
            <a:endParaRPr lang="en-US" sz="32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311828445"/>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723507" cy="6001643"/>
          </a:xfrm>
          <a:prstGeom prst="rect">
            <a:avLst/>
          </a:prstGeom>
          <a:noFill/>
        </p:spPr>
        <p:txBody>
          <a:bodyPr wrap="square" rtlCol="0">
            <a:spAutoFit/>
          </a:bodyPr>
          <a:lstStyle/>
          <a:p>
            <a:pPr algn="just"/>
            <a:r>
              <a:rPr lang="en-US" sz="2200" b="1" dirty="0" err="1" smtClean="0">
                <a:solidFill>
                  <a:srgbClr val="FF0000"/>
                </a:solidFill>
                <a:latin typeface="Times New Roman" pitchFamily="18" charset="0"/>
                <a:cs typeface="Times New Roman" pitchFamily="18" charset="0"/>
              </a:rPr>
              <a:t>Bài</a:t>
            </a:r>
            <a:r>
              <a:rPr lang="en-US" sz="2200" b="1" dirty="0" smtClean="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tập</a:t>
            </a:r>
            <a:r>
              <a:rPr lang="en-US" sz="2200" b="1" dirty="0">
                <a:solidFill>
                  <a:srgbClr val="FF0000"/>
                </a:solidFill>
                <a:latin typeface="Times New Roman" pitchFamily="18" charset="0"/>
                <a:cs typeface="Times New Roman" pitchFamily="18" charset="0"/>
              </a:rPr>
              <a:t> </a:t>
            </a:r>
            <a:r>
              <a:rPr lang="en-US" sz="2200" b="1" dirty="0" smtClean="0">
                <a:solidFill>
                  <a:srgbClr val="FF0000"/>
                </a:solidFill>
                <a:latin typeface="Times New Roman" pitchFamily="18" charset="0"/>
                <a:cs typeface="Times New Roman" pitchFamily="18" charset="0"/>
              </a:rPr>
              <a:t>1: </a:t>
            </a:r>
            <a:r>
              <a:rPr lang="fr-FR" sz="2400" dirty="0" err="1">
                <a:latin typeface="Times New Roman" panose="02020603050405020304" pitchFamily="18" charset="0"/>
                <a:cs typeface="Times New Roman" panose="02020603050405020304" pitchFamily="18" charset="0"/>
              </a:rPr>
              <a:t>Trong</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tác</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phẩm</a:t>
            </a:r>
            <a:r>
              <a:rPr lang="fr-FR" sz="2400" dirty="0">
                <a:latin typeface="Times New Roman" panose="02020603050405020304" pitchFamily="18" charset="0"/>
                <a:cs typeface="Times New Roman" panose="02020603050405020304" pitchFamily="18" charset="0"/>
              </a:rPr>
              <a:t> </a:t>
            </a:r>
            <a:r>
              <a:rPr lang="fr-FR" sz="2400" b="1" i="1" dirty="0">
                <a:latin typeface="Times New Roman" panose="02020603050405020304" pitchFamily="18" charset="0"/>
                <a:cs typeface="Times New Roman" panose="02020603050405020304" pitchFamily="18" charset="0"/>
              </a:rPr>
              <a:t>“</a:t>
            </a:r>
            <a:r>
              <a:rPr lang="fr-FR" sz="2400" b="1" i="1" dirty="0" err="1">
                <a:latin typeface="Times New Roman" panose="02020603050405020304" pitchFamily="18" charset="0"/>
                <a:cs typeface="Times New Roman" panose="02020603050405020304" pitchFamily="18" charset="0"/>
              </a:rPr>
              <a:t>Bến</a:t>
            </a:r>
            <a:r>
              <a:rPr lang="fr-FR" sz="2400" b="1" i="1" dirty="0">
                <a:latin typeface="Times New Roman" panose="02020603050405020304" pitchFamily="18" charset="0"/>
                <a:cs typeface="Times New Roman" panose="02020603050405020304" pitchFamily="18" charset="0"/>
              </a:rPr>
              <a:t> </a:t>
            </a:r>
            <a:r>
              <a:rPr lang="fr-FR" sz="2400" b="1" i="1" dirty="0" err="1">
                <a:latin typeface="Times New Roman" panose="02020603050405020304" pitchFamily="18" charset="0"/>
                <a:cs typeface="Times New Roman" panose="02020603050405020304" pitchFamily="18" charset="0"/>
              </a:rPr>
              <a:t>quê</a:t>
            </a:r>
            <a:r>
              <a:rPr lang="fr-FR" sz="2400" b="1" i="1" dirty="0">
                <a:latin typeface="Times New Roman" panose="02020603050405020304" pitchFamily="18" charset="0"/>
                <a:cs typeface="Times New Roman" panose="02020603050405020304" pitchFamily="18" charset="0"/>
              </a:rPr>
              <a:t>”</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Nguyễn</a:t>
            </a:r>
            <a:r>
              <a:rPr lang="fr-FR" sz="2400" dirty="0">
                <a:latin typeface="Times New Roman" panose="02020603050405020304" pitchFamily="18" charset="0"/>
                <a:cs typeface="Times New Roman" panose="02020603050405020304" pitchFamily="18" charset="0"/>
              </a:rPr>
              <a:t> Minh </a:t>
            </a:r>
            <a:r>
              <a:rPr lang="fr-FR" sz="2400" dirty="0" err="1">
                <a:latin typeface="Times New Roman" panose="02020603050405020304" pitchFamily="18" charset="0"/>
                <a:cs typeface="Times New Roman" panose="02020603050405020304" pitchFamily="18" charset="0"/>
              </a:rPr>
              <a:t>Châu</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có</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viết</a:t>
            </a:r>
            <a:r>
              <a:rPr lang="fr-FR" sz="2400" dirty="0">
                <a:latin typeface="Times New Roman" panose="02020603050405020304" pitchFamily="18" charset="0"/>
                <a:cs typeface="Times New Roman" panose="02020603050405020304" pitchFamily="18" charset="0"/>
              </a:rPr>
              <a:t>: </a:t>
            </a:r>
            <a:r>
              <a:rPr lang="fr-FR" sz="2400" b="1" i="1" dirty="0">
                <a:latin typeface="Times New Roman" panose="02020603050405020304" pitchFamily="18" charset="0"/>
                <a:cs typeface="Times New Roman" panose="02020603050405020304" pitchFamily="18" charset="0"/>
              </a:rPr>
              <a:t>“…con </a:t>
            </a:r>
            <a:r>
              <a:rPr lang="fr-FR" sz="2400" b="1" i="1" dirty="0" err="1">
                <a:latin typeface="Times New Roman" panose="02020603050405020304" pitchFamily="18" charset="0"/>
                <a:cs typeface="Times New Roman" panose="02020603050405020304" pitchFamily="18" charset="0"/>
              </a:rPr>
              <a:t>ng</a:t>
            </a:r>
            <a:r>
              <a:rPr lang="vi-VN" sz="2400" b="1" i="1" dirty="0">
                <a:latin typeface="Times New Roman" panose="02020603050405020304" pitchFamily="18" charset="0"/>
                <a:cs typeface="Times New Roman" panose="02020603050405020304" pitchFamily="18" charset="0"/>
              </a:rPr>
              <a:t>ười ta trên đường đời thật khó tránh được những cái điều v</a:t>
            </a:r>
            <a:r>
              <a:rPr lang="fr-FR" sz="2400" b="1" i="1" dirty="0" err="1">
                <a:latin typeface="Times New Roman" panose="02020603050405020304" pitchFamily="18" charset="0"/>
                <a:cs typeface="Times New Roman" panose="02020603050405020304" pitchFamily="18" charset="0"/>
              </a:rPr>
              <a:t>òng</a:t>
            </a:r>
            <a:r>
              <a:rPr lang="fr-FR" sz="2400" b="1" i="1" dirty="0">
                <a:latin typeface="Times New Roman" panose="02020603050405020304" pitchFamily="18" charset="0"/>
                <a:cs typeface="Times New Roman" panose="02020603050405020304" pitchFamily="18" charset="0"/>
              </a:rPr>
              <a:t> </a:t>
            </a:r>
            <a:r>
              <a:rPr lang="fr-FR" sz="2400" b="1" i="1" dirty="0" err="1">
                <a:latin typeface="Times New Roman" panose="02020603050405020304" pitchFamily="18" charset="0"/>
                <a:cs typeface="Times New Roman" panose="02020603050405020304" pitchFamily="18" charset="0"/>
              </a:rPr>
              <a:t>vèo</a:t>
            </a:r>
            <a:r>
              <a:rPr lang="fr-FR" sz="2400" b="1" i="1" dirty="0">
                <a:latin typeface="Times New Roman" panose="02020603050405020304" pitchFamily="18" charset="0"/>
                <a:cs typeface="Times New Roman" panose="02020603050405020304" pitchFamily="18" charset="0"/>
              </a:rPr>
              <a:t> </a:t>
            </a:r>
            <a:r>
              <a:rPr lang="fr-FR" sz="2400" b="1" i="1" dirty="0" err="1">
                <a:latin typeface="Times New Roman" panose="02020603050405020304" pitchFamily="18" charset="0"/>
                <a:cs typeface="Times New Roman" panose="02020603050405020304" pitchFamily="18" charset="0"/>
              </a:rPr>
              <a:t>hoặc</a:t>
            </a:r>
            <a:r>
              <a:rPr lang="fr-FR" sz="2400" b="1" i="1" dirty="0">
                <a:latin typeface="Times New Roman" panose="02020603050405020304" pitchFamily="18" charset="0"/>
                <a:cs typeface="Times New Roman" panose="02020603050405020304" pitchFamily="18" charset="0"/>
              </a:rPr>
              <a:t> </a:t>
            </a:r>
            <a:r>
              <a:rPr lang="fr-FR" sz="2400" b="1" i="1" dirty="0" err="1">
                <a:latin typeface="Times New Roman" panose="02020603050405020304" pitchFamily="18" charset="0"/>
                <a:cs typeface="Times New Roman" panose="02020603050405020304" pitchFamily="18" charset="0"/>
              </a:rPr>
              <a:t>chùng</a:t>
            </a:r>
            <a:r>
              <a:rPr lang="fr-FR" sz="2400" b="1" i="1" dirty="0">
                <a:latin typeface="Times New Roman" panose="02020603050405020304" pitchFamily="18" charset="0"/>
                <a:cs typeface="Times New Roman" panose="02020603050405020304" pitchFamily="18" charset="0"/>
              </a:rPr>
              <a:t> </a:t>
            </a:r>
            <a:r>
              <a:rPr lang="fr-FR" sz="2400" b="1" i="1" dirty="0" err="1">
                <a:latin typeface="Times New Roman" panose="02020603050405020304" pitchFamily="18" charset="0"/>
                <a:cs typeface="Times New Roman" panose="02020603050405020304" pitchFamily="18" charset="0"/>
              </a:rPr>
              <a:t>chình</a:t>
            </a:r>
            <a:r>
              <a:rPr lang="fr-FR" sz="2400" b="1" i="1" dirty="0">
                <a:latin typeface="Times New Roman" panose="02020603050405020304" pitchFamily="18" charset="0"/>
                <a:cs typeface="Times New Roman" panose="02020603050405020304" pitchFamily="18" charset="0"/>
              </a:rPr>
              <a:t>… ”</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bài</a:t>
            </a:r>
            <a:r>
              <a:rPr lang="fr-FR" sz="2400" dirty="0">
                <a:latin typeface="Times New Roman" panose="02020603050405020304" pitchFamily="18" charset="0"/>
                <a:cs typeface="Times New Roman" panose="02020603050405020304" pitchFamily="18" charset="0"/>
              </a:rPr>
              <a:t> th</a:t>
            </a:r>
            <a:r>
              <a:rPr lang="vi-VN" sz="2400" dirty="0">
                <a:latin typeface="Times New Roman" panose="02020603050405020304" pitchFamily="18" charset="0"/>
                <a:cs typeface="Times New Roman" panose="02020603050405020304" pitchFamily="18" charset="0"/>
              </a:rPr>
              <a:t>ơ </a:t>
            </a:r>
            <a:r>
              <a:rPr lang="vi-VN" sz="2400" b="1" i="1" dirty="0">
                <a:latin typeface="Times New Roman" panose="02020603050405020304" pitchFamily="18" charset="0"/>
                <a:cs typeface="Times New Roman" panose="02020603050405020304" pitchFamily="18" charset="0"/>
              </a:rPr>
              <a:t>“Sang thu”</a:t>
            </a:r>
            <a:r>
              <a:rPr lang="vi-VN" sz="2400" dirty="0">
                <a:latin typeface="Times New Roman" panose="02020603050405020304" pitchFamily="18" charset="0"/>
                <a:cs typeface="Times New Roman" panose="02020603050405020304" pitchFamily="18" charset="0"/>
              </a:rPr>
              <a:t> của Hữu Thỉnh cũng có một câu thơ có từ </a:t>
            </a:r>
            <a:r>
              <a:rPr lang="vi-VN" sz="2400" b="1" i="1" dirty="0">
                <a:latin typeface="Times New Roman" panose="02020603050405020304" pitchFamily="18" charset="0"/>
                <a:cs typeface="Times New Roman" panose="02020603050405020304" pitchFamily="18" charset="0"/>
              </a:rPr>
              <a:t>“chùng ch</a:t>
            </a:r>
            <a:r>
              <a:rPr lang="fr-FR" sz="2400" b="1" i="1" dirty="0" err="1">
                <a:latin typeface="Times New Roman" panose="02020603050405020304" pitchFamily="18" charset="0"/>
                <a:cs typeface="Times New Roman" panose="02020603050405020304" pitchFamily="18" charset="0"/>
              </a:rPr>
              <a:t>ình</a:t>
            </a:r>
            <a:r>
              <a:rPr lang="fr-FR" sz="2400" b="1" i="1" dirty="0">
                <a:latin typeface="Times New Roman" panose="02020603050405020304" pitchFamily="18" charset="0"/>
                <a:cs typeface="Times New Roman" panose="02020603050405020304" pitchFamily="18" charset="0"/>
              </a:rPr>
              <a:t>”</a:t>
            </a:r>
            <a:r>
              <a:rPr lang="fr-FR" sz="2400" dirty="0">
                <a:latin typeface="Times New Roman" panose="02020603050405020304" pitchFamily="18" charset="0"/>
                <a:cs typeface="Times New Roman" panose="02020603050405020304" pitchFamily="18" charset="0"/>
              </a:rPr>
              <a:t>.</a:t>
            </a:r>
            <a:r>
              <a:rPr lang="fr-FR" sz="2400" i="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just"/>
            <a:r>
              <a:rPr lang="pt-BR" sz="2400" b="1" dirty="0" smtClean="0">
                <a:solidFill>
                  <a:srgbClr val="FF0000"/>
                </a:solidFill>
                <a:latin typeface="Times New Roman" panose="02020603050405020304" pitchFamily="18" charset="0"/>
                <a:cs typeface="Times New Roman" panose="02020603050405020304" pitchFamily="18" charset="0"/>
              </a:rPr>
              <a:t>1.</a:t>
            </a:r>
            <a:r>
              <a:rPr lang="pt-BR" sz="2400" dirty="0" smtClean="0">
                <a:latin typeface="Times New Roman" panose="02020603050405020304" pitchFamily="18" charset="0"/>
                <a:cs typeface="Times New Roman" panose="02020603050405020304" pitchFamily="18" charset="0"/>
              </a:rPr>
              <a:t> Chép </a:t>
            </a:r>
            <a:r>
              <a:rPr lang="pt-BR" sz="2400" dirty="0">
                <a:latin typeface="Times New Roman" panose="02020603050405020304" pitchFamily="18" charset="0"/>
                <a:cs typeface="Times New Roman" panose="02020603050405020304" pitchFamily="18" charset="0"/>
              </a:rPr>
              <a:t>thuộc khổ th</a:t>
            </a:r>
            <a:r>
              <a:rPr lang="vi-VN" sz="2400" dirty="0">
                <a:latin typeface="Times New Roman" panose="02020603050405020304" pitchFamily="18" charset="0"/>
                <a:cs typeface="Times New Roman" panose="02020603050405020304" pitchFamily="18" charset="0"/>
              </a:rPr>
              <a:t>ơ có từ </a:t>
            </a:r>
            <a:r>
              <a:rPr lang="vi-VN" sz="2400" b="1" i="1" dirty="0">
                <a:latin typeface="Times New Roman" panose="02020603050405020304" pitchFamily="18" charset="0"/>
                <a:cs typeface="Times New Roman" panose="02020603050405020304" pitchFamily="18" charset="0"/>
              </a:rPr>
              <a:t>“chùng ch</a:t>
            </a:r>
            <a:r>
              <a:rPr lang="pt-BR" sz="2400" b="1" i="1" dirty="0">
                <a:latin typeface="Times New Roman" panose="02020603050405020304" pitchFamily="18" charset="0"/>
                <a:cs typeface="Times New Roman" panose="02020603050405020304" pitchFamily="18" charset="0"/>
              </a:rPr>
              <a:t>ình”</a:t>
            </a:r>
            <a:r>
              <a:rPr lang="pt-BR" sz="2400" dirty="0">
                <a:latin typeface="Times New Roman" panose="02020603050405020304" pitchFamily="18" charset="0"/>
                <a:cs typeface="Times New Roman" panose="02020603050405020304" pitchFamily="18" charset="0"/>
              </a:rPr>
              <a:t>  trong bài th</a:t>
            </a:r>
            <a:r>
              <a:rPr lang="vi-VN" sz="2400" dirty="0">
                <a:latin typeface="Times New Roman" panose="02020603050405020304" pitchFamily="18" charset="0"/>
                <a:cs typeface="Times New Roman" panose="02020603050405020304" pitchFamily="18" charset="0"/>
              </a:rPr>
              <a:t>ơ của Hữu </a:t>
            </a:r>
            <a:r>
              <a:rPr lang="vi-VN" sz="2400" dirty="0" smtClean="0">
                <a:latin typeface="Times New Roman" panose="02020603050405020304" pitchFamily="18" charset="0"/>
                <a:cs typeface="Times New Roman" panose="02020603050405020304" pitchFamily="18" charset="0"/>
              </a:rPr>
              <a:t>Thỉnh.</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Giải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thích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nghĩa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vi-VN" sz="2400" dirty="0" smtClean="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từ </a:t>
            </a:r>
            <a:r>
              <a:rPr lang="vi-VN" sz="2400" b="1" i="1" dirty="0">
                <a:latin typeface="Times New Roman" panose="02020603050405020304" pitchFamily="18" charset="0"/>
                <a:cs typeface="Times New Roman" panose="02020603050405020304" pitchFamily="18" charset="0"/>
              </a:rPr>
              <a:t>“chùng chình”</a:t>
            </a:r>
            <a:r>
              <a:rPr lang="vi-VN" sz="2400" dirty="0">
                <a:latin typeface="Times New Roman" panose="02020603050405020304" pitchFamily="18" charset="0"/>
                <a:cs typeface="Times New Roman" panose="02020603050405020304" pitchFamily="18" charset="0"/>
              </a:rPr>
              <a:t> trong </a:t>
            </a:r>
            <a:r>
              <a:rPr lang="en-US" sz="2400" dirty="0" err="1" smtClean="0">
                <a:latin typeface="Times New Roman" panose="02020603050405020304" pitchFamily="18" charset="0"/>
                <a:cs typeface="Times New Roman" panose="02020603050405020304" pitchFamily="18" charset="0"/>
              </a:rPr>
              <a:t>khổ</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thơ</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nêu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tác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dụng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việc</a:t>
            </a:r>
            <a:r>
              <a:rPr lang="en-US" sz="2400" dirty="0" smtClean="0">
                <a:latin typeface="Times New Roman" panose="02020603050405020304" pitchFamily="18" charset="0"/>
                <a:cs typeface="Times New Roman" panose="02020603050405020304" pitchFamily="18" charset="0"/>
              </a:rPr>
              <a:t> dung </a:t>
            </a:r>
            <a:r>
              <a:rPr lang="en-US" sz="2400" dirty="0" err="1" smtClean="0">
                <a:latin typeface="Times New Roman" panose="02020603050405020304" pitchFamily="18" charset="0"/>
                <a:cs typeface="Times New Roman" panose="02020603050405020304" pitchFamily="18" charset="0"/>
              </a:rPr>
              <a:t>từ</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đó</a:t>
            </a:r>
            <a:r>
              <a:rPr lang="en-US" sz="2400" dirty="0" smtClean="0">
                <a:latin typeface="Times New Roman" panose="02020603050405020304" pitchFamily="18" charset="0"/>
                <a:cs typeface="Times New Roman" panose="02020603050405020304" pitchFamily="18" charset="0"/>
              </a:rPr>
              <a:t>.</a:t>
            </a:r>
          </a:p>
          <a:p>
            <a:pPr algn="just"/>
            <a:r>
              <a:rPr lang="en-US" sz="2400" b="1" dirty="0" smtClean="0">
                <a:solidFill>
                  <a:srgbClr val="FF0000"/>
                </a:solidFill>
                <a:latin typeface="Times New Roman" panose="02020603050405020304" pitchFamily="18" charset="0"/>
                <a:cs typeface="Times New Roman" panose="02020603050405020304" pitchFamily="18" charset="0"/>
              </a:rPr>
              <a:t>2.</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Có</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thể</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thay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từ</a:t>
            </a:r>
            <a:r>
              <a:rPr lang="en-US" sz="2400" dirty="0" smtClean="0">
                <a:latin typeface="Times New Roman" panose="02020603050405020304" pitchFamily="18" charset="0"/>
                <a:cs typeface="Times New Roman" panose="02020603050405020304" pitchFamily="18" charset="0"/>
              </a:rPr>
              <a:t> </a:t>
            </a:r>
            <a:r>
              <a:rPr lang="en-US" sz="2400" b="1" i="1" dirty="0" smtClean="0">
                <a:latin typeface="Times New Roman" panose="02020603050405020304" pitchFamily="18" charset="0"/>
                <a:cs typeface="Times New Roman" panose="02020603050405020304" pitchFamily="18" charset="0"/>
              </a:rPr>
              <a:t>“</a:t>
            </a:r>
            <a:r>
              <a:rPr lang="en-US" sz="2400" b="1" i="1" dirty="0" err="1" smtClean="0">
                <a:latin typeface="Times New Roman" panose="02020603050405020304" pitchFamily="18" charset="0"/>
                <a:cs typeface="Times New Roman" panose="02020603050405020304" pitchFamily="18" charset="0"/>
              </a:rPr>
              <a:t>phả</a:t>
            </a:r>
            <a:r>
              <a:rPr lang="en-US" sz="2400" b="1" i="1"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trong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khổ</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thơ</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trên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bằng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từ</a:t>
            </a:r>
            <a:r>
              <a:rPr lang="en-US" sz="2400" dirty="0" smtClean="0">
                <a:latin typeface="Times New Roman" panose="02020603050405020304" pitchFamily="18" charset="0"/>
                <a:cs typeface="Times New Roman" panose="02020603050405020304" pitchFamily="18" charset="0"/>
              </a:rPr>
              <a:t> </a:t>
            </a:r>
            <a:r>
              <a:rPr lang="en-US" sz="2400" b="1" i="1" dirty="0" smtClean="0">
                <a:latin typeface="Times New Roman" panose="02020603050405020304" pitchFamily="18" charset="0"/>
                <a:cs typeface="Times New Roman" panose="02020603050405020304" pitchFamily="18" charset="0"/>
              </a:rPr>
              <a:t>“</a:t>
            </a:r>
            <a:r>
              <a:rPr lang="en-US" sz="2400" b="1" i="1" dirty="0" err="1" smtClean="0">
                <a:latin typeface="Times New Roman" panose="02020603050405020304" pitchFamily="18" charset="0"/>
                <a:cs typeface="Times New Roman" panose="02020603050405020304" pitchFamily="18" charset="0"/>
              </a:rPr>
              <a:t>toả</a:t>
            </a:r>
            <a:r>
              <a:rPr lang="en-US" sz="2400" b="1" i="1"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được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không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Vì</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sao</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r>
              <a:rPr lang="vi-VN" sz="2400" b="1" dirty="0">
                <a:solidFill>
                  <a:srgbClr val="FF0000"/>
                </a:solidFill>
                <a:latin typeface="Times New Roman" panose="02020603050405020304" pitchFamily="18" charset="0"/>
                <a:cs typeface="Times New Roman" panose="02020603050405020304" pitchFamily="18" charset="0"/>
              </a:rPr>
              <a:t>3.</a:t>
            </a:r>
            <a:r>
              <a:rPr lang="vi-VN" sz="2400" dirty="0">
                <a:latin typeface="Times New Roman" panose="02020603050405020304" pitchFamily="18" charset="0"/>
                <a:cs typeface="Times New Roman" panose="02020603050405020304" pitchFamily="18" charset="0"/>
              </a:rPr>
              <a:t> Trong khổ thơ </a:t>
            </a:r>
            <a:r>
              <a:rPr lang="vi-VN" sz="2400" dirty="0" smtClean="0">
                <a:latin typeface="Times New Roman" panose="02020603050405020304" pitchFamily="18" charset="0"/>
                <a:cs typeface="Times New Roman" panose="02020603050405020304" pitchFamily="18" charset="0"/>
              </a:rPr>
              <a:t>em </a:t>
            </a:r>
            <a:r>
              <a:rPr lang="vi-VN" sz="2400" dirty="0">
                <a:latin typeface="Times New Roman" panose="02020603050405020304" pitchFamily="18" charset="0"/>
                <a:cs typeface="Times New Roman" panose="02020603050405020304" pitchFamily="18" charset="0"/>
              </a:rPr>
              <a:t>chép, tác giả có sử dụng câu có thành phần biệt lập. Hãy chỉ ra, gọi tên và nêu tác dụng của thành phần biệt lập đó trong việc biểu đạt nội dung.</a:t>
            </a:r>
            <a:endParaRPr lang="en-US" sz="2400" dirty="0">
              <a:latin typeface="Times New Roman" panose="02020603050405020304" pitchFamily="18" charset="0"/>
              <a:cs typeface="Times New Roman" panose="02020603050405020304" pitchFamily="18" charset="0"/>
            </a:endParaRPr>
          </a:p>
          <a:p>
            <a:pPr algn="just"/>
            <a:r>
              <a:rPr lang="vi-VN" sz="2400" b="1" dirty="0">
                <a:solidFill>
                  <a:srgbClr val="FF0000"/>
                </a:solidFill>
                <a:latin typeface="Times New Roman" panose="02020603050405020304" pitchFamily="18" charset="0"/>
                <a:cs typeface="Times New Roman" panose="02020603050405020304" pitchFamily="18" charset="0"/>
              </a:rPr>
              <a:t>4.</a:t>
            </a:r>
            <a:r>
              <a:rPr lang="vi-VN"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Dựa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vào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khổ</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thơ</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vừa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chép</a:t>
            </a:r>
            <a:r>
              <a:rPr lang="en-US" sz="2400" dirty="0" smtClean="0">
                <a:latin typeface="Times New Roman" panose="02020603050405020304" pitchFamily="18" charset="0"/>
                <a:cs typeface="Times New Roman" panose="02020603050405020304" pitchFamily="18" charset="0"/>
              </a:rPr>
              <a:t>, v</a:t>
            </a:r>
            <a:r>
              <a:rPr lang="vi-VN" sz="2400" dirty="0" smtClean="0">
                <a:latin typeface="Times New Roman" panose="02020603050405020304" pitchFamily="18" charset="0"/>
                <a:cs typeface="Times New Roman" panose="02020603050405020304" pitchFamily="18" charset="0"/>
              </a:rPr>
              <a:t>iết </a:t>
            </a:r>
            <a:r>
              <a:rPr lang="en-US" sz="2400" dirty="0" err="1" smtClean="0">
                <a:latin typeface="Times New Roman" panose="02020603050405020304" pitchFamily="18" charset="0"/>
                <a:cs typeface="Times New Roman" panose="02020603050405020304" pitchFamily="18" charset="0"/>
              </a:rPr>
              <a:t>một</a:t>
            </a:r>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đoạn </a:t>
            </a:r>
            <a:r>
              <a:rPr lang="vi-VN" sz="2400" dirty="0">
                <a:latin typeface="Times New Roman" panose="02020603050405020304" pitchFamily="18" charset="0"/>
                <a:cs typeface="Times New Roman" panose="02020603050405020304" pitchFamily="18" charset="0"/>
              </a:rPr>
              <a:t>văn quy nạp khoảng 12 câu, trong đó có dùng thành phần khởi ngữ và phép thế </a:t>
            </a:r>
            <a:r>
              <a:rPr lang="vi-VN" sz="2400" dirty="0" smtClean="0">
                <a:latin typeface="Times New Roman" panose="02020603050405020304" pitchFamily="18" charset="0"/>
                <a:cs typeface="Times New Roman" panose="02020603050405020304" pitchFamily="18" charset="0"/>
              </a:rPr>
              <a:t>(</a:t>
            </a:r>
            <a:r>
              <a:rPr lang="en-US" sz="2400" dirty="0" err="1" smtClean="0">
                <a:latin typeface="Times New Roman" panose="02020603050405020304" pitchFamily="18" charset="0"/>
                <a:cs typeface="Times New Roman" panose="02020603050405020304" pitchFamily="18" charset="0"/>
              </a:rPr>
              <a:t>gạch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chân</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chú</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thích</a:t>
            </a:r>
            <a:r>
              <a:rPr lang="vi-VN" sz="2400" dirty="0" smtClean="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rõ) để làm sáng tỏ chủ đề: </a:t>
            </a:r>
            <a:r>
              <a:rPr lang="en-US" sz="2400" i="1" dirty="0" err="1" smtClean="0">
                <a:latin typeface="Times New Roman" panose="02020603050405020304" pitchFamily="18" charset="0"/>
                <a:cs typeface="Times New Roman" panose="02020603050405020304" pitchFamily="18" charset="0"/>
              </a:rPr>
              <a:t>những</a:t>
            </a:r>
            <a:r>
              <a:rPr lang="en-US" sz="2400" i="1" dirty="0" smtClean="0">
                <a:latin typeface="Times New Roman" panose="02020603050405020304" pitchFamily="18" charset="0"/>
                <a:cs typeface="Times New Roman" panose="02020603050405020304" pitchFamily="18" charset="0"/>
              </a:rPr>
              <a:t> </a:t>
            </a:r>
            <a:r>
              <a:rPr lang="en-US" sz="2400" i="1" dirty="0" err="1" smtClean="0">
                <a:latin typeface="Times New Roman" panose="02020603050405020304" pitchFamily="18" charset="0"/>
                <a:cs typeface="Times New Roman" panose="02020603050405020304" pitchFamily="18" charset="0"/>
              </a:rPr>
              <a:t>cảm</a:t>
            </a:r>
            <a:r>
              <a:rPr lang="en-US" sz="2400" i="1" dirty="0" smtClean="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nhận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tinh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tế</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của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nhà</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thơ</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trước</a:t>
            </a:r>
            <a:r>
              <a:rPr lang="en-US" sz="2400" i="1" dirty="0">
                <a:latin typeface="Times New Roman" panose="02020603050405020304" pitchFamily="18" charset="0"/>
                <a:cs typeface="Times New Roman" panose="02020603050405020304" pitchFamily="18" charset="0"/>
              </a:rPr>
              <a:t> </a:t>
            </a:r>
            <a:r>
              <a:rPr lang="vi-VN" sz="2400" i="1" dirty="0" smtClean="0">
                <a:latin typeface="Times New Roman" panose="02020603050405020304" pitchFamily="18" charset="0"/>
                <a:cs typeface="Times New Roman" panose="02020603050405020304" pitchFamily="18" charset="0"/>
              </a:rPr>
              <a:t>khoảnh </a:t>
            </a:r>
            <a:r>
              <a:rPr lang="vi-VN" sz="2400" i="1" dirty="0">
                <a:latin typeface="Times New Roman" panose="02020603050405020304" pitchFamily="18" charset="0"/>
                <a:cs typeface="Times New Roman" panose="02020603050405020304" pitchFamily="18" charset="0"/>
              </a:rPr>
              <a:t>khắc giao mùa từ hạ sang </a:t>
            </a:r>
            <a:r>
              <a:rPr lang="vi-VN" sz="2400" i="1" dirty="0" smtClean="0">
                <a:latin typeface="Times New Roman" panose="02020603050405020304" pitchFamily="18" charset="0"/>
                <a:cs typeface="Times New Roman" panose="02020603050405020304" pitchFamily="18" charset="0"/>
              </a:rPr>
              <a:t>thu</a:t>
            </a:r>
            <a:r>
              <a:rPr lang="en-US" sz="2400" i="1" dirty="0" smtClean="0">
                <a:latin typeface="Times New Roman" panose="02020603050405020304" pitchFamily="18" charset="0"/>
                <a:cs typeface="Times New Roman" panose="02020603050405020304" pitchFamily="18" charset="0"/>
              </a:rPr>
              <a:t>.</a:t>
            </a:r>
            <a:endParaRPr lang="en-US" sz="24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6642423"/>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723507" cy="6555641"/>
          </a:xfrm>
          <a:prstGeom prst="rect">
            <a:avLst/>
          </a:prstGeom>
          <a:noFill/>
        </p:spPr>
        <p:txBody>
          <a:bodyPr wrap="square" rtlCol="0">
            <a:spAutoFit/>
          </a:bodyPr>
          <a:lstStyle/>
          <a:p>
            <a:pPr algn="ctr"/>
            <a:r>
              <a:rPr lang="en-US" sz="2800" b="1" dirty="0" smtClean="0">
                <a:solidFill>
                  <a:srgbClr val="FF0000"/>
                </a:solidFill>
                <a:latin typeface="Times New Roman" pitchFamily="18" charset="0"/>
                <a:cs typeface="Times New Roman" pitchFamily="18" charset="0"/>
              </a:rPr>
              <a:t>ĐÁP ÁN </a:t>
            </a:r>
          </a:p>
          <a:p>
            <a:r>
              <a:rPr lang="en-US" sz="2800" b="1" dirty="0" smtClean="0">
                <a:solidFill>
                  <a:srgbClr val="FF0000"/>
                </a:solidFill>
                <a:latin typeface="Times New Roman" pitchFamily="18" charset="0"/>
                <a:cs typeface="Times New Roman" pitchFamily="18" charset="0"/>
              </a:rPr>
              <a:t>1. </a:t>
            </a:r>
            <a:r>
              <a:rPr lang="en-US" sz="2800" dirty="0" err="1" smtClean="0">
                <a:latin typeface="Times New Roman" panose="02020603050405020304" pitchFamily="18" charset="0"/>
                <a:cs typeface="Times New Roman" panose="02020603050405020304" pitchFamily="18" charset="0"/>
              </a:rPr>
              <a:t>Khổ</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thơ</a:t>
            </a:r>
            <a:r>
              <a:rPr lang="en-US" sz="2800" dirty="0" smtClean="0">
                <a:latin typeface="Times New Roman" panose="02020603050405020304" pitchFamily="18" charset="0"/>
                <a:cs typeface="Times New Roman" panose="02020603050405020304" pitchFamily="18" charset="0"/>
              </a:rPr>
              <a:t>: </a:t>
            </a:r>
          </a:p>
          <a:p>
            <a:r>
              <a:rPr lang="en-US" sz="2800" i="1" dirty="0" smtClean="0">
                <a:latin typeface="Times New Roman" panose="02020603050405020304" pitchFamily="18" charset="0"/>
                <a:cs typeface="Times New Roman" panose="02020603050405020304" pitchFamily="18" charset="0"/>
              </a:rPr>
              <a:t>		“</a:t>
            </a:r>
            <a:r>
              <a:rPr lang="vi-VN" sz="2800" i="1" dirty="0">
                <a:latin typeface="Times New Roman" panose="02020603050405020304" pitchFamily="18" charset="0"/>
                <a:cs typeface="Times New Roman" panose="02020603050405020304" pitchFamily="18" charset="0"/>
              </a:rPr>
              <a:t>Bỗng nhận ra hương ổi</a:t>
            </a:r>
            <a:endParaRPr lang="en-US" sz="2800" dirty="0">
              <a:latin typeface="Times New Roman" panose="02020603050405020304" pitchFamily="18" charset="0"/>
              <a:cs typeface="Times New Roman" panose="02020603050405020304" pitchFamily="18" charset="0"/>
            </a:endParaRPr>
          </a:p>
          <a:p>
            <a:r>
              <a:rPr lang="en-US" sz="2800" i="1" dirty="0" smtClean="0">
                <a:latin typeface="Times New Roman" panose="02020603050405020304" pitchFamily="18" charset="0"/>
                <a:cs typeface="Times New Roman" panose="02020603050405020304" pitchFamily="18" charset="0"/>
              </a:rPr>
              <a:t>		</a:t>
            </a:r>
            <a:r>
              <a:rPr lang="vi-VN" sz="2800" i="1" dirty="0" smtClean="0">
                <a:latin typeface="Times New Roman" panose="02020603050405020304" pitchFamily="18" charset="0"/>
                <a:cs typeface="Times New Roman" panose="02020603050405020304" pitchFamily="18" charset="0"/>
              </a:rPr>
              <a:t>Phả </a:t>
            </a:r>
            <a:r>
              <a:rPr lang="vi-VN" sz="2800" i="1" dirty="0">
                <a:latin typeface="Times New Roman" panose="02020603050405020304" pitchFamily="18" charset="0"/>
                <a:cs typeface="Times New Roman" panose="02020603050405020304" pitchFamily="18" charset="0"/>
              </a:rPr>
              <a:t>vào trong gió se</a:t>
            </a:r>
            <a:endParaRPr lang="en-US" sz="2800" dirty="0">
              <a:latin typeface="Times New Roman" panose="02020603050405020304" pitchFamily="18" charset="0"/>
              <a:cs typeface="Times New Roman" panose="02020603050405020304" pitchFamily="18" charset="0"/>
            </a:endParaRPr>
          </a:p>
          <a:p>
            <a:r>
              <a:rPr lang="en-US" sz="2800" i="1" dirty="0" smtClean="0">
                <a:latin typeface="Times New Roman" panose="02020603050405020304" pitchFamily="18" charset="0"/>
                <a:cs typeface="Times New Roman" panose="02020603050405020304" pitchFamily="18" charset="0"/>
              </a:rPr>
              <a:t>		</a:t>
            </a:r>
            <a:r>
              <a:rPr lang="vi-VN" sz="2800" i="1" dirty="0" smtClean="0">
                <a:latin typeface="Times New Roman" panose="02020603050405020304" pitchFamily="18" charset="0"/>
                <a:cs typeface="Times New Roman" panose="02020603050405020304" pitchFamily="18" charset="0"/>
              </a:rPr>
              <a:t>Sương </a:t>
            </a:r>
            <a:r>
              <a:rPr lang="vi-VN" sz="2800" i="1" dirty="0">
                <a:latin typeface="Times New Roman" panose="02020603050405020304" pitchFamily="18" charset="0"/>
                <a:cs typeface="Times New Roman" panose="02020603050405020304" pitchFamily="18" charset="0"/>
              </a:rPr>
              <a:t>chùng chình qua ngõ</a:t>
            </a:r>
            <a:endParaRPr lang="en-US" sz="2800" dirty="0">
              <a:latin typeface="Times New Roman" panose="02020603050405020304" pitchFamily="18" charset="0"/>
              <a:cs typeface="Times New Roman" panose="02020603050405020304" pitchFamily="18" charset="0"/>
            </a:endParaRPr>
          </a:p>
          <a:p>
            <a:r>
              <a:rPr lang="en-US" sz="2800" i="1" dirty="0" smtClean="0">
                <a:latin typeface="Times New Roman" panose="02020603050405020304" pitchFamily="18" charset="0"/>
                <a:cs typeface="Times New Roman" panose="02020603050405020304" pitchFamily="18" charset="0"/>
              </a:rPr>
              <a:t>		</a:t>
            </a:r>
            <a:r>
              <a:rPr lang="vi-VN" sz="2800" i="1" dirty="0" smtClean="0">
                <a:latin typeface="Times New Roman" panose="02020603050405020304" pitchFamily="18" charset="0"/>
                <a:cs typeface="Times New Roman" panose="02020603050405020304" pitchFamily="18" charset="0"/>
              </a:rPr>
              <a:t>Hình </a:t>
            </a:r>
            <a:r>
              <a:rPr lang="vi-VN" sz="2800" i="1" dirty="0">
                <a:latin typeface="Times New Roman" panose="02020603050405020304" pitchFamily="18" charset="0"/>
                <a:cs typeface="Times New Roman" panose="02020603050405020304" pitchFamily="18" charset="0"/>
              </a:rPr>
              <a:t>như thu đã về</a:t>
            </a:r>
            <a:endParaRPr lang="en-US" sz="2800" dirty="0">
              <a:latin typeface="Times New Roman" panose="02020603050405020304" pitchFamily="18" charset="0"/>
              <a:cs typeface="Times New Roman" panose="02020603050405020304" pitchFamily="18" charset="0"/>
            </a:endParaRPr>
          </a:p>
          <a:p>
            <a:pPr algn="just"/>
            <a:r>
              <a:rPr lang="en-US" sz="2800" b="1"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t>
            </a:r>
            <a:r>
              <a:rPr lang="en-US" sz="2800" dirty="0" err="1" smtClean="0">
                <a:latin typeface="Times New Roman" panose="02020603050405020304" pitchFamily="18" charset="0"/>
                <a:cs typeface="Times New Roman" panose="02020603050405020304" pitchFamily="18" charset="0"/>
              </a:rPr>
              <a:t>Chùng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chình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Cố</a:t>
            </a:r>
            <a:r>
              <a:rPr lang="en-US" sz="2800" dirty="0" smtClean="0">
                <a:latin typeface="Times New Roman" panose="02020603050405020304" pitchFamily="18" charset="0"/>
                <a:cs typeface="Times New Roman" panose="02020603050405020304" pitchFamily="18" charset="0"/>
              </a:rPr>
              <a:t> ý </a:t>
            </a:r>
            <a:r>
              <a:rPr lang="en-US" sz="2800" dirty="0" err="1" smtClean="0">
                <a:latin typeface="Times New Roman" panose="02020603050405020304" pitchFamily="18" charset="0"/>
                <a:cs typeface="Times New Roman" panose="02020603050405020304" pitchFamily="18" charset="0"/>
              </a:rPr>
              <a:t>chậm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lại</a:t>
            </a:r>
            <a:r>
              <a:rPr lang="en-US" sz="2800" dirty="0" smtClean="0">
                <a:latin typeface="Times New Roman" panose="02020603050405020304" pitchFamily="18" charset="0"/>
                <a:cs typeface="Times New Roman" panose="02020603050405020304" pitchFamily="18" charset="0"/>
              </a:rPr>
              <a:t>.</a:t>
            </a:r>
          </a:p>
          <a:p>
            <a:pPr algn="just"/>
            <a:r>
              <a:rPr lang="en-US" sz="2800" b="1"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Từ</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láy</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t>
            </a:r>
            <a:r>
              <a:rPr lang="en-US" sz="2800" dirty="0" err="1" smtClean="0">
                <a:latin typeface="Times New Roman" panose="02020603050405020304" pitchFamily="18" charset="0"/>
                <a:cs typeface="Times New Roman" panose="02020603050405020304" pitchFamily="18" charset="0"/>
              </a:rPr>
              <a:t>chùng</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chình</a:t>
            </a:r>
            <a:r>
              <a:rPr lang="en-US" sz="2800" dirty="0" smtClean="0">
                <a:latin typeface="Times New Roman" panose="02020603050405020304" pitchFamily="18" charset="0"/>
                <a:cs typeface="Times New Roman" panose="02020603050405020304" pitchFamily="18" charset="0"/>
              </a:rPr>
              <a:t>” </a:t>
            </a:r>
          </a:p>
          <a:p>
            <a:pPr algn="just"/>
            <a:r>
              <a:rPr lang="en-US" sz="2800" dirty="0" smtClean="0">
                <a:latin typeface="Times New Roman" panose="02020603050405020304" pitchFamily="18" charset="0"/>
                <a:cs typeface="Times New Roman" panose="02020603050405020304" pitchFamily="18" charset="0"/>
              </a:rPr>
              <a:t>  + </a:t>
            </a:r>
            <a:r>
              <a:rPr lang="en-US" sz="2800" dirty="0" err="1" smtClean="0">
                <a:latin typeface="Times New Roman" panose="02020603050405020304" pitchFamily="18" charset="0"/>
                <a:cs typeface="Times New Roman" panose="02020603050405020304" pitchFamily="18" charset="0"/>
              </a:rPr>
              <a:t>Gợi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hình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ảnh</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l</a:t>
            </a:r>
            <a:r>
              <a:rPr lang="pl-PL" sz="2800" dirty="0" smtClean="0">
                <a:latin typeface="Times New Roman" panose="02020603050405020304" pitchFamily="18" charset="0"/>
                <a:cs typeface="Times New Roman" panose="02020603050405020304" pitchFamily="18" charset="0"/>
              </a:rPr>
              <a:t>àn </a:t>
            </a:r>
            <a:r>
              <a:rPr lang="pl-PL" sz="2800" dirty="0">
                <a:latin typeface="Times New Roman" panose="02020603050405020304" pitchFamily="18" charset="0"/>
                <a:cs typeface="Times New Roman" panose="02020603050405020304" pitchFamily="18" charset="0"/>
              </a:rPr>
              <a:t>sương </a:t>
            </a:r>
            <a:r>
              <a:rPr lang="pl-PL" sz="2800" dirty="0" smtClean="0">
                <a:latin typeface="Times New Roman" panose="02020603050405020304" pitchFamily="18" charset="0"/>
                <a:cs typeface="Times New Roman" panose="02020603050405020304" pitchFamily="18" charset="0"/>
              </a:rPr>
              <a:t>mỏng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mờ</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ảo</a:t>
            </a:r>
            <a:r>
              <a:rPr lang="en-US" sz="2800" dirty="0" smtClean="0">
                <a:latin typeface="Times New Roman" panose="02020603050405020304" pitchFamily="18" charset="0"/>
                <a:cs typeface="Times New Roman" panose="02020603050405020304" pitchFamily="18" charset="0"/>
              </a:rPr>
              <a:t> </a:t>
            </a:r>
            <a:r>
              <a:rPr lang="pl-PL" sz="2800" dirty="0" smtClean="0">
                <a:latin typeface="Times New Roman" panose="02020603050405020304" pitchFamily="18" charset="0"/>
                <a:cs typeface="Times New Roman" panose="02020603050405020304" pitchFamily="18" charset="0"/>
              </a:rPr>
              <a:t>chuyển </a:t>
            </a:r>
            <a:r>
              <a:rPr lang="pl-PL" sz="2800" dirty="0">
                <a:latin typeface="Times New Roman" panose="02020603050405020304" pitchFamily="18" charset="0"/>
                <a:cs typeface="Times New Roman" panose="02020603050405020304" pitchFamily="18" charset="0"/>
              </a:rPr>
              <a:t>động </a:t>
            </a:r>
            <a:r>
              <a:rPr lang="pl-PL" sz="2800" dirty="0" smtClean="0">
                <a:latin typeface="Times New Roman" panose="02020603050405020304" pitchFamily="18" charset="0"/>
                <a:cs typeface="Times New Roman" panose="02020603050405020304" pitchFamily="18" charset="0"/>
              </a:rPr>
              <a:t>ch</a:t>
            </a:r>
            <a:r>
              <a:rPr lang="en-US" sz="2800" dirty="0" smtClean="0">
                <a:latin typeface="Times New Roman" panose="02020603050405020304" pitchFamily="18" charset="0"/>
                <a:cs typeface="Times New Roman" panose="02020603050405020304" pitchFamily="18" charset="0"/>
              </a:rPr>
              <a:t>ầ</a:t>
            </a:r>
            <a:r>
              <a:rPr lang="pl-PL" sz="2800" dirty="0" smtClean="0">
                <a:latin typeface="Times New Roman" panose="02020603050405020304" pitchFamily="18" charset="0"/>
                <a:cs typeface="Times New Roman" panose="02020603050405020304" pitchFamily="18" charset="0"/>
              </a:rPr>
              <a:t>m </a:t>
            </a:r>
            <a:r>
              <a:rPr lang="pl-PL" sz="2800" dirty="0" smtClean="0">
                <a:latin typeface="Times New Roman" panose="02020603050405020304" pitchFamily="18" charset="0"/>
                <a:cs typeface="Times New Roman" panose="02020603050405020304" pitchFamily="18" charset="0"/>
              </a:rPr>
              <a:t>chậm</a:t>
            </a:r>
            <a:r>
              <a:rPr lang="en-US" sz="2800" dirty="0" smtClean="0">
                <a:latin typeface="Times New Roman" panose="02020603050405020304" pitchFamily="18" charset="0"/>
                <a:cs typeface="Times New Roman" panose="02020603050405020304" pitchFamily="18" charset="0"/>
              </a:rPr>
              <a:t>,</a:t>
            </a:r>
            <a:r>
              <a:rPr lang="pl-PL" sz="2800" dirty="0" smtClean="0">
                <a:latin typeface="Times New Roman" panose="02020603050405020304" pitchFamily="18" charset="0"/>
                <a:cs typeface="Times New Roman" panose="02020603050405020304" pitchFamily="18" charset="0"/>
              </a:rPr>
              <a:t> </a:t>
            </a:r>
            <a:r>
              <a:rPr lang="pl-PL" sz="2800" dirty="0">
                <a:latin typeface="Times New Roman" panose="02020603050405020304" pitchFamily="18" charset="0"/>
                <a:cs typeface="Times New Roman" panose="02020603050405020304" pitchFamily="18" charset="0"/>
              </a:rPr>
              <a:t>giăng mắc khắp đường thôn ngõ </a:t>
            </a:r>
            <a:r>
              <a:rPr lang="pl-PL" sz="2800" dirty="0" smtClean="0">
                <a:latin typeface="Times New Roman" panose="02020603050405020304" pitchFamily="18" charset="0"/>
                <a:cs typeface="Times New Roman" panose="02020603050405020304" pitchFamily="18" charset="0"/>
              </a:rPr>
              <a:t>xóm</a:t>
            </a:r>
            <a:r>
              <a:rPr lang="en-US" sz="2800" dirty="0" smtClean="0">
                <a:latin typeface="Times New Roman" panose="02020603050405020304" pitchFamily="18" charset="0"/>
                <a:cs typeface="Times New Roman" panose="02020603050405020304" pitchFamily="18" charset="0"/>
              </a:rPr>
              <a:t>.</a:t>
            </a:r>
          </a:p>
          <a:p>
            <a:pPr algn="just"/>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 </a:t>
            </a:r>
            <a:r>
              <a:rPr lang="en-US" sz="2800" dirty="0" err="1" smtClean="0">
                <a:latin typeface="Times New Roman" panose="02020603050405020304" pitchFamily="18" charset="0"/>
                <a:cs typeface="Times New Roman" panose="02020603050405020304" pitchFamily="18" charset="0"/>
              </a:rPr>
              <a:t>Tạo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nên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phép</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nhân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hoá</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khiến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sương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trở</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nên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có</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hồn</a:t>
            </a:r>
            <a:r>
              <a:rPr lang="en-US" sz="2800" dirty="0">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dường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như</a:t>
            </a:r>
            <a:r>
              <a:rPr lang="en-US" sz="2800" dirty="0" smtClean="0">
                <a:latin typeface="Times New Roman" panose="02020603050405020304" pitchFamily="18" charset="0"/>
                <a:cs typeface="Times New Roman" panose="02020603050405020304" pitchFamily="18" charset="0"/>
              </a:rPr>
              <a:t> s</a:t>
            </a:r>
            <a:r>
              <a:rPr lang="pl-PL" sz="2800" dirty="0" smtClean="0">
                <a:latin typeface="Times New Roman" panose="02020603050405020304" pitchFamily="18" charset="0"/>
                <a:cs typeface="Times New Roman" panose="02020603050405020304" pitchFamily="18" charset="0"/>
              </a:rPr>
              <a:t>ương </a:t>
            </a:r>
            <a:r>
              <a:rPr lang="pl-PL" sz="2800" dirty="0">
                <a:latin typeface="Times New Roman" panose="02020603050405020304" pitchFamily="18" charset="0"/>
                <a:cs typeface="Times New Roman" panose="02020603050405020304" pitchFamily="18" charset="0"/>
              </a:rPr>
              <a:t>thu </a:t>
            </a:r>
            <a:r>
              <a:rPr lang="en-US" sz="2800" dirty="0" err="1" smtClean="0">
                <a:latin typeface="Times New Roman" panose="02020603050405020304" pitchFamily="18" charset="0"/>
                <a:cs typeface="Times New Roman" panose="02020603050405020304" pitchFamily="18" charset="0"/>
              </a:rPr>
              <a:t>còn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lưu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luyến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mùa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hạ</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nên</a:t>
            </a:r>
            <a:r>
              <a:rPr lang="pl-PL" sz="2800" dirty="0" smtClean="0">
                <a:latin typeface="Times New Roman" panose="02020603050405020304" pitchFamily="18" charset="0"/>
                <a:cs typeface="Times New Roman" panose="02020603050405020304" pitchFamily="18" charset="0"/>
              </a:rPr>
              <a:t> </a:t>
            </a:r>
            <a:r>
              <a:rPr lang="pl-PL" sz="2800" dirty="0">
                <a:latin typeface="Times New Roman" panose="02020603050405020304" pitchFamily="18" charset="0"/>
                <a:cs typeface="Times New Roman" panose="02020603050405020304" pitchFamily="18" charset="0"/>
              </a:rPr>
              <a:t>cố ý bước chậm lại, </a:t>
            </a:r>
            <a:r>
              <a:rPr lang="pl-PL" sz="2800" dirty="0" smtClean="0">
                <a:latin typeface="Times New Roman" panose="02020603050405020304" pitchFamily="18" charset="0"/>
                <a:cs typeface="Times New Roman" panose="02020603050405020304" pitchFamily="18" charset="0"/>
              </a:rPr>
              <a:t>"</a:t>
            </a:r>
            <a:r>
              <a:rPr lang="pl-PL" sz="2800" dirty="0">
                <a:latin typeface="Times New Roman" panose="02020603050405020304" pitchFamily="18" charset="0"/>
                <a:cs typeface="Times New Roman" panose="02020603050405020304" pitchFamily="18" charset="0"/>
              </a:rPr>
              <a:t>chùng chình" trước cửa ngõ của mùa thu. </a:t>
            </a:r>
            <a:r>
              <a:rPr lang="pl-PL" sz="2800" dirty="0" smtClean="0">
                <a:latin typeface="Times New Roman" panose="02020603050405020304" pitchFamily="18" charset="0"/>
                <a:cs typeface="Times New Roman" panose="02020603050405020304" pitchFamily="18" charset="0"/>
              </a:rPr>
              <a:t>=&gt; </a:t>
            </a:r>
            <a:r>
              <a:rPr lang="pl-PL" sz="2800" dirty="0">
                <a:latin typeface="Times New Roman" panose="02020603050405020304" pitchFamily="18" charset="0"/>
                <a:cs typeface="Times New Roman" panose="02020603050405020304" pitchFamily="18" charset="0"/>
              </a:rPr>
              <a:t>gợi hồn người </a:t>
            </a:r>
            <a:r>
              <a:rPr lang="pl-PL" sz="2800" i="1" dirty="0">
                <a:latin typeface="Times New Roman" panose="02020603050405020304" pitchFamily="18" charset="0"/>
                <a:cs typeface="Times New Roman" panose="02020603050405020304" pitchFamily="18" charset="0"/>
              </a:rPr>
              <a:t>sang thu</a:t>
            </a:r>
            <a:r>
              <a:rPr lang="pl-PL" sz="2800" dirty="0">
                <a:latin typeface="Times New Roman" panose="02020603050405020304" pitchFamily="18" charset="0"/>
                <a:cs typeface="Times New Roman" panose="02020603050405020304" pitchFamily="18" charset="0"/>
              </a:rPr>
              <a:t> lưu luyến, bịn </a:t>
            </a:r>
            <a:r>
              <a:rPr lang="pl-PL" sz="2800" dirty="0" smtClean="0">
                <a:latin typeface="Times New Roman" panose="02020603050405020304" pitchFamily="18" charset="0"/>
                <a:cs typeface="Times New Roman" panose="02020603050405020304" pitchFamily="18" charset="0"/>
              </a:rPr>
              <a:t>rịn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khiến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câu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thơ</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gợi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cảm</a:t>
            </a:r>
            <a:r>
              <a:rPr lang="en-US" sz="28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749654659"/>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723507" cy="4832092"/>
          </a:xfrm>
          <a:prstGeom prst="rect">
            <a:avLst/>
          </a:prstGeom>
          <a:noFill/>
        </p:spPr>
        <p:txBody>
          <a:bodyPr wrap="square" rtlCol="0">
            <a:spAutoFit/>
          </a:bodyPr>
          <a:lstStyle/>
          <a:p>
            <a:pPr algn="just"/>
            <a:r>
              <a:rPr lang="en-US" sz="2800" b="1" dirty="0">
                <a:solidFill>
                  <a:srgbClr val="FF0000"/>
                </a:solidFill>
                <a:latin typeface="Times New Roman" panose="02020603050405020304" pitchFamily="18" charset="0"/>
                <a:cs typeface="Times New Roman" panose="02020603050405020304" pitchFamily="18" charset="0"/>
              </a:rPr>
              <a:t>2.</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thay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b="1" i="1" dirty="0">
                <a:latin typeface="Times New Roman" panose="02020603050405020304" pitchFamily="18" charset="0"/>
                <a:cs typeface="Times New Roman" panose="02020603050405020304" pitchFamily="18" charset="0"/>
              </a:rPr>
              <a:t>“</a:t>
            </a:r>
            <a:r>
              <a:rPr lang="en-US" sz="2800" b="1" i="1" dirty="0" err="1">
                <a:latin typeface="Times New Roman" panose="02020603050405020304" pitchFamily="18" charset="0"/>
                <a:cs typeface="Times New Roman" panose="02020603050405020304" pitchFamily="18" charset="0"/>
              </a:rPr>
              <a:t>phả</a:t>
            </a:r>
            <a:r>
              <a:rPr lang="en-US" sz="2800" b="1" i="1"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b="1" i="1" dirty="0">
                <a:latin typeface="Times New Roman" panose="02020603050405020304" pitchFamily="18" charset="0"/>
                <a:cs typeface="Times New Roman" panose="02020603050405020304" pitchFamily="18" charset="0"/>
              </a:rPr>
              <a:t>“</a:t>
            </a:r>
            <a:r>
              <a:rPr lang="en-US" sz="2800" b="1" i="1" dirty="0" err="1">
                <a:latin typeface="Times New Roman" panose="02020603050405020304" pitchFamily="18" charset="0"/>
                <a:cs typeface="Times New Roman" panose="02020603050405020304" pitchFamily="18" charset="0"/>
              </a:rPr>
              <a:t>toả</a:t>
            </a:r>
            <a:r>
              <a:rPr lang="en-US" sz="2800" b="1" i="1"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vì</a:t>
            </a:r>
            <a:r>
              <a:rPr lang="en-US" sz="2800" dirty="0">
                <a:latin typeface="Times New Roman" panose="02020603050405020304" pitchFamily="18" charset="0"/>
                <a:cs typeface="Times New Roman" panose="02020603050405020304" pitchFamily="18" charset="0"/>
              </a:rPr>
              <a:t>:</a:t>
            </a:r>
          </a:p>
          <a:p>
            <a:pPr algn="just"/>
            <a:r>
              <a:rPr lang="en-US" sz="2800" dirty="0">
                <a:latin typeface="Times New Roman" panose="02020603050405020304" pitchFamily="18" charset="0"/>
                <a:cs typeface="Times New Roman" panose="02020603050405020304" pitchFamily="18" charset="0"/>
              </a:rPr>
              <a:t> - T</a:t>
            </a:r>
            <a:r>
              <a:rPr lang="pl-PL" sz="2800" dirty="0">
                <a:latin typeface="Times New Roman" panose="02020603050405020304" pitchFamily="18" charset="0"/>
                <a:cs typeface="Times New Roman" panose="02020603050405020304" pitchFamily="18" charset="0"/>
              </a:rPr>
              <a:t>ừ “t</a:t>
            </a:r>
            <a:r>
              <a:rPr lang="en-US" sz="2800" dirty="0" err="1">
                <a:latin typeface="Times New Roman" panose="02020603050405020304" pitchFamily="18" charset="0"/>
                <a:cs typeface="Times New Roman" panose="02020603050405020304" pitchFamily="18" charset="0"/>
              </a:rPr>
              <a:t>oả</a:t>
            </a:r>
            <a:r>
              <a:rPr lang="pl-PL" sz="2800" dirty="0">
                <a:latin typeface="Times New Roman" panose="02020603050405020304" pitchFamily="18" charset="0"/>
                <a:cs typeface="Times New Roman" panose="02020603050405020304" pitchFamily="18" charset="0"/>
              </a:rPr>
              <a:t>” chỉ </a:t>
            </a:r>
            <a:r>
              <a:rPr lang="en-US" sz="2800" dirty="0" err="1">
                <a:latin typeface="Times New Roman" panose="02020603050405020304" pitchFamily="18" charset="0"/>
                <a:cs typeface="Times New Roman" panose="02020603050405020304" pitchFamily="18" charset="0"/>
              </a:rPr>
              <a:t>gợi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ra</a:t>
            </a:r>
            <a:r>
              <a:rPr lang="pl-PL" sz="2800" dirty="0">
                <a:latin typeface="Times New Roman" panose="02020603050405020304" pitchFamily="18" charset="0"/>
                <a:cs typeface="Times New Roman" panose="02020603050405020304" pitchFamily="18" charset="0"/>
              </a:rPr>
              <a:t> sự lan tỏa trong cơn gió mùi hương thơm của ổi chín. </a:t>
            </a:r>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 T</a:t>
            </a:r>
            <a:r>
              <a:rPr lang="pl-PL" sz="2800" dirty="0">
                <a:latin typeface="Times New Roman" panose="02020603050405020304" pitchFamily="18" charset="0"/>
                <a:cs typeface="Times New Roman" panose="02020603050405020304" pitchFamily="18" charset="0"/>
              </a:rPr>
              <a:t>ừ “phả” </a:t>
            </a:r>
            <a:r>
              <a:rPr lang="en-US" sz="2800" dirty="0" err="1" smtClean="0">
                <a:latin typeface="Times New Roman" panose="02020603050405020304" pitchFamily="18" charset="0"/>
                <a:cs typeface="Times New Roman" panose="02020603050405020304" pitchFamily="18" charset="0"/>
              </a:rPr>
              <a:t>gợi</a:t>
            </a:r>
            <a:r>
              <a:rPr lang="en-US" sz="2800" dirty="0" smtClean="0">
                <a:latin typeface="Times New Roman" panose="02020603050405020304" pitchFamily="18" charset="0"/>
                <a:cs typeface="Times New Roman" panose="02020603050405020304" pitchFamily="18" charset="0"/>
              </a:rPr>
              <a:t> </a:t>
            </a:r>
            <a:r>
              <a:rPr lang="pl-PL" sz="2800" dirty="0">
                <a:latin typeface="Times New Roman" panose="02020603050405020304" pitchFamily="18" charset="0"/>
                <a:cs typeface="Times New Roman" panose="02020603050405020304" pitchFamily="18" charset="0"/>
              </a:rPr>
              <a:t>mùi hương ổi ở độ đậm đặc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pl-PL" sz="2800" dirty="0">
                <a:latin typeface="Times New Roman" panose="02020603050405020304" pitchFamily="18" charset="0"/>
                <a:cs typeface="Times New Roman" panose="02020603050405020304" pitchFamily="18" charset="0"/>
              </a:rPr>
              <a:t>tạo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luồng</a:t>
            </a:r>
            <a:r>
              <a:rPr lang="en-US" sz="2800" dirty="0">
                <a:latin typeface="Times New Roman" panose="02020603050405020304" pitchFamily="18" charset="0"/>
                <a:cs typeface="Times New Roman" panose="02020603050405020304" pitchFamily="18" charset="0"/>
              </a:rPr>
              <a:t> </a:t>
            </a:r>
            <a:r>
              <a:rPr lang="pl-PL" sz="2800" dirty="0">
                <a:latin typeface="Times New Roman" panose="02020603050405020304" pitchFamily="18" charset="0"/>
                <a:cs typeface="Times New Roman" panose="02020603050405020304" pitchFamily="18" charset="0"/>
              </a:rPr>
              <a:t>quyện vào trong gió</a:t>
            </a:r>
            <a:r>
              <a:rPr lang="en-US" sz="2800" dirty="0">
                <a:latin typeface="Times New Roman" panose="02020603050405020304" pitchFamily="18" charset="0"/>
                <a:cs typeface="Times New Roman" panose="02020603050405020304" pitchFamily="18" charset="0"/>
              </a:rPr>
              <a:t> - </a:t>
            </a:r>
            <a:r>
              <a:rPr lang="pl-PL" sz="2800" dirty="0">
                <a:latin typeface="Times New Roman" panose="02020603050405020304" pitchFamily="18" charset="0"/>
                <a:cs typeface="Times New Roman" panose="02020603050405020304" pitchFamily="18" charset="0"/>
              </a:rPr>
              <a:t>một </a:t>
            </a:r>
            <a:r>
              <a:rPr lang="en-US" sz="2800" dirty="0" err="1">
                <a:latin typeface="Times New Roman" panose="02020603050405020304" pitchFamily="18" charset="0"/>
                <a:cs typeface="Times New Roman" panose="02020603050405020304" pitchFamily="18" charset="0"/>
              </a:rPr>
              <a:t>hương</a:t>
            </a:r>
            <a:r>
              <a:rPr lang="pl-PL" sz="2800" dirty="0">
                <a:latin typeface="Times New Roman" panose="02020603050405020304" pitchFamily="18" charset="0"/>
                <a:cs typeface="Times New Roman" panose="02020603050405020304" pitchFamily="18" charset="0"/>
              </a:rPr>
              <a:t> vị đặc trưng </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và</a:t>
            </a:r>
            <a:r>
              <a:rPr lang="en-US" sz="2800" dirty="0" smtClean="0">
                <a:latin typeface="Times New Roman" panose="02020603050405020304" pitchFamily="18" charset="0"/>
                <a:cs typeface="Times New Roman" panose="02020603050405020304" pitchFamily="18" charset="0"/>
              </a:rPr>
              <a:t> </a:t>
            </a:r>
            <a:r>
              <a:rPr lang="pl-PL" sz="2800" dirty="0" smtClean="0">
                <a:latin typeface="Times New Roman" panose="02020603050405020304" pitchFamily="18" charset="0"/>
                <a:cs typeface="Times New Roman" panose="02020603050405020304" pitchFamily="18" charset="0"/>
              </a:rPr>
              <a:t>gợi </a:t>
            </a:r>
            <a:r>
              <a:rPr lang="pl-PL" sz="2800" dirty="0">
                <a:latin typeface="Times New Roman" panose="02020603050405020304" pitchFamily="18" charset="0"/>
                <a:cs typeface="Times New Roman" panose="02020603050405020304" pitchFamily="18" charset="0"/>
              </a:rPr>
              <a:t>sự chuyển động nhẹ nhàng của gió đưa hương</a:t>
            </a:r>
            <a:r>
              <a:rPr lang="pl-PL" sz="2800" dirty="0" smtClean="0">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Từ</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đó</a:t>
            </a:r>
            <a:r>
              <a:rPr lang="en-US" sz="2800" dirty="0" smtClean="0">
                <a:latin typeface="Times New Roman" panose="02020603050405020304" pitchFamily="18" charset="0"/>
                <a:cs typeface="Times New Roman" panose="02020603050405020304" pitchFamily="18" charset="0"/>
              </a:rPr>
              <a:t>  </a:t>
            </a:r>
            <a:r>
              <a:rPr lang="pl-PL" sz="2800" dirty="0">
                <a:latin typeface="Times New Roman" panose="02020603050405020304" pitchFamily="18" charset="0"/>
                <a:cs typeface="Times New Roman" panose="02020603050405020304" pitchFamily="18" charset="0"/>
              </a:rPr>
              <a:t>làm cho câu thơ trở nên có </a:t>
            </a:r>
            <a:r>
              <a:rPr lang="pl-PL" sz="2800" dirty="0" smtClean="0">
                <a:latin typeface="Times New Roman" panose="02020603050405020304" pitchFamily="18" charset="0"/>
                <a:cs typeface="Times New Roman" panose="02020603050405020304" pitchFamily="18" charset="0"/>
              </a:rPr>
              <a:t>hồn</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b="1" dirty="0" smtClean="0">
                <a:solidFill>
                  <a:srgbClr val="FF0000"/>
                </a:solidFill>
                <a:latin typeface="Times New Roman" panose="02020603050405020304" pitchFamily="18" charset="0"/>
                <a:cs typeface="Times New Roman" panose="02020603050405020304" pitchFamily="18" charset="0"/>
              </a:rPr>
              <a:t>3.</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Thành</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phần</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tình</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thái</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t>
            </a:r>
            <a:r>
              <a:rPr lang="en-US" sz="2800" dirty="0" err="1" smtClean="0">
                <a:latin typeface="Times New Roman" panose="02020603050405020304" pitchFamily="18" charset="0"/>
                <a:cs typeface="Times New Roman" panose="02020603050405020304" pitchFamily="18" charset="0"/>
              </a:rPr>
              <a:t>hình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như</a:t>
            </a:r>
            <a:r>
              <a:rPr lang="en-US" sz="2800" dirty="0" smtClean="0">
                <a:latin typeface="Times New Roman" panose="02020603050405020304" pitchFamily="18" charset="0"/>
                <a:cs typeface="Times New Roman" panose="02020603050405020304" pitchFamily="18" charset="0"/>
              </a:rPr>
              <a:t>”</a:t>
            </a:r>
            <a:r>
              <a:rPr lang="fr-FR" sz="2800" dirty="0">
                <a:latin typeface="Times New Roman" panose="02020603050405020304" pitchFamily="18" charset="0"/>
                <a:cs typeface="Times New Roman" panose="02020603050405020304" pitchFamily="18" charset="0"/>
              </a:rPr>
              <a:t> =&gt; </a:t>
            </a:r>
            <a:r>
              <a:rPr lang="fr-FR" sz="2800" dirty="0" err="1" smtClean="0">
                <a:latin typeface="Times New Roman" panose="02020603050405020304" pitchFamily="18" charset="0"/>
                <a:cs typeface="Times New Roman" panose="02020603050405020304" pitchFamily="18" charset="0"/>
              </a:rPr>
              <a:t>Gợi</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cảm</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giác</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thu</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về</a:t>
            </a:r>
            <a:r>
              <a:rPr lang="fr-FR"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mơ</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hồ</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rõ</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ràng</a:t>
            </a:r>
            <a:r>
              <a:rPr lang="en-US" sz="2800" dirty="0" smtClean="0">
                <a:latin typeface="Times New Roman" panose="02020603050405020304" pitchFamily="18" charset="0"/>
                <a:cs typeface="Times New Roman" panose="02020603050405020304" pitchFamily="18" charset="0"/>
              </a:rPr>
              <a:t> =&gt;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cảm</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xuyến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ngỡ</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ngàng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bâng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khuâng</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giả</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trước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những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tín</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hiệu</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báo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thu</a:t>
            </a:r>
            <a:r>
              <a:rPr lang="en-US"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sang.</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7616527"/>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723507" cy="6555641"/>
          </a:xfrm>
          <a:prstGeom prst="rect">
            <a:avLst/>
          </a:prstGeom>
          <a:noFill/>
        </p:spPr>
        <p:txBody>
          <a:bodyPr wrap="square" rtlCol="0">
            <a:spAutoFit/>
          </a:bodyPr>
          <a:lstStyle/>
          <a:p>
            <a:pPr algn="ctr"/>
            <a:r>
              <a:rPr lang="en-US" sz="2000" b="1" u="sng" dirty="0">
                <a:solidFill>
                  <a:srgbClr val="FF0000"/>
                </a:solidFill>
                <a:latin typeface="Times New Roman" panose="02020603050405020304" pitchFamily="18" charset="0"/>
                <a:cs typeface="Times New Roman" panose="02020603050405020304" pitchFamily="18" charset="0"/>
              </a:rPr>
              <a:t>4</a:t>
            </a:r>
            <a:r>
              <a:rPr lang="en-US" sz="2000" b="1" u="sng" dirty="0" smtClean="0">
                <a:solidFill>
                  <a:srgbClr val="FF0000"/>
                </a:solidFill>
                <a:latin typeface="Times New Roman" panose="02020603050405020304" pitchFamily="18" charset="0"/>
                <a:cs typeface="Times New Roman" panose="02020603050405020304" pitchFamily="18" charset="0"/>
              </a:rPr>
              <a:t>. </a:t>
            </a:r>
            <a:r>
              <a:rPr lang="en-US" sz="2000" b="1" u="sng" dirty="0" err="1" smtClean="0">
                <a:solidFill>
                  <a:srgbClr val="FF0000"/>
                </a:solidFill>
                <a:latin typeface="Times New Roman" panose="02020603050405020304" pitchFamily="18" charset="0"/>
                <a:cs typeface="Times New Roman" panose="02020603050405020304" pitchFamily="18" charset="0"/>
              </a:rPr>
              <a:t>Dàn</a:t>
            </a:r>
            <a:r>
              <a:rPr lang="en-US" sz="2000" b="1" u="sng" dirty="0" smtClean="0">
                <a:solidFill>
                  <a:srgbClr val="FF0000"/>
                </a:solidFill>
                <a:latin typeface="Times New Roman" panose="02020603050405020304" pitchFamily="18" charset="0"/>
                <a:cs typeface="Times New Roman" panose="02020603050405020304" pitchFamily="18" charset="0"/>
              </a:rPr>
              <a:t> ý </a:t>
            </a:r>
            <a:r>
              <a:rPr lang="en-US" sz="2000" b="1" u="sng" dirty="0" err="1" smtClean="0">
                <a:solidFill>
                  <a:srgbClr val="FF0000"/>
                </a:solidFill>
                <a:latin typeface="Times New Roman" panose="02020603050405020304" pitchFamily="18" charset="0"/>
                <a:cs typeface="Times New Roman" panose="02020603050405020304" pitchFamily="18" charset="0"/>
              </a:rPr>
              <a:t>đoạn</a:t>
            </a:r>
            <a:r>
              <a:rPr lang="en-US" sz="2000" b="1" u="sng" dirty="0" smtClean="0">
                <a:solidFill>
                  <a:srgbClr val="FF0000"/>
                </a:solidFill>
                <a:latin typeface="Times New Roman" panose="02020603050405020304" pitchFamily="18" charset="0"/>
                <a:cs typeface="Times New Roman" panose="02020603050405020304" pitchFamily="18" charset="0"/>
              </a:rPr>
              <a:t> </a:t>
            </a:r>
            <a:r>
              <a:rPr lang="en-US" sz="2000" b="1" u="sng" dirty="0" err="1" smtClean="0">
                <a:solidFill>
                  <a:srgbClr val="FF0000"/>
                </a:solidFill>
                <a:latin typeface="Times New Roman" panose="02020603050405020304" pitchFamily="18" charset="0"/>
                <a:cs typeface="Times New Roman" panose="02020603050405020304" pitchFamily="18" charset="0"/>
              </a:rPr>
              <a:t>văn</a:t>
            </a:r>
            <a:r>
              <a:rPr lang="en-US" sz="2000" b="1" u="sng" dirty="0" smtClean="0">
                <a:solidFill>
                  <a:srgbClr val="FF0000"/>
                </a:solidFill>
                <a:latin typeface="Times New Roman" panose="02020603050405020304" pitchFamily="18" charset="0"/>
                <a:cs typeface="Times New Roman" panose="02020603050405020304" pitchFamily="18" charset="0"/>
              </a:rPr>
              <a:t>:</a:t>
            </a:r>
          </a:p>
          <a:p>
            <a:pPr algn="just"/>
            <a:r>
              <a:rPr lang="en-US" sz="2000" dirty="0" smtClean="0">
                <a:latin typeface="Times New Roman" panose="02020603050405020304" pitchFamily="18" charset="0"/>
                <a:cs typeface="Times New Roman" panose="02020603050405020304" pitchFamily="18" charset="0"/>
              </a:rPr>
              <a:t>- </a:t>
            </a:r>
            <a:r>
              <a:rPr lang="pl-PL" sz="2000" dirty="0" smtClean="0">
                <a:latin typeface="Times New Roman" panose="02020603050405020304" pitchFamily="18" charset="0"/>
                <a:cs typeface="Times New Roman" panose="02020603050405020304" pitchFamily="18" charset="0"/>
              </a:rPr>
              <a:t>Khoảnh </a:t>
            </a:r>
            <a:r>
              <a:rPr lang="pl-PL" sz="2000" dirty="0">
                <a:latin typeface="Times New Roman" panose="02020603050405020304" pitchFamily="18" charset="0"/>
                <a:cs typeface="Times New Roman" panose="02020603050405020304" pitchFamily="18" charset="0"/>
              </a:rPr>
              <a:t>khắc giao mùa được cảm nhận từ "hương ổi"- mùi hương đặc trưng của mùa thu ở nông thôn miền </a:t>
            </a:r>
            <a:r>
              <a:rPr lang="pl-PL" sz="2000" dirty="0" smtClean="0">
                <a:latin typeface="Times New Roman" panose="02020603050405020304" pitchFamily="18" charset="0"/>
                <a:cs typeface="Times New Roman" panose="02020603050405020304" pitchFamily="18" charset="0"/>
              </a:rPr>
              <a:t>Bắc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phả</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vào</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trong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gió</a:t>
            </a:r>
            <a:r>
              <a:rPr lang="en-US" sz="2000" dirty="0" smtClean="0">
                <a:latin typeface="Times New Roman" panose="02020603050405020304" pitchFamily="18" charset="0"/>
                <a:cs typeface="Times New Roman" panose="02020603050405020304" pitchFamily="18" charset="0"/>
              </a:rPr>
              <a:t> se” – </a:t>
            </a:r>
            <a:r>
              <a:rPr lang="en-US" sz="2000" dirty="0" err="1" smtClean="0">
                <a:latin typeface="Times New Roman" panose="02020603050405020304" pitchFamily="18" charset="0"/>
                <a:cs typeface="Times New Roman" panose="02020603050405020304" pitchFamily="18" charset="0"/>
              </a:rPr>
              <a:t>thứ</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gió</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heo</a:t>
            </a:r>
            <a:r>
              <a:rPr lang="en-US" sz="2000" dirty="0" smtClean="0">
                <a:latin typeface="Times New Roman" panose="02020603050405020304" pitchFamily="18" charset="0"/>
                <a:cs typeface="Times New Roman" panose="02020603050405020304" pitchFamily="18" charset="0"/>
              </a:rPr>
              <a:t> may, se </a:t>
            </a:r>
            <a:r>
              <a:rPr lang="en-US" sz="2000" dirty="0" err="1" smtClean="0">
                <a:latin typeface="Times New Roman" panose="02020603050405020304" pitchFamily="18" charset="0"/>
                <a:cs typeface="Times New Roman" panose="02020603050405020304" pitchFamily="18" charset="0"/>
              </a:rPr>
              <a:t>lạnh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chỉ</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riêng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mùa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mới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có</a:t>
            </a:r>
            <a:r>
              <a:rPr lang="en-US" sz="2000" dirty="0" smtClean="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a:t>
            </a:r>
            <a:r>
              <a:rPr lang="pl-PL" sz="2000" dirty="0" smtClean="0">
                <a:latin typeface="Times New Roman" panose="02020603050405020304" pitchFamily="18" charset="0"/>
                <a:cs typeface="Times New Roman" panose="02020603050405020304" pitchFamily="18" charset="0"/>
              </a:rPr>
              <a:t>+ </a:t>
            </a:r>
            <a:r>
              <a:rPr lang="pl-PL" sz="2000" dirty="0">
                <a:latin typeface="Times New Roman" panose="02020603050405020304" pitchFamily="18" charset="0"/>
                <a:cs typeface="Times New Roman" panose="02020603050405020304" pitchFamily="18" charset="0"/>
              </a:rPr>
              <a:t>Động từ "</a:t>
            </a:r>
            <a:r>
              <a:rPr lang="pl-PL" sz="2000" i="1" dirty="0">
                <a:latin typeface="Times New Roman" panose="02020603050405020304" pitchFamily="18" charset="0"/>
                <a:cs typeface="Times New Roman" panose="02020603050405020304" pitchFamily="18" charset="0"/>
              </a:rPr>
              <a:t>phả</a:t>
            </a:r>
            <a:r>
              <a:rPr lang="pl-PL" sz="2000" dirty="0">
                <a:latin typeface="Times New Roman" panose="02020603050405020304" pitchFamily="18" charset="0"/>
                <a:cs typeface="Times New Roman" panose="02020603050405020304" pitchFamily="18" charset="0"/>
              </a:rPr>
              <a:t>" vừa cho thấy mùi hương ổi ở độ đậm </a:t>
            </a:r>
            <a:r>
              <a:rPr lang="en-US" sz="2000" dirty="0" err="1" smtClean="0">
                <a:latin typeface="Times New Roman" panose="02020603050405020304" pitchFamily="18" charset="0"/>
                <a:cs typeface="Times New Roman" panose="02020603050405020304" pitchFamily="18" charset="0"/>
              </a:rPr>
              <a:t>đặc</a:t>
            </a:r>
            <a:r>
              <a:rPr lang="en-US" sz="2000" dirty="0" smtClean="0">
                <a:latin typeface="Times New Roman" panose="02020603050405020304" pitchFamily="18" charset="0"/>
                <a:cs typeface="Times New Roman" panose="02020603050405020304" pitchFamily="18" charset="0"/>
              </a:rPr>
              <a:t> </a:t>
            </a:r>
            <a:r>
              <a:rPr lang="pl-PL" sz="2000" dirty="0" smtClean="0">
                <a:latin typeface="Times New Roman" panose="02020603050405020304" pitchFamily="18" charset="0"/>
                <a:cs typeface="Times New Roman" panose="02020603050405020304" pitchFamily="18" charset="0"/>
              </a:rPr>
              <a:t>nhất</a:t>
            </a:r>
            <a:r>
              <a:rPr lang="pl-PL" sz="2000" dirty="0">
                <a:latin typeface="Times New Roman" panose="02020603050405020304" pitchFamily="18" charset="0"/>
                <a:cs typeface="Times New Roman" panose="02020603050405020304" pitchFamily="18" charset="0"/>
              </a:rPr>
              <a:t>, thơm nồng, quyến rũ, </a:t>
            </a:r>
            <a:r>
              <a:rPr lang="en-US" sz="2000" dirty="0" err="1" smtClean="0">
                <a:latin typeface="Times New Roman" panose="02020603050405020304" pitchFamily="18" charset="0"/>
                <a:cs typeface="Times New Roman" panose="02020603050405020304" pitchFamily="18" charset="0"/>
              </a:rPr>
              <a:t>quyện</a:t>
            </a:r>
            <a:r>
              <a:rPr lang="pl-PL" sz="2000" dirty="0" smtClean="0">
                <a:latin typeface="Times New Roman" panose="02020603050405020304" pitchFamily="18" charset="0"/>
                <a:cs typeface="Times New Roman" panose="02020603050405020304" pitchFamily="18" charset="0"/>
              </a:rPr>
              <a:t> </a:t>
            </a:r>
            <a:r>
              <a:rPr lang="pl-PL" sz="2000" dirty="0">
                <a:latin typeface="Times New Roman" panose="02020603050405020304" pitchFamily="18" charset="0"/>
                <a:cs typeface="Times New Roman" panose="02020603050405020304" pitchFamily="18" charset="0"/>
              </a:rPr>
              <a:t>vào trong  </a:t>
            </a:r>
            <a:r>
              <a:rPr lang="pl-PL" sz="2000" i="1" dirty="0">
                <a:latin typeface="Times New Roman" panose="02020603050405020304" pitchFamily="18" charset="0"/>
                <a:cs typeface="Times New Roman" panose="02020603050405020304" pitchFamily="18" charset="0"/>
              </a:rPr>
              <a:t>gió </a:t>
            </a:r>
            <a:r>
              <a:rPr lang="pl-PL" sz="2000" i="1" dirty="0" smtClean="0">
                <a:latin typeface="Times New Roman" panose="02020603050405020304" pitchFamily="18" charset="0"/>
                <a:cs typeface="Times New Roman" panose="02020603050405020304" pitchFamily="18" charset="0"/>
              </a:rPr>
              <a:t>se</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vừa</a:t>
            </a:r>
            <a:r>
              <a:rPr lang="en-US" sz="2000" dirty="0" smtClean="0">
                <a:latin typeface="Times New Roman" panose="02020603050405020304" pitchFamily="18" charset="0"/>
                <a:cs typeface="Times New Roman" panose="02020603050405020304" pitchFamily="18" charset="0"/>
              </a:rPr>
              <a:t> </a:t>
            </a:r>
            <a:r>
              <a:rPr lang="pl-PL" sz="2000" dirty="0" smtClean="0">
                <a:latin typeface="Times New Roman" panose="02020603050405020304" pitchFamily="18" charset="0"/>
                <a:cs typeface="Times New Roman" panose="02020603050405020304" pitchFamily="18" charset="0"/>
              </a:rPr>
              <a:t>gợi </a:t>
            </a:r>
            <a:r>
              <a:rPr lang="pl-PL" sz="2000" dirty="0">
                <a:latin typeface="Times New Roman" panose="02020603050405020304" pitchFamily="18" charset="0"/>
                <a:cs typeface="Times New Roman" panose="02020603050405020304" pitchFamily="18" charset="0"/>
              </a:rPr>
              <a:t>sự chuyển động nhẹ nhàng của gió đưa hương.</a:t>
            </a:r>
            <a:r>
              <a:rPr lang="en-US" sz="2000" dirty="0" smtClean="0">
                <a:latin typeface="Times New Roman" panose="02020603050405020304" pitchFamily="18" charset="0"/>
                <a:cs typeface="Times New Roman" panose="02020603050405020304" pitchFamily="18" charset="0"/>
              </a:rPr>
              <a:t> </a:t>
            </a:r>
          </a:p>
          <a:p>
            <a:pPr algn="just"/>
            <a:r>
              <a:rPr lang="en-US" sz="2000" dirty="0" smtClean="0">
                <a:latin typeface="Times New Roman" panose="02020603050405020304" pitchFamily="18" charset="0"/>
                <a:cs typeface="Times New Roman" panose="02020603050405020304" pitchFamily="18" charset="0"/>
              </a:rPr>
              <a:t>- </a:t>
            </a:r>
            <a:r>
              <a:rPr lang="pl-PL" sz="2000" dirty="0" smtClean="0">
                <a:latin typeface="Times New Roman" panose="02020603050405020304" pitchFamily="18" charset="0"/>
                <a:cs typeface="Times New Roman" panose="02020603050405020304" pitchFamily="18" charset="0"/>
              </a:rPr>
              <a:t>Nhân </a:t>
            </a:r>
            <a:r>
              <a:rPr lang="pl-PL" sz="2000" dirty="0">
                <a:latin typeface="Times New Roman" panose="02020603050405020304" pitchFamily="18" charset="0"/>
                <a:cs typeface="Times New Roman" panose="02020603050405020304" pitchFamily="18" charset="0"/>
              </a:rPr>
              <a:t>hóa, từ láy </a:t>
            </a:r>
            <a:r>
              <a:rPr lang="pl-PL" sz="2000" i="1" dirty="0">
                <a:latin typeface="Times New Roman" panose="02020603050405020304" pitchFamily="18" charset="0"/>
                <a:cs typeface="Times New Roman" panose="02020603050405020304" pitchFamily="18" charset="0"/>
              </a:rPr>
              <a:t>chùng chình</a:t>
            </a:r>
            <a:r>
              <a:rPr lang="pl-PL" sz="2000" dirty="0">
                <a:latin typeface="Times New Roman" panose="02020603050405020304" pitchFamily="18" charset="0"/>
                <a:cs typeface="Times New Roman" panose="02020603050405020304" pitchFamily="18" charset="0"/>
              </a:rPr>
              <a:t> </a:t>
            </a:r>
            <a:r>
              <a:rPr lang="pl-PL" sz="2000" dirty="0" smtClean="0">
                <a:latin typeface="Times New Roman" panose="02020603050405020304" pitchFamily="18" charset="0"/>
                <a:cs typeface="Times New Roman" panose="02020603050405020304" pitchFamily="18" charset="0"/>
              </a:rPr>
              <a:t>=&gt;</a:t>
            </a:r>
            <a:r>
              <a:rPr lang="en-US" sz="2000" dirty="0" smtClean="0">
                <a:latin typeface="Times New Roman" panose="02020603050405020304" pitchFamily="18" charset="0"/>
                <a:cs typeface="Times New Roman" panose="02020603050405020304" pitchFamily="18" charset="0"/>
              </a:rPr>
              <a:t> </a:t>
            </a:r>
            <a:r>
              <a:rPr lang="pl-PL" sz="2000" dirty="0" smtClean="0">
                <a:latin typeface="Times New Roman" panose="02020603050405020304" pitchFamily="18" charset="0"/>
                <a:cs typeface="Times New Roman" panose="02020603050405020304" pitchFamily="18" charset="0"/>
              </a:rPr>
              <a:t>Làn </a:t>
            </a:r>
            <a:r>
              <a:rPr lang="pl-PL" sz="2000" dirty="0">
                <a:latin typeface="Times New Roman" panose="02020603050405020304" pitchFamily="18" charset="0"/>
                <a:cs typeface="Times New Roman" panose="02020603050405020304" pitchFamily="18" charset="0"/>
              </a:rPr>
              <a:t>sương </a:t>
            </a:r>
            <a:r>
              <a:rPr lang="pl-PL" sz="2000" dirty="0" smtClean="0">
                <a:latin typeface="Times New Roman" panose="02020603050405020304" pitchFamily="18" charset="0"/>
                <a:cs typeface="Times New Roman" panose="02020603050405020304" pitchFamily="18" charset="0"/>
              </a:rPr>
              <a:t>mỏng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mờ</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ảo</a:t>
            </a:r>
            <a:r>
              <a:rPr lang="en-US" sz="2000" dirty="0" smtClean="0">
                <a:latin typeface="Times New Roman" panose="02020603050405020304" pitchFamily="18" charset="0"/>
                <a:cs typeface="Times New Roman" panose="02020603050405020304" pitchFamily="18" charset="0"/>
              </a:rPr>
              <a:t> </a:t>
            </a:r>
            <a:r>
              <a:rPr lang="pl-PL" sz="2000" dirty="0" smtClean="0">
                <a:latin typeface="Times New Roman" panose="02020603050405020304" pitchFamily="18" charset="0"/>
                <a:cs typeface="Times New Roman" panose="02020603050405020304" pitchFamily="18" charset="0"/>
              </a:rPr>
              <a:t>chuyển </a:t>
            </a:r>
            <a:r>
              <a:rPr lang="pl-PL" sz="2000" dirty="0">
                <a:latin typeface="Times New Roman" panose="02020603050405020304" pitchFamily="18" charset="0"/>
                <a:cs typeface="Times New Roman" panose="02020603050405020304" pitchFamily="18" charset="0"/>
              </a:rPr>
              <a:t>động chậm chậm giăng mắc khắp đường thôn ngõ xóm, sương thu cũng như đang cố ý bước chậm lại, thong thả, nhẹ nhàng, "chùng chình" trước cửa ngõ của mùa thu. Hạt sương mai như cũng có tâm hồn =&gt; gợi hồn người </a:t>
            </a:r>
            <a:r>
              <a:rPr lang="pl-PL" sz="2000" i="1" dirty="0">
                <a:latin typeface="Times New Roman" panose="02020603050405020304" pitchFamily="18" charset="0"/>
                <a:cs typeface="Times New Roman" panose="02020603050405020304" pitchFamily="18" charset="0"/>
              </a:rPr>
              <a:t>sang thu</a:t>
            </a:r>
            <a:r>
              <a:rPr lang="pl-PL" sz="2000" dirty="0">
                <a:latin typeface="Times New Roman" panose="02020603050405020304" pitchFamily="18" charset="0"/>
                <a:cs typeface="Times New Roman" panose="02020603050405020304" pitchFamily="18" charset="0"/>
              </a:rPr>
              <a:t> lưu luyến, bịn rịn.</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Từ</a:t>
            </a:r>
            <a:r>
              <a:rPr lang="fr-FR" sz="2000" i="1" dirty="0" err="1">
                <a:latin typeface="Times New Roman" panose="02020603050405020304" pitchFamily="18" charset="0"/>
                <a:cs typeface="Times New Roman" panose="02020603050405020304" pitchFamily="18" charset="0"/>
              </a:rPr>
              <a:t>“bỗng</a:t>
            </a:r>
            <a:r>
              <a:rPr lang="fr-FR" sz="2000" i="1" dirty="0">
                <a:latin typeface="Times New Roman" panose="02020603050405020304" pitchFamily="18" charset="0"/>
                <a:cs typeface="Times New Roman" panose="02020603050405020304" pitchFamily="18" charset="0"/>
              </a:rPr>
              <a:t>”=&gt;</a:t>
            </a:r>
            <a:r>
              <a:rPr lang="pl-PL" sz="2000" dirty="0">
                <a:latin typeface="Times New Roman" panose="02020603050405020304" pitchFamily="18" charset="0"/>
                <a:cs typeface="Times New Roman" panose="02020603050405020304" pitchFamily="18" charset="0"/>
              </a:rPr>
              <a:t>Cảm giác đột ngột, bất ngờ nhận ra sự thay đổi của thiên nhiên.</a:t>
            </a:r>
            <a:endParaRPr lang="en-US" sz="2000" dirty="0">
              <a:latin typeface="Times New Roman" panose="02020603050405020304" pitchFamily="18" charset="0"/>
              <a:cs typeface="Times New Roman" panose="02020603050405020304" pitchFamily="18" charset="0"/>
            </a:endParaRPr>
          </a:p>
          <a:p>
            <a:pPr algn="just"/>
            <a:r>
              <a:rPr lang="fr-FR" sz="2000" dirty="0" smtClean="0">
                <a:latin typeface="Times New Roman" panose="02020603050405020304" pitchFamily="18" charset="0"/>
                <a:cs typeface="Times New Roman" panose="02020603050405020304" pitchFamily="18" charset="0"/>
              </a:rPr>
              <a:t>- </a:t>
            </a:r>
            <a:r>
              <a:rPr lang="pl-PL" sz="2000" dirty="0">
                <a:latin typeface="Times New Roman" panose="02020603050405020304" pitchFamily="18" charset="0"/>
                <a:cs typeface="Times New Roman" panose="02020603050405020304" pitchFamily="18" charset="0"/>
              </a:rPr>
              <a:t>Những tín hiệu báo thu sang được cảm nhận bằng nhiều giác quan tinh nhạy, cảm nhận từ những cái vô hình ( </a:t>
            </a:r>
            <a:r>
              <a:rPr lang="pl-PL" sz="2000" i="1" dirty="0">
                <a:latin typeface="Times New Roman" panose="02020603050405020304" pitchFamily="18" charset="0"/>
                <a:cs typeface="Times New Roman" panose="02020603050405020304" pitchFamily="18" charset="0"/>
              </a:rPr>
              <a:t>hương ổi, gió se</a:t>
            </a:r>
            <a:r>
              <a:rPr lang="pl-PL" sz="2000" dirty="0">
                <a:latin typeface="Times New Roman" panose="02020603050405020304" pitchFamily="18" charset="0"/>
                <a:cs typeface="Times New Roman" panose="02020603050405020304" pitchFamily="18" charset="0"/>
              </a:rPr>
              <a:t>) đến </a:t>
            </a:r>
            <a:r>
              <a:rPr lang="pl-PL" sz="2000" dirty="0" smtClean="0">
                <a:latin typeface="Times New Roman" panose="02020603050405020304" pitchFamily="18" charset="0"/>
                <a:cs typeface="Times New Roman" panose="02020603050405020304" pitchFamily="18" charset="0"/>
              </a:rPr>
              <a:t>nhữn</a:t>
            </a:r>
            <a:r>
              <a:rPr lang="en-US" sz="2000" dirty="0" smtClean="0">
                <a:latin typeface="Times New Roman" panose="02020603050405020304" pitchFamily="18" charset="0"/>
                <a:cs typeface="Times New Roman" panose="02020603050405020304" pitchFamily="18" charset="0"/>
              </a:rPr>
              <a:t>g</a:t>
            </a:r>
            <a:r>
              <a:rPr lang="pl-PL" sz="2000" dirty="0" smtClean="0">
                <a:latin typeface="Times New Roman" panose="02020603050405020304" pitchFamily="18" charset="0"/>
                <a:cs typeface="Times New Roman" panose="02020603050405020304" pitchFamily="18" charset="0"/>
              </a:rPr>
              <a:t> </a:t>
            </a:r>
            <a:r>
              <a:rPr lang="pl-PL" sz="2000" dirty="0">
                <a:latin typeface="Times New Roman" panose="02020603050405020304" pitchFamily="18" charset="0"/>
                <a:cs typeface="Times New Roman" panose="02020603050405020304" pitchFamily="18" charset="0"/>
              </a:rPr>
              <a:t>cái hữu hình ( </a:t>
            </a:r>
            <a:r>
              <a:rPr lang="pl-PL" sz="2000" i="1" dirty="0" smtClean="0">
                <a:latin typeface="Times New Roman" panose="02020603050405020304" pitchFamily="18" charset="0"/>
                <a:cs typeface="Times New Roman" panose="02020603050405020304" pitchFamily="18" charset="0"/>
              </a:rPr>
              <a:t>sương</a:t>
            </a:r>
            <a:r>
              <a:rPr lang="pl-PL" sz="2000" dirty="0" smtClean="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nhưng</a:t>
            </a:r>
            <a:r>
              <a:rPr lang="en-US" sz="2000" dirty="0" smtClean="0">
                <a:latin typeface="Times New Roman" panose="02020603050405020304" pitchFamily="18" charset="0"/>
                <a:cs typeface="Times New Roman" panose="02020603050405020304" pitchFamily="18" charset="0"/>
              </a:rPr>
              <a:t> t</a:t>
            </a:r>
            <a:r>
              <a:rPr lang="fr-FR" sz="2000" dirty="0" err="1" smtClean="0">
                <a:latin typeface="Times New Roman" panose="02020603050405020304" pitchFamily="18" charset="0"/>
                <a:cs typeface="Times New Roman" panose="02020603050405020304" pitchFamily="18" charset="0"/>
              </a:rPr>
              <a:t>ất</a:t>
            </a:r>
            <a:r>
              <a:rPr lang="fr-FR" sz="2000" dirty="0" smtClean="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cả</a:t>
            </a:r>
            <a:r>
              <a:rPr lang="fr-FR" sz="2000" dirty="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đều</a:t>
            </a:r>
            <a:r>
              <a:rPr lang="fr-FR" sz="2000" dirty="0" smtClean="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rất</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nhẹ</a:t>
            </a:r>
            <a:r>
              <a:rPr lang="fr-FR" sz="2000" dirty="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nhàng</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chưa</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rõ</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nét</a:t>
            </a:r>
            <a:r>
              <a:rPr lang="fr-FR" sz="2000" dirty="0" smtClean="0">
                <a:latin typeface="Times New Roman" panose="02020603050405020304" pitchFamily="18" charset="0"/>
                <a:cs typeface="Times New Roman" panose="02020603050405020304" pitchFamily="18" charset="0"/>
              </a:rPr>
              <a:t> </a:t>
            </a:r>
            <a:r>
              <a:rPr lang="pl-PL" sz="2000" dirty="0" smtClean="0">
                <a:latin typeface="Times New Roman" panose="02020603050405020304" pitchFamily="18" charset="0"/>
                <a:cs typeface="Times New Roman" panose="02020603050405020304" pitchFamily="18" charset="0"/>
              </a:rPr>
              <a:t>khiến </a:t>
            </a:r>
            <a:r>
              <a:rPr lang="pl-PL" sz="2000" dirty="0">
                <a:latin typeface="Times New Roman" panose="02020603050405020304" pitchFamily="18" charset="0"/>
                <a:cs typeface="Times New Roman" panose="02020603050405020304" pitchFamily="18" charset="0"/>
              </a:rPr>
              <a:t>con người không khỏi </a:t>
            </a:r>
            <a:r>
              <a:rPr lang="en-US" sz="2000" dirty="0" err="1" smtClean="0">
                <a:latin typeface="Times New Roman" panose="02020603050405020304" pitchFamily="18" charset="0"/>
                <a:cs typeface="Times New Roman" panose="02020603050405020304" pitchFamily="18" charset="0"/>
              </a:rPr>
              <a:t>ngỡ</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ngàng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nghi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hoặc</a:t>
            </a:r>
            <a:r>
              <a:rPr lang="pl-PL" sz="2000" dirty="0" smtClean="0">
                <a:latin typeface="Times New Roman" panose="02020603050405020304" pitchFamily="18" charset="0"/>
                <a:cs typeface="Times New Roman" panose="02020603050405020304" pitchFamily="18" charset="0"/>
              </a:rPr>
              <a:t>: </a:t>
            </a:r>
            <a:r>
              <a:rPr lang="pl-PL" sz="2000" dirty="0">
                <a:latin typeface="Times New Roman" panose="02020603050405020304" pitchFamily="18" charset="0"/>
                <a:cs typeface="Times New Roman" panose="02020603050405020304" pitchFamily="18" charset="0"/>
              </a:rPr>
              <a:t>“Hình như thu đã về”.</a:t>
            </a:r>
            <a:endParaRPr lang="en-US" sz="2000" dirty="0">
              <a:latin typeface="Times New Roman" panose="02020603050405020304" pitchFamily="18" charset="0"/>
              <a:cs typeface="Times New Roman" panose="02020603050405020304" pitchFamily="18" charset="0"/>
            </a:endParaRPr>
          </a:p>
          <a:p>
            <a:pPr algn="just"/>
            <a:r>
              <a:rPr lang="fr-FR" sz="2000" dirty="0" smtClean="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Từ</a:t>
            </a:r>
            <a:r>
              <a:rPr lang="fr-FR" sz="2000" dirty="0">
                <a:latin typeface="Times New Roman" panose="02020603050405020304" pitchFamily="18" charset="0"/>
                <a:cs typeface="Times New Roman" panose="02020603050405020304" pitchFamily="18" charset="0"/>
              </a:rPr>
              <a:t> </a:t>
            </a:r>
            <a:r>
              <a:rPr lang="fr-FR" sz="2000" i="1" dirty="0">
                <a:latin typeface="Times New Roman" panose="02020603050405020304" pitchFamily="18" charset="0"/>
                <a:cs typeface="Times New Roman" panose="02020603050405020304" pitchFamily="18" charset="0"/>
              </a:rPr>
              <a:t>“</a:t>
            </a:r>
            <a:r>
              <a:rPr lang="fr-FR" sz="2000" i="1" dirty="0" err="1">
                <a:latin typeface="Times New Roman" panose="02020603050405020304" pitchFamily="18" charset="0"/>
                <a:cs typeface="Times New Roman" panose="02020603050405020304" pitchFamily="18" charset="0"/>
              </a:rPr>
              <a:t>hình</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nh­ư</a:t>
            </a:r>
            <a:r>
              <a:rPr lang="fr-FR" sz="2000" i="1" dirty="0">
                <a:latin typeface="Times New Roman" panose="02020603050405020304" pitchFamily="18" charset="0"/>
                <a:cs typeface="Times New Roman" panose="02020603050405020304" pitchFamily="18" charset="0"/>
              </a:rPr>
              <a:t>”</a:t>
            </a:r>
            <a:r>
              <a:rPr lang="fr-FR" sz="2000" dirty="0">
                <a:latin typeface="Times New Roman" panose="02020603050405020304" pitchFamily="18" charset="0"/>
                <a:cs typeface="Times New Roman" panose="02020603050405020304" pitchFamily="18" charset="0"/>
              </a:rPr>
              <a:t> =&gt; </a:t>
            </a:r>
            <a:r>
              <a:rPr lang="fr-FR" sz="2000" dirty="0" err="1">
                <a:latin typeface="Times New Roman" panose="02020603050405020304" pitchFamily="18" charset="0"/>
                <a:cs typeface="Times New Roman" panose="02020603050405020304" pitchFamily="18" charset="0"/>
              </a:rPr>
              <a:t>cảm</a:t>
            </a:r>
            <a:r>
              <a:rPr lang="fr-FR" sz="2000" dirty="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giác</a:t>
            </a:r>
            <a:r>
              <a:rPr lang="fr-FR" sz="2000" dirty="0" smtClean="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mơ</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hồ</a:t>
            </a:r>
            <a:r>
              <a:rPr lang="fr-FR" sz="2000" dirty="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chưa</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rõ</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ràng</a:t>
            </a:r>
            <a:r>
              <a:rPr lang="fr-FR" sz="2000" dirty="0" smtClean="0">
                <a:latin typeface="Times New Roman" panose="02020603050405020304" pitchFamily="18" charset="0"/>
                <a:cs typeface="Times New Roman" panose="02020603050405020304" pitchFamily="18" charset="0"/>
              </a:rPr>
              <a:t> , </a:t>
            </a:r>
            <a:r>
              <a:rPr lang="fr-FR" sz="2000" dirty="0" err="1" smtClean="0">
                <a:latin typeface="Times New Roman" panose="02020603050405020304" pitchFamily="18" charset="0"/>
                <a:cs typeface="Times New Roman" panose="02020603050405020304" pitchFamily="18" charset="0"/>
              </a:rPr>
              <a:t>cảm</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xúc</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ngỡ</a:t>
            </a:r>
            <a:r>
              <a:rPr lang="fr-FR" sz="2000" dirty="0" smtClean="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ngàng</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bâng</a:t>
            </a:r>
            <a:r>
              <a:rPr lang="fr-FR" sz="2000" dirty="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khuâng</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trước</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phút</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giao</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mùa</a:t>
            </a:r>
            <a:r>
              <a:rPr lang="fr-FR" sz="2000" dirty="0" smtClean="0">
                <a:latin typeface="Times New Roman" panose="02020603050405020304" pitchFamily="18" charset="0"/>
                <a:cs typeface="Times New Roman" panose="02020603050405020304" pitchFamily="18" charset="0"/>
              </a:rPr>
              <a:t>. </a:t>
            </a:r>
            <a:r>
              <a:rPr lang="pl-PL" sz="2000" dirty="0">
                <a:latin typeface="Times New Roman" panose="02020603050405020304" pitchFamily="18" charset="0"/>
                <a:cs typeface="Times New Roman" panose="02020603050405020304" pitchFamily="18" charset="0"/>
              </a:rPr>
              <a:t>Cảnh sang thu của sự vật như thấp thoáng hồn </a:t>
            </a:r>
            <a:r>
              <a:rPr lang="pl-PL" sz="2000" dirty="0" smtClean="0">
                <a:latin typeface="Times New Roman" panose="02020603050405020304" pitchFamily="18" charset="0"/>
                <a:cs typeface="Times New Roman" panose="02020603050405020304" pitchFamily="18" charset="0"/>
              </a:rPr>
              <a:t>người</a:t>
            </a:r>
            <a:r>
              <a:rPr lang="en-US" sz="2000" dirty="0" smtClean="0">
                <a:latin typeface="Times New Roman" panose="02020603050405020304" pitchFamily="18" charset="0"/>
                <a:cs typeface="Times New Roman" panose="02020603050405020304" pitchFamily="18" charset="0"/>
              </a:rPr>
              <a:t> sang </a:t>
            </a:r>
            <a:r>
              <a:rPr lang="en-US" sz="2000" dirty="0" err="1" smtClean="0">
                <a:latin typeface="Times New Roman" panose="02020603050405020304" pitchFamily="18" charset="0"/>
                <a:cs typeface="Times New Roman" panose="02020603050405020304" pitchFamily="18" charset="0"/>
              </a:rPr>
              <a:t>thu</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gn="just"/>
            <a:r>
              <a:rPr lang="pl-PL" sz="2000" b="1" i="1" dirty="0">
                <a:solidFill>
                  <a:srgbClr val="0000FF"/>
                </a:solidFill>
                <a:latin typeface="Times New Roman" panose="02020603050405020304" pitchFamily="18" charset="0"/>
                <a:cs typeface="Times New Roman" panose="02020603050405020304" pitchFamily="18" charset="0"/>
              </a:rPr>
              <a:t>=&gt; </a:t>
            </a:r>
            <a:r>
              <a:rPr lang="en-US" sz="2000" b="1" i="1" dirty="0" err="1" smtClean="0">
                <a:solidFill>
                  <a:srgbClr val="0000FF"/>
                </a:solidFill>
                <a:latin typeface="Times New Roman" panose="02020603050405020304" pitchFamily="18" charset="0"/>
                <a:cs typeface="Times New Roman" panose="02020603050405020304" pitchFamily="18" charset="0"/>
              </a:rPr>
              <a:t>Như</a:t>
            </a:r>
            <a:r>
              <a:rPr lang="en-US" sz="2000" b="1" i="1" dirty="0" smtClean="0">
                <a:solidFill>
                  <a:srgbClr val="0000FF"/>
                </a:solidFill>
                <a:latin typeface="Times New Roman" panose="02020603050405020304" pitchFamily="18" charset="0"/>
                <a:cs typeface="Times New Roman" panose="02020603050405020304" pitchFamily="18" charset="0"/>
              </a:rPr>
              <a:t> </a:t>
            </a:r>
            <a:r>
              <a:rPr lang="en-US" sz="2000" b="1" i="1" dirty="0" err="1" smtClean="0">
                <a:solidFill>
                  <a:srgbClr val="0000FF"/>
                </a:solidFill>
                <a:latin typeface="Times New Roman" panose="02020603050405020304" pitchFamily="18" charset="0"/>
                <a:cs typeface="Times New Roman" panose="02020603050405020304" pitchFamily="18" charset="0"/>
              </a:rPr>
              <a:t>vậy</a:t>
            </a:r>
            <a:r>
              <a:rPr lang="en-US" sz="2000" b="1" i="1" dirty="0" smtClean="0">
                <a:solidFill>
                  <a:srgbClr val="0000FF"/>
                </a:solidFill>
                <a:latin typeface="Times New Roman" panose="02020603050405020304" pitchFamily="18" charset="0"/>
                <a:cs typeface="Times New Roman" panose="02020603050405020304" pitchFamily="18" charset="0"/>
              </a:rPr>
              <a:t>, qua </a:t>
            </a:r>
            <a:r>
              <a:rPr lang="en-US" sz="2000" b="1" i="1" dirty="0" err="1" smtClean="0">
                <a:solidFill>
                  <a:srgbClr val="0000FF"/>
                </a:solidFill>
                <a:latin typeface="Times New Roman" panose="02020603050405020304" pitchFamily="18" charset="0"/>
                <a:cs typeface="Times New Roman" panose="02020603050405020304" pitchFamily="18" charset="0"/>
              </a:rPr>
              <a:t>khổ</a:t>
            </a:r>
            <a:r>
              <a:rPr lang="en-US" sz="2000" b="1" i="1" dirty="0" smtClean="0">
                <a:solidFill>
                  <a:srgbClr val="0000FF"/>
                </a:solidFill>
                <a:latin typeface="Times New Roman" panose="02020603050405020304" pitchFamily="18" charset="0"/>
                <a:cs typeface="Times New Roman" panose="02020603050405020304" pitchFamily="18" charset="0"/>
              </a:rPr>
              <a:t> </a:t>
            </a:r>
            <a:r>
              <a:rPr lang="en-US" sz="2000" b="1" i="1" dirty="0" err="1" smtClean="0">
                <a:solidFill>
                  <a:srgbClr val="0000FF"/>
                </a:solidFill>
                <a:latin typeface="Times New Roman" panose="02020603050405020304" pitchFamily="18" charset="0"/>
                <a:cs typeface="Times New Roman" panose="02020603050405020304" pitchFamily="18" charset="0"/>
              </a:rPr>
              <a:t>đầu</a:t>
            </a:r>
            <a:r>
              <a:rPr lang="en-US" sz="2000" b="1" i="1" dirty="0" smtClean="0">
                <a:solidFill>
                  <a:srgbClr val="0000FF"/>
                </a:solidFill>
                <a:latin typeface="Times New Roman" panose="02020603050405020304" pitchFamily="18" charset="0"/>
                <a:cs typeface="Times New Roman" panose="02020603050405020304" pitchFamily="18" charset="0"/>
              </a:rPr>
              <a:t> </a:t>
            </a:r>
            <a:r>
              <a:rPr lang="en-US" sz="2000" b="1" i="1" dirty="0" err="1" smtClean="0">
                <a:solidFill>
                  <a:srgbClr val="0000FF"/>
                </a:solidFill>
                <a:latin typeface="Times New Roman" panose="02020603050405020304" pitchFamily="18" charset="0"/>
                <a:cs typeface="Times New Roman" panose="02020603050405020304" pitchFamily="18" charset="0"/>
              </a:rPr>
              <a:t>bài</a:t>
            </a:r>
            <a:r>
              <a:rPr lang="en-US" sz="2000" b="1" i="1" dirty="0" smtClean="0">
                <a:solidFill>
                  <a:srgbClr val="0000FF"/>
                </a:solidFill>
                <a:latin typeface="Times New Roman" panose="02020603050405020304" pitchFamily="18" charset="0"/>
                <a:cs typeface="Times New Roman" panose="02020603050405020304" pitchFamily="18" charset="0"/>
              </a:rPr>
              <a:t> </a:t>
            </a:r>
            <a:r>
              <a:rPr lang="en-US" sz="2000" b="1" i="1" dirty="0" err="1" smtClean="0">
                <a:solidFill>
                  <a:srgbClr val="0000FF"/>
                </a:solidFill>
                <a:latin typeface="Times New Roman" panose="02020603050405020304" pitchFamily="18" charset="0"/>
                <a:cs typeface="Times New Roman" panose="02020603050405020304" pitchFamily="18" charset="0"/>
              </a:rPr>
              <a:t>thơ</a:t>
            </a:r>
            <a:r>
              <a:rPr lang="en-US" sz="2000" b="1" i="1" dirty="0" smtClean="0">
                <a:solidFill>
                  <a:srgbClr val="0000FF"/>
                </a:solidFill>
                <a:latin typeface="Times New Roman" panose="02020603050405020304" pitchFamily="18" charset="0"/>
                <a:cs typeface="Times New Roman" panose="02020603050405020304" pitchFamily="18" charset="0"/>
              </a:rPr>
              <a:t> “Sang </a:t>
            </a:r>
            <a:r>
              <a:rPr lang="en-US" sz="2000" b="1" i="1" dirty="0" err="1" smtClean="0">
                <a:solidFill>
                  <a:srgbClr val="0000FF"/>
                </a:solidFill>
                <a:latin typeface="Times New Roman" panose="02020603050405020304" pitchFamily="18" charset="0"/>
                <a:cs typeface="Times New Roman" panose="02020603050405020304" pitchFamily="18" charset="0"/>
              </a:rPr>
              <a:t>thu</a:t>
            </a:r>
            <a:r>
              <a:rPr lang="en-US" sz="2000" b="1" i="1" dirty="0" smtClean="0">
                <a:solidFill>
                  <a:srgbClr val="0000FF"/>
                </a:solidFill>
                <a:latin typeface="Times New Roman" panose="02020603050405020304" pitchFamily="18" charset="0"/>
                <a:cs typeface="Times New Roman" panose="02020603050405020304" pitchFamily="18" charset="0"/>
              </a:rPr>
              <a:t>”, ta </a:t>
            </a:r>
            <a:r>
              <a:rPr lang="en-US" sz="2000" b="1" i="1" dirty="0" err="1" smtClean="0">
                <a:solidFill>
                  <a:srgbClr val="0000FF"/>
                </a:solidFill>
                <a:latin typeface="Times New Roman" panose="02020603050405020304" pitchFamily="18" charset="0"/>
                <a:cs typeface="Times New Roman" panose="02020603050405020304" pitchFamily="18" charset="0"/>
              </a:rPr>
              <a:t>đã</a:t>
            </a:r>
            <a:r>
              <a:rPr lang="en-US" sz="2000" b="1" i="1" dirty="0" smtClean="0">
                <a:solidFill>
                  <a:srgbClr val="0000FF"/>
                </a:solidFill>
                <a:latin typeface="Times New Roman" panose="02020603050405020304" pitchFamily="18" charset="0"/>
                <a:cs typeface="Times New Roman" panose="02020603050405020304" pitchFamily="18" charset="0"/>
              </a:rPr>
              <a:t> </a:t>
            </a:r>
            <a:r>
              <a:rPr lang="en-US" sz="2000" b="1" i="1" dirty="0" err="1" smtClean="0">
                <a:solidFill>
                  <a:srgbClr val="0000FF"/>
                </a:solidFill>
                <a:latin typeface="Times New Roman" panose="02020603050405020304" pitchFamily="18" charset="0"/>
                <a:cs typeface="Times New Roman" panose="02020603050405020304" pitchFamily="18" charset="0"/>
              </a:rPr>
              <a:t>thấy</a:t>
            </a:r>
            <a:r>
              <a:rPr lang="en-US" sz="2000" b="1" i="1" dirty="0" smtClean="0">
                <a:solidFill>
                  <a:srgbClr val="0000FF"/>
                </a:solidFill>
                <a:latin typeface="Times New Roman" panose="02020603050405020304" pitchFamily="18" charset="0"/>
                <a:cs typeface="Times New Roman" panose="02020603050405020304" pitchFamily="18" charset="0"/>
              </a:rPr>
              <a:t> </a:t>
            </a:r>
            <a:r>
              <a:rPr lang="en-US" sz="2000" b="1" i="1" dirty="0" err="1" smtClean="0">
                <a:solidFill>
                  <a:srgbClr val="0000FF"/>
                </a:solidFill>
                <a:latin typeface="Times New Roman" panose="02020603050405020304" pitchFamily="18" charset="0"/>
                <a:cs typeface="Times New Roman" panose="02020603050405020304" pitchFamily="18" charset="0"/>
              </a:rPr>
              <a:t>được</a:t>
            </a:r>
            <a:r>
              <a:rPr lang="en-US" sz="2000" b="1" i="1" dirty="0" smtClean="0">
                <a:solidFill>
                  <a:srgbClr val="0000FF"/>
                </a:solidFill>
                <a:latin typeface="Times New Roman" panose="02020603050405020304" pitchFamily="18" charset="0"/>
                <a:cs typeface="Times New Roman" panose="02020603050405020304" pitchFamily="18" charset="0"/>
              </a:rPr>
              <a:t> </a:t>
            </a:r>
            <a:r>
              <a:rPr lang="en-US" sz="2000" b="1" i="1" dirty="0" err="1" smtClean="0">
                <a:solidFill>
                  <a:srgbClr val="0000FF"/>
                </a:solidFill>
                <a:latin typeface="Times New Roman" panose="02020603050405020304" pitchFamily="18" charset="0"/>
                <a:cs typeface="Times New Roman" panose="02020603050405020304" pitchFamily="18" charset="0"/>
              </a:rPr>
              <a:t>những</a:t>
            </a:r>
            <a:r>
              <a:rPr lang="en-US" sz="2000" b="1" i="1" dirty="0" smtClean="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cảm</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nhận</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tinh</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tế</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của</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nhà</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a:solidFill>
                  <a:srgbClr val="0000FF"/>
                </a:solidFill>
                <a:latin typeface="Times New Roman" panose="02020603050405020304" pitchFamily="18" charset="0"/>
                <a:cs typeface="Times New Roman" panose="02020603050405020304" pitchFamily="18" charset="0"/>
              </a:rPr>
              <a:t>thơ</a:t>
            </a:r>
            <a:r>
              <a:rPr lang="en-US" sz="2000" b="1" i="1" dirty="0">
                <a:solidFill>
                  <a:srgbClr val="0000FF"/>
                </a:solidFill>
                <a:latin typeface="Times New Roman" panose="02020603050405020304" pitchFamily="18" charset="0"/>
                <a:cs typeface="Times New Roman" panose="02020603050405020304" pitchFamily="18" charset="0"/>
              </a:rPr>
              <a:t> </a:t>
            </a:r>
            <a:r>
              <a:rPr lang="en-US" sz="2000" b="1" i="1" dirty="0" err="1" smtClean="0">
                <a:solidFill>
                  <a:srgbClr val="0000FF"/>
                </a:solidFill>
                <a:latin typeface="Times New Roman" panose="02020603050405020304" pitchFamily="18" charset="0"/>
                <a:cs typeface="Times New Roman" panose="02020603050405020304" pitchFamily="18" charset="0"/>
              </a:rPr>
              <a:t>Hữu</a:t>
            </a:r>
            <a:r>
              <a:rPr lang="en-US" sz="2000" b="1" i="1" dirty="0" smtClean="0">
                <a:solidFill>
                  <a:srgbClr val="0000FF"/>
                </a:solidFill>
                <a:latin typeface="Times New Roman" panose="02020603050405020304" pitchFamily="18" charset="0"/>
                <a:cs typeface="Times New Roman" panose="02020603050405020304" pitchFamily="18" charset="0"/>
              </a:rPr>
              <a:t> </a:t>
            </a:r>
            <a:r>
              <a:rPr lang="en-US" sz="2000" b="1" i="1" dirty="0" err="1" smtClean="0">
                <a:solidFill>
                  <a:srgbClr val="0000FF"/>
                </a:solidFill>
                <a:latin typeface="Times New Roman" panose="02020603050405020304" pitchFamily="18" charset="0"/>
                <a:cs typeface="Times New Roman" panose="02020603050405020304" pitchFamily="18" charset="0"/>
              </a:rPr>
              <a:t>Thỉnh</a:t>
            </a:r>
            <a:r>
              <a:rPr lang="en-US" sz="2000" b="1" i="1" dirty="0" smtClean="0">
                <a:solidFill>
                  <a:srgbClr val="0000FF"/>
                </a:solidFill>
                <a:latin typeface="Times New Roman" panose="02020603050405020304" pitchFamily="18" charset="0"/>
                <a:cs typeface="Times New Roman" panose="02020603050405020304" pitchFamily="18" charset="0"/>
              </a:rPr>
              <a:t> </a:t>
            </a:r>
            <a:r>
              <a:rPr lang="en-US" sz="2000" b="1" i="1" dirty="0" err="1" smtClean="0">
                <a:solidFill>
                  <a:srgbClr val="0000FF"/>
                </a:solidFill>
                <a:latin typeface="Times New Roman" panose="02020603050405020304" pitchFamily="18" charset="0"/>
                <a:cs typeface="Times New Roman" panose="02020603050405020304" pitchFamily="18" charset="0"/>
              </a:rPr>
              <a:t>trước</a:t>
            </a:r>
            <a:r>
              <a:rPr lang="en-US" sz="2000" b="1" i="1" dirty="0" smtClean="0">
                <a:solidFill>
                  <a:srgbClr val="0000FF"/>
                </a:solidFill>
                <a:latin typeface="Times New Roman" panose="02020603050405020304" pitchFamily="18" charset="0"/>
                <a:cs typeface="Times New Roman" panose="02020603050405020304" pitchFamily="18" charset="0"/>
              </a:rPr>
              <a:t> </a:t>
            </a:r>
            <a:r>
              <a:rPr lang="vi-VN" sz="2000" b="1" i="1" dirty="0">
                <a:solidFill>
                  <a:srgbClr val="0000FF"/>
                </a:solidFill>
                <a:latin typeface="Times New Roman" panose="02020603050405020304" pitchFamily="18" charset="0"/>
                <a:cs typeface="Times New Roman" panose="02020603050405020304" pitchFamily="18" charset="0"/>
              </a:rPr>
              <a:t>khoảnh khắc giao mùa từ hạ sang thu</a:t>
            </a:r>
            <a:r>
              <a:rPr lang="en-US" sz="2000" b="1" i="1" dirty="0">
                <a:solidFill>
                  <a:srgbClr val="0000FF"/>
                </a:solidFill>
                <a:latin typeface="Times New Roman" panose="02020603050405020304" pitchFamily="18" charset="0"/>
                <a:cs typeface="Times New Roman" panose="02020603050405020304" pitchFamily="18" charset="0"/>
              </a:rPr>
              <a:t>.</a:t>
            </a: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1916200"/>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500"/>
                                        <p:tgtEl>
                                          <p:spTgt spid="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fade">
                                      <p:cBhvr>
                                        <p:cTn id="32" dur="5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723507" cy="6863417"/>
          </a:xfrm>
          <a:prstGeom prst="rect">
            <a:avLst/>
          </a:prstGeom>
          <a:noFill/>
        </p:spPr>
        <p:txBody>
          <a:bodyPr wrap="square" rtlCol="0">
            <a:spAutoFit/>
          </a:bodyPr>
          <a:lstStyle/>
          <a:p>
            <a:pPr algn="just"/>
            <a:r>
              <a:rPr lang="en-US" sz="2200" b="1" dirty="0" err="1" smtClean="0">
                <a:solidFill>
                  <a:srgbClr val="FF0000"/>
                </a:solidFill>
                <a:latin typeface="Times New Roman" pitchFamily="18" charset="0"/>
                <a:cs typeface="Times New Roman" pitchFamily="18" charset="0"/>
              </a:rPr>
              <a:t>Bài</a:t>
            </a:r>
            <a:r>
              <a:rPr lang="en-US" sz="2200" b="1" dirty="0" smtClean="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tập</a:t>
            </a:r>
            <a:r>
              <a:rPr lang="en-US" sz="2200" b="1" dirty="0">
                <a:solidFill>
                  <a:srgbClr val="FF0000"/>
                </a:solidFill>
                <a:latin typeface="Times New Roman" pitchFamily="18" charset="0"/>
                <a:cs typeface="Times New Roman" pitchFamily="18" charset="0"/>
              </a:rPr>
              <a:t> </a:t>
            </a:r>
            <a:r>
              <a:rPr lang="en-US" sz="2200" b="1" dirty="0" smtClean="0">
                <a:solidFill>
                  <a:srgbClr val="FF0000"/>
                </a:solidFill>
                <a:latin typeface="Times New Roman" pitchFamily="18" charset="0"/>
                <a:cs typeface="Times New Roman" pitchFamily="18" charset="0"/>
              </a:rPr>
              <a:t>2:</a:t>
            </a:r>
            <a:r>
              <a:rPr lang="nl-NL" sz="2200" dirty="0">
                <a:latin typeface="Times New Roman" panose="02020603050405020304" pitchFamily="18" charset="0"/>
                <a:cs typeface="Times New Roman" panose="02020603050405020304" pitchFamily="18" charset="0"/>
              </a:rPr>
              <a:t>Cho đoạn thơ sau:</a:t>
            </a:r>
            <a:endParaRPr lang="en-US" sz="2200" dirty="0">
              <a:latin typeface="Times New Roman" panose="02020603050405020304" pitchFamily="18" charset="0"/>
              <a:cs typeface="Times New Roman" panose="02020603050405020304" pitchFamily="18" charset="0"/>
            </a:endParaRPr>
          </a:p>
          <a:p>
            <a:r>
              <a:rPr lang="en-US" sz="2200" i="1" dirty="0">
                <a:latin typeface="Times New Roman" panose="02020603050405020304" pitchFamily="18" charset="0"/>
                <a:cs typeface="Times New Roman" panose="02020603050405020304" pitchFamily="18" charset="0"/>
              </a:rPr>
              <a:t>                               </a:t>
            </a:r>
            <a:r>
              <a:rPr lang="en-US" sz="2200" i="1" dirty="0" smtClean="0">
                <a:latin typeface="Times New Roman" panose="02020603050405020304" pitchFamily="18" charset="0"/>
                <a:cs typeface="Times New Roman" panose="02020603050405020304" pitchFamily="18" charset="0"/>
              </a:rPr>
              <a:t>“</a:t>
            </a:r>
            <a:r>
              <a:rPr lang="en-US" sz="2200" i="1" dirty="0" err="1">
                <a:latin typeface="Times New Roman" panose="02020603050405020304" pitchFamily="18" charset="0"/>
                <a:cs typeface="Times New Roman" panose="02020603050405020304" pitchFamily="18" charset="0"/>
              </a:rPr>
              <a:t>Sông</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được</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lúc</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dềnh</a:t>
            </a:r>
            <a:r>
              <a:rPr lang="en-US" sz="2200" i="1" dirty="0">
                <a:latin typeface="Times New Roman" panose="02020603050405020304" pitchFamily="18" charset="0"/>
                <a:cs typeface="Times New Roman" panose="02020603050405020304" pitchFamily="18" charset="0"/>
              </a:rPr>
              <a:t> </a:t>
            </a:r>
            <a:r>
              <a:rPr lang="en-US" sz="2200" i="1" dirty="0" err="1" smtClean="0">
                <a:latin typeface="Times New Roman" panose="02020603050405020304" pitchFamily="18" charset="0"/>
                <a:cs typeface="Times New Roman" panose="02020603050405020304" pitchFamily="18" charset="0"/>
              </a:rPr>
              <a:t>dàng</a:t>
            </a:r>
            <a:r>
              <a:rPr lang="en-US" sz="2200" i="1" dirty="0">
                <a:latin typeface="Times New Roman" panose="02020603050405020304" pitchFamily="18" charset="0"/>
                <a:cs typeface="Times New Roman" panose="02020603050405020304" pitchFamily="18" charset="0"/>
              </a:rPr>
              <a:t/>
            </a:r>
            <a:br>
              <a:rPr lang="en-US" sz="2200" i="1" dirty="0">
                <a:latin typeface="Times New Roman" panose="02020603050405020304" pitchFamily="18" charset="0"/>
                <a:cs typeface="Times New Roman" panose="02020603050405020304" pitchFamily="18" charset="0"/>
              </a:rPr>
            </a:br>
            <a:r>
              <a:rPr lang="en-US" sz="2200" i="1" dirty="0">
                <a:latin typeface="Times New Roman" panose="02020603050405020304" pitchFamily="18" charset="0"/>
                <a:cs typeface="Times New Roman" panose="02020603050405020304" pitchFamily="18" charset="0"/>
              </a:rPr>
              <a:t>                                 </a:t>
            </a:r>
            <a:r>
              <a:rPr lang="en-US" sz="2200" i="1" dirty="0" smtClean="0">
                <a:latin typeface="Times New Roman" panose="02020603050405020304" pitchFamily="18" charset="0"/>
                <a:cs typeface="Times New Roman" panose="02020603050405020304" pitchFamily="18" charset="0"/>
              </a:rPr>
              <a:t> </a:t>
            </a:r>
            <a:r>
              <a:rPr lang="en-US" sz="2200" i="1" dirty="0" err="1" smtClean="0">
                <a:latin typeface="Times New Roman" panose="02020603050405020304" pitchFamily="18" charset="0"/>
                <a:cs typeface="Times New Roman" panose="02020603050405020304" pitchFamily="18" charset="0"/>
              </a:rPr>
              <a:t>Chim</a:t>
            </a:r>
            <a:r>
              <a:rPr lang="en-US" sz="2200" i="1" dirty="0" smtClean="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bắt</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đầu</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vội</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vã</a:t>
            </a:r>
            <a:endParaRPr lang="en-US" sz="2200" dirty="0">
              <a:latin typeface="Times New Roman" panose="02020603050405020304" pitchFamily="18" charset="0"/>
              <a:cs typeface="Times New Roman" panose="02020603050405020304" pitchFamily="18" charset="0"/>
            </a:endParaRPr>
          </a:p>
          <a:p>
            <a:r>
              <a:rPr lang="en-US" sz="2200" i="1" dirty="0">
                <a:latin typeface="Times New Roman" panose="02020603050405020304" pitchFamily="18" charset="0"/>
                <a:cs typeface="Times New Roman" panose="02020603050405020304" pitchFamily="18" charset="0"/>
              </a:rPr>
              <a:t>                                  </a:t>
            </a:r>
            <a:r>
              <a:rPr lang="en-US" sz="2200" i="1" dirty="0" err="1" smtClean="0">
                <a:latin typeface="Times New Roman" panose="02020603050405020304" pitchFamily="18" charset="0"/>
                <a:cs typeface="Times New Roman" panose="02020603050405020304" pitchFamily="18" charset="0"/>
              </a:rPr>
              <a:t>Có</a:t>
            </a:r>
            <a:r>
              <a:rPr lang="en-US" sz="2200" i="1" dirty="0" smtClean="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đám</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mây</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mùa</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hạ</a:t>
            </a:r>
            <a:endParaRPr lang="en-US" sz="2200" dirty="0">
              <a:latin typeface="Times New Roman" panose="02020603050405020304" pitchFamily="18" charset="0"/>
              <a:cs typeface="Times New Roman" panose="02020603050405020304" pitchFamily="18" charset="0"/>
            </a:endParaRPr>
          </a:p>
          <a:p>
            <a:r>
              <a:rPr lang="en-US" sz="2200" i="1" dirty="0">
                <a:latin typeface="Times New Roman" panose="02020603050405020304" pitchFamily="18" charset="0"/>
                <a:cs typeface="Times New Roman" panose="02020603050405020304" pitchFamily="18" charset="0"/>
              </a:rPr>
              <a:t>                                 </a:t>
            </a:r>
            <a:r>
              <a:rPr lang="en-US" sz="2200" i="1" dirty="0" smtClean="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Vắt</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nửa</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mình</a:t>
            </a:r>
            <a:r>
              <a:rPr lang="en-US" sz="2200" i="1" dirty="0">
                <a:latin typeface="Times New Roman" panose="02020603050405020304" pitchFamily="18" charset="0"/>
                <a:cs typeface="Times New Roman" panose="02020603050405020304" pitchFamily="18" charset="0"/>
              </a:rPr>
              <a:t> sang </a:t>
            </a:r>
            <a:r>
              <a:rPr lang="en-US" sz="2200" i="1" dirty="0" err="1">
                <a:latin typeface="Times New Roman" panose="02020603050405020304" pitchFamily="18" charset="0"/>
                <a:cs typeface="Times New Roman" panose="02020603050405020304" pitchFamily="18" charset="0"/>
              </a:rPr>
              <a:t>thu</a:t>
            </a:r>
            <a:r>
              <a:rPr lang="en-US" sz="2200" i="1" dirty="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algn="just"/>
            <a:r>
              <a:rPr lang="nl-NL" sz="2200" dirty="0">
                <a:latin typeface="Times New Roman" panose="02020603050405020304" pitchFamily="18" charset="0"/>
                <a:cs typeface="Times New Roman" panose="02020603050405020304" pitchFamily="18" charset="0"/>
              </a:rPr>
              <a:t>                                                       </a:t>
            </a:r>
            <a:r>
              <a:rPr lang="nl-NL" sz="2200" dirty="0" smtClean="0">
                <a:latin typeface="Times New Roman" panose="02020603050405020304" pitchFamily="18" charset="0"/>
                <a:cs typeface="Times New Roman" panose="02020603050405020304" pitchFamily="18" charset="0"/>
              </a:rPr>
              <a:t>( </a:t>
            </a:r>
            <a:r>
              <a:rPr lang="nl-NL" sz="2200" dirty="0">
                <a:latin typeface="Times New Roman" panose="02020603050405020304" pitchFamily="18" charset="0"/>
                <a:cs typeface="Times New Roman" panose="02020603050405020304" pitchFamily="18" charset="0"/>
              </a:rPr>
              <a:t>Ngữ văn 9, tập hai)</a:t>
            </a:r>
            <a:endParaRPr lang="en-US" sz="2200" dirty="0">
              <a:latin typeface="Times New Roman" panose="02020603050405020304" pitchFamily="18" charset="0"/>
              <a:cs typeface="Times New Roman" panose="02020603050405020304" pitchFamily="18" charset="0"/>
            </a:endParaRPr>
          </a:p>
          <a:p>
            <a:pPr algn="just"/>
            <a:r>
              <a:rPr lang="nl-NL" sz="2200" b="1" dirty="0" smtClean="0">
                <a:solidFill>
                  <a:srgbClr val="FF0000"/>
                </a:solidFill>
                <a:latin typeface="Times New Roman" panose="02020603050405020304" pitchFamily="18" charset="0"/>
                <a:cs typeface="Times New Roman" panose="02020603050405020304" pitchFamily="18" charset="0"/>
              </a:rPr>
              <a:t>1.</a:t>
            </a:r>
            <a:r>
              <a:rPr lang="nl-NL" sz="2200" b="1" dirty="0" smtClean="0">
                <a:latin typeface="Times New Roman" panose="02020603050405020304" pitchFamily="18" charset="0"/>
                <a:cs typeface="Times New Roman" panose="02020603050405020304" pitchFamily="18" charset="0"/>
              </a:rPr>
              <a:t> </a:t>
            </a:r>
            <a:r>
              <a:rPr lang="nl-NL" sz="2200" dirty="0" smtClean="0">
                <a:latin typeface="Times New Roman" panose="02020603050405020304" pitchFamily="18" charset="0"/>
                <a:cs typeface="Times New Roman" panose="02020603050405020304" pitchFamily="18" charset="0"/>
              </a:rPr>
              <a:t>Đoạn </a:t>
            </a:r>
            <a:r>
              <a:rPr lang="nl-NL" sz="2200" dirty="0">
                <a:latin typeface="Times New Roman" panose="02020603050405020304" pitchFamily="18" charset="0"/>
                <a:cs typeface="Times New Roman" panose="02020603050405020304" pitchFamily="18" charset="0"/>
              </a:rPr>
              <a:t>thơ trên trích trong bài thơ nào? Của ai? Nêu hoàn cảnh sáng tác bài </a:t>
            </a:r>
            <a:r>
              <a:rPr lang="nl-NL" sz="2200" dirty="0" smtClean="0">
                <a:latin typeface="Times New Roman" panose="02020603050405020304" pitchFamily="18" charset="0"/>
                <a:cs typeface="Times New Roman" panose="02020603050405020304" pitchFamily="18" charset="0"/>
              </a:rPr>
              <a:t>thơ.</a:t>
            </a:r>
            <a:endParaRPr lang="en-US" sz="2200" dirty="0">
              <a:latin typeface="Times New Roman" panose="02020603050405020304" pitchFamily="18" charset="0"/>
              <a:cs typeface="Times New Roman" panose="02020603050405020304" pitchFamily="18" charset="0"/>
            </a:endParaRPr>
          </a:p>
          <a:p>
            <a:pPr algn="just"/>
            <a:r>
              <a:rPr lang="nl-NL" sz="2200" b="1" dirty="0" smtClean="0">
                <a:solidFill>
                  <a:srgbClr val="FF0000"/>
                </a:solidFill>
                <a:latin typeface="Times New Roman" panose="02020603050405020304" pitchFamily="18" charset="0"/>
                <a:cs typeface="Times New Roman" panose="02020603050405020304" pitchFamily="18" charset="0"/>
              </a:rPr>
              <a:t>2.</a:t>
            </a:r>
            <a:r>
              <a:rPr lang="nl-NL" sz="2200" b="1" dirty="0" smtClean="0">
                <a:latin typeface="Times New Roman" panose="02020603050405020304" pitchFamily="18" charset="0"/>
                <a:cs typeface="Times New Roman" panose="02020603050405020304" pitchFamily="18" charset="0"/>
              </a:rPr>
              <a:t> </a:t>
            </a:r>
            <a:r>
              <a:rPr lang="nl-NL" sz="2200" dirty="0" smtClean="0">
                <a:latin typeface="Times New Roman" panose="02020603050405020304" pitchFamily="18" charset="0"/>
                <a:cs typeface="Times New Roman" panose="02020603050405020304" pitchFamily="18" charset="0"/>
              </a:rPr>
              <a:t>Chỉ </a:t>
            </a:r>
            <a:r>
              <a:rPr lang="nl-NL" sz="2200" dirty="0">
                <a:latin typeface="Times New Roman" panose="02020603050405020304" pitchFamily="18" charset="0"/>
                <a:cs typeface="Times New Roman" panose="02020603050405020304" pitchFamily="18" charset="0"/>
              </a:rPr>
              <a:t>ra các từ láy trong đoạn thơ trên và giải thích nghĩa của các từ láy đó. Việc dùng các từ ấy đã đem lại hiệu quả nghệ thuật như thế nào?</a:t>
            </a:r>
            <a:endParaRPr lang="en-US" sz="2200" dirty="0">
              <a:latin typeface="Times New Roman" panose="02020603050405020304" pitchFamily="18" charset="0"/>
              <a:cs typeface="Times New Roman" panose="02020603050405020304" pitchFamily="18" charset="0"/>
            </a:endParaRPr>
          </a:p>
          <a:p>
            <a:pPr algn="just"/>
            <a:r>
              <a:rPr lang="nl-NL" sz="2200" b="1" dirty="0" smtClean="0">
                <a:solidFill>
                  <a:srgbClr val="FF0000"/>
                </a:solidFill>
                <a:latin typeface="Times New Roman" panose="02020603050405020304" pitchFamily="18" charset="0"/>
                <a:cs typeface="Times New Roman" panose="02020603050405020304" pitchFamily="18" charset="0"/>
              </a:rPr>
              <a:t>3. </a:t>
            </a:r>
            <a:r>
              <a:rPr lang="nl-NL" sz="2200" dirty="0" smtClean="0">
                <a:latin typeface="Times New Roman" panose="02020603050405020304" pitchFamily="18" charset="0"/>
                <a:cs typeface="Times New Roman" panose="02020603050405020304" pitchFamily="18" charset="0"/>
              </a:rPr>
              <a:t>Có </a:t>
            </a:r>
            <a:r>
              <a:rPr lang="nl-NL" sz="2200" dirty="0">
                <a:latin typeface="Times New Roman" panose="02020603050405020304" pitchFamily="18" charset="0"/>
                <a:cs typeface="Times New Roman" panose="02020603050405020304" pitchFamily="18" charset="0"/>
              </a:rPr>
              <a:t>ý kiến cho rằng hình ảnh </a:t>
            </a:r>
            <a:r>
              <a:rPr lang="nl-NL" sz="2200" i="1" dirty="0">
                <a:latin typeface="Times New Roman" panose="02020603050405020304" pitchFamily="18" charset="0"/>
                <a:cs typeface="Times New Roman" panose="02020603050405020304" pitchFamily="18" charset="0"/>
              </a:rPr>
              <a:t>đám mây</a:t>
            </a:r>
            <a:r>
              <a:rPr lang="nl-NL" sz="2200" dirty="0">
                <a:latin typeface="Times New Roman" panose="02020603050405020304" pitchFamily="18" charset="0"/>
                <a:cs typeface="Times New Roman" panose="02020603050405020304" pitchFamily="18" charset="0"/>
              </a:rPr>
              <a:t> đã kết tinh sự sáng tạo độc đáo của tác giả. Em có đồng ý với ý kiến đó không? Vì sao?</a:t>
            </a:r>
            <a:endParaRPr lang="en-US" sz="2200" dirty="0">
              <a:latin typeface="Times New Roman" panose="02020603050405020304" pitchFamily="18" charset="0"/>
              <a:cs typeface="Times New Roman" panose="02020603050405020304" pitchFamily="18" charset="0"/>
            </a:endParaRPr>
          </a:p>
          <a:p>
            <a:pPr algn="just"/>
            <a:r>
              <a:rPr lang="nl-NL" sz="2200" b="1" dirty="0" smtClean="0">
                <a:solidFill>
                  <a:srgbClr val="FF0000"/>
                </a:solidFill>
                <a:latin typeface="Times New Roman" panose="02020603050405020304" pitchFamily="18" charset="0"/>
                <a:cs typeface="Times New Roman" panose="02020603050405020304" pitchFamily="18" charset="0"/>
              </a:rPr>
              <a:t>4.</a:t>
            </a:r>
            <a:r>
              <a:rPr lang="nl-NL" sz="2200" b="1" dirty="0" smtClean="0">
                <a:latin typeface="Times New Roman" panose="02020603050405020304" pitchFamily="18" charset="0"/>
                <a:cs typeface="Times New Roman" panose="02020603050405020304" pitchFamily="18" charset="0"/>
              </a:rPr>
              <a:t> </a:t>
            </a:r>
            <a:r>
              <a:rPr lang="nl-NL" sz="2200" dirty="0" smtClean="0">
                <a:latin typeface="Times New Roman" panose="02020603050405020304" pitchFamily="18" charset="0"/>
                <a:cs typeface="Times New Roman" panose="02020603050405020304" pitchFamily="18" charset="0"/>
              </a:rPr>
              <a:t>Viết </a:t>
            </a:r>
            <a:r>
              <a:rPr lang="nl-NL" sz="2200" dirty="0">
                <a:latin typeface="Times New Roman" panose="02020603050405020304" pitchFamily="18" charset="0"/>
                <a:cs typeface="Times New Roman" panose="02020603050405020304" pitchFamily="18" charset="0"/>
              </a:rPr>
              <a:t>một đoạn văn (10 -12 câu) theo cách lập luận </a:t>
            </a:r>
            <a:r>
              <a:rPr lang="nl-NL" sz="2200" dirty="0" smtClean="0">
                <a:latin typeface="Times New Roman" panose="02020603050405020304" pitchFamily="18" charset="0"/>
                <a:cs typeface="Times New Roman" panose="02020603050405020304" pitchFamily="18" charset="0"/>
              </a:rPr>
              <a:t>diễn dịch </a:t>
            </a:r>
            <a:r>
              <a:rPr lang="nl-NL" sz="2200" dirty="0">
                <a:latin typeface="Times New Roman" panose="02020603050405020304" pitchFamily="18" charset="0"/>
                <a:cs typeface="Times New Roman" panose="02020603050405020304" pitchFamily="18" charset="0"/>
              </a:rPr>
              <a:t>làm rõ </a:t>
            </a:r>
            <a:r>
              <a:rPr lang="en-US" sz="2200" dirty="0" err="1" smtClean="0">
                <a:latin typeface="Times New Roman" panose="02020603050405020304" pitchFamily="18" charset="0"/>
                <a:cs typeface="Times New Roman" panose="02020603050405020304" pitchFamily="18" charset="0"/>
              </a:rPr>
              <a:t>sự</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chuyển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biến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nhẹ</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nhàng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của</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thiên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nhiên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lúc</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giao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mùa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từ</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cuối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hạ</a:t>
            </a:r>
            <a:r>
              <a:rPr lang="en-US" sz="2200" dirty="0">
                <a:latin typeface="Times New Roman" panose="02020603050405020304" pitchFamily="18" charset="0"/>
                <a:cs typeface="Times New Roman" panose="02020603050405020304" pitchFamily="18" charset="0"/>
              </a:rPr>
              <a:t> sang </a:t>
            </a:r>
            <a:r>
              <a:rPr lang="en-US" sz="2200" dirty="0" err="1">
                <a:latin typeface="Times New Roman" panose="02020603050405020304" pitchFamily="18" charset="0"/>
                <a:cs typeface="Times New Roman" panose="02020603050405020304" pitchFamily="18" charset="0"/>
              </a:rPr>
              <a:t>đầu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Trong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đoạn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văn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phép</a:t>
            </a:r>
            <a:r>
              <a:rPr lang="en-US" sz="2200" dirty="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lặp</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liên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kết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câu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thành</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phần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gạch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dưới</a:t>
            </a:r>
            <a:r>
              <a:rPr lang="en-US" sz="2200" dirty="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từ</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dùng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phép</a:t>
            </a:r>
            <a:r>
              <a:rPr lang="en-US" sz="2200" dirty="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lặp</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thành</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phần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thái</a:t>
            </a:r>
            <a:r>
              <a:rPr lang="en-US" sz="2200" dirty="0">
                <a:latin typeface="Times New Roman" panose="02020603050405020304" pitchFamily="18" charset="0"/>
                <a:cs typeface="Times New Roman" panose="02020603050405020304" pitchFamily="18" charset="0"/>
              </a:rPr>
              <a:t>).</a:t>
            </a:r>
          </a:p>
          <a:p>
            <a:pPr algn="just"/>
            <a:r>
              <a:rPr lang="nl-NL" sz="2200" b="1" dirty="0" smtClean="0">
                <a:solidFill>
                  <a:srgbClr val="FF0000"/>
                </a:solidFill>
                <a:latin typeface="Times New Roman" panose="02020603050405020304" pitchFamily="18" charset="0"/>
                <a:cs typeface="Times New Roman" panose="02020603050405020304" pitchFamily="18" charset="0"/>
              </a:rPr>
              <a:t>5.</a:t>
            </a:r>
            <a:r>
              <a:rPr lang="nl-NL" sz="2200" dirty="0" smtClean="0">
                <a:solidFill>
                  <a:srgbClr val="FF0000"/>
                </a:solidFill>
                <a:latin typeface="Times New Roman" panose="02020603050405020304" pitchFamily="18" charset="0"/>
                <a:cs typeface="Times New Roman" panose="02020603050405020304" pitchFamily="18" charset="0"/>
              </a:rPr>
              <a:t> </a:t>
            </a:r>
            <a:r>
              <a:rPr lang="nl-NL" sz="2200" dirty="0">
                <a:latin typeface="Times New Roman" panose="02020603050405020304" pitchFamily="18" charset="0"/>
                <a:cs typeface="Times New Roman" panose="02020603050405020304" pitchFamily="18" charset="0"/>
              </a:rPr>
              <a:t>Một bài thơ khác đã học ở chương trình Ngữ văn THCS  cũng sử dụng hình ảnh dòng sông và cánh chim để miêu tả cảnh vật Đó là bài thơ nào (ghi rõ tên tác giả)?</a:t>
            </a:r>
            <a:endParaRPr lang="en-US" sz="2200" dirty="0">
              <a:latin typeface="Times New Roman" panose="02020603050405020304" pitchFamily="18" charset="0"/>
              <a:cs typeface="Times New Roman" panose="02020603050405020304" pitchFamily="18" charset="0"/>
            </a:endParaRPr>
          </a:p>
          <a:p>
            <a:pPr algn="just"/>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5739689"/>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723507" cy="7109639"/>
          </a:xfrm>
          <a:prstGeom prst="rect">
            <a:avLst/>
          </a:prstGeom>
          <a:noFill/>
        </p:spPr>
        <p:txBody>
          <a:bodyPr wrap="square" rtlCol="0">
            <a:spAutoFit/>
          </a:bodyPr>
          <a:lstStyle/>
          <a:p>
            <a:pPr algn="ctr"/>
            <a:r>
              <a:rPr lang="en-US" sz="2400" b="1" dirty="0">
                <a:solidFill>
                  <a:srgbClr val="FF0000"/>
                </a:solidFill>
                <a:latin typeface="Times New Roman" pitchFamily="18" charset="0"/>
                <a:cs typeface="Times New Roman" pitchFamily="18" charset="0"/>
              </a:rPr>
              <a:t>ĐÁP ÁN </a:t>
            </a:r>
          </a:p>
          <a:p>
            <a:pPr algn="just"/>
            <a:r>
              <a:rPr lang="en-US" sz="2400" b="1" dirty="0" err="1">
                <a:solidFill>
                  <a:srgbClr val="FF0000"/>
                </a:solidFill>
                <a:latin typeface="Times New Roman" pitchFamily="18" charset="0"/>
                <a:cs typeface="Times New Roman" pitchFamily="18" charset="0"/>
              </a:rPr>
              <a:t>Câu</a:t>
            </a:r>
            <a:r>
              <a:rPr lang="en-US" sz="2400" b="1" dirty="0">
                <a:solidFill>
                  <a:srgbClr val="FF0000"/>
                </a:solidFill>
                <a:latin typeface="Times New Roman" pitchFamily="18" charset="0"/>
                <a:cs typeface="Times New Roman" pitchFamily="18" charset="0"/>
              </a:rPr>
              <a:t> 1</a:t>
            </a:r>
            <a:r>
              <a:rPr lang="en-US" sz="2400" dirty="0">
                <a:solidFill>
                  <a:srgbClr val="FF0000"/>
                </a:solidFill>
                <a:latin typeface="Times New Roman" panose="02020603050405020304" pitchFamily="18" charset="0"/>
                <a:cs typeface="Times New Roman" panose="02020603050405020304" pitchFamily="18" charset="0"/>
              </a:rPr>
              <a:t>: </a:t>
            </a:r>
          </a:p>
          <a:p>
            <a:pPr algn="just"/>
            <a:r>
              <a:rPr lang="en-US" sz="2400" dirty="0">
                <a:solidFill>
                  <a:srgbClr val="FF0000"/>
                </a:solidFill>
                <a:latin typeface="Times New Roman" panose="02020603050405020304" pitchFamily="18" charset="0"/>
                <a:cs typeface="Times New Roman" panose="02020603050405020304" pitchFamily="18" charset="0"/>
              </a:rPr>
              <a:t>- </a:t>
            </a:r>
            <a:r>
              <a:rPr lang="nl-NL" sz="2400" dirty="0">
                <a:latin typeface="Times New Roman" panose="02020603050405020304" pitchFamily="18" charset="0"/>
                <a:cs typeface="Times New Roman" panose="02020603050405020304" pitchFamily="18" charset="0"/>
              </a:rPr>
              <a:t>Tác phẩm: </a:t>
            </a:r>
            <a:r>
              <a:rPr lang="nl-NL" sz="2400" i="1" dirty="0">
                <a:latin typeface="Times New Roman" panose="02020603050405020304" pitchFamily="18" charset="0"/>
                <a:cs typeface="Times New Roman" panose="02020603050405020304" pitchFamily="18" charset="0"/>
              </a:rPr>
              <a:t>Sang thu</a:t>
            </a:r>
            <a:r>
              <a:rPr lang="nl-NL" sz="2400" dirty="0">
                <a:latin typeface="Times New Roman" panose="02020603050405020304" pitchFamily="18" charset="0"/>
                <a:cs typeface="Times New Roman" panose="02020603050405020304" pitchFamily="18" charset="0"/>
              </a:rPr>
              <a:t> của Hữu Thỉnh.</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Hoàn cảnh sáng tác: Năm 1977,  đất nước ta vừa hoà bình, thống nhất và đang phải đối mặt với nhiều khó khăn, thử thách, thiên nhiên sang thu.</a:t>
            </a:r>
            <a:endParaRPr lang="en-US" sz="2400" dirty="0">
              <a:latin typeface="Times New Roman" panose="02020603050405020304" pitchFamily="18" charset="0"/>
              <a:cs typeface="Times New Roman" panose="02020603050405020304" pitchFamily="18" charset="0"/>
            </a:endParaRPr>
          </a:p>
          <a:p>
            <a:pPr algn="just"/>
            <a:r>
              <a:rPr lang="fr-FR" sz="2400" b="1" dirty="0" err="1">
                <a:solidFill>
                  <a:srgbClr val="FF0000"/>
                </a:solidFill>
                <a:latin typeface="Times New Roman" panose="02020603050405020304" pitchFamily="18" charset="0"/>
                <a:cs typeface="Times New Roman" panose="02020603050405020304" pitchFamily="18" charset="0"/>
              </a:rPr>
              <a:t>Câu</a:t>
            </a:r>
            <a:r>
              <a:rPr lang="fr-FR" sz="2400" b="1" dirty="0">
                <a:solidFill>
                  <a:srgbClr val="FF0000"/>
                </a:solidFill>
                <a:latin typeface="Times New Roman" panose="02020603050405020304" pitchFamily="18" charset="0"/>
                <a:cs typeface="Times New Roman" panose="02020603050405020304" pitchFamily="18" charset="0"/>
              </a:rPr>
              <a:t> </a:t>
            </a:r>
            <a:r>
              <a:rPr lang="fr-FR" sz="2400" b="1" dirty="0" smtClean="0">
                <a:solidFill>
                  <a:srgbClr val="FF0000"/>
                </a:solidFill>
                <a:latin typeface="Times New Roman" panose="02020603050405020304" pitchFamily="18" charset="0"/>
                <a:cs typeface="Times New Roman" panose="02020603050405020304" pitchFamily="18" charset="0"/>
              </a:rPr>
              <a:t>2</a:t>
            </a:r>
            <a:r>
              <a:rPr lang="fr-FR" sz="2400" dirty="0" smtClean="0">
                <a:solidFill>
                  <a:srgbClr val="FF0000"/>
                </a:solidFill>
                <a:latin typeface="Times New Roman" panose="02020603050405020304" pitchFamily="18" charset="0"/>
                <a:cs typeface="Times New Roman" panose="02020603050405020304" pitchFamily="18" charset="0"/>
              </a:rPr>
              <a:t>:</a:t>
            </a:r>
            <a:r>
              <a:rPr lang="nl-NL" sz="2400" dirty="0" smtClean="0">
                <a:latin typeface="Times New Roman" panose="02020603050405020304" pitchFamily="18" charset="0"/>
                <a:cs typeface="Times New Roman" panose="02020603050405020304" pitchFamily="18" charset="0"/>
              </a:rPr>
              <a:t>Từ </a:t>
            </a:r>
            <a:r>
              <a:rPr lang="nl-NL" sz="2400" dirty="0">
                <a:latin typeface="Times New Roman" panose="02020603050405020304" pitchFamily="18" charset="0"/>
                <a:cs typeface="Times New Roman" panose="02020603050405020304" pitchFamily="18" charset="0"/>
              </a:rPr>
              <a:t>láy: </a:t>
            </a:r>
            <a:r>
              <a:rPr lang="nl-NL" sz="2400" i="1" dirty="0">
                <a:latin typeface="Times New Roman" panose="02020603050405020304" pitchFamily="18" charset="0"/>
                <a:cs typeface="Times New Roman" panose="02020603050405020304" pitchFamily="18" charset="0"/>
              </a:rPr>
              <a:t>dềnh dàng, vội vã.</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Giải nghĩa:</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 </a:t>
            </a:r>
            <a:r>
              <a:rPr lang="nl-NL" sz="2400" i="1" dirty="0">
                <a:latin typeface="Times New Roman" panose="02020603050405020304" pitchFamily="18" charset="0"/>
                <a:cs typeface="Times New Roman" panose="02020603050405020304" pitchFamily="18" charset="0"/>
              </a:rPr>
              <a:t>Dềnh dàng</a:t>
            </a:r>
            <a:r>
              <a:rPr lang="nl-NL" sz="2400" dirty="0">
                <a:latin typeface="Times New Roman" panose="02020603050405020304" pitchFamily="18" charset="0"/>
                <a:cs typeface="Times New Roman" panose="02020603050405020304" pitchFamily="18" charset="0"/>
              </a:rPr>
              <a:t>: chậm chạp, thong thả.</a:t>
            </a:r>
            <a:endParaRPr lang="en-US" sz="2400" dirty="0">
              <a:latin typeface="Times New Roman" panose="02020603050405020304" pitchFamily="18" charset="0"/>
              <a:cs typeface="Times New Roman" panose="02020603050405020304" pitchFamily="18" charset="0"/>
            </a:endParaRPr>
          </a:p>
          <a:p>
            <a:r>
              <a:rPr lang="nl-NL" sz="2400" i="1" dirty="0">
                <a:latin typeface="Times New Roman" panose="02020603050405020304" pitchFamily="18" charset="0"/>
                <a:cs typeface="Times New Roman" panose="02020603050405020304" pitchFamily="18" charset="0"/>
              </a:rPr>
              <a:t>  + Vội vã: </a:t>
            </a:r>
            <a:r>
              <a:rPr lang="nl-NL" sz="2400" dirty="0">
                <a:latin typeface="Times New Roman" panose="02020603050405020304" pitchFamily="18" charset="0"/>
                <a:cs typeface="Times New Roman" panose="02020603050405020304" pitchFamily="18" charset="0"/>
              </a:rPr>
              <a:t>nhanh, khẩn trương, tỏ ra rất vội, muốn tranh thủ thời gian cho kịp.</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Hiệu quả nghệ thuật: </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  + </a:t>
            </a:r>
            <a:r>
              <a:rPr lang="nl-NL" sz="2400" i="1" dirty="0">
                <a:latin typeface="Times New Roman" panose="02020603050405020304" pitchFamily="18" charset="0"/>
                <a:cs typeface="Times New Roman" panose="02020603050405020304" pitchFamily="18" charset="0"/>
              </a:rPr>
              <a:t>Dềnh dàng</a:t>
            </a:r>
            <a:r>
              <a:rPr lang="nl-NL" sz="2400" dirty="0">
                <a:latin typeface="Times New Roman" panose="02020603050405020304" pitchFamily="18" charset="0"/>
                <a:cs typeface="Times New Roman" panose="02020603050405020304" pitchFamily="18" charset="0"/>
              </a:rPr>
              <a:t>: gợi hình ảnh dòng sông chậm chạp, thong thả, nhẹ nhàng trôi như đang lắng lại suy tư, từ đó gợi vẻ đẹp dịu êm của bức tranh thiên nhiên mùa thu.</a:t>
            </a:r>
            <a:endParaRPr lang="en-US" sz="2400" dirty="0">
              <a:latin typeface="Times New Roman" panose="02020603050405020304" pitchFamily="18" charset="0"/>
              <a:cs typeface="Times New Roman" panose="02020603050405020304" pitchFamily="18" charset="0"/>
            </a:endParaRPr>
          </a:p>
          <a:p>
            <a:r>
              <a:rPr lang="nl-NL" sz="2400" i="1" dirty="0">
                <a:latin typeface="Times New Roman" panose="02020603050405020304" pitchFamily="18" charset="0"/>
                <a:cs typeface="Times New Roman" panose="02020603050405020304" pitchFamily="18" charset="0"/>
              </a:rPr>
              <a:t>  + Vội vã:</a:t>
            </a:r>
            <a:r>
              <a:rPr lang="nl-NL" sz="2400" dirty="0">
                <a:latin typeface="Times New Roman" panose="02020603050405020304" pitchFamily="18" charset="0"/>
                <a:cs typeface="Times New Roman" panose="02020603050405020304" pitchFamily="18" charset="0"/>
              </a:rPr>
              <a:t> gợi sự gấp gáp, khẩn trương của những cánh chim bay về  phương Nam tránh rét.</a:t>
            </a:r>
            <a:endParaRPr lang="en-US" sz="2400" dirty="0">
              <a:latin typeface="Times New Roman" panose="02020603050405020304" pitchFamily="18" charset="0"/>
              <a:cs typeface="Times New Roman" panose="02020603050405020304" pitchFamily="18" charset="0"/>
            </a:endParaRPr>
          </a:p>
          <a:p>
            <a:r>
              <a:rPr lang="nl-NL" sz="2400" dirty="0">
                <a:latin typeface="Times New Roman" panose="02020603050405020304" pitchFamily="18" charset="0"/>
                <a:cs typeface="Times New Roman" panose="02020603050405020304" pitchFamily="18" charset="0"/>
              </a:rPr>
              <a:t>=&gt; Cho thấy sự vận động trái ngược nhau của tạo vật lúc sang thu.</a:t>
            </a:r>
            <a:endParaRPr lang="en-US"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9347015"/>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fade">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fade">
                                      <p:cBhvr>
                                        <p:cTn id="62"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8&quot;/&gt;&lt;/object&gt;&lt;object type=&quot;3&quot; unique_id=&quot;10005&quot;&gt;&lt;property id=&quot;20148&quot; value=&quot;5&quot;/&gt;&lt;property id=&quot;20300&quot; value=&quot;Slide 2&quot;/&gt;&lt;property id=&quot;20307&quot; value=&quot;259&quot;/&gt;&lt;/object&gt;&lt;object type=&quot;3&quot; unique_id=&quot;10006&quot;&gt;&lt;property id=&quot;20148&quot; value=&quot;5&quot;/&gt;&lt;property id=&quot;20300&quot; value=&quot;Slide 3&quot;/&gt;&lt;property id=&quot;20307&quot; value=&quot;262&quot;/&gt;&lt;/object&gt;&lt;object type=&quot;3&quot; unique_id=&quot;10007&quot;&gt;&lt;property id=&quot;20148&quot; value=&quot;5&quot;/&gt;&lt;property id=&quot;20300&quot; value=&quot;Slide 4&quot;/&gt;&lt;property id=&quot;20307&quot; value=&quot;276&quot;/&gt;&lt;/object&gt;&lt;object type=&quot;3&quot; unique_id=&quot;10008&quot;&gt;&lt;property id=&quot;20148&quot; value=&quot;5&quot;/&gt;&lt;property id=&quot;20300&quot; value=&quot;Slide 5&quot;/&gt;&lt;property id=&quot;20307&quot; value=&quot;263&quot;/&gt;&lt;/object&gt;&lt;object type=&quot;3&quot; unique_id=&quot;10009&quot;&gt;&lt;property id=&quot;20148&quot; value=&quot;5&quot;/&gt;&lt;property id=&quot;20300&quot; value=&quot;Slide 6&quot;/&gt;&lt;property id=&quot;20307&quot; value=&quot;266&quot;/&gt;&lt;/object&gt;&lt;object type=&quot;3&quot; unique_id=&quot;10010&quot;&gt;&lt;property id=&quot;20148&quot; value=&quot;5&quot;/&gt;&lt;property id=&quot;20300&quot; value=&quot;Slide 7&quot;/&gt;&lt;property id=&quot;20307&quot; value=&quot;283&quot;/&gt;&lt;/object&gt;&lt;object type=&quot;3&quot; unique_id=&quot;10011&quot;&gt;&lt;property id=&quot;20148&quot; value=&quot;5&quot;/&gt;&lt;property id=&quot;20300&quot; value=&quot;Slide 8&quot;/&gt;&lt;property id=&quot;20307&quot; value=&quot;277&quot;/&gt;&lt;/object&gt;&lt;object type=&quot;3&quot; unique_id=&quot;10012&quot;&gt;&lt;property id=&quot;20148&quot; value=&quot;5&quot;/&gt;&lt;property id=&quot;20300&quot; value=&quot;Slide 9&quot;/&gt;&lt;property id=&quot;20307&quot; value=&quot;267&quot;/&gt;&lt;/object&gt;&lt;object type=&quot;3&quot; unique_id=&quot;10013&quot;&gt;&lt;property id=&quot;20148&quot; value=&quot;5&quot;/&gt;&lt;property id=&quot;20300&quot; value=&quot;Slide 10&quot;/&gt;&lt;property id=&quot;20307&quot; value=&quot;268&quot;/&gt;&lt;/object&gt;&lt;object type=&quot;3&quot; unique_id=&quot;10014&quot;&gt;&lt;property id=&quot;20148&quot; value=&quot;5&quot;/&gt;&lt;property id=&quot;20300&quot; value=&quot;Slide 11&quot;/&gt;&lt;property id=&quot;20307&quot; value=&quot;284&quot;/&gt;&lt;/object&gt;&lt;object type=&quot;3&quot; unique_id=&quot;10015&quot;&gt;&lt;property id=&quot;20148&quot; value=&quot;5&quot;/&gt;&lt;property id=&quot;20300&quot; value=&quot;Slide 12&quot;/&gt;&lt;property id=&quot;20307&quot; value=&quot;278&quot;/&gt;&lt;/object&gt;&lt;object type=&quot;3&quot; unique_id=&quot;10016&quot;&gt;&lt;property id=&quot;20148&quot; value=&quot;5&quot;/&gt;&lt;property id=&quot;20300&quot; value=&quot;Slide 13 - &amp;quot;III. LUYỆN TẬP&amp;quot;&quot;/&gt;&lt;property id=&quot;20307&quot; value=&quot;273&quot;/&gt;&lt;/object&gt;&lt;object type=&quot;3&quot; unique_id=&quot;10017&quot;&gt;&lt;property id=&quot;20148&quot; value=&quot;5&quot;/&gt;&lt;property id=&quot;20300&quot; value=&quot;Slide 14&quot;/&gt;&lt;property id=&quot;20307&quot; value=&quot;279&quot;/&gt;&lt;/object&gt;&lt;object type=&quot;3&quot; unique_id=&quot;10018&quot;&gt;&lt;property id=&quot;20148&quot; value=&quot;5&quot;/&gt;&lt;property id=&quot;20300&quot; value=&quot;Slide 15 - &amp;quot;2. Tìm thành phần gọi – đáp trong câu ca dao sau và cho biết lời gọi- đáp đó hướng đến ai ?&amp;quot;&quot;/&gt;&lt;property id=&quot;20307&quot; value=&quot;271&quot;/&gt;&lt;/object&gt;&lt;object type=&quot;3&quot; unique_id=&quot;10019&quot;&gt;&lt;property id=&quot;20148&quot; value=&quot;5&quot;/&gt;&lt;property id=&quot;20300&quot; value=&quot;Slide 16&quot;/&gt;&lt;property id=&quot;20307&quot; value=&quot;280&quot;/&gt;&lt;/object&gt;&lt;object type=&quot;3&quot; unique_id=&quot;10020&quot;&gt;&lt;property id=&quot;20148&quot; value=&quot;5&quot;/&gt;&lt;property id=&quot;20300&quot; value=&quot;Slide 17 - &amp;quot;3.Tìm thành phần phụ chú trong các đoạn trích sau và cho biết chúng bổ sung điều gì ?&amp;quot;&quot;/&gt;&lt;property id=&quot;20307&quot; value=&quot;272&quot;/&gt;&lt;/object&gt;&lt;object type=&quot;3&quot; unique_id=&quot;10021&quot;&gt;&lt;property id=&quot;20148&quot; value=&quot;5&quot;/&gt;&lt;property id=&quot;20300&quot; value=&quot;Slide 18&quot;/&gt;&lt;property id=&quot;20307&quot; value=&quot;285&quot;/&gt;&lt;/object&gt;&lt;object type=&quot;3&quot; unique_id=&quot;10022&quot;&gt;&lt;property id=&quot;20148&quot; value=&quot;5&quot;/&gt;&lt;property id=&quot;20300&quot; value=&quot;Slide 19&quot;/&gt;&lt;property id=&quot;20307&quot; value=&quot;281&quot;/&gt;&lt;/object&gt;&lt;object type=&quot;3&quot; unique_id=&quot;10023&quot;&gt;&lt;property id=&quot;20148&quot; value=&quot;5&quot;/&gt;&lt;property id=&quot;20300&quot; value=&quot;Slide 20&quot;/&gt;&lt;property id=&quot;20307&quot; value=&quot;282&quot;/&gt;&lt;/object&gt;&lt;object type=&quot;3&quot; unique_id=&quot;10024&quot;&gt;&lt;property id=&quot;20148&quot; value=&quot;5&quot;/&gt;&lt;property id=&quot;20300&quot; value=&quot;Slide 21 - &amp;quot;DẶN DÒ&amp;quot;&quot;/&gt;&lt;property id=&quot;20307&quot; value=&quot;274&quot;/&gt;&lt;/object&gt;&lt;object type=&quot;3&quot; unique_id=&quot;10025&quot;&gt;&lt;property id=&quot;20148&quot; value=&quot;5&quot;/&gt;&lt;property id=&quot;20300&quot; value=&quot;Slide 22 - &amp;quot; Ch©n thµnh c¶m ¬n &amp;#x0D;&amp;#x0A;quý thÇy c« gi¸o vµ &amp;#x0D;&amp;#x0A;c¸c em !&amp;quot;&quot;/&gt;&lt;property id=&quot;20307&quot; value=&quot;270&quot;/&gt;&lt;/objec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1691</TotalTime>
  <Words>1788</Words>
  <Application>Microsoft Office PowerPoint</Application>
  <PresentationFormat>On-screen Show (4:3)</PresentationFormat>
  <Paragraphs>114</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KÍNH CHÚC   CÁC THẦY CÔ GIÁO VÀ CÁC EM        HỌC SINH</vt:lpstr>
    </vt:vector>
  </TitlesOfParts>
  <Company>YEN LAC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Tiet 103_Cac thanhphan biet lap (tiep).ppt</dc:title>
  <dc:creator>Cong ty Anh Quan</dc:creator>
  <cp:lastModifiedBy>Dell</cp:lastModifiedBy>
  <cp:revision>217</cp:revision>
  <dcterms:created xsi:type="dcterms:W3CDTF">2009-02-09T06:12:10Z</dcterms:created>
  <dcterms:modified xsi:type="dcterms:W3CDTF">2022-02-25T05:06:10Z</dcterms:modified>
</cp:coreProperties>
</file>