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6" r:id="rId2"/>
    <p:sldMasterId id="2147483745" r:id="rId3"/>
  </p:sldMasterIdLst>
  <p:notesMasterIdLst>
    <p:notesMasterId r:id="rId37"/>
  </p:notesMasterIdLst>
  <p:sldIdLst>
    <p:sldId id="340" r:id="rId4"/>
    <p:sldId id="341" r:id="rId5"/>
    <p:sldId id="343" r:id="rId6"/>
    <p:sldId id="342" r:id="rId7"/>
    <p:sldId id="347" r:id="rId8"/>
    <p:sldId id="348" r:id="rId9"/>
    <p:sldId id="349" r:id="rId10"/>
    <p:sldId id="353" r:id="rId11"/>
    <p:sldId id="354" r:id="rId12"/>
    <p:sldId id="352" r:id="rId13"/>
    <p:sldId id="357" r:id="rId14"/>
    <p:sldId id="359" r:id="rId15"/>
    <p:sldId id="351" r:id="rId16"/>
    <p:sldId id="360" r:id="rId17"/>
    <p:sldId id="350" r:id="rId18"/>
    <p:sldId id="361" r:id="rId19"/>
    <p:sldId id="362" r:id="rId20"/>
    <p:sldId id="363" r:id="rId21"/>
    <p:sldId id="364" r:id="rId22"/>
    <p:sldId id="365" r:id="rId23"/>
    <p:sldId id="366" r:id="rId24"/>
    <p:sldId id="367" r:id="rId25"/>
    <p:sldId id="368" r:id="rId26"/>
    <p:sldId id="370" r:id="rId27"/>
    <p:sldId id="369" r:id="rId28"/>
    <p:sldId id="371" r:id="rId29"/>
    <p:sldId id="372" r:id="rId30"/>
    <p:sldId id="373" r:id="rId31"/>
    <p:sldId id="358" r:id="rId32"/>
    <p:sldId id="374" r:id="rId33"/>
    <p:sldId id="375" r:id="rId34"/>
    <p:sldId id="376" r:id="rId35"/>
    <p:sldId id="377"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BC967"/>
    <a:srgbClr val="BFBC44"/>
    <a:srgbClr val="EAEAB4"/>
    <a:srgbClr val="FFFFFF"/>
    <a:srgbClr val="F1F0C8"/>
    <a:srgbClr val="ECFEFA"/>
    <a:srgbClr val="E8FE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68" d="100"/>
          <a:sy n="68" d="100"/>
        </p:scale>
        <p:origin x="4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12/26/2022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1</a:t>
            </a:fld>
            <a:endParaRPr lang="en-US">
              <a:solidFill>
                <a:prstClr val="black"/>
              </a:solidFill>
            </a:endParaRPr>
          </a:p>
        </p:txBody>
      </p:sp>
    </p:spTree>
    <p:extLst>
      <p:ext uri="{BB962C8B-B14F-4D97-AF65-F5344CB8AC3E}">
        <p14:creationId xmlns:p14="http://schemas.microsoft.com/office/powerpoint/2010/main" val="24147327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2457360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11938917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476779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1667909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8210087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348032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27121338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7499700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0137633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5526848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132076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6906029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11639423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31288373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5057372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3316952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34577272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24718253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28881717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3660835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8369494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32208463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21043400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5788324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3425835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5610961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38535131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33782572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11771123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8298452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6557800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2551439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20692746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7938419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830791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56462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8997267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14533767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994764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815644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12/26/2022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66489931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65720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8456039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1827238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624654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579393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5824794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0760445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541400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787636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448930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6185789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411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1993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187705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15595607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0957301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0960710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411614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8829533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91356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285456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7594529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442948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849155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065815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9965082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6795447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8658672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801692"/>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12/26/2022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3050600639"/>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22908460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0547606"/>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7520279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5779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8418957"/>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216859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31814153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227090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416358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emf"/><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26" Type="http://schemas.openxmlformats.org/officeDocument/2006/relationships/slideLayout" Target="../slideLayouts/slideLayout35.xml"/><Relationship Id="rId39" Type="http://schemas.openxmlformats.org/officeDocument/2006/relationships/theme" Target="../theme/theme2.xml"/><Relationship Id="rId3" Type="http://schemas.openxmlformats.org/officeDocument/2006/relationships/slideLayout" Target="../slideLayouts/slideLayout12.xml"/><Relationship Id="rId21" Type="http://schemas.openxmlformats.org/officeDocument/2006/relationships/slideLayout" Target="../slideLayouts/slideLayout30.xml"/><Relationship Id="rId34" Type="http://schemas.openxmlformats.org/officeDocument/2006/relationships/slideLayout" Target="../slideLayouts/slideLayout43.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5" Type="http://schemas.openxmlformats.org/officeDocument/2006/relationships/slideLayout" Target="../slideLayouts/slideLayout34.xml"/><Relationship Id="rId33" Type="http://schemas.openxmlformats.org/officeDocument/2006/relationships/slideLayout" Target="../slideLayouts/slideLayout42.xml"/><Relationship Id="rId38" Type="http://schemas.openxmlformats.org/officeDocument/2006/relationships/slideLayout" Target="../slideLayouts/slideLayout47.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29" Type="http://schemas.openxmlformats.org/officeDocument/2006/relationships/slideLayout" Target="../slideLayouts/slideLayout38.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24" Type="http://schemas.openxmlformats.org/officeDocument/2006/relationships/slideLayout" Target="../slideLayouts/slideLayout33.xml"/><Relationship Id="rId32" Type="http://schemas.openxmlformats.org/officeDocument/2006/relationships/slideLayout" Target="../slideLayouts/slideLayout41.xml"/><Relationship Id="rId37" Type="http://schemas.openxmlformats.org/officeDocument/2006/relationships/slideLayout" Target="../slideLayouts/slideLayout46.xml"/><Relationship Id="rId40" Type="http://schemas.openxmlformats.org/officeDocument/2006/relationships/image" Target="../media/image2.png"/><Relationship Id="rId5" Type="http://schemas.openxmlformats.org/officeDocument/2006/relationships/slideLayout" Target="../slideLayouts/slideLayout14.xml"/><Relationship Id="rId15" Type="http://schemas.openxmlformats.org/officeDocument/2006/relationships/slideLayout" Target="../slideLayouts/slideLayout24.xml"/><Relationship Id="rId23" Type="http://schemas.openxmlformats.org/officeDocument/2006/relationships/slideLayout" Target="../slideLayouts/slideLayout32.xml"/><Relationship Id="rId28" Type="http://schemas.openxmlformats.org/officeDocument/2006/relationships/slideLayout" Target="../slideLayouts/slideLayout37.xml"/><Relationship Id="rId36" Type="http://schemas.openxmlformats.org/officeDocument/2006/relationships/slideLayout" Target="../slideLayouts/slideLayout45.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31" Type="http://schemas.openxmlformats.org/officeDocument/2006/relationships/slideLayout" Target="../slideLayouts/slideLayout40.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slideLayout" Target="../slideLayouts/slideLayout31.xml"/><Relationship Id="rId27" Type="http://schemas.openxmlformats.org/officeDocument/2006/relationships/slideLayout" Target="../slideLayouts/slideLayout36.xml"/><Relationship Id="rId30" Type="http://schemas.openxmlformats.org/officeDocument/2006/relationships/slideLayout" Target="../slideLayouts/slideLayout39.xml"/><Relationship Id="rId35"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image" Target="../media/image1.emf"/><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image" Target="../media/image2.png"/><Relationship Id="rId5" Type="http://schemas.openxmlformats.org/officeDocument/2006/relationships/slideLayout" Target="../slideLayouts/slideLayout52.xml"/><Relationship Id="rId10" Type="http://schemas.openxmlformats.org/officeDocument/2006/relationships/theme" Target="../theme/theme3.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1F0C8"/>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timing>
    <p:tnLst>
      <p:par>
        <p:cTn id="1" dur="indefinite" restart="never" nodeType="tmRoot"/>
      </p:par>
    </p:tnLst>
  </p:timing>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619858399"/>
      </p:ext>
    </p:extLst>
  </p:cSld>
  <p:clrMap bg1="lt1" tx1="dk1" bg2="dk2" tx2="lt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19" r:id="rId13"/>
    <p:sldLayoutId id="2147483720" r:id="rId14"/>
    <p:sldLayoutId id="2147483721" r:id="rId15"/>
    <p:sldLayoutId id="2147483722" r:id="rId16"/>
    <p:sldLayoutId id="2147483723" r:id="rId17"/>
    <p:sldLayoutId id="2147483724" r:id="rId18"/>
    <p:sldLayoutId id="2147483725" r:id="rId19"/>
    <p:sldLayoutId id="2147483726" r:id="rId20"/>
    <p:sldLayoutId id="2147483727" r:id="rId21"/>
    <p:sldLayoutId id="2147483728" r:id="rId22"/>
    <p:sldLayoutId id="2147483729" r:id="rId23"/>
    <p:sldLayoutId id="2147483730" r:id="rId24"/>
    <p:sldLayoutId id="2147483731" r:id="rId25"/>
    <p:sldLayoutId id="2147483732" r:id="rId26"/>
    <p:sldLayoutId id="2147483733" r:id="rId27"/>
    <p:sldLayoutId id="2147483734" r:id="rId28"/>
    <p:sldLayoutId id="2147483735" r:id="rId29"/>
    <p:sldLayoutId id="2147483736" r:id="rId30"/>
    <p:sldLayoutId id="2147483737" r:id="rId31"/>
    <p:sldLayoutId id="2147483738" r:id="rId32"/>
    <p:sldLayoutId id="2147483739" r:id="rId33"/>
    <p:sldLayoutId id="2147483740" r:id="rId34"/>
    <p:sldLayoutId id="2147483741" r:id="rId35"/>
    <p:sldLayoutId id="2147483742" r:id="rId36"/>
    <p:sldLayoutId id="2147483743" r:id="rId37"/>
    <p:sldLayoutId id="2147483744"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7022104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Lst>
  <p:timing>
    <p:tnLst>
      <p:par>
        <p:cTn id="1" dur="indefinite" restart="never" nodeType="tmRoot"/>
      </p:par>
    </p:tnLst>
  </p:timing>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8.xml"/><Relationship Id="rId5" Type="http://schemas.openxmlformats.org/officeDocument/2006/relationships/image" Target="../media/image22.pn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48.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48.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48.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48.xml"/></Relationships>
</file>

<file path=ppt/slides/_rels/slide19.xml.rels><?xml version="1.0" encoding="UTF-8" standalone="yes"?>
<Relationships xmlns="http://schemas.openxmlformats.org/package/2006/relationships"><Relationship Id="rId3" Type="http://schemas.openxmlformats.org/officeDocument/2006/relationships/image" Target="../media/image26.jpeg"/><Relationship Id="rId21" Type="http://schemas.openxmlformats.org/officeDocument/2006/relationships/image" Target="../media/image2.svg"/><Relationship Id="rId2" Type="http://schemas.openxmlformats.org/officeDocument/2006/relationships/notesSlide" Target="../notesSlides/notesSlide18.xml"/><Relationship Id="rId1" Type="http://schemas.openxmlformats.org/officeDocument/2006/relationships/slideLayout" Target="../slideLayouts/slideLayout48.xml"/><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8.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19.xml"/><Relationship Id="rId1" Type="http://schemas.openxmlformats.org/officeDocument/2006/relationships/slideLayout" Target="../slideLayouts/slideLayout48.xml"/><Relationship Id="rId22" Type="http://schemas.openxmlformats.org/officeDocument/2006/relationships/image" Target="../media/image10.png"/></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0.xml"/><Relationship Id="rId1" Type="http://schemas.openxmlformats.org/officeDocument/2006/relationships/slideLayout" Target="../slideLayouts/slideLayout48.xml"/><Relationship Id="rId22" Type="http://schemas.openxmlformats.org/officeDocument/2006/relationships/image" Target="../media/image27.png"/></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1.xml"/><Relationship Id="rId1" Type="http://schemas.openxmlformats.org/officeDocument/2006/relationships/slideLayout" Target="../slideLayouts/slideLayout48.xml"/><Relationship Id="rId22"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22.xml"/><Relationship Id="rId1" Type="http://schemas.openxmlformats.org/officeDocument/2006/relationships/slideLayout" Target="../slideLayouts/slideLayout48.xml"/></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xml"/><Relationship Id="rId1" Type="http://schemas.openxmlformats.org/officeDocument/2006/relationships/slideLayout" Target="../slideLayouts/slideLayout48.xml"/><Relationship Id="rId4" Type="http://schemas.openxmlformats.org/officeDocument/2006/relationships/image" Target="../media/image30.png"/></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48.xml"/><Relationship Id="rId4" Type="http://schemas.openxmlformats.org/officeDocument/2006/relationships/image" Target="../media/image24.jpeg"/></Relationships>
</file>

<file path=ppt/slides/_rels/slide2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5.xml"/><Relationship Id="rId1" Type="http://schemas.openxmlformats.org/officeDocument/2006/relationships/slideLayout" Target="../slideLayouts/slideLayout48.xml"/><Relationship Id="rId4" Type="http://schemas.openxmlformats.org/officeDocument/2006/relationships/image" Target="../media/image32.png"/></Relationships>
</file>

<file path=ppt/slides/_rels/slide27.xml.rels><?xml version="1.0" encoding="UTF-8" standalone="yes"?>
<Relationships xmlns="http://schemas.openxmlformats.org/package/2006/relationships"><Relationship Id="rId26" Type="http://schemas.openxmlformats.org/officeDocument/2006/relationships/image" Target="../media/image36.png"/><Relationship Id="rId21" Type="http://schemas.openxmlformats.org/officeDocument/2006/relationships/image" Target="../media/image2.svg"/><Relationship Id="rId25" Type="http://schemas.openxmlformats.org/officeDocument/2006/relationships/image" Target="../media/image35.png"/><Relationship Id="rId2" Type="http://schemas.openxmlformats.org/officeDocument/2006/relationships/image" Target="../media/image8.png"/><Relationship Id="rId1" Type="http://schemas.openxmlformats.org/officeDocument/2006/relationships/slideLayout" Target="../slideLayouts/slideLayout49.xml"/><Relationship Id="rId24" Type="http://schemas.openxmlformats.org/officeDocument/2006/relationships/image" Target="../media/image34.png"/><Relationship Id="rId23" Type="http://schemas.openxmlformats.org/officeDocument/2006/relationships/image" Target="../media/image33.png"/><Relationship Id="rId22"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6.xml"/><Relationship Id="rId1" Type="http://schemas.openxmlformats.org/officeDocument/2006/relationships/slideLayout" Target="../slideLayouts/slideLayout48.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48.xml"/><Relationship Id="rId5" Type="http://schemas.openxmlformats.org/officeDocument/2006/relationships/image" Target="../media/image37.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48.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8.xml"/><Relationship Id="rId1" Type="http://schemas.openxmlformats.org/officeDocument/2006/relationships/slideLayout" Target="../slideLayouts/slideLayout48.xml"/></Relationships>
</file>

<file path=ppt/slides/_rels/slide31.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9.xml"/><Relationship Id="rId1" Type="http://schemas.openxmlformats.org/officeDocument/2006/relationships/slideLayout" Target="../slideLayouts/slideLayout48.xml"/></Relationships>
</file>

<file path=ppt/slides/_rels/slide3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48.xml"/><Relationship Id="rId4" Type="http://schemas.openxmlformats.org/officeDocument/2006/relationships/image" Target="../media/image40.png"/></Relationships>
</file>

<file path=ppt/slides/_rels/slide3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1.xml"/><Relationship Id="rId1" Type="http://schemas.openxmlformats.org/officeDocument/2006/relationships/slideLayout" Target="../slideLayouts/slideLayout48.xml"/><Relationship Id="rId4" Type="http://schemas.openxmlformats.org/officeDocument/2006/relationships/image" Target="../media/image42.jp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4.xml"/><Relationship Id="rId1" Type="http://schemas.openxmlformats.org/officeDocument/2006/relationships/slideLayout" Target="../slideLayouts/slideLayout48.xml"/><Relationship Id="rId23" Type="http://schemas.openxmlformats.org/officeDocument/2006/relationships/image" Target="../media/image10.png"/><Relationship Id="rId22"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1" Type="http://schemas.openxmlformats.org/officeDocument/2006/relationships/image" Target="../media/image2.svg"/><Relationship Id="rId2" Type="http://schemas.openxmlformats.org/officeDocument/2006/relationships/notesSlide" Target="../notesSlides/notesSlide5.xml"/><Relationship Id="rId1" Type="http://schemas.openxmlformats.org/officeDocument/2006/relationships/slideLayout" Target="../slideLayouts/slideLayout48.xml"/><Relationship Id="rId22"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48.xml"/><Relationship Id="rId5" Type="http://schemas.microsoft.com/office/2007/relationships/hdphoto" Target="../media/hdphoto1.wdp"/><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48.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png"/><Relationship Id="rId9" Type="http://schemas.openxmlformats.org/officeDocument/2006/relationships/image" Target="../media/image18.jpeg"/></Relationships>
</file>

<file path=ppt/slides/_rels/slide8.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notesSlide" Target="../notesSlides/notesSlide8.xml"/><Relationship Id="rId1" Type="http://schemas.openxmlformats.org/officeDocument/2006/relationships/slideLayout" Target="../slideLayouts/slideLayout48.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png"/><Relationship Id="rId9" Type="http://schemas.openxmlformats.org/officeDocument/2006/relationships/image" Target="../media/image18.jpeg"/></Relationships>
</file>

<file path=ppt/slides/_rels/slide9.xml.rels><?xml version="1.0" encoding="UTF-8" standalone="yes"?>
<Relationships xmlns="http://schemas.openxmlformats.org/package/2006/relationships"><Relationship Id="rId21" Type="http://schemas.openxmlformats.org/officeDocument/2006/relationships/image" Target="../media/image2.svg"/><Relationship Id="rId2" Type="http://schemas.openxmlformats.org/officeDocument/2006/relationships/image" Target="../media/image8.png"/><Relationship Id="rId1" Type="http://schemas.openxmlformats.org/officeDocument/2006/relationships/slideLayout" Target="../slideLayouts/slideLayout49.xml"/><Relationship Id="rId23" Type="http://schemas.openxmlformats.org/officeDocument/2006/relationships/image" Target="../media/image20.png"/><Relationship Id="rId22"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42662" y="584980"/>
            <a:ext cx="3647995" cy="5693866"/>
          </a:xfrm>
          <a:prstGeom prst="rect">
            <a:avLst/>
          </a:prstGeom>
          <a:solidFill>
            <a:schemeClr val="accent2"/>
          </a:solidFill>
          <a:ln>
            <a:solidFill>
              <a:srgbClr val="EAEAB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vi-VN" sz="3600" i="1" dirty="0" smtClean="0">
                <a:solidFill>
                  <a:srgbClr val="FF0000"/>
                </a:solidFill>
                <a:latin typeface="+mj-lt"/>
              </a:rPr>
              <a:t>Em hãy xem video và trả lời những câu hỏi:</a:t>
            </a:r>
          </a:p>
          <a:p>
            <a:pPr algn="just"/>
            <a:r>
              <a:rPr lang="vi-VN" sz="3200" i="1" dirty="0" smtClean="0">
                <a:solidFill>
                  <a:schemeClr val="bg1">
                    <a:lumMod val="10000"/>
                  </a:schemeClr>
                </a:solidFill>
                <a:latin typeface="+mj-lt"/>
              </a:rPr>
              <a:t>1. Video nói về sự việc gì?</a:t>
            </a:r>
          </a:p>
          <a:p>
            <a:pPr algn="just"/>
            <a:r>
              <a:rPr lang="vi-VN" sz="3200" i="1" dirty="0" smtClean="0">
                <a:solidFill>
                  <a:schemeClr val="bg1">
                    <a:lumMod val="10000"/>
                  </a:schemeClr>
                </a:solidFill>
                <a:latin typeface="+mj-lt"/>
              </a:rPr>
              <a:t>2. Nhân vật chính trong câu chuyện đó là ai?</a:t>
            </a:r>
          </a:p>
          <a:p>
            <a:pPr algn="just"/>
            <a:r>
              <a:rPr lang="vi-VN" sz="3200" i="1" dirty="0" smtClean="0">
                <a:solidFill>
                  <a:schemeClr val="bg1">
                    <a:lumMod val="10000"/>
                  </a:schemeClr>
                </a:solidFill>
                <a:latin typeface="+mj-lt"/>
              </a:rPr>
              <a:t>3. Theo em nhân vật đó là người như thế nào?</a:t>
            </a:r>
          </a:p>
        </p:txBody>
      </p:sp>
      <p:pic>
        <p:nvPicPr>
          <p:cNvPr id="3" name="[Thần thoại sử Việt] - Truyền thuyết Thánh Gió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18940" y="584980"/>
            <a:ext cx="7727325" cy="5693866"/>
          </a:xfrm>
          <a:prstGeom prst="rect">
            <a:avLst/>
          </a:prstGeom>
        </p:spPr>
      </p:pic>
    </p:spTree>
    <p:extLst>
      <p:ext uri="{BB962C8B-B14F-4D97-AF65-F5344CB8AC3E}">
        <p14:creationId xmlns:p14="http://schemas.microsoft.com/office/powerpoint/2010/main" val="186973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3"/>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731294" y="208685"/>
            <a:ext cx="5511261" cy="2145977"/>
          </a:xfrm>
          <a:prstGeom prst="rect">
            <a:avLst/>
          </a:prstGeom>
        </p:spPr>
      </p:pic>
      <p:sp>
        <p:nvSpPr>
          <p:cNvPr id="4" name="TextBox 3">
            <a:extLst>
              <a:ext uri="{FF2B5EF4-FFF2-40B4-BE49-F238E27FC236}">
                <a16:creationId xmlns="" xmlns:a16="http://schemas.microsoft.com/office/drawing/2014/main" id="{FCB1BEAB-2FB6-44B6-BED8-868C2ADD894B}"/>
              </a:ext>
            </a:extLst>
          </p:cNvPr>
          <p:cNvSpPr txBox="1"/>
          <p:nvPr/>
        </p:nvSpPr>
        <p:spPr>
          <a:xfrm>
            <a:off x="1744906" y="2093052"/>
            <a:ext cx="8266325" cy="523220"/>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P1.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Từ</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đầu</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đặt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đâu</a:t>
            </a:r>
            <a:r>
              <a:rPr kumimoji="0" lang="en-US" sz="2800" b="0"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nằm</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đấy</a:t>
            </a:r>
            <a:r>
              <a:rPr kumimoji="0" lang="vi-VN" sz="2800" b="0"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lang="vi-VN" sz="2800"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ra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endPar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 xmlns:a16="http://schemas.microsoft.com/office/drawing/2014/main" id="{E993B533-C173-4E78-81E9-AB632970B288}"/>
              </a:ext>
            </a:extLst>
          </p:cNvPr>
          <p:cNvSpPr txBox="1"/>
          <p:nvPr/>
        </p:nvSpPr>
        <p:spPr>
          <a:xfrm>
            <a:off x="1744906" y="4506547"/>
            <a:ext cx="8266325"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P3.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...bay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lên</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trời</a:t>
            </a:r>
            <a:r>
              <a:rPr lang="vi-VN" sz="2800" i="1"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tan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Ân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bay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về</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p:txBody>
      </p:sp>
      <p:sp>
        <p:nvSpPr>
          <p:cNvPr id="6" name="TextBox 5">
            <a:extLst>
              <a:ext uri="{FF2B5EF4-FFF2-40B4-BE49-F238E27FC236}">
                <a16:creationId xmlns="" xmlns:a16="http://schemas.microsoft.com/office/drawing/2014/main" id="{E993B533-C173-4E78-81E9-AB632970B288}"/>
              </a:ext>
            </a:extLst>
          </p:cNvPr>
          <p:cNvSpPr txBox="1"/>
          <p:nvPr/>
        </p:nvSpPr>
        <p:spPr>
          <a:xfrm>
            <a:off x="1744905" y="5720701"/>
            <a:ext cx="8266326"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P4.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Phần</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còn</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lại</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vi-VN"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Tình</a:t>
            </a:r>
            <a:r>
              <a:rPr kumimoji="0" lang="vi-VN" sz="2800" i="1" u="none" strike="noStrike" kern="1200" cap="none" spc="0" normalizeH="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cảm của nhân dân </a:t>
            </a:r>
            <a:r>
              <a:rPr kumimoji="0" lang="vi-VN" sz="2800" i="0" u="none" strike="noStrike" kern="1200" cap="none" spc="0" normalizeH="0" noProof="0" dirty="0"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a:t>
            </a:r>
            <a:r>
              <a:rPr kumimoji="0" lang="en-US" sz="2800" i="0"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Những</a:t>
            </a:r>
            <a:r>
              <a:rPr kumimoji="0" lang="en-US" sz="280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dấu</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tích</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còn</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cs typeface="Times New Roman" panose="02020603050405020304" pitchFamily="18" charset="0"/>
              </a:rPr>
              <a:t>lại</a:t>
            </a:r>
            <a:r>
              <a:rPr lang="vi-VN" sz="2800" dirty="0">
                <a:solidFill>
                  <a:srgbClr val="E7E6E6">
                    <a:lumMod val="25000"/>
                  </a:srgbClr>
                </a:solidFill>
                <a:latin typeface="Times New Roman" panose="02020603050405020304" pitchFamily="18" charset="0"/>
                <a:cs typeface="Times New Roman" panose="02020603050405020304" pitchFamily="18" charset="0"/>
              </a:rPr>
              <a:t>)</a:t>
            </a:r>
            <a:endPar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5D2615B9-171C-451D-A80B-1FDE30105D1C}"/>
              </a:ext>
            </a:extLst>
          </p:cNvPr>
          <p:cNvSpPr txBox="1"/>
          <p:nvPr/>
        </p:nvSpPr>
        <p:spPr>
          <a:xfrm>
            <a:off x="1744906" y="2874300"/>
            <a:ext cx="8266325" cy="1384995"/>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P2. </a:t>
            </a:r>
            <a:r>
              <a:rPr kumimoji="0" lang="en-US" sz="2800" b="1"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giết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giặc</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cứu</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nước</a:t>
            </a:r>
            <a:r>
              <a:rPr lang="vi-VN" sz="2800" i="1" dirty="0">
                <a:solidFill>
                  <a:srgbClr val="E7E6E6">
                    <a:lumMod val="25000"/>
                  </a:srgbClr>
                </a:solidFill>
                <a:latin typeface="Times New Roman" panose="02020603050405020304" pitchFamily="18" charset="0"/>
                <a:cs typeface="Times New Roman" panose="02020603050405020304" pitchFamily="18" charset="0"/>
              </a:rPr>
              <a:t> </a:t>
            </a:r>
            <a:r>
              <a:rPr lang="vi-VN" sz="2800" i="1" dirty="0" smtClean="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trưởng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thành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đòi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lớn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nhanh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như</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thổi</a:t>
            </a:r>
            <a:r>
              <a:rPr kumimoji="0" lang="en-US" sz="2800" i="1"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a:t>
            </a:r>
            <a:endPar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cxnSp>
        <p:nvCxnSpPr>
          <p:cNvPr id="8" name="Straight Connector 7"/>
          <p:cNvCxnSpPr/>
          <p:nvPr/>
        </p:nvCxnSpPr>
        <p:spPr>
          <a:xfrm>
            <a:off x="1324432" y="1976225"/>
            <a:ext cx="0" cy="4450977"/>
          </a:xfrm>
          <a:prstGeom prst="line">
            <a:avLst/>
          </a:prstGeom>
          <a:ln>
            <a:solidFill>
              <a:srgbClr val="BFBC44"/>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197820" y="2271536"/>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202303" y="324420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06785" y="483747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1211268" y="6011845"/>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907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down)">
                                      <p:cBhvr>
                                        <p:cTn id="29" dur="500"/>
                                        <p:tgtEl>
                                          <p:spTgt spid="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circle(in)">
                                      <p:cBhvr>
                                        <p:cTn id="37" dur="2000"/>
                                        <p:tgtEl>
                                          <p:spTgt spid="5"/>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circle(in)">
                                      <p:cBhvr>
                                        <p:cTn id="40" dur="2000"/>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1000"/>
                                        <p:tgtEl>
                                          <p:spTgt spid="12"/>
                                        </p:tgtEl>
                                      </p:cBhvr>
                                    </p:animEffect>
                                    <p:anim calcmode="lin" valueType="num">
                                      <p:cBhvr>
                                        <p:cTn id="46" dur="1000" fill="hold"/>
                                        <p:tgtEl>
                                          <p:spTgt spid="12"/>
                                        </p:tgtEl>
                                        <p:attrNameLst>
                                          <p:attrName>ppt_x</p:attrName>
                                        </p:attrNameLst>
                                      </p:cBhvr>
                                      <p:tavLst>
                                        <p:tav tm="0">
                                          <p:val>
                                            <p:strVal val="#ppt_x"/>
                                          </p:val>
                                        </p:tav>
                                        <p:tav tm="100000">
                                          <p:val>
                                            <p:strVal val="#ppt_x"/>
                                          </p:val>
                                        </p:tav>
                                      </p:tavLst>
                                    </p:anim>
                                    <p:anim calcmode="lin" valueType="num">
                                      <p:cBhvr>
                                        <p:cTn id="47" dur="1000" fill="hold"/>
                                        <p:tgtEl>
                                          <p:spTgt spid="12"/>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000"/>
                                        <p:tgtEl>
                                          <p:spTgt spid="6"/>
                                        </p:tgtEl>
                                      </p:cBhvr>
                                    </p:animEffect>
                                    <p:anim calcmode="lin" valueType="num">
                                      <p:cBhvr>
                                        <p:cTn id="51" dur="1000" fill="hold"/>
                                        <p:tgtEl>
                                          <p:spTgt spid="6"/>
                                        </p:tgtEl>
                                        <p:attrNameLst>
                                          <p:attrName>ppt_x</p:attrName>
                                        </p:attrNameLst>
                                      </p:cBhvr>
                                      <p:tavLst>
                                        <p:tav tm="0">
                                          <p:val>
                                            <p:strVal val="#ppt_x"/>
                                          </p:val>
                                        </p:tav>
                                        <p:tav tm="100000">
                                          <p:val>
                                            <p:strVal val="#ppt_x"/>
                                          </p:val>
                                        </p:tav>
                                      </p:tavLst>
                                    </p:anim>
                                    <p:anim calcmode="lin" valueType="num">
                                      <p:cBhvr>
                                        <p:cTn id="5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9" grpId="0" animBg="1"/>
      <p:bldP spid="10" grpId="0" animBg="1"/>
      <p:bldP spid="11" grpId="0" animBg="1"/>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5" name="Picture 4"/>
          <p:cNvPicPr>
            <a:picLocks noChangeAspect="1"/>
          </p:cNvPicPr>
          <p:nvPr/>
        </p:nvPicPr>
        <p:blipFill>
          <a:blip r:embed="rId5"/>
          <a:stretch>
            <a:fillRect/>
          </a:stretch>
        </p:blipFill>
        <p:spPr>
          <a:xfrm>
            <a:off x="218947" y="1415010"/>
            <a:ext cx="5877053" cy="4478916"/>
          </a:xfrm>
          <a:prstGeom prst="rect">
            <a:avLst/>
          </a:prstGeom>
        </p:spPr>
      </p:pic>
    </p:spTree>
    <p:extLst>
      <p:ext uri="{BB962C8B-B14F-4D97-AF65-F5344CB8AC3E}">
        <p14:creationId xmlns:p14="http://schemas.microsoft.com/office/powerpoint/2010/main" val="273930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sp>
        <p:nvSpPr>
          <p:cNvPr id="16" name="Rectangle 15"/>
          <p:cNvSpPr/>
          <p:nvPr/>
        </p:nvSpPr>
        <p:spPr>
          <a:xfrm>
            <a:off x="1380559" y="1181879"/>
            <a:ext cx="4686219" cy="548099"/>
          </a:xfrm>
          <a:prstGeom prst="rect">
            <a:avLst/>
          </a:prstGeom>
        </p:spPr>
        <p:txBody>
          <a:bodyPr wrap="none">
            <a:spAutoFit/>
          </a:bodyPr>
          <a:lstStyle/>
          <a:p>
            <a:pPr marR="30480" lvl="0" algn="just">
              <a:lnSpc>
                <a:spcPct val="115000"/>
              </a:lnSpc>
              <a:buClr>
                <a:srgbClr val="000000"/>
              </a:buClr>
              <a:defRPr/>
            </a:pPr>
            <a:r>
              <a:rPr lang="en-US" sz="2800" b="1" i="1" u="sng" kern="0" dirty="0">
                <a:solidFill>
                  <a:srgbClr val="FF0000"/>
                </a:solidFill>
                <a:latin typeface="Times New Roman"/>
                <a:ea typeface="Times New Roman"/>
                <a:cs typeface="Times New Roman"/>
                <a:sym typeface="Times New Roman"/>
              </a:rPr>
              <a:t>a. </a:t>
            </a:r>
            <a:r>
              <a:rPr lang="en-US" sz="2800" b="1" i="1" u="sng" kern="0" dirty="0" err="1">
                <a:solidFill>
                  <a:srgbClr val="FF0000"/>
                </a:solidFill>
                <a:latin typeface="Times New Roman"/>
                <a:ea typeface="Times New Roman"/>
                <a:cs typeface="Times New Roman"/>
                <a:sym typeface="Times New Roman"/>
              </a:rPr>
              <a:t>Sự</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ra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đời</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của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Thánh</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Gióng</a:t>
            </a:r>
            <a:endParaRPr lang="en-US" sz="2800" kern="0" dirty="0">
              <a:solidFill>
                <a:srgbClr val="FF0000"/>
              </a:solidFill>
              <a:latin typeface="Times New Roman"/>
              <a:ea typeface="Times New Roman"/>
              <a:cs typeface="Times New Roman"/>
              <a:sym typeface="Times New Roman"/>
            </a:endParaRPr>
          </a:p>
        </p:txBody>
      </p:sp>
      <p:sp>
        <p:nvSpPr>
          <p:cNvPr id="18" name="Rectangle 17"/>
          <p:cNvSpPr/>
          <p:nvPr/>
        </p:nvSpPr>
        <p:spPr>
          <a:xfrm>
            <a:off x="1791410" y="4374314"/>
            <a:ext cx="5644814"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Dẫm</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smtClean="0">
                <a:solidFill>
                  <a:prstClr val="black"/>
                </a:solidFill>
                <a:latin typeface="Times New Roman" panose="02020603050405020304" pitchFamily="18" charset="0"/>
                <a:cs typeface="Times New Roman" panose="02020603050405020304" pitchFamily="18" charset="0"/>
              </a:rPr>
              <a:t>to</a:t>
            </a:r>
            <a:r>
              <a:rPr lang="vi-VN" sz="2800" dirty="0" smtClean="0">
                <a:solidFill>
                  <a:prstClr val="black"/>
                </a:solidFill>
                <a:latin typeface="Times New Roman" panose="02020603050405020304" pitchFamily="18" charset="0"/>
                <a:cs typeface="Times New Roman" panose="02020603050405020304" pitchFamily="18" charset="0"/>
              </a:rPr>
              <a:t>, có bầu</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19" name="Rectangle 18"/>
          <p:cNvSpPr/>
          <p:nvPr/>
        </p:nvSpPr>
        <p:spPr>
          <a:xfrm>
            <a:off x="1791410" y="4955353"/>
            <a:ext cx="6096000" cy="523220"/>
          </a:xfrm>
          <a:prstGeom prst="rect">
            <a:avLst/>
          </a:prstGeom>
        </p:spPr>
        <p:txBody>
          <a:bodyPr>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Mang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smtClean="0">
                <a:solidFill>
                  <a:prstClr val="black"/>
                </a:solidFill>
                <a:latin typeface="Times New Roman" panose="02020603050405020304" pitchFamily="18" charset="0"/>
                <a:cs typeface="Times New Roman" panose="02020603050405020304" pitchFamily="18" charset="0"/>
              </a:rPr>
              <a:t>12 </a:t>
            </a:r>
            <a:r>
              <a:rPr lang="en-US" sz="2800" dirty="0" err="1">
                <a:solidFill>
                  <a:prstClr val="black"/>
                </a:solidFill>
                <a:latin typeface="Times New Roman" panose="02020603050405020304" pitchFamily="18" charset="0"/>
                <a:cs typeface="Times New Roman" panose="02020603050405020304" pitchFamily="18" charset="0"/>
              </a:rPr>
              <a:t>tháng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0" name="Rectangle 19"/>
          <p:cNvSpPr/>
          <p:nvPr/>
        </p:nvSpPr>
        <p:spPr>
          <a:xfrm>
            <a:off x="1791410" y="5555698"/>
            <a:ext cx="4275368"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Sinh</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Thánh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1" name="Rectangle 20"/>
          <p:cNvSpPr/>
          <p:nvPr/>
        </p:nvSpPr>
        <p:spPr>
          <a:xfrm>
            <a:off x="1791410" y="6156043"/>
            <a:ext cx="6488876"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+ 3 </a:t>
            </a:r>
            <a:r>
              <a:rPr lang="en-US" sz="2800" dirty="0" err="1">
                <a:solidFill>
                  <a:prstClr val="black"/>
                </a:solidFill>
                <a:latin typeface="Times New Roman" panose="02020603050405020304" pitchFamily="18" charset="0"/>
                <a:cs typeface="Times New Roman" panose="02020603050405020304" pitchFamily="18" charset="0"/>
              </a:rPr>
              <a:t>tuổi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vẫn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a:t>
            </a:r>
            <a:r>
              <a:rPr lang="vi-VN" sz="2800" dirty="0">
                <a:solidFill>
                  <a:prstClr val="black"/>
                </a:solidFill>
                <a:latin typeface="Times New Roman" panose="02020603050405020304" pitchFamily="18" charset="0"/>
                <a:cs typeface="Times New Roman" panose="02020603050405020304" pitchFamily="18" charset="0"/>
              </a:rPr>
              <a:t>ư</a:t>
            </a:r>
            <a:r>
              <a:rPr lang="en-US" sz="2800" dirty="0">
                <a:solidFill>
                  <a:prstClr val="black"/>
                </a:solidFill>
                <a:latin typeface="Times New Roman" panose="02020603050405020304" pitchFamily="18" charset="0"/>
                <a:cs typeface="Times New Roman" panose="02020603050405020304" pitchFamily="18" charset="0"/>
              </a:rPr>
              <a:t>a </a:t>
            </a:r>
            <a:r>
              <a:rPr lang="en-US" sz="2800" dirty="0" err="1">
                <a:solidFill>
                  <a:prstClr val="black"/>
                </a:solidFill>
                <a:latin typeface="Times New Roman" panose="02020603050405020304" pitchFamily="18" charset="0"/>
                <a:cs typeface="Times New Roman" panose="02020603050405020304" pitchFamily="18" charset="0"/>
              </a:rPr>
              <a:t>biết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cười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3" name="Rectangle 22"/>
          <p:cNvSpPr/>
          <p:nvPr/>
        </p:nvSpPr>
        <p:spPr>
          <a:xfrm>
            <a:off x="1026273" y="1858164"/>
            <a:ext cx="6008894"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Thời</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gian</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đời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Hùng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Vương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thứ</a:t>
            </a:r>
            <a:r>
              <a:rPr lang="en-US" sz="2800" dirty="0" smtClean="0">
                <a:solidFill>
                  <a:prstClr val="black"/>
                </a:solidFill>
                <a:latin typeface="Times New Roman" panose="02020603050405020304" pitchFamily="18" charset="0"/>
                <a:cs typeface="Times New Roman" panose="02020603050405020304" pitchFamily="18" charset="0"/>
              </a:rPr>
              <a:t> 16</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4" name="Rectangle 23"/>
          <p:cNvSpPr/>
          <p:nvPr/>
        </p:nvSpPr>
        <p:spPr>
          <a:xfrm>
            <a:off x="1049324" y="2505151"/>
            <a:ext cx="5740792"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Địa</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điểm</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tại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làng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a:t>
            </a:r>
            <a:r>
              <a:rPr lang="en-US" sz="2800" dirty="0" err="1" smtClean="0">
                <a:solidFill>
                  <a:prstClr val="black"/>
                </a:solidFill>
                <a:latin typeface="Times New Roman" panose="02020603050405020304" pitchFamily="18" charset="0"/>
                <a:cs typeface="Times New Roman" panose="02020603050405020304" pitchFamily="18" charset="0"/>
              </a:rPr>
              <a:t>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5" name="Rectangle 24"/>
          <p:cNvSpPr/>
          <p:nvPr/>
        </p:nvSpPr>
        <p:spPr>
          <a:xfrm>
            <a:off x="1026273" y="3135203"/>
            <a:ext cx="5697680" cy="523220"/>
          </a:xfrm>
          <a:prstGeom prst="rect">
            <a:avLst/>
          </a:prstGeom>
        </p:spPr>
        <p:txBody>
          <a:bodyPr wrap="square">
            <a:spAutoFit/>
          </a:bodyPr>
          <a:lstStyle/>
          <a:p>
            <a:pPr lvl="0">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Là</a:t>
            </a:r>
            <a:r>
              <a:rPr lang="en-US" sz="2800" dirty="0" smtClean="0">
                <a:solidFill>
                  <a:prstClr val="black"/>
                </a:solidFill>
                <a:latin typeface="Times New Roman" panose="02020603050405020304" pitchFamily="18" charset="0"/>
                <a:cs typeface="Times New Roman" panose="02020603050405020304" pitchFamily="18" charset="0"/>
              </a:rPr>
              <a:t> con </a:t>
            </a:r>
            <a:r>
              <a:rPr lang="en-US" sz="2800" dirty="0" err="1" smtClean="0">
                <a:solidFill>
                  <a:prstClr val="black"/>
                </a:solidFill>
                <a:latin typeface="Times New Roman" panose="02020603050405020304" pitchFamily="18" charset="0"/>
                <a:cs typeface="Times New Roman" panose="02020603050405020304" pitchFamily="18" charset="0"/>
              </a:rPr>
              <a:t>của</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gia</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đình</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nông</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dân</a:t>
            </a:r>
            <a:endParaRPr lang="en-US" sz="2800" b="1" i="1" dirty="0">
              <a:solidFill>
                <a:prstClr val="black"/>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1123556" y="3776303"/>
            <a:ext cx="4943222" cy="523220"/>
          </a:xfrm>
          <a:prstGeom prst="rect">
            <a:avLst/>
          </a:prstGeom>
        </p:spPr>
        <p:txBody>
          <a:bodyPr wrap="square">
            <a:spAutoFit/>
          </a:bodyPr>
          <a:lstStyle/>
          <a:p>
            <a:pPr lvl="0">
              <a:defRPr/>
            </a:pP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Quá</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trình</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mang</a:t>
            </a:r>
            <a:r>
              <a:rPr lang="en-US" sz="2800" b="1" i="1" dirty="0" smtClean="0">
                <a:solidFill>
                  <a:prstClr val="black"/>
                </a:solidFill>
                <a:latin typeface="Times New Roman" panose="02020603050405020304" pitchFamily="18" charset="0"/>
                <a:cs typeface="Times New Roman" panose="02020603050405020304" pitchFamily="18" charset="0"/>
              </a:rPr>
              <a:t> </a:t>
            </a:r>
            <a:r>
              <a:rPr lang="en-US" sz="2800" b="1" i="1" dirty="0" err="1" smtClean="0">
                <a:solidFill>
                  <a:prstClr val="black"/>
                </a:solidFill>
                <a:latin typeface="Times New Roman" panose="02020603050405020304" pitchFamily="18" charset="0"/>
                <a:cs typeface="Times New Roman" panose="02020603050405020304" pitchFamily="18" charset="0"/>
              </a:rPr>
              <a:t>thai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7100985" y="2569410"/>
            <a:ext cx="3493123" cy="523220"/>
          </a:xfrm>
          <a:prstGeom prst="rect">
            <a:avLst/>
          </a:prstGeom>
        </p:spPr>
        <p:txBody>
          <a:bodyPr wrap="square">
            <a:spAutoFit/>
          </a:bodyPr>
          <a:lstStyle/>
          <a:p>
            <a:pPr fontAlgn="base">
              <a:spcBef>
                <a:spcPct val="0"/>
              </a:spcBef>
              <a:spcAft>
                <a:spcPct val="0"/>
              </a:spcAft>
              <a:defRPr/>
            </a:pP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Điều</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bình</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thường</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8151339" y="4956533"/>
            <a:ext cx="3493123" cy="523220"/>
          </a:xfrm>
          <a:prstGeom prst="rect">
            <a:avLst/>
          </a:prstGeom>
        </p:spPr>
        <p:txBody>
          <a:bodyPr wrap="square">
            <a:spAutoFit/>
          </a:bodyPr>
          <a:lstStyle/>
          <a:p>
            <a:pPr fontAlgn="base">
              <a:spcBef>
                <a:spcPct val="0"/>
              </a:spcBef>
              <a:spcAft>
                <a:spcPct val="0"/>
              </a:spcAft>
              <a:defRPr/>
            </a:pP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khác</a:t>
            </a:r>
            <a:r>
              <a:rPr lang="en-US" altLang="en-US" sz="2800"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lạ</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3" name="Freeform 5"/>
          <p:cNvSpPr>
            <a:spLocks/>
          </p:cNvSpPr>
          <p:nvPr/>
        </p:nvSpPr>
        <p:spPr bwMode="auto">
          <a:xfrm>
            <a:off x="6574744" y="1965196"/>
            <a:ext cx="298417" cy="1692376"/>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sp>
        <p:nvSpPr>
          <p:cNvPr id="34" name="Freeform 5"/>
          <p:cNvSpPr>
            <a:spLocks/>
          </p:cNvSpPr>
          <p:nvPr/>
        </p:nvSpPr>
        <p:spPr bwMode="auto">
          <a:xfrm>
            <a:off x="7588993" y="4051345"/>
            <a:ext cx="298417" cy="2391657"/>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942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barn(inVertical)">
                                      <p:cBhvr>
                                        <p:cTn id="14" dur="5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500"/>
                                        <p:tgtEl>
                                          <p:spTgt spid="2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barn(inVertical)">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00"/>
                                        <p:tgtEl>
                                          <p:spTgt spid="1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down)">
                                      <p:cBhvr>
                                        <p:cTn id="30" dur="500"/>
                                        <p:tgtEl>
                                          <p:spTgt spid="1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arn(inVertical)">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down)">
                                      <p:cBhvr>
                                        <p:cTn id="43" dur="500"/>
                                        <p:tgtEl>
                                          <p:spTgt spid="3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wipe(down)">
                                      <p:cBhvr>
                                        <p:cTn id="48" dur="50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barn(inVertical)">
                                      <p:cBhvr>
                                        <p:cTn id="53" dur="500"/>
                                        <p:tgtEl>
                                          <p:spTgt spid="31"/>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1000"/>
                                        <p:tgtEl>
                                          <p:spTgt spid="32"/>
                                        </p:tgtEl>
                                      </p:cBhvr>
                                    </p:animEffect>
                                    <p:anim calcmode="lin" valueType="num">
                                      <p:cBhvr>
                                        <p:cTn id="59" dur="1000" fill="hold"/>
                                        <p:tgtEl>
                                          <p:spTgt spid="32"/>
                                        </p:tgtEl>
                                        <p:attrNameLst>
                                          <p:attrName>ppt_x</p:attrName>
                                        </p:attrNameLst>
                                      </p:cBhvr>
                                      <p:tavLst>
                                        <p:tav tm="0">
                                          <p:val>
                                            <p:strVal val="#ppt_x"/>
                                          </p:val>
                                        </p:tav>
                                        <p:tav tm="100000">
                                          <p:val>
                                            <p:strVal val="#ppt_x"/>
                                          </p:val>
                                        </p:tav>
                                      </p:tavLst>
                                    </p:anim>
                                    <p:anim calcmode="lin" valueType="num">
                                      <p:cBhvr>
                                        <p:cTn id="60"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p:bldP spid="24" grpId="0"/>
      <p:bldP spid="25" grpId="0"/>
      <p:bldP spid="26" grpId="0"/>
      <p:bldP spid="31" grpId="0"/>
      <p:bldP spid="32" grpId="0"/>
      <p:bldP spid="33" grpId="0" animBg="1"/>
      <p:bldP spid="3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670560" y="1284928"/>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751" y="1453739"/>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Rectangle 4"/>
          <p:cNvSpPr/>
          <p:nvPr/>
        </p:nvSpPr>
        <p:spPr>
          <a:xfrm>
            <a:off x="5126085" y="736287"/>
            <a:ext cx="6733357" cy="5262979"/>
          </a:xfrm>
          <a:prstGeom prst="rect">
            <a:avLst/>
          </a:prstGeom>
        </p:spPr>
        <p:txBody>
          <a:bodyPr wrap="square">
            <a:spAutoFit/>
          </a:bodyPr>
          <a:lstStyle/>
          <a:p>
            <a:pPr lvl="0" algn="just" fontAlgn="base">
              <a:lnSpc>
                <a:spcPct val="150000"/>
              </a:lnSpc>
              <a:spcBef>
                <a:spcPct val="0"/>
              </a:spcBef>
              <a:spcAft>
                <a:spcPct val="0"/>
              </a:spcAft>
              <a:defRPr/>
            </a:pPr>
            <a:r>
              <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Gióng</a:t>
            </a:r>
            <a:r>
              <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con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lương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vi-VN"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Sự ra đời của Gióng là sự kết hợp giữa điều bình thường và điều khác </a:t>
            </a:r>
            <a:r>
              <a:rPr lang="vi-VN"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lạ</a:t>
            </a:r>
            <a:endParaRPr lang="en-US" altLang="en-US" sz="2800" dirty="0" smtClean="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endParaRP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ước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mơ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niềm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tin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về</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hình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tượng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dũng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sĩ</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luôn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gũi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với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lao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đồng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Tô</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đậm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tính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chất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đẹp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đẽ</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báo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lập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nhiều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chiến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hiển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hách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6357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Rectangle 40"/>
          <p:cNvSpPr/>
          <p:nvPr/>
        </p:nvSpPr>
        <p:spPr>
          <a:xfrm>
            <a:off x="674699" y="1375607"/>
            <a:ext cx="4846520" cy="587853"/>
          </a:xfrm>
          <a:prstGeom prst="rect">
            <a:avLst/>
          </a:prstGeom>
        </p:spPr>
        <p:txBody>
          <a:bodyPr wrap="none">
            <a:spAutoFit/>
          </a:bodyPr>
          <a:lstStyle/>
          <a:p>
            <a:pPr marR="30480" algn="just">
              <a:lnSpc>
                <a:spcPct val="115000"/>
              </a:lnSpc>
              <a:buClr>
                <a:srgbClr val="000000"/>
              </a:buClr>
              <a:defRPr/>
            </a:pPr>
            <a:r>
              <a:rPr lang="en-US" sz="2800" b="1" i="1" u="sng" kern="0" dirty="0" smtClean="0">
                <a:solidFill>
                  <a:srgbClr val="FF0000"/>
                </a:solidFill>
                <a:latin typeface="Times New Roman"/>
                <a:ea typeface="Times New Roman"/>
                <a:cs typeface="Times New Roman"/>
                <a:sym typeface="Times New Roman"/>
              </a:rPr>
              <a:t>b, </a:t>
            </a:r>
            <a:r>
              <a:rPr lang="en-US" sz="2800" b="1" i="1" u="sng" kern="0" dirty="0" err="1" smtClean="0">
                <a:solidFill>
                  <a:srgbClr val="FF0000"/>
                </a:solidFill>
                <a:latin typeface="Times New Roman"/>
                <a:ea typeface="Times New Roman"/>
                <a:cs typeface="Times New Roman"/>
                <a:sym typeface="Times New Roman"/>
              </a:rPr>
              <a:t>Sự</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lớn</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lên</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của</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smtClean="0">
                <a:solidFill>
                  <a:srgbClr val="FF0000"/>
                </a:solidFill>
                <a:latin typeface="Times New Roman"/>
                <a:ea typeface="Times New Roman"/>
                <a:cs typeface="Times New Roman"/>
                <a:sym typeface="Times New Roman"/>
              </a:rPr>
              <a:t>Thánh</a:t>
            </a:r>
            <a:r>
              <a:rPr lang="en-US" sz="2800" b="1" i="1" u="sng" kern="0" dirty="0" smtClean="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a:t>
            </a:r>
            <a:r>
              <a:rPr lang="en-US" sz="2800" b="1" i="1" u="sng" kern="0" dirty="0" err="1" smtClean="0">
                <a:solidFill>
                  <a:srgbClr val="FF0000"/>
                </a:solidFill>
                <a:latin typeface="Times New Roman"/>
                <a:ea typeface="Times New Roman"/>
                <a:cs typeface="Times New Roman"/>
                <a:sym typeface="Times New Roman"/>
              </a:rPr>
              <a:t>ióng</a:t>
            </a:r>
            <a:endParaRPr lang="en-US" sz="2800" kern="0" dirty="0">
              <a:solidFill>
                <a:srgbClr val="FF0000"/>
              </a:solidFill>
              <a:latin typeface="Times New Roman"/>
              <a:ea typeface="Times New Roman"/>
              <a:cs typeface="Times New Roman"/>
              <a:sym typeface="Times New Roman"/>
            </a:endParaRPr>
          </a:p>
        </p:txBody>
      </p:sp>
      <p:grpSp>
        <p:nvGrpSpPr>
          <p:cNvPr id="42" name="Diagram group"/>
          <p:cNvGrpSpPr/>
          <p:nvPr/>
        </p:nvGrpSpPr>
        <p:grpSpPr>
          <a:xfrm>
            <a:off x="1442764" y="1981001"/>
            <a:ext cx="6216740" cy="3885463"/>
            <a:chOff x="0" y="0"/>
            <a:chExt cx="6216740" cy="3885463"/>
          </a:xfrm>
          <a:scene3d>
            <a:camera prst="perspectiveHeroicExtremeRightFacing" zoom="82000">
              <a:rot lat="21300000" lon="20400000" rev="180000"/>
            </a:camera>
            <a:lightRig rig="morning" dir="t">
              <a:rot lat="0" lon="0" rev="20400000"/>
            </a:lightRig>
          </a:scene3d>
        </p:grpSpPr>
        <p:sp>
          <p:nvSpPr>
            <p:cNvPr id="43" name="Shape 42"/>
            <p:cNvSpPr/>
            <p:nvPr/>
          </p:nvSpPr>
          <p:spPr>
            <a:xfrm>
              <a:off x="0" y="0"/>
              <a:ext cx="6216740" cy="3885463"/>
            </a:xfrm>
            <a:prstGeom prst="swooshArrow">
              <a:avLst>
                <a:gd name="adj1" fmla="val 25000"/>
                <a:gd name="adj2" fmla="val 25000"/>
              </a:avLst>
            </a:prstGeom>
            <a:solidFill>
              <a:srgbClr val="BFBC44"/>
            </a:solidFill>
            <a:sp3d z="-152400" extrusionH="63500" prstMaterial="matte">
              <a:bevelT w="44450" h="6350" prst="relaxedInset"/>
              <a:contourClr>
                <a:schemeClr val="bg1"/>
              </a:contourClr>
            </a:sp3d>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sp>
        <p:sp>
          <p:nvSpPr>
            <p:cNvPr id="44" name="Oval 43"/>
            <p:cNvSpPr/>
            <p:nvPr/>
          </p:nvSpPr>
          <p:spPr>
            <a:xfrm>
              <a:off x="408894" y="3066061"/>
              <a:ext cx="161635" cy="161635"/>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sp>
        <p:sp>
          <p:nvSpPr>
            <p:cNvPr id="45" name="Oval 44"/>
            <p:cNvSpPr/>
            <p:nvPr/>
          </p:nvSpPr>
          <p:spPr>
            <a:xfrm>
              <a:off x="2021166" y="1797954"/>
              <a:ext cx="292186" cy="292186"/>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sp>
        <p:sp>
          <p:nvSpPr>
            <p:cNvPr id="46" name="Oval 45"/>
            <p:cNvSpPr/>
            <p:nvPr/>
          </p:nvSpPr>
          <p:spPr>
            <a:xfrm>
              <a:off x="4426100" y="983022"/>
              <a:ext cx="404088" cy="404088"/>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sp>
      </p:grpSp>
      <p:sp>
        <p:nvSpPr>
          <p:cNvPr id="47" name="Rectangle 46"/>
          <p:cNvSpPr/>
          <p:nvPr/>
        </p:nvSpPr>
        <p:spPr>
          <a:xfrm>
            <a:off x="2102349" y="5157121"/>
            <a:ext cx="6083929"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Tiếng</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nói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đầu</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tiên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xin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đánh</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giặc</a:t>
            </a:r>
            <a:endParaRPr lang="en-US" sz="2800" dirty="0">
              <a:solidFill>
                <a:schemeClr val="tx1">
                  <a:lumMod val="95000"/>
                  <a:lumOff val="5000"/>
                </a:schemeClr>
              </a:solidFill>
              <a:latin typeface="Times New Roman"/>
              <a:ea typeface="Times New Roman"/>
              <a:cs typeface="Times New Roman"/>
              <a:sym typeface="Times New Roman"/>
            </a:endParaRPr>
          </a:p>
        </p:txBody>
      </p:sp>
      <p:sp>
        <p:nvSpPr>
          <p:cNvPr id="48" name="Rectangle 47"/>
          <p:cNvSpPr/>
          <p:nvPr/>
        </p:nvSpPr>
        <p:spPr>
          <a:xfrm>
            <a:off x="3834945" y="4125043"/>
            <a:ext cx="6081856"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Gióng</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đòi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roi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ngựa</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giáp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endParaRPr lang="en-US" sz="2800" dirty="0">
              <a:solidFill>
                <a:schemeClr val="tx1">
                  <a:lumMod val="95000"/>
                  <a:lumOff val="5000"/>
                </a:schemeClr>
              </a:solidFill>
            </a:endParaRPr>
          </a:p>
        </p:txBody>
      </p:sp>
      <p:sp>
        <p:nvSpPr>
          <p:cNvPr id="49" name="Rectangle 48"/>
          <p:cNvSpPr/>
          <p:nvPr/>
        </p:nvSpPr>
        <p:spPr>
          <a:xfrm>
            <a:off x="6394921" y="3273516"/>
            <a:ext cx="4779341" cy="587853"/>
          </a:xfrm>
          <a:prstGeom prst="rect">
            <a:avLst/>
          </a:prstGeom>
        </p:spPr>
        <p:txBody>
          <a:bodyPr wrap="square">
            <a:spAutoFit/>
          </a:bodyPr>
          <a:lstStyle/>
          <a:p>
            <a:pPr lvl="0" algn="just">
              <a:lnSpc>
                <a:spcPct val="115000"/>
              </a:lnSpc>
            </a:pPr>
            <a:r>
              <a:rPr lang="en-US" sz="2800" dirty="0" err="1" smtClean="0">
                <a:solidFill>
                  <a:schemeClr val="tx1">
                    <a:lumMod val="95000"/>
                    <a:lumOff val="5000"/>
                  </a:schemeClr>
                </a:solidFill>
                <a:latin typeface="Times New Roman"/>
                <a:ea typeface="Times New Roman"/>
                <a:cs typeface="Times New Roman"/>
                <a:sym typeface="Times New Roman"/>
              </a:rPr>
              <a:t>Bà</a:t>
            </a:r>
            <a:r>
              <a:rPr lang="en-US" sz="2800" dirty="0" smtClean="0">
                <a:solidFill>
                  <a:schemeClr val="tx1">
                    <a:lumMod val="95000"/>
                    <a:lumOff val="5000"/>
                  </a:schemeClr>
                </a:solidFill>
                <a:latin typeface="Times New Roman"/>
                <a:ea typeface="Times New Roman"/>
                <a:cs typeface="Times New Roman"/>
                <a:sym typeface="Times New Roman"/>
              </a:rPr>
              <a:t> </a:t>
            </a:r>
            <a:r>
              <a:rPr lang="en-US" sz="2800" dirty="0">
                <a:solidFill>
                  <a:schemeClr val="tx1">
                    <a:lumMod val="95000"/>
                    <a:lumOff val="5000"/>
                  </a:schemeClr>
                </a:solidFill>
                <a:latin typeface="Times New Roman"/>
                <a:ea typeface="Times New Roman"/>
                <a:cs typeface="Times New Roman"/>
                <a:sym typeface="Times New Roman"/>
              </a:rPr>
              <a:t>con </a:t>
            </a:r>
            <a:r>
              <a:rPr lang="en-US" sz="2800" dirty="0" err="1">
                <a:solidFill>
                  <a:schemeClr val="tx1">
                    <a:lumMod val="95000"/>
                    <a:lumOff val="5000"/>
                  </a:schemeClr>
                </a:solidFill>
                <a:latin typeface="Times New Roman"/>
                <a:ea typeface="Times New Roman"/>
                <a:cs typeface="Times New Roman"/>
                <a:sym typeface="Times New Roman"/>
              </a:rPr>
              <a:t>góp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gạo</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nuôi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Gióng</a:t>
            </a:r>
            <a:endParaRPr lang="en-US" sz="2800" dirty="0">
              <a:solidFill>
                <a:schemeClr val="tx1">
                  <a:lumMod val="95000"/>
                  <a:lumOff val="5000"/>
                </a:schemeClr>
              </a:solidFill>
            </a:endParaRPr>
          </a:p>
        </p:txBody>
      </p:sp>
    </p:spTree>
    <p:extLst>
      <p:ext uri="{BB962C8B-B14F-4D97-AF65-F5344CB8AC3E}">
        <p14:creationId xmlns:p14="http://schemas.microsoft.com/office/powerpoint/2010/main" val="108416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ppt_x"/>
                                          </p:val>
                                        </p:tav>
                                        <p:tav tm="100000">
                                          <p:val>
                                            <p:strVal val="#ppt_x"/>
                                          </p:val>
                                        </p:tav>
                                      </p:tavLst>
                                    </p:anim>
                                    <p:anim calcmode="lin" valueType="num">
                                      <p:cBhvr additive="base">
                                        <p:cTn id="13"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barn(inVertical)">
                                      <p:cBhvr>
                                        <p:cTn id="18" dur="500"/>
                                        <p:tgtEl>
                                          <p:spTgt spid="4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down)">
                                      <p:cBhvr>
                                        <p:cTn id="23" dur="500"/>
                                        <p:tgtEl>
                                          <p:spTgt spid="4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down)">
                                      <p:cBhvr>
                                        <p:cTn id="28" dur="500"/>
                                        <p:tgtEl>
                                          <p:spTgt spid="4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wipe(down)">
                                      <p:cBhvr>
                                        <p:cTn id="3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7" grpId="0"/>
      <p:bldP spid="48" grpId="0"/>
      <p:bldP spid="4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337624" y="0"/>
            <a:ext cx="5261304" cy="1286367"/>
          </a:xfrm>
          <a:prstGeom prst="rect">
            <a:avLst/>
          </a:prstGeom>
        </p:spPr>
      </p:pic>
      <p:sp>
        <p:nvSpPr>
          <p:cNvPr id="16" name="TextBox 15">
            <a:extLst>
              <a:ext uri="{FF2B5EF4-FFF2-40B4-BE49-F238E27FC236}">
                <a16:creationId xmlns="" xmlns:a16="http://schemas.microsoft.com/office/drawing/2014/main" id="{FCB1BEAB-2FB6-44B6-BED8-868C2ADD894B}"/>
              </a:ext>
            </a:extLst>
          </p:cNvPr>
          <p:cNvSpPr txBox="1"/>
          <p:nvPr/>
        </p:nvSpPr>
        <p:spPr>
          <a:xfrm>
            <a:off x="6482364" y="1452051"/>
            <a:ext cx="4852842" cy="378565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smtClean="0">
                <a:ln>
                  <a:noFill/>
                </a:ln>
                <a:effectLst/>
                <a:uLnTx/>
                <a:uFillTx/>
                <a:latin typeface="Times New Roman" panose="02020603050405020304" pitchFamily="18" charset="0"/>
                <a:cs typeface="Times New Roman" panose="02020603050405020304" pitchFamily="18" charset="0"/>
              </a:rPr>
              <a:t>Hình</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thức</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GV chia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lớp</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thành</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2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nhóm</a:t>
            </a:r>
            <a:endPar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lang="en-US" sz="3200" b="1" baseline="0" dirty="0" err="1" smtClean="0">
                <a:latin typeface="Times New Roman" panose="02020603050405020304" pitchFamily="18" charset="0"/>
                <a:cs typeface="Times New Roman" panose="02020603050405020304" pitchFamily="18" charset="0"/>
              </a:rPr>
              <a:t>Thời</a:t>
            </a:r>
            <a:r>
              <a:rPr lang="en-US" sz="3200" b="1" baseline="0" dirty="0" smtClean="0">
                <a:latin typeface="Times New Roman" panose="02020603050405020304" pitchFamily="18" charset="0"/>
                <a:cs typeface="Times New Roman" panose="02020603050405020304" pitchFamily="18" charset="0"/>
              </a:rPr>
              <a:t> </a:t>
            </a:r>
            <a:r>
              <a:rPr lang="en-US" sz="3200" b="1" baseline="0" dirty="0" err="1" smtClean="0">
                <a:latin typeface="Times New Roman" panose="02020603050405020304" pitchFamily="18" charset="0"/>
                <a:cs typeface="Times New Roman" panose="02020603050405020304" pitchFamily="18" charset="0"/>
              </a:rPr>
              <a:t>gian</a:t>
            </a:r>
            <a:r>
              <a:rPr lang="en-US" sz="3200" baseline="0" dirty="0" smtClean="0">
                <a:latin typeface="Times New Roman" panose="02020603050405020304" pitchFamily="18" charset="0"/>
                <a:cs typeface="Times New Roman" panose="02020603050405020304" pitchFamily="18" charset="0"/>
              </a:rPr>
              <a:t>:</a:t>
            </a:r>
            <a:r>
              <a:rPr lang="en-US" sz="3200" dirty="0" smtClean="0">
                <a:latin typeface="Times New Roman" panose="02020603050405020304" pitchFamily="18" charset="0"/>
                <a:cs typeface="Times New Roman" panose="02020603050405020304" pitchFamily="18" charset="0"/>
              </a:rPr>
              <a:t> 5 </a:t>
            </a:r>
            <a:r>
              <a:rPr lang="en-US" sz="3200" dirty="0" err="1" smtClean="0">
                <a:latin typeface="Times New Roman" panose="02020603050405020304" pitchFamily="18" charset="0"/>
                <a:cs typeface="Times New Roman" panose="02020603050405020304" pitchFamily="18" charset="0"/>
              </a:rPr>
              <a:t>phút</a:t>
            </a:r>
            <a:endParaRPr lang="en-US" sz="3200" dirty="0" smtClean="0">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smtClean="0">
                <a:ln>
                  <a:noFill/>
                </a:ln>
                <a:effectLst/>
                <a:uLnTx/>
                <a:uFillTx/>
                <a:latin typeface="Times New Roman" panose="02020603050405020304" pitchFamily="18" charset="0"/>
                <a:cs typeface="Times New Roman" panose="02020603050405020304" pitchFamily="18" charset="0"/>
              </a:rPr>
              <a:t>Yêu</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cầu</a:t>
            </a:r>
            <a:r>
              <a:rPr kumimoji="0" lang="en-US" sz="3200" b="1"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Tìm</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hiểu</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về</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sự</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lớn</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lên</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của</a:t>
            </a:r>
            <a:r>
              <a:rPr kumimoji="0" lang="en-US" sz="3200" u="none" strike="noStrike" kern="1200" cap="none" spc="0" normalizeH="0" noProof="0" dirty="0" smtClean="0">
                <a:ln>
                  <a:noFill/>
                </a:ln>
                <a:effectLst/>
                <a:uLnTx/>
                <a:uFillTx/>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G</a:t>
            </a:r>
            <a:r>
              <a:rPr kumimoji="0" lang="en-US" sz="3200" u="none" strike="noStrike" kern="1200" cap="none" spc="0" normalizeH="0" noProof="0" dirty="0" err="1" smtClean="0">
                <a:ln>
                  <a:noFill/>
                </a:ln>
                <a:effectLst/>
                <a:uLnTx/>
                <a:uFillTx/>
                <a:latin typeface="Times New Roman" panose="02020603050405020304" pitchFamily="18" charset="0"/>
                <a:cs typeface="Times New Roman" panose="02020603050405020304" pitchFamily="18" charset="0"/>
              </a:rPr>
              <a:t>ióng</a:t>
            </a:r>
            <a:endParaRPr kumimoji="0" lang="en-US" sz="320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grpSp>
        <p:nvGrpSpPr>
          <p:cNvPr id="19" name="Group 18"/>
          <p:cNvGrpSpPr/>
          <p:nvPr/>
        </p:nvGrpSpPr>
        <p:grpSpPr>
          <a:xfrm>
            <a:off x="733154" y="1217248"/>
            <a:ext cx="3981156" cy="5331655"/>
            <a:chOff x="733154" y="1217248"/>
            <a:chExt cx="3981156" cy="5331655"/>
          </a:xfrm>
        </p:grpSpPr>
        <p:grpSp>
          <p:nvGrpSpPr>
            <p:cNvPr id="14" name="Group 13"/>
            <p:cNvGrpSpPr/>
            <p:nvPr/>
          </p:nvGrpSpPr>
          <p:grpSpPr>
            <a:xfrm>
              <a:off x="733154" y="1217248"/>
              <a:ext cx="3981156" cy="5331655"/>
              <a:chOff x="395530" y="1350498"/>
              <a:chExt cx="3981156" cy="5331655"/>
            </a:xfrm>
          </p:grpSpPr>
          <p:sp>
            <p:nvSpPr>
              <p:cNvPr id="4" name="Rectangle 3"/>
              <p:cNvSpPr/>
              <p:nvPr/>
            </p:nvSpPr>
            <p:spPr>
              <a:xfrm>
                <a:off x="395530" y="1350498"/>
                <a:ext cx="3981156" cy="5331655"/>
              </a:xfrm>
              <a:prstGeom prst="rect">
                <a:avLst/>
              </a:prstGeom>
              <a:solidFill>
                <a:srgbClr val="CBC967"/>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21957" y="1537383"/>
                <a:ext cx="3528301" cy="587853"/>
              </a:xfrm>
              <a:prstGeom prst="rect">
                <a:avLst/>
              </a:prstGeom>
              <a:solidFill>
                <a:schemeClr val="bg1"/>
              </a:solidFill>
            </p:spPr>
            <p:txBody>
              <a:bodyPr wrap="square">
                <a:spAutoFit/>
              </a:bodyPr>
              <a:lstStyle/>
              <a:p>
                <a:pPr lvl="0" algn="just">
                  <a:lnSpc>
                    <a:spcPct val="115000"/>
                  </a:lnSpc>
                </a:pPr>
                <a:r>
                  <a:rPr lang="en-US" sz="2800" dirty="0" err="1" smtClean="0">
                    <a:latin typeface="Times New Roman"/>
                    <a:ea typeface="Times New Roman"/>
                    <a:cs typeface="Times New Roman"/>
                    <a:sym typeface="Times New Roman"/>
                  </a:rPr>
                  <a:t>Nhóm</a:t>
                </a:r>
                <a:r>
                  <a:rPr lang="en-US" sz="2800" dirty="0" smtClean="0">
                    <a:latin typeface="Times New Roman"/>
                    <a:ea typeface="Times New Roman"/>
                    <a:cs typeface="Times New Roman"/>
                    <a:sym typeface="Times New Roman"/>
                  </a:rPr>
                  <a:t>:…....  </a:t>
                </a:r>
                <a:r>
                  <a:rPr lang="en-US" sz="2800" dirty="0" err="1" smtClean="0">
                    <a:latin typeface="Times New Roman"/>
                    <a:ea typeface="Times New Roman"/>
                    <a:cs typeface="Times New Roman"/>
                    <a:sym typeface="Times New Roman"/>
                  </a:rPr>
                  <a:t>Lớp</a:t>
                </a:r>
                <a:r>
                  <a:rPr lang="en-US" sz="2800" dirty="0" smtClean="0">
                    <a:latin typeface="Times New Roman"/>
                    <a:ea typeface="Times New Roman"/>
                    <a:cs typeface="Times New Roman"/>
                    <a:sym typeface="Times New Roman"/>
                  </a:rPr>
                  <a:t>:……</a:t>
                </a:r>
                <a:endParaRPr lang="en-US" sz="2800" dirty="0">
                  <a:latin typeface="Times New Roman"/>
                  <a:ea typeface="Times New Roman"/>
                  <a:cs typeface="Times New Roman"/>
                  <a:sym typeface="Times New Roman"/>
                </a:endParaRPr>
              </a:p>
            </p:txBody>
          </p:sp>
          <p:sp>
            <p:nvSpPr>
              <p:cNvPr id="6" name="Rectangle 5"/>
              <p:cNvSpPr/>
              <p:nvPr/>
            </p:nvSpPr>
            <p:spPr>
              <a:xfrm>
                <a:off x="493863" y="2360768"/>
                <a:ext cx="2873012" cy="1083374"/>
              </a:xfrm>
              <a:prstGeom prst="rect">
                <a:avLst/>
              </a:prstGeom>
            </p:spPr>
            <p:txBody>
              <a:bodyPr wrap="square">
                <a:spAutoFit/>
              </a:bodyPr>
              <a:lstStyle/>
              <a:p>
                <a:pPr marR="30480" algn="just">
                  <a:lnSpc>
                    <a:spcPct val="115000"/>
                  </a:lnSpc>
                  <a:buClr>
                    <a:srgbClr val="000000"/>
                  </a:buClr>
                  <a:defRPr/>
                </a:pPr>
                <a:r>
                  <a:rPr lang="en-US" sz="2800" b="1" kern="0" dirty="0" err="1" smtClean="0">
                    <a:solidFill>
                      <a:schemeClr val="bg1"/>
                    </a:solidFill>
                    <a:latin typeface="#9Slide05 Ricca Script" panose="05080000000003050000" pitchFamily="18" charset="0"/>
                    <a:ea typeface="Times New Roman"/>
                    <a:cs typeface="Times New Roman"/>
                    <a:sym typeface="Times New Roman"/>
                  </a:rPr>
                  <a:t>Tìm</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hiểu</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s</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ự</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lớn</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lên</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của</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Thánh</a:t>
                </a:r>
                <a:r>
                  <a:rPr lang="en-US" sz="2800" b="1" kern="0" dirty="0" smtClean="0">
                    <a:solidFill>
                      <a:schemeClr val="bg1"/>
                    </a:solidFill>
                    <a:latin typeface="#9Slide05 Ricca Script" panose="05080000000003050000" pitchFamily="18" charset="0"/>
                    <a:ea typeface="Times New Roman"/>
                    <a:cs typeface="Times New Roman"/>
                    <a:sym typeface="Times New Roman"/>
                  </a:rPr>
                  <a:t> </a:t>
                </a:r>
                <a:r>
                  <a:rPr lang="en-US" sz="2800" b="1" kern="0" dirty="0" err="1" smtClean="0">
                    <a:solidFill>
                      <a:schemeClr val="bg1"/>
                    </a:solidFill>
                    <a:latin typeface="#9Slide05 Ricca Script" panose="05080000000003050000" pitchFamily="18" charset="0"/>
                    <a:ea typeface="Times New Roman"/>
                    <a:cs typeface="Times New Roman"/>
                    <a:sym typeface="Times New Roman"/>
                  </a:rPr>
                  <a:t>Gióng</a:t>
                </a:r>
                <a:endParaRPr lang="en-US" sz="2800" b="1" kern="0" dirty="0">
                  <a:solidFill>
                    <a:schemeClr val="bg1"/>
                  </a:solidFill>
                  <a:latin typeface="#9Slide05 Ricca Script" panose="05080000000003050000" pitchFamily="18" charset="0"/>
                  <a:ea typeface="Times New Roman"/>
                  <a:cs typeface="Times New Roman"/>
                  <a:sym typeface="Times New Roman"/>
                </a:endParaRPr>
              </a:p>
            </p:txBody>
          </p:sp>
          <p:pic>
            <p:nvPicPr>
              <p:cNvPr id="7"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1728" y="2456310"/>
                <a:ext cx="1104958" cy="106549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8" name="Oval 7"/>
              <p:cNvSpPr/>
              <p:nvPr/>
            </p:nvSpPr>
            <p:spPr>
              <a:xfrm>
                <a:off x="3319302" y="2485340"/>
                <a:ext cx="1019225" cy="992789"/>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aphicFrame>
          <p:nvGraphicFramePr>
            <p:cNvPr id="18" name="Google Shape;661;p19"/>
            <p:cNvGraphicFramePr/>
            <p:nvPr>
              <p:extLst>
                <p:ext uri="{D42A27DB-BD31-4B8C-83A1-F6EECF244321}">
                  <p14:modId xmlns:p14="http://schemas.microsoft.com/office/powerpoint/2010/main" val="3948329190"/>
                </p:ext>
              </p:extLst>
            </p:nvPr>
          </p:nvGraphicFramePr>
          <p:xfrm>
            <a:off x="901245" y="3651718"/>
            <a:ext cx="3681128" cy="2694004"/>
          </p:xfrm>
          <a:graphic>
            <a:graphicData uri="http://schemas.openxmlformats.org/drawingml/2006/table">
              <a:tbl>
                <a:tblPr>
                  <a:noFill/>
                </a:tblPr>
                <a:tblGrid>
                  <a:gridCol w="1612350">
                    <a:extLst>
                      <a:ext uri="{9D8B030D-6E8A-4147-A177-3AD203B41FA5}">
                        <a16:colId xmlns="" xmlns:a16="http://schemas.microsoft.com/office/drawing/2014/main" val="20000"/>
                      </a:ext>
                    </a:extLst>
                  </a:gridCol>
                  <a:gridCol w="1027769">
                    <a:extLst>
                      <a:ext uri="{9D8B030D-6E8A-4147-A177-3AD203B41FA5}">
                        <a16:colId xmlns="" xmlns:a16="http://schemas.microsoft.com/office/drawing/2014/main" val="20001"/>
                      </a:ext>
                    </a:extLst>
                  </a:gridCol>
                  <a:gridCol w="1041009">
                    <a:extLst>
                      <a:ext uri="{9D8B030D-6E8A-4147-A177-3AD203B41FA5}">
                        <a16:colId xmlns="" xmlns:a16="http://schemas.microsoft.com/office/drawing/2014/main" val="20002"/>
                      </a:ext>
                    </a:extLst>
                  </a:gridCol>
                </a:tblGrid>
                <a:tr h="0">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Chi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tiết</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Ý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nghĩa</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err="1" smtClean="0">
                            <a:solidFill>
                              <a:schemeClr val="bg1"/>
                            </a:solidFill>
                            <a:latin typeface="Times New Roman" panose="02020603050405020304" pitchFamily="18" charset="0"/>
                            <a:ea typeface="Times New Roman"/>
                            <a:cs typeface="Times New Roman" panose="02020603050405020304" pitchFamily="18" charset="0"/>
                            <a:sym typeface="Times New Roman"/>
                          </a:rPr>
                          <a:t>Nghệ</a:t>
                        </a:r>
                        <a:r>
                          <a:rPr lang="en-US" sz="1400" b="1" u="none" strike="noStrike" cap="none" baseline="0" dirty="0" smtClean="0">
                            <a:solidFill>
                              <a:schemeClr val="bg1"/>
                            </a:solidFill>
                            <a:latin typeface="Times New Roman" panose="02020603050405020304" pitchFamily="18" charset="0"/>
                            <a:ea typeface="Times New Roman"/>
                            <a:cs typeface="Times New Roman" panose="02020603050405020304" pitchFamily="18" charset="0"/>
                            <a:sym typeface="Times New Roman"/>
                          </a:rPr>
                          <a:t> </a:t>
                        </a:r>
                        <a:r>
                          <a:rPr lang="en-US" sz="1400" b="1" u="none" strike="noStrike" cap="none" baseline="0" dirty="0" err="1" smtClean="0">
                            <a:solidFill>
                              <a:schemeClr val="bg1"/>
                            </a:solidFill>
                            <a:latin typeface="Times New Roman" panose="02020603050405020304" pitchFamily="18" charset="0"/>
                            <a:ea typeface="Times New Roman"/>
                            <a:cs typeface="Times New Roman" panose="02020603050405020304" pitchFamily="18" charset="0"/>
                            <a:sym typeface="Times New Roman"/>
                          </a:rPr>
                          <a:t>thuật</a:t>
                        </a:r>
                        <a:endParaRPr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accent6">
                          <a:lumMod val="60000"/>
                          <a:lumOff val="40000"/>
                        </a:schemeClr>
                      </a:solidFill>
                    </a:tcPr>
                  </a:tc>
                  <a:extLst>
                    <a:ext uri="{0D108BD9-81ED-4DB2-BD59-A6C34878D82A}">
                      <a16:rowId xmlns="" xmlns:a16="http://schemas.microsoft.com/office/drawing/2014/main" val="10000"/>
                    </a:ext>
                  </a:extLst>
                </a:tr>
                <a:tr h="649580">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a</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smtClean="0">
                            <a:latin typeface="Times New Roman" panose="02020603050405020304" pitchFamily="18" charset="0"/>
                            <a:ea typeface="Times New Roman"/>
                            <a:cs typeface="Times New Roman" panose="02020603050405020304" pitchFamily="18" charset="0"/>
                            <a:sym typeface="Times New Roman"/>
                          </a:rPr>
                          <a:t>Tiếng</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nói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đầu</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tiên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xin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đánh</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giặc</a:t>
                        </a:r>
                        <a:endParaRPr sz="1400"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rowSpan="3">
                    <a:txBody>
                      <a:bodyPr/>
                      <a:lstStyle/>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extLst>
                    <a:ext uri="{0D108BD9-81ED-4DB2-BD59-A6C34878D82A}">
                      <a16:rowId xmlns="" xmlns:a16="http://schemas.microsoft.com/office/drawing/2014/main" val="10001"/>
                    </a:ext>
                  </a:extLst>
                </a:tr>
                <a:tr h="554572">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b</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smtClean="0">
                            <a:latin typeface="Times New Roman" panose="02020603050405020304" pitchFamily="18" charset="0"/>
                            <a:ea typeface="Times New Roman"/>
                            <a:cs typeface="Times New Roman" panose="02020603050405020304" pitchFamily="18" charset="0"/>
                            <a:sym typeface="Times New Roman"/>
                          </a:rPr>
                          <a:t>Gióng</a:t>
                        </a:r>
                        <a:r>
                          <a:rPr lang="en-US" sz="1400" u="none" strike="noStrike" cap="none" dirty="0" smtClean="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đòi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roi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ngựa</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giáp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4"/>
                    </a:ext>
                  </a:extLst>
                </a:tr>
                <a:tr h="434513">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c.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Bà</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con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góp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gạo</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nuôi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Gióng</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smtClean="0">
                          <a:latin typeface="Times New Roman" panose="02020603050405020304" pitchFamily="18" charset="0"/>
                          <a:cs typeface="Times New Roman" panose="02020603050405020304" pitchFamily="18" charset="0"/>
                        </a:endParaRPr>
                      </a:p>
                      <a:p>
                        <a:endParaRPr lang="en-US" sz="1400" dirty="0" smtClean="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7"/>
                    </a:ext>
                  </a:extLst>
                </a:tr>
              </a:tbl>
            </a:graphicData>
          </a:graphic>
        </p:graphicFrame>
      </p:grpSp>
    </p:spTree>
    <p:extLst>
      <p:ext uri="{BB962C8B-B14F-4D97-AF65-F5344CB8AC3E}">
        <p14:creationId xmlns:p14="http://schemas.microsoft.com/office/powerpoint/2010/main" val="31662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12" name="Google Shape;681;p20"/>
          <p:cNvGraphicFramePr/>
          <p:nvPr>
            <p:extLst>
              <p:ext uri="{D42A27DB-BD31-4B8C-83A1-F6EECF244321}">
                <p14:modId xmlns:p14="http://schemas.microsoft.com/office/powerpoint/2010/main" val="2080087404"/>
              </p:ext>
            </p:extLst>
          </p:nvPr>
        </p:nvGraphicFramePr>
        <p:xfrm>
          <a:off x="441573" y="1286367"/>
          <a:ext cx="11341100" cy="4428628"/>
        </p:xfrm>
        <a:graphic>
          <a:graphicData uri="http://schemas.openxmlformats.org/drawingml/2006/table">
            <a:tbl>
              <a:tblPr>
                <a:tableStyleId>{5940675A-B579-460E-94D1-54222C63F5DA}</a:tableStyleId>
              </a:tblPr>
              <a:tblGrid>
                <a:gridCol w="2120900">
                  <a:extLst>
                    <a:ext uri="{9D8B030D-6E8A-4147-A177-3AD203B41FA5}">
                      <a16:colId xmlns="" xmlns:a16="http://schemas.microsoft.com/office/drawing/2014/main" val="20000"/>
                    </a:ext>
                  </a:extLst>
                </a:gridCol>
                <a:gridCol w="9220200">
                  <a:extLst>
                    <a:ext uri="{9D8B030D-6E8A-4147-A177-3AD203B41FA5}">
                      <a16:colId xmlns="" xmlns:a16="http://schemas.microsoft.com/office/drawing/2014/main" val="20001"/>
                    </a:ext>
                  </a:extLst>
                </a:gridCol>
              </a:tblGrid>
              <a:tr h="56955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8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tc>
                  <a:txBody>
                    <a:bodyPr/>
                    <a:lstStyle/>
                    <a:p>
                      <a:pPr marL="0" marR="0" lvl="0" indent="0" algn="ctr" rtl="0">
                        <a:lnSpc>
                          <a:spcPct val="115000"/>
                        </a:lnSpc>
                        <a:spcBef>
                          <a:spcPts val="0"/>
                        </a:spcBef>
                        <a:spcAft>
                          <a:spcPts val="0"/>
                        </a:spcAft>
                        <a:buNone/>
                      </a:pPr>
                      <a:r>
                        <a:rPr lang="en-US" sz="2800" b="1" u="none" strike="noStrike" cap="none" dirty="0" smtClean="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800" b="1" u="none" strike="noStrike" cap="none" baseline="0" dirty="0" smtClean="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800" b="1" u="none" strike="noStrike" cap="none" baseline="0" dirty="0" err="1" smtClean="0">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extLst>
                  <a:ext uri="{0D108BD9-81ED-4DB2-BD59-A6C34878D82A}">
                    <a16:rowId xmlns="" xmlns:a16="http://schemas.microsoft.com/office/drawing/2014/main" val="10000"/>
                  </a:ext>
                </a:extLst>
              </a:tr>
              <a:tr h="598850">
                <a:tc>
                  <a:txBody>
                    <a:bodyPr/>
                    <a:lstStyle/>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 </a:t>
                      </a:r>
                      <a:r>
                        <a:rPr lang="en-US" sz="2800" u="none" strike="noStrike" cap="none" dirty="0" err="1">
                          <a:latin typeface="Times New Roman" panose="02020603050405020304" pitchFamily="18" charset="0"/>
                          <a:cs typeface="Times New Roman" panose="02020603050405020304" pitchFamily="18" charset="0"/>
                          <a:sym typeface="Times New Roman"/>
                        </a:rPr>
                        <a:t>Tiếng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nói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đầu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xin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smtClean="0">
                          <a:latin typeface="Times New Roman" panose="02020603050405020304" pitchFamily="18" charset="0"/>
                          <a:cs typeface="Times New Roman" panose="02020603050405020304" pitchFamily="18" charset="0"/>
                          <a:sym typeface="Times New Roman"/>
                        </a:rPr>
                        <a:t>giặc</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b="1" i="1" u="none" strike="noStrike" cap="none" dirty="0" smtClean="0">
                          <a:latin typeface="Times New Roman" panose="02020603050405020304" pitchFamily="18" charset="0"/>
                          <a:cs typeface="Times New Roman" panose="02020603050405020304" pitchFamily="18" charset="0"/>
                          <a:sym typeface="Times New Roman"/>
                        </a:rPr>
                        <a:t>“</a:t>
                      </a:r>
                      <a:r>
                        <a:rPr lang="en-US" sz="2800" b="1" i="1" u="none" strike="noStrike" cap="none" dirty="0" err="1" smtClean="0">
                          <a:latin typeface="Times New Roman" panose="02020603050405020304" pitchFamily="18" charset="0"/>
                          <a:cs typeface="Times New Roman" panose="02020603050405020304" pitchFamily="18" charset="0"/>
                          <a:sym typeface="Times New Roman"/>
                        </a:rPr>
                        <a:t>Mẹ</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mời</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sứ</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giả</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vào</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đây</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a:t>
                      </a:r>
                      <a:endParaRPr sz="2800" b="1" i="1"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b="1" i="1" u="none" strike="noStrike" cap="none" dirty="0" err="1" smtClean="0">
                          <a:latin typeface="Times New Roman" panose="02020603050405020304" pitchFamily="18" charset="0"/>
                          <a:cs typeface="Times New Roman" panose="02020603050405020304" pitchFamily="18" charset="0"/>
                          <a:sym typeface="Times New Roman"/>
                        </a:rPr>
                        <a:t>Hoàn</a:t>
                      </a:r>
                      <a:r>
                        <a:rPr lang="en-US" sz="2800" b="1" i="1"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smtClean="0">
                          <a:latin typeface="Times New Roman" panose="02020603050405020304" pitchFamily="18" charset="0"/>
                          <a:cs typeface="Times New Roman" panose="02020603050405020304" pitchFamily="18" charset="0"/>
                          <a:sym typeface="Times New Roman"/>
                        </a:rPr>
                        <a:t>cảnh</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nước</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bị</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giặc</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Ân</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xâm</a:t>
                      </a:r>
                      <a:r>
                        <a:rPr lang="en-US" sz="2800" u="none" strike="noStrike" cap="none" baseline="0" dirty="0" smtClean="0">
                          <a:latin typeface="Times New Roman" panose="02020603050405020304" pitchFamily="18" charset="0"/>
                          <a:cs typeface="Times New Roman" panose="02020603050405020304" pitchFamily="18" charset="0"/>
                          <a:sym typeface="Times New Roman"/>
                        </a:rPr>
                        <a:t> </a:t>
                      </a:r>
                      <a:r>
                        <a:rPr lang="en-US" sz="2800" u="none" strike="noStrike" cap="none" baseline="0" dirty="0" err="1" smtClean="0">
                          <a:latin typeface="Times New Roman" panose="02020603050405020304" pitchFamily="18" charset="0"/>
                          <a:cs typeface="Times New Roman" panose="02020603050405020304" pitchFamily="18" charset="0"/>
                          <a:sym typeface="Times New Roman"/>
                        </a:rPr>
                        <a:t>phạm</a:t>
                      </a:r>
                      <a:endParaRPr lang="en-US" sz="2800" u="none" strike="noStrike" cap="none" dirty="0" smtClean="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ngợi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lòng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tiềm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ẩn</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l"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vọng</a:t>
                      </a:r>
                      <a:r>
                        <a:rPr lang="en-US" sz="2800" u="none" strike="noStrike" cap="none" dirty="0">
                          <a:latin typeface="Times New Roman" panose="02020603050405020304" pitchFamily="18" charset="0"/>
                          <a:cs typeface="Times New Roman" panose="02020603050405020304" pitchFamily="18" charset="0"/>
                          <a:sym typeface="Times New Roman"/>
                        </a:rPr>
                        <a:t>, ý </a:t>
                      </a:r>
                      <a:r>
                        <a:rPr lang="en-US" sz="2800" u="none" strike="noStrike" cap="none" dirty="0" err="1">
                          <a:latin typeface="Times New Roman" panose="02020603050405020304" pitchFamily="18" charset="0"/>
                          <a:cs typeface="Times New Roman" panose="02020603050405020304" pitchFamily="18" charset="0"/>
                          <a:sym typeface="Times New Roman"/>
                        </a:rPr>
                        <a:t>thức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giặc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cứu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tạo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khả</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năng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lạ</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mạnh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cường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và</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niềm</a:t>
                      </a:r>
                      <a:r>
                        <a:rPr lang="en-US" sz="2800" u="none" strike="noStrike" cap="none" dirty="0">
                          <a:latin typeface="Times New Roman" panose="02020603050405020304" pitchFamily="18" charset="0"/>
                          <a:cs typeface="Times New Roman" panose="02020603050405020304" pitchFamily="18" charset="0"/>
                          <a:sym typeface="Times New Roman"/>
                        </a:rPr>
                        <a:t> tin </a:t>
                      </a:r>
                      <a:r>
                        <a:rPr lang="en-US" sz="2800" u="none" strike="noStrike" cap="none" dirty="0" err="1">
                          <a:latin typeface="Times New Roman" panose="02020603050405020304" pitchFamily="18" charset="0"/>
                          <a:cs typeface="Times New Roman" panose="02020603050405020304" pitchFamily="18" charset="0"/>
                          <a:sym typeface="Times New Roman"/>
                        </a:rPr>
                        <a:t>chiến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thắng</a:t>
                      </a:r>
                      <a:r>
                        <a:rPr lang="en-US" sz="2800" u="sng"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p>
                      <a:pPr marL="0" marR="0" lvl="0" indent="0" algn="just" rtl="0">
                        <a:spcBef>
                          <a:spcPts val="0"/>
                        </a:spcBef>
                        <a:spcAft>
                          <a:spcPts val="0"/>
                        </a:spcAft>
                        <a:buNone/>
                      </a:pPr>
                      <a:r>
                        <a:rPr lang="en-US" sz="2800" u="none" strike="noStrike" cap="none"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2800" u="none" strike="noStrike" cap="none" dirty="0" smtClean="0">
                          <a:latin typeface="Times New Roman" panose="02020603050405020304" pitchFamily="18" charset="0"/>
                          <a:cs typeface="Times New Roman" panose="02020603050405020304" pitchFamily="18" charset="0"/>
                          <a:sym typeface="Times New Roman"/>
                        </a:rPr>
                        <a:t> </a:t>
                      </a:r>
                      <a:r>
                        <a:rPr lang="en-US" sz="2800" u="none" strike="noStrike" cap="none" dirty="0">
                          <a:latin typeface="Times New Roman" panose="02020603050405020304" pitchFamily="18" charset="0"/>
                          <a:cs typeface="Times New Roman" panose="02020603050405020304" pitchFamily="18" charset="0"/>
                          <a:sym typeface="Times New Roman"/>
                        </a:rPr>
                        <a:t>Chi </a:t>
                      </a:r>
                      <a:r>
                        <a:rPr lang="en-US" sz="2800" u="none" strike="noStrike" cap="none" dirty="0" err="1">
                          <a:latin typeface="Times New Roman" panose="02020603050405020304" pitchFamily="18" charset="0"/>
                          <a:cs typeface="Times New Roman" panose="02020603050405020304" pitchFamily="18" charset="0"/>
                          <a:sym typeface="Times New Roman"/>
                        </a:rPr>
                        <a:t>tiết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ảo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Gióng</a:t>
                      </a:r>
                      <a:r>
                        <a:rPr lang="en-US" sz="2800" u="none" strike="noStrike" cap="none" dirty="0">
                          <a:latin typeface="Times New Roman" panose="02020603050405020304" pitchFamily="18" charset="0"/>
                          <a:cs typeface="Times New Roman" panose="02020603050405020304" pitchFamily="18" charset="0"/>
                          <a:sym typeface="Times New Roman"/>
                        </a:rPr>
                        <a:t> là </a:t>
                      </a:r>
                      <a:r>
                        <a:rPr lang="en-US" sz="2800" u="none" strike="noStrike" cap="none" dirty="0" err="1">
                          <a:latin typeface="Times New Roman" panose="02020603050405020304" pitchFamily="18" charset="0"/>
                          <a:cs typeface="Times New Roman" panose="02020603050405020304" pitchFamily="18" charset="0"/>
                          <a:sym typeface="Times New Roman"/>
                        </a:rPr>
                        <a:t>hình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ảnh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của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nhân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dân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lúc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thường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lặng</a:t>
                      </a:r>
                      <a:r>
                        <a:rPr lang="en-US" sz="2800" u="none" strike="noStrike" cap="none" dirty="0">
                          <a:latin typeface="Times New Roman" panose="02020603050405020304" pitchFamily="18" charset="0"/>
                          <a:cs typeface="Times New Roman" panose="02020603050405020304" pitchFamily="18" charset="0"/>
                          <a:sym typeface="Times New Roman"/>
                        </a:rPr>
                        <a:t> lẽ </a:t>
                      </a:r>
                      <a:r>
                        <a:rPr lang="en-US" sz="2800" u="none" strike="noStrike" cap="none" dirty="0" err="1">
                          <a:latin typeface="Times New Roman" panose="02020603050405020304" pitchFamily="18" charset="0"/>
                          <a:cs typeface="Times New Roman" panose="02020603050405020304" pitchFamily="18" charset="0"/>
                          <a:sym typeface="Times New Roman"/>
                        </a:rPr>
                        <a:t>nhưng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đất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gặp</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họ </a:t>
                      </a:r>
                      <a:r>
                        <a:rPr lang="en-US" sz="2800" u="none" strike="noStrike" cap="none" dirty="0" err="1">
                          <a:latin typeface="Times New Roman" panose="02020603050405020304" pitchFamily="18" charset="0"/>
                          <a:cs typeface="Times New Roman" panose="02020603050405020304" pitchFamily="18" charset="0"/>
                          <a:sym typeface="Times New Roman"/>
                        </a:rPr>
                        <a:t>sẵn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sàng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ra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217854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5" name="Google Shape;701;p21"/>
          <p:cNvGraphicFramePr/>
          <p:nvPr>
            <p:extLst>
              <p:ext uri="{D42A27DB-BD31-4B8C-83A1-F6EECF244321}">
                <p14:modId xmlns:p14="http://schemas.microsoft.com/office/powerpoint/2010/main" val="2532097649"/>
              </p:ext>
            </p:extLst>
          </p:nvPr>
        </p:nvGraphicFramePr>
        <p:xfrm>
          <a:off x="373681" y="1286367"/>
          <a:ext cx="11579779" cy="4846951"/>
        </p:xfrm>
        <a:graphic>
          <a:graphicData uri="http://schemas.openxmlformats.org/drawingml/2006/table">
            <a:tbl>
              <a:tblPr>
                <a:tableStyleId>{5940675A-B579-460E-94D1-54222C63F5DA}</a:tableStyleId>
              </a:tblPr>
              <a:tblGrid>
                <a:gridCol w="1865936">
                  <a:extLst>
                    <a:ext uri="{9D8B030D-6E8A-4147-A177-3AD203B41FA5}">
                      <a16:colId xmlns="" xmlns:a16="http://schemas.microsoft.com/office/drawing/2014/main" val="20000"/>
                    </a:ext>
                  </a:extLst>
                </a:gridCol>
                <a:gridCol w="9713843">
                  <a:extLst>
                    <a:ext uri="{9D8B030D-6E8A-4147-A177-3AD203B41FA5}">
                      <a16:colId xmlns="" xmlns:a16="http://schemas.microsoft.com/office/drawing/2014/main" val="20001"/>
                    </a:ext>
                  </a:extLst>
                </a:gridCol>
              </a:tblGrid>
              <a:tr h="528538">
                <a:tc>
                  <a:txBody>
                    <a:bodyPr/>
                    <a:lstStyle/>
                    <a:p>
                      <a:pPr marL="0" marR="0" lvl="0" indent="0" algn="ctr" rtl="0">
                        <a:lnSpc>
                          <a:spcPct val="115000"/>
                        </a:lnSpc>
                        <a:spcBef>
                          <a:spcPts val="0"/>
                        </a:spcBef>
                        <a:spcAft>
                          <a:spcPts val="0"/>
                        </a:spcAft>
                        <a:buNone/>
                      </a:pPr>
                      <a:r>
                        <a:rPr lang="en-US" sz="24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4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tc>
                  <a:txBody>
                    <a:bodyPr/>
                    <a:lstStyle/>
                    <a:p>
                      <a:pPr marL="0" marR="0" lvl="0" indent="0" algn="ctr" rtl="0">
                        <a:lnSpc>
                          <a:spcPct val="115000"/>
                        </a:lnSpc>
                        <a:spcBef>
                          <a:spcPts val="0"/>
                        </a:spcBef>
                        <a:spcAft>
                          <a:spcPts val="0"/>
                        </a:spcAft>
                        <a:buNone/>
                      </a:pPr>
                      <a:r>
                        <a:rPr lang="en-US" sz="2400" b="1" u="none" strike="noStrike" cap="none" dirty="0" smtClean="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400" b="1" u="none" strike="noStrike" cap="none" baseline="0" dirty="0" smtClean="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400" b="1" u="none" strike="noStrike" cap="none" baseline="0" dirty="0" err="1" smtClean="0">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extLst>
                  <a:ext uri="{0D108BD9-81ED-4DB2-BD59-A6C34878D82A}">
                    <a16:rowId xmlns="" xmlns:a16="http://schemas.microsoft.com/office/drawing/2014/main" val="10000"/>
                  </a:ext>
                </a:extLst>
              </a:tr>
              <a:tr h="1656043">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b.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đòi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roi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ngựa</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giáp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FontTx/>
                        <a:buNone/>
                      </a:pPr>
                      <a:r>
                        <a:rPr lang="en-US" sz="2400" u="none" strike="noStrike" cap="none"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u="none" strike="noStrike" cap="none" dirty="0" err="1" smtClean="0">
                          <a:solidFill>
                            <a:srgbClr val="FF0000"/>
                          </a:solidFill>
                          <a:latin typeface="Times New Roman" panose="02020603050405020304" pitchFamily="18" charset="0"/>
                          <a:cs typeface="Times New Roman" panose="02020603050405020304" pitchFamily="18" charset="0"/>
                          <a:sym typeface="Times New Roman"/>
                        </a:rPr>
                        <a:t>Vũ</a:t>
                      </a:r>
                      <a:r>
                        <a:rPr lang="en-US" sz="2400" u="none" strike="noStrike" cap="none" dirty="0" smtClean="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khí</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lợi</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smtClean="0">
                          <a:solidFill>
                            <a:srgbClr val="FF0000"/>
                          </a:solidFill>
                          <a:latin typeface="Times New Roman" panose="02020603050405020304" pitchFamily="18" charset="0"/>
                          <a:cs typeface="Times New Roman" panose="02020603050405020304" pitchFamily="18" charset="0"/>
                          <a:sym typeface="Times New Roman"/>
                        </a:rPr>
                        <a:t>hại</a:t>
                      </a:r>
                      <a:endPar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endParaRPr>
                    </a:p>
                    <a:p>
                      <a:pPr defTabSz="457200"/>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Để</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chiến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thắng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không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chỉ</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cần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quyết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tâm</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mà</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còn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cần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đến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những</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vũ</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khí</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sắc</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bén</a:t>
                      </a:r>
                      <a:r>
                        <a:rPr lang="fr-FR" sz="2400" dirty="0" smtClean="0">
                          <a:solidFill>
                            <a:schemeClr val="tx1"/>
                          </a:solidFill>
                          <a:latin typeface="Times New Roman" panose="02020603050405020304" pitchFamily="18" charset="0"/>
                          <a:cs typeface="Times New Roman" panose="02020603050405020304" pitchFamily="18" charset="0"/>
                        </a:rPr>
                        <a:t>.</a:t>
                      </a:r>
                      <a:endParaRPr lang="en-US" sz="2400" dirty="0" smtClean="0">
                        <a:solidFill>
                          <a:schemeClr val="tx1"/>
                        </a:solidFill>
                        <a:latin typeface="Times New Roman" panose="02020603050405020304" pitchFamily="18" charset="0"/>
                        <a:cs typeface="Times New Roman" panose="02020603050405020304" pitchFamily="18" charset="0"/>
                      </a:endParaRPr>
                    </a:p>
                    <a:p>
                      <a:pPr defTabSz="457200"/>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Muốn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có</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vũ</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khí</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tốt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nhất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hiện</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đại</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nhất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thời</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bấy</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giờ</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để</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tiêu</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diệt</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kẻ</a:t>
                      </a:r>
                      <a:r>
                        <a:rPr lang="fr-FR" sz="2400" dirty="0" smtClean="0">
                          <a:solidFill>
                            <a:schemeClr val="tx1"/>
                          </a:solidFill>
                          <a:latin typeface="Times New Roman" panose="02020603050405020304" pitchFamily="18" charset="0"/>
                          <a:cs typeface="Times New Roman" panose="02020603050405020304" pitchFamily="18" charset="0"/>
                        </a:rPr>
                        <a:t> </a:t>
                      </a:r>
                      <a:r>
                        <a:rPr lang="fr-FR" sz="2400" dirty="0" err="1" smtClean="0">
                          <a:solidFill>
                            <a:schemeClr val="tx1"/>
                          </a:solidFill>
                          <a:latin typeface="Times New Roman" panose="02020603050405020304" pitchFamily="18" charset="0"/>
                          <a:cs typeface="Times New Roman" panose="02020603050405020304" pitchFamily="18" charset="0"/>
                        </a:rPr>
                        <a:t>thù</a:t>
                      </a:r>
                      <a:r>
                        <a:rPr lang="fr-FR" sz="2400" dirty="0" smtClean="0">
                          <a:solidFill>
                            <a:schemeClr val="tx1"/>
                          </a:solidFill>
                          <a:latin typeface="Times New Roman" panose="02020603050405020304" pitchFamily="18" charset="0"/>
                          <a:cs typeface="Times New Roman" panose="02020603050405020304" pitchFamily="18" charset="0"/>
                        </a:rPr>
                        <a: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extLst>
                  <a:ext uri="{0D108BD9-81ED-4DB2-BD59-A6C34878D82A}">
                    <a16:rowId xmlns="" xmlns:a16="http://schemas.microsoft.com/office/drawing/2014/main" val="10001"/>
                  </a:ext>
                </a:extLst>
              </a:tr>
              <a:tr h="2409549">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c.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Bà</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con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góp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gạo</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nuôi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algn="just"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defTabSz="457200">
                        <a:lnSpc>
                          <a:spcPct val="100000"/>
                        </a:lnSpc>
                      </a:pP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đùm</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bọc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dưỡng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457200" rtl="0" eaLnBrk="1" fontAlgn="auto" latinLnBrk="0" hangingPunct="1">
                        <a:lnSpc>
                          <a:spcPct val="100000"/>
                        </a:lnSpc>
                        <a:spcBef>
                          <a:spcPts val="0"/>
                        </a:spcBef>
                        <a:spcAft>
                          <a:spcPts val="0"/>
                        </a:spcAft>
                        <a:buClrTx/>
                        <a:buSzTx/>
                        <a:buFontTx/>
                        <a:buNone/>
                        <a:tabLst/>
                        <a:defRPr/>
                      </a:pPr>
                      <a:r>
                        <a:rPr lang="vi-VN" sz="2400" b="1" i="1" u="none" strike="noStrike" cap="none"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vi-VN" sz="2400" b="1" i="1" u="none" strike="noStrike" cap="none" dirty="0" smtClean="0">
                          <a:solidFill>
                            <a:srgbClr val="FF0000"/>
                          </a:solidFill>
                          <a:latin typeface="Times New Roman" panose="02020603050405020304" pitchFamily="18" charset="0"/>
                          <a:cs typeface="Times New Roman" panose="02020603050405020304" pitchFamily="18" charset="0"/>
                          <a:sym typeface="Times New Roman"/>
                        </a:rPr>
                        <a:t> Tinh thần đoàn kết cộng đồng. </a:t>
                      </a:r>
                      <a:endParaRPr lang="vi-VN" sz="2400" b="1" i="1" dirty="0" smtClean="0">
                        <a:solidFill>
                          <a:srgbClr val="FF0000"/>
                        </a:solidFill>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2357641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4" name="Google Shape;661;p19"/>
          <p:cNvGraphicFramePr/>
          <p:nvPr>
            <p:extLst>
              <p:ext uri="{D42A27DB-BD31-4B8C-83A1-F6EECF244321}">
                <p14:modId xmlns:p14="http://schemas.microsoft.com/office/powerpoint/2010/main" val="3307590363"/>
              </p:ext>
            </p:extLst>
          </p:nvPr>
        </p:nvGraphicFramePr>
        <p:xfrm>
          <a:off x="716671" y="1852787"/>
          <a:ext cx="10861657" cy="3204631"/>
        </p:xfrm>
        <a:graphic>
          <a:graphicData uri="http://schemas.openxmlformats.org/drawingml/2006/table">
            <a:tbl>
              <a:tblPr>
                <a:noFill/>
              </a:tblPr>
              <a:tblGrid>
                <a:gridCol w="5886174">
                  <a:extLst>
                    <a:ext uri="{9D8B030D-6E8A-4147-A177-3AD203B41FA5}">
                      <a16:colId xmlns="" xmlns:a16="http://schemas.microsoft.com/office/drawing/2014/main" val="20000"/>
                    </a:ext>
                  </a:extLst>
                </a:gridCol>
                <a:gridCol w="4975483">
                  <a:extLst>
                    <a:ext uri="{9D8B030D-6E8A-4147-A177-3AD203B41FA5}">
                      <a16:colId xmlns="" xmlns:a16="http://schemas.microsoft.com/office/drawing/2014/main" val="20001"/>
                    </a:ext>
                  </a:extLst>
                </a:gridCol>
              </a:tblGrid>
              <a:tr h="35560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a:ea typeface="Times New Roman"/>
                          <a:cs typeface="Times New Roman"/>
                          <a:sym typeface="Times New Roman"/>
                        </a:rPr>
                        <a:t>Chi </a:t>
                      </a:r>
                      <a:r>
                        <a:rPr lang="en-US" sz="2800" b="1" u="none" strike="noStrike" cap="none" dirty="0" err="1">
                          <a:solidFill>
                            <a:schemeClr val="bg1"/>
                          </a:solidFill>
                          <a:latin typeface="Times New Roman"/>
                          <a:ea typeface="Times New Roman"/>
                          <a:cs typeface="Times New Roman"/>
                          <a:sym typeface="Times New Roman"/>
                        </a:rPr>
                        <a:t>tiết</a:t>
                      </a:r>
                      <a:endParaRPr sz="2800"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rgbClr val="CBC967"/>
                    </a:solidFill>
                  </a:tcPr>
                </a:tc>
                <a:tc>
                  <a:txBody>
                    <a:bodyPr/>
                    <a:lstStyle/>
                    <a:p>
                      <a:pPr marL="0" marR="0" lvl="0" indent="0" algn="ctr" rtl="0">
                        <a:lnSpc>
                          <a:spcPct val="115000"/>
                        </a:lnSpc>
                        <a:spcBef>
                          <a:spcPts val="0"/>
                        </a:spcBef>
                        <a:spcAft>
                          <a:spcPts val="0"/>
                        </a:spcAft>
                        <a:buNone/>
                      </a:pPr>
                      <a:r>
                        <a:rPr lang="en-US" sz="2800" b="1" u="none" strike="noStrike" cap="none" dirty="0" err="1" smtClean="0">
                          <a:solidFill>
                            <a:schemeClr val="bg1"/>
                          </a:solidFill>
                          <a:latin typeface="Times New Roman"/>
                          <a:ea typeface="Times New Roman"/>
                          <a:cs typeface="Times New Roman"/>
                          <a:sym typeface="Times New Roman"/>
                        </a:rPr>
                        <a:t>Nghệ</a:t>
                      </a:r>
                      <a:r>
                        <a:rPr lang="en-US" sz="2800" b="1" u="none" strike="noStrike" cap="none" baseline="0" dirty="0" smtClean="0">
                          <a:solidFill>
                            <a:schemeClr val="bg1"/>
                          </a:solidFill>
                          <a:latin typeface="Times New Roman"/>
                          <a:ea typeface="Times New Roman"/>
                          <a:cs typeface="Times New Roman"/>
                          <a:sym typeface="Times New Roman"/>
                        </a:rPr>
                        <a:t> </a:t>
                      </a:r>
                      <a:r>
                        <a:rPr lang="en-US" sz="2800" b="1" u="none" strike="noStrike" cap="none" baseline="0" dirty="0" err="1" smtClean="0">
                          <a:solidFill>
                            <a:schemeClr val="bg1"/>
                          </a:solidFill>
                          <a:latin typeface="Times New Roman"/>
                          <a:ea typeface="Times New Roman"/>
                          <a:cs typeface="Times New Roman"/>
                          <a:sym typeface="Times New Roman"/>
                        </a:rPr>
                        <a:t>thuật</a:t>
                      </a:r>
                      <a:endParaRPr sz="2800" b="1"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rgbClr val="CBC967"/>
                    </a:solidFill>
                  </a:tcPr>
                </a:tc>
                <a:extLst>
                  <a:ext uri="{0D108BD9-81ED-4DB2-BD59-A6C34878D82A}">
                    <a16:rowId xmlns="" xmlns:a16="http://schemas.microsoft.com/office/drawing/2014/main" val="10000"/>
                  </a:ext>
                </a:extLst>
              </a:tr>
              <a:tr h="1066800">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a.Tiếng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nói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đầu</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tiên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xin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đánh</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giặc</a:t>
                      </a:r>
                      <a:endParaRPr sz="2800" u="none" strike="noStrike" cap="none" dirty="0">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rowSpan="3">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tcPr>
                </a:tc>
                <a:extLst>
                  <a:ext uri="{0D108BD9-81ED-4DB2-BD59-A6C34878D82A}">
                    <a16:rowId xmlns="" xmlns:a16="http://schemas.microsoft.com/office/drawing/2014/main" val="10001"/>
                  </a:ext>
                </a:extLst>
              </a:tr>
              <a:tr h="892175">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b.Gióng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đòi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roi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ngựa</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giáp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4"/>
                  </a:ext>
                </a:extLst>
              </a:tr>
              <a:tr h="350525">
                <a:tc>
                  <a:txBody>
                    <a:bodyPr/>
                    <a:lstStyle/>
                    <a:p>
                      <a:pPr marL="0" marR="0" lvl="0" indent="0" algn="just" rtl="0">
                        <a:lnSpc>
                          <a:spcPct val="115000"/>
                        </a:lnSpc>
                        <a:spcBef>
                          <a:spcPts val="0"/>
                        </a:spcBef>
                        <a:spcAft>
                          <a:spcPts val="0"/>
                        </a:spcAft>
                        <a:buNone/>
                      </a:pPr>
                      <a:r>
                        <a:rPr lang="en-US" sz="2800" u="none" strike="noStrike" cap="none" dirty="0">
                          <a:latin typeface="Times New Roman"/>
                          <a:ea typeface="Times New Roman"/>
                          <a:cs typeface="Times New Roman"/>
                          <a:sym typeface="Times New Roman"/>
                        </a:rPr>
                        <a:t>c. </a:t>
                      </a:r>
                      <a:r>
                        <a:rPr lang="en-US" sz="2800" u="none" strike="noStrike" cap="none" dirty="0" err="1">
                          <a:latin typeface="Times New Roman"/>
                          <a:ea typeface="Times New Roman"/>
                          <a:cs typeface="Times New Roman"/>
                          <a:sym typeface="Times New Roman"/>
                        </a:rPr>
                        <a:t>Bà</a:t>
                      </a:r>
                      <a:r>
                        <a:rPr lang="en-US" sz="2800" u="none" strike="noStrike" cap="none" dirty="0">
                          <a:latin typeface="Times New Roman"/>
                          <a:ea typeface="Times New Roman"/>
                          <a:cs typeface="Times New Roman"/>
                          <a:sym typeface="Times New Roman"/>
                        </a:rPr>
                        <a:t> con </a:t>
                      </a:r>
                      <a:r>
                        <a:rPr lang="en-US" sz="2800" u="none" strike="noStrike" cap="none" dirty="0" err="1">
                          <a:latin typeface="Times New Roman"/>
                          <a:ea typeface="Times New Roman"/>
                          <a:cs typeface="Times New Roman"/>
                          <a:sym typeface="Times New Roman"/>
                        </a:rPr>
                        <a:t>góp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gạo</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nuôi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Gióng</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 xmlns:a16="http://schemas.microsoft.com/office/drawing/2014/main" val="10007"/>
                  </a:ext>
                </a:extLst>
              </a:tr>
            </a:tbl>
          </a:graphicData>
        </a:graphic>
      </p:graphicFrame>
      <p:sp>
        <p:nvSpPr>
          <p:cNvPr id="5" name="TextBox 4"/>
          <p:cNvSpPr txBox="1"/>
          <p:nvPr/>
        </p:nvSpPr>
        <p:spPr>
          <a:xfrm>
            <a:off x="7093176" y="2917518"/>
            <a:ext cx="3822798" cy="1384995"/>
          </a:xfrm>
          <a:prstGeom prst="rect">
            <a:avLst/>
          </a:prstGeom>
          <a:noFill/>
        </p:spPr>
        <p:txBody>
          <a:bodyPr wrap="square" rtlCol="0">
            <a:spAutoFit/>
          </a:bodyPr>
          <a:lstStyle/>
          <a:p>
            <a:pPr algn="just"/>
            <a:r>
              <a:rPr lang="en-US" sz="2800" b="1" i="1" dirty="0" err="1" smtClean="0">
                <a:solidFill>
                  <a:srgbClr val="FF0000"/>
                </a:solidFill>
                <a:latin typeface="Times New Roman" panose="02020603050405020304" pitchFamily="18" charset="0"/>
                <a:cs typeface="Times New Roman" panose="02020603050405020304" pitchFamily="18" charset="0"/>
              </a:rPr>
              <a:t>Yếu</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tố</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tưởng</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tượng</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kì</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ảo</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có</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đan</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xen</a:t>
            </a:r>
            <a:r>
              <a:rPr lang="en-US" sz="2800" b="1" i="1" dirty="0" smtClean="0">
                <a:solidFill>
                  <a:srgbClr val="FF0000"/>
                </a:solidFill>
                <a:latin typeface="Times New Roman" panose="02020603050405020304" pitchFamily="18" charset="0"/>
                <a:cs typeface="Times New Roman" panose="02020603050405020304" pitchFamily="18" charset="0"/>
              </a:rPr>
              <a:t> chi </a:t>
            </a:r>
            <a:r>
              <a:rPr lang="en-US" sz="2800" b="1" i="1" dirty="0" err="1" smtClean="0">
                <a:solidFill>
                  <a:srgbClr val="FF0000"/>
                </a:solidFill>
                <a:latin typeface="Times New Roman" panose="02020603050405020304" pitchFamily="18" charset="0"/>
                <a:cs typeface="Times New Roman" panose="02020603050405020304" pitchFamily="18" charset="0"/>
              </a:rPr>
              <a:t>tiết</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đời</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thường</a:t>
            </a:r>
            <a:endParaRPr lang="en-US" sz="28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448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 descr="Thanh_Giong_bay_ve_tro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6190" y="2293033"/>
            <a:ext cx="4209367" cy="2665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p:nvSpPr>
        <p:spPr>
          <a:xfrm>
            <a:off x="165628" y="2067950"/>
            <a:ext cx="2943331" cy="664313"/>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21930" y="2129521"/>
            <a:ext cx="4291820"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Chú </a:t>
            </a:r>
            <a:r>
              <a:rPr lang="vi-VN" sz="2800" b="1" i="1" kern="0" dirty="0">
                <a:latin typeface="Times New Roman"/>
                <a:ea typeface="Times New Roman"/>
                <a:cs typeface="Times New Roman"/>
                <a:sym typeface="Times New Roman"/>
              </a:rPr>
              <a:t>bé </a:t>
            </a:r>
            <a:r>
              <a:rPr lang="en-US" sz="2800" b="1" i="1" kern="0" dirty="0" smtClean="0">
                <a:latin typeface="Times New Roman"/>
                <a:ea typeface="Times New Roman"/>
                <a:cs typeface="Times New Roman"/>
                <a:sym typeface="Times New Roman"/>
              </a:rPr>
              <a:t>v</a:t>
            </a:r>
            <a:r>
              <a:rPr lang="vi-VN" sz="2800" b="1" i="1" kern="0" dirty="0" smtClean="0">
                <a:latin typeface="Times New Roman"/>
                <a:ea typeface="Times New Roman"/>
                <a:cs typeface="Times New Roman"/>
                <a:sym typeface="Times New Roman"/>
              </a:rPr>
              <a:t>ươn </a:t>
            </a:r>
            <a:r>
              <a:rPr lang="vi-VN" sz="2800" b="1" i="1" kern="0" dirty="0">
                <a:latin typeface="Times New Roman"/>
                <a:ea typeface="Times New Roman"/>
                <a:cs typeface="Times New Roman"/>
                <a:sym typeface="Times New Roman"/>
              </a:rPr>
              <a:t>vai trở thành tráng sĩ oai phong lẫm liệt.</a:t>
            </a:r>
            <a:endParaRPr lang="vi-VN" sz="2800" kern="0" dirty="0">
              <a:latin typeface="Times New Roman"/>
              <a:ea typeface="Times New Roman"/>
              <a:cs typeface="Times New Roman"/>
              <a:sym typeface="Times New Roman"/>
            </a:endParaRPr>
          </a:p>
        </p:txBody>
      </p:sp>
      <p:sp>
        <p:nvSpPr>
          <p:cNvPr id="10" name="Rectangle 9"/>
          <p:cNvSpPr/>
          <p:nvPr/>
        </p:nvSpPr>
        <p:spPr>
          <a:xfrm>
            <a:off x="5721929" y="4958861"/>
            <a:ext cx="5643541" cy="1083374"/>
          </a:xfrm>
          <a:prstGeom prst="rect">
            <a:avLst/>
          </a:prstGeom>
          <a:solidFill>
            <a:schemeClr val="bg1"/>
          </a:solidFill>
        </p:spPr>
        <p:txBody>
          <a:bodyPr wrap="square">
            <a:spAutoFit/>
          </a:bodyPr>
          <a:lstStyle/>
          <a:p>
            <a:pPr lvl="0" algn="just">
              <a:lnSpc>
                <a:spcPct val="115000"/>
              </a:lnSpc>
              <a:buClr>
                <a:srgbClr val="000000"/>
              </a:buClr>
              <a:defRPr/>
            </a:pPr>
            <a:r>
              <a:rPr lang="en-US" sz="2800" b="1" i="1" kern="0" dirty="0" err="1" smtClean="0">
                <a:latin typeface="Times New Roman"/>
                <a:ea typeface="Times New Roman"/>
                <a:cs typeface="Times New Roman"/>
                <a:sym typeface="Times New Roman"/>
              </a:rPr>
              <a:t>Tráng</a:t>
            </a:r>
            <a:r>
              <a:rPr lang="en-US" sz="2800" b="1" i="1" kern="0" dirty="0" smtClean="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sp>
        <p:nvSpPr>
          <p:cNvPr id="11" name="Rectangle 10"/>
          <p:cNvSpPr/>
          <p:nvPr/>
        </p:nvSpPr>
        <p:spPr>
          <a:xfrm>
            <a:off x="5721930" y="3560497"/>
            <a:ext cx="4914672"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Roi </a:t>
            </a:r>
            <a:r>
              <a:rPr lang="vi-VN" sz="2800" b="1" i="1" kern="0" dirty="0">
                <a:latin typeface="Times New Roman"/>
                <a:ea typeface="Times New Roman"/>
                <a:cs typeface="Times New Roman"/>
                <a:sym typeface="Times New Roman"/>
              </a:rPr>
              <a:t>sắt gãy, Gióng nhổ những bụi tre bên đường đánh giặc.</a:t>
            </a:r>
            <a:r>
              <a:rPr lang="vi-VN" sz="2800" i="1" kern="0" dirty="0">
                <a:latin typeface="Times New Roman"/>
                <a:ea typeface="Times New Roman"/>
                <a:cs typeface="Times New Roman"/>
                <a:sym typeface="Times New Roman"/>
              </a:rPr>
              <a:t> </a:t>
            </a:r>
          </a:p>
        </p:txBody>
      </p:sp>
      <p:pic>
        <p:nvPicPr>
          <p:cNvPr id="12"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523890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205958" y="-562593"/>
            <a:ext cx="6002591"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a:off x="0" y="306412"/>
            <a:ext cx="14061744" cy="6738961"/>
          </a:xfrm>
          <a:prstGeom prst="rect">
            <a:avLst/>
          </a:prstGeom>
        </p:spPr>
      </p:pic>
      <p:sp>
        <p:nvSpPr>
          <p:cNvPr id="13" name="TextBox 12"/>
          <p:cNvSpPr txBox="1"/>
          <p:nvPr/>
        </p:nvSpPr>
        <p:spPr>
          <a:xfrm>
            <a:off x="7116363" y="926789"/>
            <a:ext cx="4899098" cy="1862048"/>
          </a:xfrm>
          <a:prstGeom prst="rect">
            <a:avLst/>
          </a:prstGeom>
          <a:noFill/>
        </p:spPr>
        <p:txBody>
          <a:bodyPr wrap="none" rtlCol="0">
            <a:spAutoFit/>
          </a:bodyPr>
          <a:lstStyle/>
          <a:p>
            <a:pPr algn="ctr"/>
            <a:r>
              <a:rPr lang="en-US" sz="11500" dirty="0" err="1" smtClean="0">
                <a:latin typeface="#9Slide05 Thunder" panose="02000000000000000000" pitchFamily="2" charset="0"/>
              </a:rPr>
              <a:t>Thánh</a:t>
            </a:r>
            <a:r>
              <a:rPr lang="en-US" sz="11500" dirty="0" smtClean="0">
                <a:latin typeface="#9Slide05 Thunder" panose="02000000000000000000" pitchFamily="2" charset="0"/>
              </a:rPr>
              <a:t> </a:t>
            </a:r>
            <a:r>
              <a:rPr lang="en-US" sz="11500" dirty="0" err="1">
                <a:latin typeface="#9Slide05 Thunder" panose="02000000000000000000" pitchFamily="2" charset="0"/>
              </a:rPr>
              <a:t>G</a:t>
            </a:r>
            <a:r>
              <a:rPr lang="en-US" sz="11500" dirty="0" err="1" smtClean="0">
                <a:latin typeface="#9Slide05 Thunder" panose="02000000000000000000" pitchFamily="2" charset="0"/>
              </a:rPr>
              <a:t>ióng</a:t>
            </a:r>
            <a:endParaRPr lang="en-US" sz="11500" dirty="0">
              <a:latin typeface="#9Slide05 Thunder" panose="02000000000000000000" pitchFamily="2" charset="0"/>
            </a:endParaRPr>
          </a:p>
        </p:txBody>
      </p:sp>
      <p:cxnSp>
        <p:nvCxnSpPr>
          <p:cNvPr id="14" name="Straight Connector 13"/>
          <p:cNvCxnSpPr/>
          <p:nvPr/>
        </p:nvCxnSpPr>
        <p:spPr>
          <a:xfrm>
            <a:off x="7227820" y="1022323"/>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227820" y="2788837"/>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25212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10849" y="1593286"/>
            <a:ext cx="9520942" cy="587853"/>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Chú </a:t>
            </a:r>
            <a:r>
              <a:rPr lang="vi-VN" sz="2800" b="1" i="1" kern="0" dirty="0">
                <a:solidFill>
                  <a:prstClr val="black"/>
                </a:solidFill>
                <a:latin typeface="Times New Roman"/>
                <a:ea typeface="Times New Roman"/>
                <a:cs typeface="Times New Roman"/>
                <a:sym typeface="Times New Roman"/>
              </a:rPr>
              <a:t>bé </a:t>
            </a:r>
            <a:r>
              <a:rPr lang="en-US" sz="2800" b="1" i="1" kern="0" dirty="0" smtClean="0">
                <a:solidFill>
                  <a:prstClr val="black"/>
                </a:solidFill>
                <a:latin typeface="Times New Roman"/>
                <a:ea typeface="Times New Roman"/>
                <a:cs typeface="Times New Roman"/>
                <a:sym typeface="Times New Roman"/>
              </a:rPr>
              <a:t>v</a:t>
            </a:r>
            <a:r>
              <a:rPr lang="vi-VN" sz="2800" b="1" i="1" kern="0" dirty="0" smtClean="0">
                <a:solidFill>
                  <a:prstClr val="black"/>
                </a:solidFill>
                <a:latin typeface="Times New Roman"/>
                <a:ea typeface="Times New Roman"/>
                <a:cs typeface="Times New Roman"/>
                <a:sym typeface="Times New Roman"/>
              </a:rPr>
              <a:t>ươn </a:t>
            </a:r>
            <a:r>
              <a:rPr lang="vi-VN" sz="2800" b="1" i="1" kern="0" dirty="0">
                <a:solidFill>
                  <a:prstClr val="black"/>
                </a:solidFill>
                <a:latin typeface="Times New Roman"/>
                <a:ea typeface="Times New Roman"/>
                <a:cs typeface="Times New Roman"/>
                <a:sym typeface="Times New Roman"/>
              </a:rPr>
              <a:t>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258535" y="2412274"/>
            <a:ext cx="8069539" cy="1384995"/>
          </a:xfrm>
          <a:prstGeom prst="rect">
            <a:avLst/>
          </a:prstGeom>
        </p:spPr>
        <p:txBody>
          <a:bodyPr wrap="square">
            <a:spAutoFit/>
          </a:bodyPr>
          <a:lstStyle/>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Rectangle 13"/>
          <p:cNvSpPr/>
          <p:nvPr/>
        </p:nvSpPr>
        <p:spPr>
          <a:xfrm>
            <a:off x="258535" y="3749457"/>
            <a:ext cx="8069539" cy="3108543"/>
          </a:xfrm>
          <a:prstGeom prst="rect">
            <a:avLst/>
          </a:prstGeom>
        </p:spPr>
        <p:txBody>
          <a:bodyPr wrap="square">
            <a:spAutoFit/>
          </a:bodyPr>
          <a:lstStyle/>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bậc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defTabSz="457200"/>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endParaRPr lang="en-US" sz="2800" dirty="0">
              <a:latin typeface="Times New Roman" panose="02020603050405020304" pitchFamily="18" charset="0"/>
              <a:cs typeface="Times New Roman" panose="02020603050405020304" pitchFamily="18" charset="0"/>
            </a:endParaRPr>
          </a:p>
        </p:txBody>
      </p:sp>
      <p:sp>
        <p:nvSpPr>
          <p:cNvPr id="15" name="Rectangle 14"/>
          <p:cNvSpPr/>
          <p:nvPr/>
        </p:nvSpPr>
        <p:spPr>
          <a:xfrm>
            <a:off x="8729003" y="2629341"/>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22">
            <a:alphaModFix/>
          </a:blip>
          <a:srcRect/>
          <a:stretch/>
        </p:blipFill>
        <p:spPr>
          <a:xfrm>
            <a:off x="9137647" y="2985232"/>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7586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80">
                                          <p:stCondLst>
                                            <p:cond delay="0"/>
                                          </p:stCondLst>
                                        </p:cTn>
                                        <p:tgtEl>
                                          <p:spTgt spid="13"/>
                                        </p:tgtEl>
                                      </p:cBhvr>
                                    </p:animEffect>
                                    <p:anim calcmode="lin" valueType="num">
                                      <p:cBhvr>
                                        <p:cTn id="13"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8" dur="26">
                                          <p:stCondLst>
                                            <p:cond delay="650"/>
                                          </p:stCondLst>
                                        </p:cTn>
                                        <p:tgtEl>
                                          <p:spTgt spid="13"/>
                                        </p:tgtEl>
                                      </p:cBhvr>
                                      <p:to x="100000" y="60000"/>
                                    </p:animScale>
                                    <p:animScale>
                                      <p:cBhvr>
                                        <p:cTn id="19" dur="166" decel="50000">
                                          <p:stCondLst>
                                            <p:cond delay="676"/>
                                          </p:stCondLst>
                                        </p:cTn>
                                        <p:tgtEl>
                                          <p:spTgt spid="13"/>
                                        </p:tgtEl>
                                      </p:cBhvr>
                                      <p:to x="100000" y="100000"/>
                                    </p:animScale>
                                    <p:animScale>
                                      <p:cBhvr>
                                        <p:cTn id="20" dur="26">
                                          <p:stCondLst>
                                            <p:cond delay="1312"/>
                                          </p:stCondLst>
                                        </p:cTn>
                                        <p:tgtEl>
                                          <p:spTgt spid="13"/>
                                        </p:tgtEl>
                                      </p:cBhvr>
                                      <p:to x="100000" y="80000"/>
                                    </p:animScale>
                                    <p:animScale>
                                      <p:cBhvr>
                                        <p:cTn id="21" dur="166" decel="50000">
                                          <p:stCondLst>
                                            <p:cond delay="1338"/>
                                          </p:stCondLst>
                                        </p:cTn>
                                        <p:tgtEl>
                                          <p:spTgt spid="13"/>
                                        </p:tgtEl>
                                      </p:cBhvr>
                                      <p:to x="100000" y="100000"/>
                                    </p:animScale>
                                    <p:animScale>
                                      <p:cBhvr>
                                        <p:cTn id="22" dur="26">
                                          <p:stCondLst>
                                            <p:cond delay="1642"/>
                                          </p:stCondLst>
                                        </p:cTn>
                                        <p:tgtEl>
                                          <p:spTgt spid="13"/>
                                        </p:tgtEl>
                                      </p:cBhvr>
                                      <p:to x="100000" y="90000"/>
                                    </p:animScale>
                                    <p:animScale>
                                      <p:cBhvr>
                                        <p:cTn id="23" dur="166" decel="50000">
                                          <p:stCondLst>
                                            <p:cond delay="1668"/>
                                          </p:stCondLst>
                                        </p:cTn>
                                        <p:tgtEl>
                                          <p:spTgt spid="13"/>
                                        </p:tgtEl>
                                      </p:cBhvr>
                                      <p:to x="100000" y="100000"/>
                                    </p:animScale>
                                    <p:animScale>
                                      <p:cBhvr>
                                        <p:cTn id="24" dur="26">
                                          <p:stCondLst>
                                            <p:cond delay="1808"/>
                                          </p:stCondLst>
                                        </p:cTn>
                                        <p:tgtEl>
                                          <p:spTgt spid="13"/>
                                        </p:tgtEl>
                                      </p:cBhvr>
                                      <p:to x="100000" y="95000"/>
                                    </p:animScale>
                                    <p:animScale>
                                      <p:cBhvr>
                                        <p:cTn id="25" dur="166" decel="50000">
                                          <p:stCondLst>
                                            <p:cond delay="1834"/>
                                          </p:stCondLst>
                                        </p:cTn>
                                        <p:tgtEl>
                                          <p:spTgt spid="13"/>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Effect transition="in" filter="wipe(down)">
                                      <p:cBhvr>
                                        <p:cTn id="30" dur="500"/>
                                        <p:tgtEl>
                                          <p:spTgt spid="14">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wipe(down)">
                                      <p:cBhvr>
                                        <p:cTn id="4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0" name="Rectangle 9"/>
          <p:cNvSpPr/>
          <p:nvPr/>
        </p:nvSpPr>
        <p:spPr>
          <a:xfrm>
            <a:off x="448739" y="1776728"/>
            <a:ext cx="9483052" cy="587853"/>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smtClean="0">
                <a:latin typeface="Times New Roman"/>
                <a:ea typeface="Times New Roman"/>
                <a:cs typeface="Times New Roman"/>
                <a:sym typeface="Times New Roman"/>
              </a:rPr>
              <a:t>Roi </a:t>
            </a:r>
            <a:r>
              <a:rPr lang="vi-VN" sz="2800" b="1" i="1" kern="0" dirty="0">
                <a:latin typeface="Times New Roman"/>
                <a:ea typeface="Times New Roman"/>
                <a:cs typeface="Times New Roman"/>
                <a:sym typeface="Times New Roman"/>
              </a:rPr>
              <a:t>sắt gãy, Gióng nhổ những bụi tre bên đường đánh giặc.</a:t>
            </a:r>
            <a:r>
              <a:rPr lang="vi-VN" sz="2800" i="1" kern="0" dirty="0">
                <a:latin typeface="Times New Roman"/>
                <a:ea typeface="Times New Roman"/>
                <a:cs typeface="Times New Roman"/>
                <a:sym typeface="Times New Roman"/>
              </a:rPr>
              <a:t> </a:t>
            </a:r>
          </a:p>
        </p:txBody>
      </p:sp>
      <p:sp>
        <p:nvSpPr>
          <p:cNvPr id="11" name="Rectangle 10"/>
          <p:cNvSpPr/>
          <p:nvPr/>
        </p:nvSpPr>
        <p:spPr>
          <a:xfrm>
            <a:off x="448739" y="2720472"/>
            <a:ext cx="7112028" cy="3108543"/>
          </a:xfrm>
          <a:prstGeom prst="rect">
            <a:avLst/>
          </a:prstGeom>
        </p:spPr>
        <p:txBody>
          <a:bodyPr wrap="square">
            <a:spAutoFit/>
          </a:bodyPr>
          <a:lstStyle/>
          <a:p>
            <a:pPr algn="just" fontAlgn="base">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phun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lửa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lao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thẳng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có</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giặc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Roi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nhổ</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tre</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cạnh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đường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quật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vào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quân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giăc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b="1" kern="0"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Gióng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đánh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giặc</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bằng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cả</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vũ</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khí</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thô</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sơ</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bình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thường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nhất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thần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tiến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mãnh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liệt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của</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người</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hùng</a:t>
            </a:r>
            <a:r>
              <a:rPr lang="en-US" altLang="en-US" sz="2800" b="1" i="1" kern="0" dirty="0">
                <a:solidFill>
                  <a:srgbClr val="FF0000"/>
                </a:solidFill>
                <a:latin typeface="Times New Roman" panose="02020603050405020304" pitchFamily="18" charset="0"/>
                <a:cs typeface="Times New Roman" panose="02020603050405020304" pitchFamily="18" charset="0"/>
              </a:rPr>
              <a:t>.</a:t>
            </a:r>
          </a:p>
        </p:txBody>
      </p:sp>
      <p:pic>
        <p:nvPicPr>
          <p:cNvPr id="17" name="Google Shape;1074;p37"/>
          <p:cNvPicPr preferRelativeResize="0"/>
          <p:nvPr/>
        </p:nvPicPr>
        <p:blipFill rotWithShape="1">
          <a:blip r:embed="rId22">
            <a:alphaModFix/>
          </a:blip>
          <a:srcRect/>
          <a:stretch/>
        </p:blipFill>
        <p:spPr>
          <a:xfrm>
            <a:off x="7910504" y="2720472"/>
            <a:ext cx="3803625" cy="3662916"/>
          </a:xfrm>
          <a:prstGeom prst="ellipse">
            <a:avLst/>
          </a:prstGeom>
          <a:noFill/>
          <a:ln>
            <a:noFill/>
          </a:ln>
        </p:spPr>
      </p:pic>
    </p:spTree>
    <p:extLst>
      <p:ext uri="{BB962C8B-B14F-4D97-AF65-F5344CB8AC3E}">
        <p14:creationId xmlns:p14="http://schemas.microsoft.com/office/powerpoint/2010/main" val="260409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circle(in)">
                                      <p:cBhvr>
                                        <p:cTn id="12" dur="20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fade">
                                      <p:cBhvr>
                                        <p:cTn id="17" dur="1000"/>
                                        <p:tgtEl>
                                          <p:spTgt spid="11">
                                            <p:txEl>
                                              <p:pRg st="0" end="0"/>
                                            </p:txEl>
                                          </p:spTgt>
                                        </p:tgtEl>
                                      </p:cBhvr>
                                    </p:animEffect>
                                    <p:anim calcmode="lin" valueType="num">
                                      <p:cBhvr>
                                        <p:cTn id="1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11">
                                            <p:txEl>
                                              <p:pRg st="1" end="1"/>
                                            </p:txEl>
                                          </p:spTgt>
                                        </p:tgtEl>
                                        <p:attrNameLst>
                                          <p:attrName>style.visibility</p:attrName>
                                        </p:attrNameLst>
                                      </p:cBhvr>
                                      <p:to>
                                        <p:strVal val="visible"/>
                                      </p:to>
                                    </p:set>
                                    <p:animEffect transition="in" filter="fade">
                                      <p:cBhvr>
                                        <p:cTn id="24" dur="1000"/>
                                        <p:tgtEl>
                                          <p:spTgt spid="11">
                                            <p:txEl>
                                              <p:pRg st="1" end="1"/>
                                            </p:txEl>
                                          </p:spTgt>
                                        </p:tgtEl>
                                      </p:cBhvr>
                                    </p:animEffect>
                                    <p:anim calcmode="lin" valueType="num">
                                      <p:cBhvr>
                                        <p:cTn id="25"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Effect transition="in" filter="wipe(down)">
                                      <p:cBhvr>
                                        <p:cTn id="31"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7" name="Rectangle 6"/>
          <p:cNvSpPr/>
          <p:nvPr/>
        </p:nvSpPr>
        <p:spPr>
          <a:xfrm>
            <a:off x="780517" y="1829240"/>
            <a:ext cx="10164148" cy="548099"/>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smtClean="0">
                <a:latin typeface="Times New Roman"/>
                <a:ea typeface="Times New Roman"/>
                <a:cs typeface="Times New Roman"/>
                <a:sym typeface="Times New Roman"/>
              </a:rPr>
              <a:t>Tráng</a:t>
            </a:r>
            <a:r>
              <a:rPr lang="en-US" sz="2800" b="1" i="1" kern="0" dirty="0" smtClean="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pic>
        <p:nvPicPr>
          <p:cNvPr id="8" name="Google Shape;580;p13"/>
          <p:cNvPicPr preferRelativeResize="0"/>
          <p:nvPr/>
        </p:nvPicPr>
        <p:blipFill rotWithShape="1">
          <a:blip r:embed="rId22">
            <a:alphaModFix/>
          </a:blip>
          <a:srcRect/>
          <a:stretch/>
        </p:blipFill>
        <p:spPr>
          <a:xfrm>
            <a:off x="780517" y="2715752"/>
            <a:ext cx="2570856" cy="3508081"/>
          </a:xfrm>
          <a:prstGeom prst="rect">
            <a:avLst/>
          </a:prstGeom>
          <a:noFill/>
          <a:ln>
            <a:noFill/>
          </a:ln>
          <a:effectLst>
            <a:outerShdw blurRad="107950" dist="12700" dir="5400000" algn="ctr">
              <a:srgbClr val="000000"/>
            </a:outerShdw>
          </a:effectLst>
        </p:spPr>
      </p:pic>
      <p:sp>
        <p:nvSpPr>
          <p:cNvPr id="9" name="Rectangle 8"/>
          <p:cNvSpPr/>
          <p:nvPr/>
        </p:nvSpPr>
        <p:spPr>
          <a:xfrm>
            <a:off x="3613954" y="2899846"/>
            <a:ext cx="7604505" cy="3323987"/>
          </a:xfrm>
          <a:prstGeom prst="rect">
            <a:avLst/>
          </a:prstGeom>
        </p:spPr>
        <p:txBody>
          <a:bodyPr wrap="square">
            <a:spAutoFit/>
          </a:bodyPr>
          <a:lstStyle/>
          <a:p>
            <a:pPr algn="just" fontAlgn="base">
              <a:lnSpc>
                <a:spcPct val="150000"/>
              </a:lnSpc>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cởi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giáp</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bỏ</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rồi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cả</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người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lẫn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bay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trời</a:t>
            </a:r>
            <a:r>
              <a:rPr lang="en-US" altLang="en-US" sz="2800" kern="0" dirty="0">
                <a:latin typeface="Times New Roman" panose="02020603050405020304" pitchFamily="18" charset="0"/>
                <a:cs typeface="Times New Roman" panose="02020603050405020304" pitchFamily="18" charset="0"/>
              </a:rPr>
              <a:t>” </a:t>
            </a:r>
          </a:p>
          <a:p>
            <a:pPr algn="just" fontAlgn="base">
              <a:lnSpc>
                <a:spcPct val="150000"/>
              </a:lnSpc>
              <a:spcBef>
                <a:spcPct val="0"/>
              </a:spcBef>
              <a:spcAft>
                <a:spcPct val="0"/>
              </a:spcAft>
              <a:defRPr/>
            </a:pP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smtClean="0">
                <a:latin typeface="Times New Roman" panose="02020603050405020304" pitchFamily="18" charset="0"/>
                <a:cs typeface="Times New Roman" panose="02020603050405020304" pitchFamily="18" charset="0"/>
              </a:rPr>
              <a:t>Có</a:t>
            </a:r>
            <a:r>
              <a:rPr lang="en-US" altLang="en-US" sz="2800" kern="0" dirty="0" smtClean="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nhưng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màng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danh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vọng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dấu</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tích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chiến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để</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quê</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smtClean="0">
                <a:latin typeface="Times New Roman" panose="02020603050405020304" pitchFamily="18" charset="0"/>
                <a:cs typeface="Times New Roman" panose="02020603050405020304" pitchFamily="18" charset="0"/>
              </a:rPr>
              <a:t>hương</a:t>
            </a:r>
            <a:r>
              <a:rPr lang="en-US" altLang="en-US" sz="2800" kern="0" dirty="0">
                <a:latin typeface="Times New Roman" panose="02020603050405020304" pitchFamily="18" charset="0"/>
                <a:cs typeface="Times New Roman" panose="02020603050405020304" pitchFamily="18" charset="0"/>
              </a:rPr>
              <a:t> </a:t>
            </a:r>
            <a:endParaRPr lang="en-US" altLang="en-US" sz="2800" kern="0" dirty="0" smtClean="0">
              <a:latin typeface="Times New Roman" panose="02020603050405020304" pitchFamily="18" charset="0"/>
              <a:cs typeface="Times New Roman" panose="02020603050405020304" pitchFamily="18" charset="0"/>
            </a:endParaRPr>
          </a:p>
          <a:p>
            <a:pPr algn="just" fontAlgn="base">
              <a:lnSpc>
                <a:spcPct val="150000"/>
              </a:lnSpc>
              <a:spcBef>
                <a:spcPct val="0"/>
              </a:spcBef>
              <a:spcAft>
                <a:spcPct val="0"/>
              </a:spcAft>
              <a:defRPr/>
            </a:pPr>
            <a:r>
              <a:rPr lang="en-US" altLang="en-US" sz="2800"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bất</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tử</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hóa</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Thánh</a:t>
            </a:r>
            <a:r>
              <a:rPr lang="en-US" altLang="en-US" sz="2800" b="1" i="1" kern="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G</a:t>
            </a:r>
            <a:r>
              <a:rPr lang="en-US" altLang="en-US" sz="2800" b="1" i="1" kern="0" dirty="0" err="1"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ióng</a:t>
            </a:r>
            <a:endParaRPr lang="en-US" altLang="en-US" sz="2800" b="1" i="1" kern="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2034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9">
                                            <p:txEl>
                                              <p:pRg st="0" end="0"/>
                                            </p:txEl>
                                          </p:spTgt>
                                        </p:tgtEl>
                                        <p:attrNameLst>
                                          <p:attrName>style.visibility</p:attrName>
                                        </p:attrNameLst>
                                      </p:cBhvr>
                                      <p:to>
                                        <p:strVal val="visible"/>
                                      </p:to>
                                    </p:set>
                                    <p:anim calcmode="lin" valueType="num">
                                      <p:cBhvr>
                                        <p:cTn id="1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p:cTn id="25"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Effect transition="in" filter="fade">
                                      <p:cBhvr>
                                        <p:cTn id="32" dur="1000"/>
                                        <p:tgtEl>
                                          <p:spTgt spid="9">
                                            <p:txEl>
                                              <p:pRg st="2" end="2"/>
                                            </p:txEl>
                                          </p:spTgt>
                                        </p:tgtEl>
                                      </p:cBhvr>
                                    </p:animEffect>
                                    <p:anim calcmode="lin" valueType="num">
                                      <p:cBhvr>
                                        <p:cTn id="33"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5696" y="2016980"/>
            <a:ext cx="4291820"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Chú </a:t>
            </a:r>
            <a:r>
              <a:rPr lang="vi-VN" sz="2800" b="1" i="1" kern="0" dirty="0">
                <a:solidFill>
                  <a:prstClr val="black"/>
                </a:solidFill>
                <a:latin typeface="Times New Roman"/>
                <a:ea typeface="Times New Roman"/>
                <a:cs typeface="Times New Roman"/>
                <a:sym typeface="Times New Roman"/>
              </a:rPr>
              <a:t>bé </a:t>
            </a:r>
            <a:r>
              <a:rPr lang="en-US" sz="2800" b="1" i="1" kern="0" dirty="0" smtClean="0">
                <a:solidFill>
                  <a:prstClr val="black"/>
                </a:solidFill>
                <a:latin typeface="Times New Roman"/>
                <a:ea typeface="Times New Roman"/>
                <a:cs typeface="Times New Roman"/>
                <a:sym typeface="Times New Roman"/>
              </a:rPr>
              <a:t>v</a:t>
            </a:r>
            <a:r>
              <a:rPr lang="vi-VN" sz="2800" b="1" i="1" kern="0" dirty="0" smtClean="0">
                <a:solidFill>
                  <a:prstClr val="black"/>
                </a:solidFill>
                <a:latin typeface="Times New Roman"/>
                <a:ea typeface="Times New Roman"/>
                <a:cs typeface="Times New Roman"/>
                <a:sym typeface="Times New Roman"/>
              </a:rPr>
              <a:t>ươn </a:t>
            </a:r>
            <a:r>
              <a:rPr lang="vi-VN" sz="2800" b="1" i="1" kern="0" dirty="0">
                <a:solidFill>
                  <a:prstClr val="black"/>
                </a:solidFill>
                <a:latin typeface="Times New Roman"/>
                <a:ea typeface="Times New Roman"/>
                <a:cs typeface="Times New Roman"/>
                <a:sym typeface="Times New Roman"/>
              </a:rPr>
              <a:t>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sp>
        <p:nvSpPr>
          <p:cNvPr id="10" name="Rectangle 9"/>
          <p:cNvSpPr/>
          <p:nvPr/>
        </p:nvSpPr>
        <p:spPr>
          <a:xfrm>
            <a:off x="685695" y="4846320"/>
            <a:ext cx="5643541" cy="1083374"/>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smtClean="0">
                <a:solidFill>
                  <a:prstClr val="black"/>
                </a:solidFill>
                <a:latin typeface="Times New Roman"/>
                <a:ea typeface="Times New Roman"/>
                <a:cs typeface="Times New Roman"/>
                <a:sym typeface="Times New Roman"/>
              </a:rPr>
              <a:t>Tráng</a:t>
            </a:r>
            <a:r>
              <a:rPr lang="en-US" sz="2800" b="1" i="1" kern="0" dirty="0" smtClean="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sĩ</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đánh</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giặc</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xong</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cởi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áo</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giáp</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sắt</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bỏ</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lại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và</a:t>
            </a:r>
            <a:r>
              <a:rPr lang="en-US" sz="2800" b="1" i="1" kern="0" dirty="0">
                <a:solidFill>
                  <a:prstClr val="black"/>
                </a:solidFill>
                <a:latin typeface="Times New Roman"/>
                <a:ea typeface="Times New Roman"/>
                <a:cs typeface="Times New Roman"/>
                <a:sym typeface="Times New Roman"/>
              </a:rPr>
              <a:t> </a:t>
            </a:r>
            <a:r>
              <a:rPr lang="en-US" sz="2800" b="1" kern="0" dirty="0">
                <a:solidFill>
                  <a:prstClr val="black"/>
                </a:solidFill>
                <a:latin typeface="Times New Roman"/>
                <a:ea typeface="Times New Roman"/>
                <a:cs typeface="Times New Roman"/>
                <a:sym typeface="Times New Roman"/>
              </a:rPr>
              <a:t> bay </a:t>
            </a:r>
            <a:r>
              <a:rPr lang="en-US" sz="2800" b="1" kern="0" dirty="0" err="1">
                <a:solidFill>
                  <a:prstClr val="black"/>
                </a:solidFill>
                <a:latin typeface="Times New Roman"/>
                <a:ea typeface="Times New Roman"/>
                <a:cs typeface="Times New Roman"/>
                <a:sym typeface="Times New Roman"/>
              </a:rPr>
              <a:t>về</a:t>
            </a:r>
            <a:r>
              <a:rPr lang="en-US" sz="2800" b="1" kern="0" dirty="0">
                <a:solidFill>
                  <a:prstClr val="black"/>
                </a:solidFill>
                <a:latin typeface="Times New Roman"/>
                <a:ea typeface="Times New Roman"/>
                <a:cs typeface="Times New Roman"/>
                <a:sym typeface="Times New Roman"/>
              </a:rPr>
              <a:t> </a:t>
            </a:r>
            <a:r>
              <a:rPr lang="en-US" sz="2800" b="1" kern="0" dirty="0" err="1">
                <a:solidFill>
                  <a:prstClr val="black"/>
                </a:solidFill>
                <a:latin typeface="Times New Roman"/>
                <a:ea typeface="Times New Roman"/>
                <a:cs typeface="Times New Roman"/>
                <a:sym typeface="Times New Roman"/>
              </a:rPr>
              <a:t>trời</a:t>
            </a:r>
            <a:r>
              <a:rPr lang="en-US" sz="2800" b="1" kern="0" dirty="0">
                <a:solidFill>
                  <a:prstClr val="black"/>
                </a:solidFill>
                <a:latin typeface="Times New Roman"/>
                <a:ea typeface="Times New Roman"/>
                <a:cs typeface="Times New Roman"/>
                <a:sym typeface="Times New Roman"/>
              </a:rPr>
              <a:t>.</a:t>
            </a:r>
            <a:endParaRPr lang="en-US" sz="2800" kern="0" dirty="0">
              <a:solidFill>
                <a:prstClr val="black"/>
              </a:solidFill>
              <a:latin typeface="Times New Roman"/>
              <a:ea typeface="Times New Roman"/>
              <a:cs typeface="Times New Roman"/>
              <a:sym typeface="Times New Roman"/>
            </a:endParaRPr>
          </a:p>
        </p:txBody>
      </p:sp>
      <p:sp>
        <p:nvSpPr>
          <p:cNvPr id="11" name="Rectangle 10"/>
          <p:cNvSpPr/>
          <p:nvPr/>
        </p:nvSpPr>
        <p:spPr>
          <a:xfrm>
            <a:off x="685696" y="3447956"/>
            <a:ext cx="4914672"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smtClean="0">
                <a:solidFill>
                  <a:prstClr val="black"/>
                </a:solidFill>
                <a:latin typeface="Times New Roman"/>
                <a:ea typeface="Times New Roman"/>
                <a:cs typeface="Times New Roman"/>
                <a:sym typeface="Times New Roman"/>
              </a:rPr>
              <a:t>Roi </a:t>
            </a:r>
            <a:r>
              <a:rPr lang="vi-VN" sz="2800" b="1" i="1" kern="0" dirty="0">
                <a:solidFill>
                  <a:prstClr val="black"/>
                </a:solidFill>
                <a:latin typeface="Times New Roman"/>
                <a:ea typeface="Times New Roman"/>
                <a:cs typeface="Times New Roman"/>
                <a:sym typeface="Times New Roman"/>
              </a:rPr>
              <a:t>sắt gãy, Gióng nhổ những bụi tre bên đường đánh giặc.</a:t>
            </a:r>
            <a:r>
              <a:rPr lang="vi-VN" sz="2800" i="1" kern="0" dirty="0">
                <a:solidFill>
                  <a:prstClr val="black"/>
                </a:solidFill>
                <a:latin typeface="Times New Roman"/>
                <a:ea typeface="Times New Roman"/>
                <a:cs typeface="Times New Roman"/>
                <a:sym typeface="Times New Roman"/>
              </a:rPr>
              <a:t> </a:t>
            </a: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7289308" y="1959376"/>
            <a:ext cx="4457215" cy="3970318"/>
          </a:xfrm>
          <a:prstGeom prst="rect">
            <a:avLst/>
          </a:prstGeom>
          <a:solidFill>
            <a:schemeClr val="bg1"/>
          </a:solidFill>
        </p:spPr>
        <p:txBody>
          <a:bodyPr wrap="square">
            <a:spAutoFit/>
          </a:bodyPr>
          <a:lstStyle/>
          <a:p>
            <a:pPr algn="just">
              <a:lnSpc>
                <a:spcPct val="150000"/>
              </a:lnSpc>
            </a:pPr>
            <a:r>
              <a:rPr lang="en-US" sz="2800" dirty="0">
                <a:solidFill>
                  <a:srgbClr val="FF0000"/>
                </a:solidFill>
                <a:latin typeface="Times New Roman" pitchFamily="18" charset="0"/>
                <a:cs typeface="Times New Roman" pitchFamily="18" charset="0"/>
                <a:sym typeface="Wingdings" pitchFamily="2" charset="2"/>
              </a:rPr>
              <a: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Hình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ảnh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tranh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hoành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tráng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kỳ</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vĩ</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ngợi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sức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dân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trong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công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cuộc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đuổi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ngoại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xâm</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bảo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vệ</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đất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nước</a:t>
            </a:r>
            <a:endParaRPr lang="en-US" sz="2800" dirty="0">
              <a:solidFill>
                <a:srgbClr val="FF0000"/>
              </a:solidFill>
              <a:latin typeface="Times New Roman" pitchFamily="18" charset="0"/>
              <a:cs typeface="Times New Roman" pitchFamily="18" charset="0"/>
            </a:endParaRPr>
          </a:p>
        </p:txBody>
      </p:sp>
      <p:sp>
        <p:nvSpPr>
          <p:cNvPr id="14" name="Right Brace 13"/>
          <p:cNvSpPr/>
          <p:nvPr/>
        </p:nvSpPr>
        <p:spPr>
          <a:xfrm>
            <a:off x="6564107" y="2346066"/>
            <a:ext cx="490330" cy="314987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830385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arn(inVertic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arn(inVertical)">
                                      <p:cBhvr>
                                        <p:cTn id="22" dur="500"/>
                                        <p:tgtEl>
                                          <p:spTgt spid="1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down)">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animBg="1"/>
      <p:bldP spid="1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 xmlns:a16="http://schemas.microsoft.com/office/drawing/2014/main" id="{90168F4B-550B-4E6E-A635-C37B7953F99A}"/>
              </a:ext>
            </a:extLst>
          </p:cNvPr>
          <p:cNvGrpSpPr/>
          <p:nvPr/>
        </p:nvGrpSpPr>
        <p:grpSpPr>
          <a:xfrm>
            <a:off x="1743037" y="281354"/>
            <a:ext cx="10441091" cy="6246055"/>
            <a:chOff x="1036320" y="695178"/>
            <a:chExt cx="10416524" cy="5467644"/>
          </a:xfrm>
        </p:grpSpPr>
        <p:sp>
          <p:nvSpPr>
            <p:cNvPr id="21" name="椭圆 1">
              <a:extLst>
                <a:ext uri="{FF2B5EF4-FFF2-40B4-BE49-F238E27FC236}">
                  <a16:creationId xmlns=""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2" name="Rectangle 1"/>
          <p:cNvSpPr/>
          <p:nvPr/>
        </p:nvSpPr>
        <p:spPr>
          <a:xfrm>
            <a:off x="2996998" y="866894"/>
            <a:ext cx="9187130" cy="523220"/>
          </a:xfrm>
          <a:prstGeom prst="rect">
            <a:avLst/>
          </a:prstGeom>
        </p:spPr>
        <p:txBody>
          <a:bodyPr wrap="none">
            <a:spAutoFit/>
          </a:bodyPr>
          <a:lstStyle/>
          <a:p>
            <a:pPr algn="ctr" fontAlgn="base">
              <a:spcBef>
                <a:spcPct val="0"/>
              </a:spcBef>
              <a:spcAft>
                <a:spcPct val="0"/>
              </a:spcAft>
              <a:defRPr/>
            </a:pPr>
            <a:r>
              <a:rPr lang="pt-BR" sz="2800" b="1" dirty="0">
                <a:solidFill>
                  <a:srgbClr val="FF0000"/>
                </a:solidFill>
                <a:latin typeface="Times New Roman" panose="02020603050405020304" pitchFamily="18" charset="0"/>
                <a:cs typeface="Times New Roman" panose="02020603050405020304" pitchFamily="18" charset="0"/>
              </a:rPr>
              <a:t>Theo em, nguyên nhân  nào giúp Gióng có chiến công này?</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10" name="Rectangle 9"/>
          <p:cNvSpPr/>
          <p:nvPr/>
        </p:nvSpPr>
        <p:spPr>
          <a:xfrm>
            <a:off x="2636826" y="1488588"/>
            <a:ext cx="9326066" cy="4093428"/>
          </a:xfrm>
          <a:prstGeom prst="rect">
            <a:avLst/>
          </a:prstGeom>
          <a:noFill/>
          <a:ln>
            <a:noFill/>
          </a:ln>
        </p:spPr>
        <p:txBody>
          <a:bodyPr wrap="square">
            <a:spAutoFit/>
          </a:bodyPr>
          <a:lstStyle/>
          <a:p>
            <a:pPr algn="just" defTabSz="457200">
              <a:buClr>
                <a:srgbClr val="1D9BB8"/>
              </a:buClr>
              <a:buFont typeface="Wingdings 3" panose="05040102010807070707" pitchFamily="18" charset="2"/>
              <a:buNone/>
            </a:pPr>
            <a:r>
              <a:rPr lang="en-US" altLang="en-US" sz="2600" b="1" dirty="0">
                <a:latin typeface="Times New Roman" panose="02020603050405020304" pitchFamily="18" charset="0"/>
                <a:cs typeface="Times New Roman" panose="02020603050405020304" pitchFamily="18" charset="0"/>
                <a:sym typeface="Wingdings" panose="05000000000000000000" pitchFamily="2" charset="2"/>
              </a:rPr>
              <a:t></a:t>
            </a:r>
            <a:r>
              <a:rPr lang="en-US" altLang="en-US" sz="2600" b="1"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khí</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thô</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sơ</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tổ</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kì</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tập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cộng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bà</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làng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xóm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góp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khắp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sắt</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2600" dirty="0" smtClean="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biểu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tiềm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lòng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quật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tộc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Việt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Vương</a:t>
            </a:r>
            <a:endParaRPr lang="en-US" altLang="en-US" sz="2600" b="1" dirty="0">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212225" y="-176772"/>
            <a:ext cx="2253621" cy="3330720"/>
          </a:xfrm>
          <a:prstGeom prst="rect">
            <a:avLst/>
          </a:prstGeom>
        </p:spPr>
      </p:pic>
    </p:spTree>
    <p:extLst>
      <p:ext uri="{BB962C8B-B14F-4D97-AF65-F5344CB8AC3E}">
        <p14:creationId xmlns:p14="http://schemas.microsoft.com/office/powerpoint/2010/main" val="145831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p:cNvPicPr>
            <a:picLocks noChangeAspect="1"/>
          </p:cNvPicPr>
          <p:nvPr/>
        </p:nvPicPr>
        <p:blipFill>
          <a:blip r:embed="rId3"/>
          <a:stretch>
            <a:fillRect/>
          </a:stretch>
        </p:blipFill>
        <p:spPr>
          <a:xfrm>
            <a:off x="1470027" y="182880"/>
            <a:ext cx="8512510" cy="1054883"/>
          </a:xfrm>
          <a:prstGeom prst="rect">
            <a:avLst/>
          </a:prstGeom>
        </p:spPr>
      </p:pic>
      <p:sp>
        <p:nvSpPr>
          <p:cNvPr id="8" name="Google Shape;809;p26"/>
          <p:cNvSpPr/>
          <p:nvPr/>
        </p:nvSpPr>
        <p:spPr>
          <a:xfrm>
            <a:off x="409152" y="1113289"/>
            <a:ext cx="7004522" cy="295846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Chi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tiết</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hoang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đường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kì</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ảo</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mẹ</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thụ</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endPar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500" kern="0" dirty="0" smtClean="0">
                <a:solidFill>
                  <a:srgbClr val="000000"/>
                </a:solidFill>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Tiếng</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nói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đầu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tiên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đòi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lớn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thổi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vươn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thành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nhổ</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tre</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quật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vào</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xong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lang="en-US" sz="2500" kern="0" dirty="0" err="1" smtClean="0">
                <a:solidFill>
                  <a:srgbClr val="000000"/>
                </a:solidFill>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ngựa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bay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p:txBody>
      </p:sp>
      <p:sp>
        <p:nvSpPr>
          <p:cNvPr id="9" name="Google Shape;810;p26"/>
          <p:cNvSpPr/>
          <p:nvPr/>
        </p:nvSpPr>
        <p:spPr>
          <a:xfrm>
            <a:off x="409152" y="4272249"/>
            <a:ext cx="11248417" cy="2400617"/>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Ý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nghĩa</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Tác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gian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phẩm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lòng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ý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quyết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tâm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sức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r>
              <a:rPr kumimoji="0" lang="en-US" sz="2500" b="0" i="0" u="none" strike="noStrike" kern="0" cap="none" spc="0" normalizeH="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Nhấn</a:t>
            </a:r>
            <a:r>
              <a:rPr kumimoji="0" lang="en-US" sz="2500" b="0" i="0" u="none" strike="noStrike" kern="0" cap="none" spc="0" normalizeH="0" baseline="0" noProof="0" dirty="0" smtClean="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kì</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chiến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công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phi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thường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hóa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đoàn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gửi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gắm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cứu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pic>
        <p:nvPicPr>
          <p:cNvPr id="10"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34023" y="1130242"/>
            <a:ext cx="3562478" cy="2832008"/>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540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fade">
                                      <p:cBhvr>
                                        <p:cTn id="37" dur="1000"/>
                                        <p:tgtEl>
                                          <p:spTgt spid="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
                                            <p:txEl>
                                              <p:pRg st="1" end="1"/>
                                            </p:txEl>
                                          </p:spTgt>
                                        </p:tgtEl>
                                        <p:attrNameLst>
                                          <p:attrName>style.visibility</p:attrName>
                                        </p:attrNameLst>
                                      </p:cBhvr>
                                      <p:to>
                                        <p:strVal val="visible"/>
                                      </p:to>
                                    </p:set>
                                    <p:animEffect transition="in" filter="fade">
                                      <p:cBhvr>
                                        <p:cTn id="42" dur="1000"/>
                                        <p:tgtEl>
                                          <p:spTgt spid="9">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9">
                                            <p:txEl>
                                              <p:pRg st="2" end="2"/>
                                            </p:txEl>
                                          </p:spTgt>
                                        </p:tgtEl>
                                        <p:attrNameLst>
                                          <p:attrName>style.visibility</p:attrName>
                                        </p:attrNameLst>
                                      </p:cBhvr>
                                      <p:to>
                                        <p:strVal val="visible"/>
                                      </p:to>
                                    </p:set>
                                    <p:animEffect transition="in" filter="fade">
                                      <p:cBhvr>
                                        <p:cTn id="47" dur="10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5"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13366" y="242200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9023743" y="229264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Google Shape;853;p28"/>
          <p:cNvSpPr/>
          <p:nvPr/>
        </p:nvSpPr>
        <p:spPr>
          <a:xfrm>
            <a:off x="1192985" y="1367121"/>
            <a:ext cx="9490745" cy="4770496"/>
          </a:xfrm>
          <a:prstGeom prst="rect">
            <a:avLst/>
          </a:prstGeom>
          <a:noFill/>
          <a:ln>
            <a:noFill/>
          </a:ln>
        </p:spPr>
        <p:txBody>
          <a:bodyPr spcFirstLastPara="1" wrap="square" lIns="91425" tIns="45700" rIns="91425" bIns="45700" anchor="t" anchorCtr="0">
            <a:spAutoFit/>
          </a:bodyPr>
          <a:lstStyle/>
          <a:p>
            <a:pPr marL="0" marR="3048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Câu</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chuyện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được</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đặt</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trong</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hoàn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cụ</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thể</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gian</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Hùng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Vương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6.</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Địa</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điểm</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làng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Gióng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1" u="none" strike="noStrike" kern="0" cap="none" spc="0" normalizeH="0" baseline="0" noProof="0" dirty="0" smtClean="0">
                <a:ln>
                  <a:noFill/>
                </a:ln>
                <a:solidFill>
                  <a:srgbClr val="FF0000"/>
                </a:solidFill>
                <a:effectLst/>
                <a:uLnTx/>
                <a:uFillTx/>
                <a:latin typeface="Times New Roman"/>
                <a:ea typeface="Times New Roman"/>
                <a:cs typeface="Times New Roman"/>
                <a:sym typeface="Wingdings" panose="05000000000000000000" pitchFamily="2" charset="2"/>
              </a:rPr>
              <a:t> </a:t>
            </a:r>
            <a:r>
              <a:rPr kumimoji="0" lang="en-US" sz="2800" b="0" i="1" u="none" strike="noStrike" kern="0" cap="none" spc="0" normalizeH="0" baseline="0" noProof="0" dirty="0" err="1" smtClean="0">
                <a:ln>
                  <a:noFill/>
                </a:ln>
                <a:solidFill>
                  <a:srgbClr val="FF0000"/>
                </a:solidFill>
                <a:effectLst/>
                <a:uLnTx/>
                <a:uFillTx/>
                <a:latin typeface="Times New Roman"/>
                <a:ea typeface="Times New Roman"/>
                <a:cs typeface="Times New Roman"/>
                <a:sym typeface="Times New Roman"/>
              </a:rPr>
              <a:t>Hoàn</a:t>
            </a:r>
            <a:r>
              <a:rPr kumimoji="0" lang="en-US" sz="2800" b="0" i="1" u="none" strike="noStrike" kern="0" cap="none" spc="0" normalizeH="0" baseline="0" noProof="0" dirty="0" smtClean="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ấy</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cho</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biết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sự</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thật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lịch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sử</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1400" b="0" i="1" u="none" strike="noStrike" kern="0" cap="none" spc="0" normalizeH="0" baseline="0" noProof="0" dirty="0">
              <a:ln>
                <a:noFill/>
              </a:ln>
              <a:solidFill>
                <a:srgbClr val="FF0000"/>
              </a:solidFill>
              <a:effectLst/>
              <a:uLnTx/>
              <a:uFillTx/>
              <a:latin typeface="Arial"/>
              <a:cs typeface="Arial"/>
              <a:sym typeface="Arial"/>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G</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iặc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Ân</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xâm</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lược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smtClean="0">
                <a:ln>
                  <a:noFill/>
                </a:ln>
                <a:solidFill>
                  <a:srgbClr val="000000"/>
                </a:solidFill>
                <a:effectLst/>
                <a:uLnTx/>
                <a:uFillTx/>
                <a:latin typeface="Times New Roman"/>
                <a:ea typeface="Times New Roman"/>
                <a:cs typeface="Times New Roman"/>
                <a:sym typeface="Times New Roman"/>
              </a:rPr>
              <a:t>nước</a:t>
            </a:r>
            <a:r>
              <a:rPr kumimoji="0" lang="en-US" sz="2800" b="0" i="0" u="none" strike="noStrike" kern="0" cap="none" spc="0" normalizeH="0" noProof="0" dirty="0" smtClean="0">
                <a:ln>
                  <a:noFill/>
                </a:ln>
                <a:solidFill>
                  <a:srgbClr val="000000"/>
                </a:solidFill>
                <a:effectLst/>
                <a:uLnTx/>
                <a:uFillTx/>
                <a:latin typeface="Times New Roman"/>
                <a:ea typeface="Times New Roman"/>
                <a:cs typeface="Times New Roman"/>
                <a:sym typeface="Times New Roman"/>
              </a:rPr>
              <a:t> ta</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Người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Việt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bấy</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giờ</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đã</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chế</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tạo</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ra</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khí</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bằng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sắt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thép</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Tinh</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thần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đoàn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kết</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niềm</a:t>
            </a:r>
            <a:r>
              <a:rPr lang="en-US" sz="2800" kern="0" dirty="0" smtClean="0">
                <a:solidFill>
                  <a:srgbClr val="000000"/>
                </a:solidFill>
                <a:latin typeface="Times New Roman"/>
                <a:ea typeface="Times New Roman"/>
                <a:cs typeface="Times New Roman"/>
                <a:sym typeface="Times New Roman"/>
              </a:rPr>
              <a:t> tin </a:t>
            </a:r>
            <a:r>
              <a:rPr lang="en-US" sz="2800" kern="0" dirty="0" err="1" smtClean="0">
                <a:solidFill>
                  <a:srgbClr val="000000"/>
                </a:solidFill>
                <a:latin typeface="Times New Roman"/>
                <a:ea typeface="Times New Roman"/>
                <a:cs typeface="Times New Roman"/>
                <a:sym typeface="Times New Roman"/>
              </a:rPr>
              <a:t>vào</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sự</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chiến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thắng</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của</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dân</a:t>
            </a:r>
            <a:r>
              <a:rPr lang="en-US" sz="2800" kern="0" dirty="0" smtClean="0">
                <a:solidFill>
                  <a:srgbClr val="000000"/>
                </a:solidFill>
                <a:latin typeface="Times New Roman"/>
                <a:ea typeface="Times New Roman"/>
                <a:cs typeface="Times New Roman"/>
                <a:sym typeface="Times New Roman"/>
              </a:rPr>
              <a:t> </a:t>
            </a:r>
            <a:r>
              <a:rPr lang="en-US" sz="2800" kern="0" dirty="0" err="1" smtClean="0">
                <a:solidFill>
                  <a:srgbClr val="000000"/>
                </a:solidFill>
                <a:latin typeface="Times New Roman"/>
                <a:ea typeface="Times New Roman"/>
                <a:cs typeface="Times New Roman"/>
                <a:sym typeface="Times New Roman"/>
              </a:rPr>
              <a:t>tộc</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7" name="Picture 6"/>
          <p:cNvPicPr>
            <a:picLocks noChangeAspect="1"/>
          </p:cNvPicPr>
          <p:nvPr/>
        </p:nvPicPr>
        <p:blipFill>
          <a:blip r:embed="rId4"/>
          <a:stretch>
            <a:fillRect/>
          </a:stretch>
        </p:blipFill>
        <p:spPr>
          <a:xfrm>
            <a:off x="1407085" y="302648"/>
            <a:ext cx="8955800" cy="963251"/>
          </a:xfrm>
          <a:prstGeom prst="rect">
            <a:avLst/>
          </a:prstGeom>
        </p:spPr>
      </p:pic>
    </p:spTree>
    <p:extLst>
      <p:ext uri="{BB962C8B-B14F-4D97-AF65-F5344CB8AC3E}">
        <p14:creationId xmlns:p14="http://schemas.microsoft.com/office/powerpoint/2010/main" val="824539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10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
                                            <p:txEl>
                                              <p:pRg st="1" end="1"/>
                                            </p:txEl>
                                          </p:spTgt>
                                        </p:tgtEl>
                                        <p:attrNameLst>
                                          <p:attrName>style.visibility</p:attrName>
                                        </p:attrNameLst>
                                      </p:cBhvr>
                                      <p:to>
                                        <p:strVal val="visible"/>
                                      </p:to>
                                    </p:set>
                                    <p:animEffect transition="in" filter="fade">
                                      <p:cBhvr>
                                        <p:cTn id="12" dur="1000"/>
                                        <p:tgtEl>
                                          <p:spTgt spid="1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xEl>
                                              <p:pRg st="2" end="2"/>
                                            </p:txEl>
                                          </p:spTgt>
                                        </p:tgtEl>
                                        <p:attrNameLst>
                                          <p:attrName>style.visibility</p:attrName>
                                        </p:attrNameLst>
                                      </p:cBhvr>
                                      <p:to>
                                        <p:strVal val="visible"/>
                                      </p:to>
                                    </p:set>
                                    <p:animEffect transition="in" filter="fade">
                                      <p:cBhvr>
                                        <p:cTn id="17" dur="1000"/>
                                        <p:tgtEl>
                                          <p:spTgt spid="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xEl>
                                              <p:pRg st="3" end="3"/>
                                            </p:txEl>
                                          </p:spTgt>
                                        </p:tgtEl>
                                        <p:attrNameLst>
                                          <p:attrName>style.visibility</p:attrName>
                                        </p:attrNameLst>
                                      </p:cBhvr>
                                      <p:to>
                                        <p:strVal val="visible"/>
                                      </p:to>
                                    </p:set>
                                    <p:animEffect transition="in" filter="fade">
                                      <p:cBhvr>
                                        <p:cTn id="22" dur="1000"/>
                                        <p:tgtEl>
                                          <p:spTgt spid="1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Effect transition="in" filter="fade">
                                      <p:cBhvr>
                                        <p:cTn id="27" dur="1000"/>
                                        <p:tgtEl>
                                          <p:spTgt spid="1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6">
                                            <p:txEl>
                                              <p:pRg st="5" end="5"/>
                                            </p:txEl>
                                          </p:spTgt>
                                        </p:tgtEl>
                                        <p:attrNameLst>
                                          <p:attrName>style.visibility</p:attrName>
                                        </p:attrNameLst>
                                      </p:cBhvr>
                                      <p:to>
                                        <p:strVal val="visible"/>
                                      </p:to>
                                    </p:set>
                                    <p:animEffect transition="in" filter="fade">
                                      <p:cBhvr>
                                        <p:cTn id="32" dur="1000"/>
                                        <p:tgtEl>
                                          <p:spTgt spid="1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6">
                                            <p:txEl>
                                              <p:pRg st="6" end="6"/>
                                            </p:txEl>
                                          </p:spTgt>
                                        </p:tgtEl>
                                        <p:attrNameLst>
                                          <p:attrName>style.visibility</p:attrName>
                                        </p:attrNameLst>
                                      </p:cBhvr>
                                      <p:to>
                                        <p:strVal val="visible"/>
                                      </p:to>
                                    </p:set>
                                    <p:animEffect transition="in" filter="fade">
                                      <p:cBhvr>
                                        <p:cTn id="37" dur="1000"/>
                                        <p:tgtEl>
                                          <p:spTgt spid="1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069144" y="200465"/>
            <a:ext cx="10064909" cy="1192237"/>
          </a:xfrm>
          <a:prstGeom prst="rect">
            <a:avLst/>
          </a:prstGeom>
        </p:spPr>
      </p:pic>
      <p:pic>
        <p:nvPicPr>
          <p:cNvPr id="4" name="Picture 3"/>
          <p:cNvPicPr>
            <a:picLocks noChangeAspect="1"/>
          </p:cNvPicPr>
          <p:nvPr/>
        </p:nvPicPr>
        <p:blipFill>
          <a:blip r:embed="rId22"/>
          <a:stretch>
            <a:fillRect/>
          </a:stretch>
        </p:blipFill>
        <p:spPr>
          <a:xfrm>
            <a:off x="1407085" y="302648"/>
            <a:ext cx="8955800" cy="963251"/>
          </a:xfrm>
          <a:prstGeom prst="rect">
            <a:avLst/>
          </a:prstGeom>
        </p:spPr>
      </p:pic>
      <p:grpSp>
        <p:nvGrpSpPr>
          <p:cNvPr id="6" name="Google Shape;873;p29"/>
          <p:cNvGrpSpPr/>
          <p:nvPr/>
        </p:nvGrpSpPr>
        <p:grpSpPr>
          <a:xfrm>
            <a:off x="692780" y="1635769"/>
            <a:ext cx="10358347" cy="2604297"/>
            <a:chOff x="2223202" y="2617584"/>
            <a:chExt cx="7745595" cy="1649430"/>
          </a:xfrm>
        </p:grpSpPr>
        <p:sp>
          <p:nvSpPr>
            <p:cNvPr id="7" name="Google Shape;874;p29"/>
            <p:cNvSpPr/>
            <p:nvPr/>
          </p:nvSpPr>
          <p:spPr>
            <a:xfrm>
              <a:off x="6096000" y="3244861"/>
              <a:ext cx="3182949"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sp>
        <p:sp>
          <p:nvSpPr>
            <p:cNvPr id="8" name="Google Shape;875;p29"/>
            <p:cNvSpPr/>
            <p:nvPr/>
          </p:nvSpPr>
          <p:spPr>
            <a:xfrm>
              <a:off x="6096000" y="3244861"/>
              <a:ext cx="1060983"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sp>
        <p:sp>
          <p:nvSpPr>
            <p:cNvPr id="9" name="Google Shape;876;p29"/>
            <p:cNvSpPr/>
            <p:nvPr/>
          </p:nvSpPr>
          <p:spPr>
            <a:xfrm>
              <a:off x="5035016" y="3244861"/>
              <a:ext cx="1060983" cy="368275"/>
            </a:xfrm>
            <a:custGeom>
              <a:avLst/>
              <a:gdLst/>
              <a:ahLst/>
              <a:cxnLst/>
              <a:rect l="l" t="t" r="r" b="b"/>
              <a:pathLst>
                <a:path w="120000" h="120000" extrusionOk="0">
                  <a:moveTo>
                    <a:pt x="120000" y="0"/>
                  </a:moveTo>
                  <a:lnTo>
                    <a:pt x="120000" y="60000"/>
                  </a:lnTo>
                  <a:lnTo>
                    <a:pt x="0" y="60000"/>
                  </a:lnTo>
                  <a:lnTo>
                    <a:pt x="0" y="120000"/>
                  </a:lnTo>
                </a:path>
              </a:pathLst>
            </a:custGeom>
            <a:noFill/>
            <a:ln w="12700" cap="flat" cmpd="sng">
              <a:solidFill>
                <a:srgbClr val="487AA8"/>
              </a:solidFill>
              <a:prstDash val="solid"/>
              <a:miter lim="800000"/>
              <a:headEnd type="none" w="sm" len="sm"/>
              <a:tailEnd type="none" w="sm" len="sm"/>
            </a:ln>
          </p:spPr>
        </p:sp>
        <p:sp>
          <p:nvSpPr>
            <p:cNvPr id="10" name="Google Shape;877;p29"/>
            <p:cNvSpPr/>
            <p:nvPr/>
          </p:nvSpPr>
          <p:spPr>
            <a:xfrm>
              <a:off x="3451288" y="3244861"/>
              <a:ext cx="2631753" cy="368275"/>
            </a:xfrm>
            <a:custGeom>
              <a:avLst/>
              <a:gdLst/>
              <a:ahLst/>
              <a:cxnLst/>
              <a:rect l="l" t="t" r="r" b="b"/>
              <a:pathLst>
                <a:path w="120000" h="120000" extrusionOk="0">
                  <a:moveTo>
                    <a:pt x="145133" y="0"/>
                  </a:moveTo>
                  <a:lnTo>
                    <a:pt x="145133" y="60000"/>
                  </a:lnTo>
                  <a:lnTo>
                    <a:pt x="0" y="60000"/>
                  </a:lnTo>
                  <a:lnTo>
                    <a:pt x="0" y="120000"/>
                  </a:lnTo>
                </a:path>
              </a:pathLst>
            </a:custGeom>
            <a:noFill/>
            <a:ln w="12700" cap="flat" cmpd="sng">
              <a:solidFill>
                <a:srgbClr val="487AA8"/>
              </a:solidFill>
              <a:prstDash val="solid"/>
              <a:miter lim="800000"/>
              <a:headEnd type="none" w="sm" len="sm"/>
              <a:tailEnd type="none" w="sm" len="sm"/>
            </a:ln>
          </p:spPr>
        </p:sp>
        <p:sp>
          <p:nvSpPr>
            <p:cNvPr id="11" name="Google Shape;878;p29"/>
            <p:cNvSpPr/>
            <p:nvPr/>
          </p:nvSpPr>
          <p:spPr>
            <a:xfrm>
              <a:off x="4913211" y="2617584"/>
              <a:ext cx="2121966" cy="657004"/>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Dấu</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tích</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endParaRPr kumimoji="0" sz="32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endParaRPr>
            </a:p>
          </p:txBody>
        </p:sp>
        <p:sp>
          <p:nvSpPr>
            <p:cNvPr id="12" name="Google Shape;879;p29"/>
            <p:cNvSpPr/>
            <p:nvPr/>
          </p:nvSpPr>
          <p:spPr>
            <a:xfrm>
              <a:off x="2223202"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Đền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thờ</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Phù</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Đổng</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Thiên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Vương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sp>
          <p:nvSpPr>
            <p:cNvPr id="13" name="Google Shape;880;p29"/>
            <p:cNvSpPr/>
            <p:nvPr/>
          </p:nvSpPr>
          <p:spPr>
            <a:xfrm>
              <a:off x="4220503"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60000"/>
                <a:lumOff val="4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Bụi tre đằng ngà</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4" name="Google Shape;881;p29"/>
            <p:cNvSpPr/>
            <p:nvPr/>
          </p:nvSpPr>
          <p:spPr>
            <a:xfrm>
              <a:off x="6217804"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Ao hồ liên tiếp</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5" name="Google Shape;882;p29"/>
            <p:cNvSpPr/>
            <p:nvPr/>
          </p:nvSpPr>
          <p:spPr>
            <a:xfrm>
              <a:off x="8215106"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40000"/>
                <a:lumOff val="6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Dấu</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chân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ngựa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của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Thánh</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Gióng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grpSp>
      <p:pic>
        <p:nvPicPr>
          <p:cNvPr id="16" name="Google Shape;883;p29"/>
          <p:cNvPicPr preferRelativeResize="0"/>
          <p:nvPr/>
        </p:nvPicPr>
        <p:blipFill rotWithShape="1">
          <a:blip r:embed="rId23">
            <a:alphaModFix/>
          </a:blip>
          <a:srcRect/>
          <a:stretch/>
        </p:blipFill>
        <p:spPr>
          <a:xfrm>
            <a:off x="692780"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7" name="Google Shape;884;p29"/>
          <p:cNvPicPr preferRelativeResize="0"/>
          <p:nvPr/>
        </p:nvPicPr>
        <p:blipFill rotWithShape="1">
          <a:blip r:embed="rId24">
            <a:alphaModFix/>
          </a:blip>
          <a:srcRect/>
          <a:stretch/>
        </p:blipFill>
        <p:spPr>
          <a:xfrm>
            <a:off x="3363812"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8" name="Google Shape;885;p29"/>
          <p:cNvPicPr preferRelativeResize="0"/>
          <p:nvPr/>
        </p:nvPicPr>
        <p:blipFill rotWithShape="1">
          <a:blip r:embed="rId25">
            <a:alphaModFix/>
          </a:blip>
          <a:srcRect/>
          <a:stretch/>
        </p:blipFill>
        <p:spPr>
          <a:xfrm>
            <a:off x="6034844" y="4385508"/>
            <a:ext cx="2316906" cy="1743075"/>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9" name="Google Shape;886;p29"/>
          <p:cNvPicPr preferRelativeResize="0"/>
          <p:nvPr/>
        </p:nvPicPr>
        <p:blipFill rotWithShape="1">
          <a:blip r:embed="rId26">
            <a:alphaModFix/>
          </a:blip>
          <a:srcRect/>
          <a:stretch/>
        </p:blipFill>
        <p:spPr>
          <a:xfrm>
            <a:off x="8677535" y="4385508"/>
            <a:ext cx="2373591" cy="175260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spTree>
    <p:extLst>
      <p:ext uri="{BB962C8B-B14F-4D97-AF65-F5344CB8AC3E}">
        <p14:creationId xmlns:p14="http://schemas.microsoft.com/office/powerpoint/2010/main" val="418059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6"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80">
                                          <p:stCondLst>
                                            <p:cond delay="0"/>
                                          </p:stCondLst>
                                        </p:cTn>
                                        <p:tgtEl>
                                          <p:spTgt spid="6"/>
                                        </p:tgtEl>
                                      </p:cBhvr>
                                    </p:animEffect>
                                    <p:anim calcmode="lin" valueType="num">
                                      <p:cBhvr>
                                        <p:cTn id="1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3" dur="26">
                                          <p:stCondLst>
                                            <p:cond delay="650"/>
                                          </p:stCondLst>
                                        </p:cTn>
                                        <p:tgtEl>
                                          <p:spTgt spid="6"/>
                                        </p:tgtEl>
                                      </p:cBhvr>
                                      <p:to x="100000" y="60000"/>
                                    </p:animScale>
                                    <p:animScale>
                                      <p:cBhvr>
                                        <p:cTn id="24" dur="166" decel="50000">
                                          <p:stCondLst>
                                            <p:cond delay="676"/>
                                          </p:stCondLst>
                                        </p:cTn>
                                        <p:tgtEl>
                                          <p:spTgt spid="6"/>
                                        </p:tgtEl>
                                      </p:cBhvr>
                                      <p:to x="100000" y="100000"/>
                                    </p:animScale>
                                    <p:animScale>
                                      <p:cBhvr>
                                        <p:cTn id="25" dur="26">
                                          <p:stCondLst>
                                            <p:cond delay="1312"/>
                                          </p:stCondLst>
                                        </p:cTn>
                                        <p:tgtEl>
                                          <p:spTgt spid="6"/>
                                        </p:tgtEl>
                                      </p:cBhvr>
                                      <p:to x="100000" y="80000"/>
                                    </p:animScale>
                                    <p:animScale>
                                      <p:cBhvr>
                                        <p:cTn id="26" dur="166" decel="50000">
                                          <p:stCondLst>
                                            <p:cond delay="1338"/>
                                          </p:stCondLst>
                                        </p:cTn>
                                        <p:tgtEl>
                                          <p:spTgt spid="6"/>
                                        </p:tgtEl>
                                      </p:cBhvr>
                                      <p:to x="100000" y="100000"/>
                                    </p:animScale>
                                    <p:animScale>
                                      <p:cBhvr>
                                        <p:cTn id="27" dur="26">
                                          <p:stCondLst>
                                            <p:cond delay="1642"/>
                                          </p:stCondLst>
                                        </p:cTn>
                                        <p:tgtEl>
                                          <p:spTgt spid="6"/>
                                        </p:tgtEl>
                                      </p:cBhvr>
                                      <p:to x="100000" y="90000"/>
                                    </p:animScale>
                                    <p:animScale>
                                      <p:cBhvr>
                                        <p:cTn id="28" dur="166" decel="50000">
                                          <p:stCondLst>
                                            <p:cond delay="1668"/>
                                          </p:stCondLst>
                                        </p:cTn>
                                        <p:tgtEl>
                                          <p:spTgt spid="6"/>
                                        </p:tgtEl>
                                      </p:cBhvr>
                                      <p:to x="100000" y="100000"/>
                                    </p:animScale>
                                    <p:animScale>
                                      <p:cBhvr>
                                        <p:cTn id="29" dur="26">
                                          <p:stCondLst>
                                            <p:cond delay="1808"/>
                                          </p:stCondLst>
                                        </p:cTn>
                                        <p:tgtEl>
                                          <p:spTgt spid="6"/>
                                        </p:tgtEl>
                                      </p:cBhvr>
                                      <p:to x="100000" y="95000"/>
                                    </p:animScale>
                                    <p:animScale>
                                      <p:cBhvr>
                                        <p:cTn id="30" dur="166" decel="50000">
                                          <p:stCondLst>
                                            <p:cond delay="1834"/>
                                          </p:stCondLst>
                                        </p:cTn>
                                        <p:tgtEl>
                                          <p:spTgt spid="6"/>
                                        </p:tgtEl>
                                      </p:cBhvr>
                                      <p:to x="100000" y="100000"/>
                                    </p:animScale>
                                  </p:childTnLst>
                                </p:cTn>
                              </p:par>
                              <p:par>
                                <p:cTn id="31" presetID="26"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80">
                                          <p:stCondLst>
                                            <p:cond delay="0"/>
                                          </p:stCondLst>
                                        </p:cTn>
                                        <p:tgtEl>
                                          <p:spTgt spid="16"/>
                                        </p:tgtEl>
                                      </p:cBhvr>
                                    </p:animEffect>
                                    <p:anim calcmode="lin" valueType="num">
                                      <p:cBhvr>
                                        <p:cTn id="34"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9" dur="26">
                                          <p:stCondLst>
                                            <p:cond delay="650"/>
                                          </p:stCondLst>
                                        </p:cTn>
                                        <p:tgtEl>
                                          <p:spTgt spid="16"/>
                                        </p:tgtEl>
                                      </p:cBhvr>
                                      <p:to x="100000" y="60000"/>
                                    </p:animScale>
                                    <p:animScale>
                                      <p:cBhvr>
                                        <p:cTn id="40" dur="166" decel="50000">
                                          <p:stCondLst>
                                            <p:cond delay="676"/>
                                          </p:stCondLst>
                                        </p:cTn>
                                        <p:tgtEl>
                                          <p:spTgt spid="16"/>
                                        </p:tgtEl>
                                      </p:cBhvr>
                                      <p:to x="100000" y="100000"/>
                                    </p:animScale>
                                    <p:animScale>
                                      <p:cBhvr>
                                        <p:cTn id="41" dur="26">
                                          <p:stCondLst>
                                            <p:cond delay="1312"/>
                                          </p:stCondLst>
                                        </p:cTn>
                                        <p:tgtEl>
                                          <p:spTgt spid="16"/>
                                        </p:tgtEl>
                                      </p:cBhvr>
                                      <p:to x="100000" y="80000"/>
                                    </p:animScale>
                                    <p:animScale>
                                      <p:cBhvr>
                                        <p:cTn id="42" dur="166" decel="50000">
                                          <p:stCondLst>
                                            <p:cond delay="1338"/>
                                          </p:stCondLst>
                                        </p:cTn>
                                        <p:tgtEl>
                                          <p:spTgt spid="16"/>
                                        </p:tgtEl>
                                      </p:cBhvr>
                                      <p:to x="100000" y="100000"/>
                                    </p:animScale>
                                    <p:animScale>
                                      <p:cBhvr>
                                        <p:cTn id="43" dur="26">
                                          <p:stCondLst>
                                            <p:cond delay="1642"/>
                                          </p:stCondLst>
                                        </p:cTn>
                                        <p:tgtEl>
                                          <p:spTgt spid="16"/>
                                        </p:tgtEl>
                                      </p:cBhvr>
                                      <p:to x="100000" y="90000"/>
                                    </p:animScale>
                                    <p:animScale>
                                      <p:cBhvr>
                                        <p:cTn id="44" dur="166" decel="50000">
                                          <p:stCondLst>
                                            <p:cond delay="1668"/>
                                          </p:stCondLst>
                                        </p:cTn>
                                        <p:tgtEl>
                                          <p:spTgt spid="16"/>
                                        </p:tgtEl>
                                      </p:cBhvr>
                                      <p:to x="100000" y="100000"/>
                                    </p:animScale>
                                    <p:animScale>
                                      <p:cBhvr>
                                        <p:cTn id="45" dur="26">
                                          <p:stCondLst>
                                            <p:cond delay="1808"/>
                                          </p:stCondLst>
                                        </p:cTn>
                                        <p:tgtEl>
                                          <p:spTgt spid="16"/>
                                        </p:tgtEl>
                                      </p:cBhvr>
                                      <p:to x="100000" y="95000"/>
                                    </p:animScale>
                                    <p:animScale>
                                      <p:cBhvr>
                                        <p:cTn id="46" dur="166" decel="50000">
                                          <p:stCondLst>
                                            <p:cond delay="1834"/>
                                          </p:stCondLst>
                                        </p:cTn>
                                        <p:tgtEl>
                                          <p:spTgt spid="16"/>
                                        </p:tgtEl>
                                      </p:cBhvr>
                                      <p:to x="100000" y="100000"/>
                                    </p:animScale>
                                  </p:childTnLst>
                                </p:cTn>
                              </p:par>
                              <p:par>
                                <p:cTn id="47" presetID="26" presetClass="entr" presetSubtype="0" fill="hold"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down)">
                                      <p:cBhvr>
                                        <p:cTn id="49" dur="580">
                                          <p:stCondLst>
                                            <p:cond delay="0"/>
                                          </p:stCondLst>
                                        </p:cTn>
                                        <p:tgtEl>
                                          <p:spTgt spid="17"/>
                                        </p:tgtEl>
                                      </p:cBhvr>
                                    </p:animEffect>
                                    <p:anim calcmode="lin" valueType="num">
                                      <p:cBhvr>
                                        <p:cTn id="5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5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5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5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5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55" dur="26">
                                          <p:stCondLst>
                                            <p:cond delay="650"/>
                                          </p:stCondLst>
                                        </p:cTn>
                                        <p:tgtEl>
                                          <p:spTgt spid="17"/>
                                        </p:tgtEl>
                                      </p:cBhvr>
                                      <p:to x="100000" y="60000"/>
                                    </p:animScale>
                                    <p:animScale>
                                      <p:cBhvr>
                                        <p:cTn id="56" dur="166" decel="50000">
                                          <p:stCondLst>
                                            <p:cond delay="676"/>
                                          </p:stCondLst>
                                        </p:cTn>
                                        <p:tgtEl>
                                          <p:spTgt spid="17"/>
                                        </p:tgtEl>
                                      </p:cBhvr>
                                      <p:to x="100000" y="100000"/>
                                    </p:animScale>
                                    <p:animScale>
                                      <p:cBhvr>
                                        <p:cTn id="57" dur="26">
                                          <p:stCondLst>
                                            <p:cond delay="1312"/>
                                          </p:stCondLst>
                                        </p:cTn>
                                        <p:tgtEl>
                                          <p:spTgt spid="17"/>
                                        </p:tgtEl>
                                      </p:cBhvr>
                                      <p:to x="100000" y="80000"/>
                                    </p:animScale>
                                    <p:animScale>
                                      <p:cBhvr>
                                        <p:cTn id="58" dur="166" decel="50000">
                                          <p:stCondLst>
                                            <p:cond delay="1338"/>
                                          </p:stCondLst>
                                        </p:cTn>
                                        <p:tgtEl>
                                          <p:spTgt spid="17"/>
                                        </p:tgtEl>
                                      </p:cBhvr>
                                      <p:to x="100000" y="100000"/>
                                    </p:animScale>
                                    <p:animScale>
                                      <p:cBhvr>
                                        <p:cTn id="59" dur="26">
                                          <p:stCondLst>
                                            <p:cond delay="1642"/>
                                          </p:stCondLst>
                                        </p:cTn>
                                        <p:tgtEl>
                                          <p:spTgt spid="17"/>
                                        </p:tgtEl>
                                      </p:cBhvr>
                                      <p:to x="100000" y="90000"/>
                                    </p:animScale>
                                    <p:animScale>
                                      <p:cBhvr>
                                        <p:cTn id="60" dur="166" decel="50000">
                                          <p:stCondLst>
                                            <p:cond delay="1668"/>
                                          </p:stCondLst>
                                        </p:cTn>
                                        <p:tgtEl>
                                          <p:spTgt spid="17"/>
                                        </p:tgtEl>
                                      </p:cBhvr>
                                      <p:to x="100000" y="100000"/>
                                    </p:animScale>
                                    <p:animScale>
                                      <p:cBhvr>
                                        <p:cTn id="61" dur="26">
                                          <p:stCondLst>
                                            <p:cond delay="1808"/>
                                          </p:stCondLst>
                                        </p:cTn>
                                        <p:tgtEl>
                                          <p:spTgt spid="17"/>
                                        </p:tgtEl>
                                      </p:cBhvr>
                                      <p:to x="100000" y="95000"/>
                                    </p:animScale>
                                    <p:animScale>
                                      <p:cBhvr>
                                        <p:cTn id="62" dur="166" decel="50000">
                                          <p:stCondLst>
                                            <p:cond delay="1834"/>
                                          </p:stCondLst>
                                        </p:cTn>
                                        <p:tgtEl>
                                          <p:spTgt spid="17"/>
                                        </p:tgtEl>
                                      </p:cBhvr>
                                      <p:to x="100000" y="100000"/>
                                    </p:animScale>
                                  </p:childTnLst>
                                </p:cTn>
                              </p:par>
                              <p:par>
                                <p:cTn id="63" presetID="26" presetClass="entr" presetSubtype="0" fill="hold"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wipe(down)">
                                      <p:cBhvr>
                                        <p:cTn id="65" dur="580">
                                          <p:stCondLst>
                                            <p:cond delay="0"/>
                                          </p:stCondLst>
                                        </p:cTn>
                                        <p:tgtEl>
                                          <p:spTgt spid="18"/>
                                        </p:tgtEl>
                                      </p:cBhvr>
                                    </p:animEffect>
                                    <p:anim calcmode="lin" valueType="num">
                                      <p:cBhvr>
                                        <p:cTn id="66"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67"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68"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69"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70"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71" dur="26">
                                          <p:stCondLst>
                                            <p:cond delay="650"/>
                                          </p:stCondLst>
                                        </p:cTn>
                                        <p:tgtEl>
                                          <p:spTgt spid="18"/>
                                        </p:tgtEl>
                                      </p:cBhvr>
                                      <p:to x="100000" y="60000"/>
                                    </p:animScale>
                                    <p:animScale>
                                      <p:cBhvr>
                                        <p:cTn id="72" dur="166" decel="50000">
                                          <p:stCondLst>
                                            <p:cond delay="676"/>
                                          </p:stCondLst>
                                        </p:cTn>
                                        <p:tgtEl>
                                          <p:spTgt spid="18"/>
                                        </p:tgtEl>
                                      </p:cBhvr>
                                      <p:to x="100000" y="100000"/>
                                    </p:animScale>
                                    <p:animScale>
                                      <p:cBhvr>
                                        <p:cTn id="73" dur="26">
                                          <p:stCondLst>
                                            <p:cond delay="1312"/>
                                          </p:stCondLst>
                                        </p:cTn>
                                        <p:tgtEl>
                                          <p:spTgt spid="18"/>
                                        </p:tgtEl>
                                      </p:cBhvr>
                                      <p:to x="100000" y="80000"/>
                                    </p:animScale>
                                    <p:animScale>
                                      <p:cBhvr>
                                        <p:cTn id="74" dur="166" decel="50000">
                                          <p:stCondLst>
                                            <p:cond delay="1338"/>
                                          </p:stCondLst>
                                        </p:cTn>
                                        <p:tgtEl>
                                          <p:spTgt spid="18"/>
                                        </p:tgtEl>
                                      </p:cBhvr>
                                      <p:to x="100000" y="100000"/>
                                    </p:animScale>
                                    <p:animScale>
                                      <p:cBhvr>
                                        <p:cTn id="75" dur="26">
                                          <p:stCondLst>
                                            <p:cond delay="1642"/>
                                          </p:stCondLst>
                                        </p:cTn>
                                        <p:tgtEl>
                                          <p:spTgt spid="18"/>
                                        </p:tgtEl>
                                      </p:cBhvr>
                                      <p:to x="100000" y="90000"/>
                                    </p:animScale>
                                    <p:animScale>
                                      <p:cBhvr>
                                        <p:cTn id="76" dur="166" decel="50000">
                                          <p:stCondLst>
                                            <p:cond delay="1668"/>
                                          </p:stCondLst>
                                        </p:cTn>
                                        <p:tgtEl>
                                          <p:spTgt spid="18"/>
                                        </p:tgtEl>
                                      </p:cBhvr>
                                      <p:to x="100000" y="100000"/>
                                    </p:animScale>
                                    <p:animScale>
                                      <p:cBhvr>
                                        <p:cTn id="77" dur="26">
                                          <p:stCondLst>
                                            <p:cond delay="1808"/>
                                          </p:stCondLst>
                                        </p:cTn>
                                        <p:tgtEl>
                                          <p:spTgt spid="18"/>
                                        </p:tgtEl>
                                      </p:cBhvr>
                                      <p:to x="100000" y="95000"/>
                                    </p:animScale>
                                    <p:animScale>
                                      <p:cBhvr>
                                        <p:cTn id="78" dur="166" decel="50000">
                                          <p:stCondLst>
                                            <p:cond delay="1834"/>
                                          </p:stCondLst>
                                        </p:cTn>
                                        <p:tgtEl>
                                          <p:spTgt spid="18"/>
                                        </p:tgtEl>
                                      </p:cBhvr>
                                      <p:to x="100000" y="100000"/>
                                    </p:animScale>
                                  </p:childTnLst>
                                </p:cTn>
                              </p:par>
                              <p:par>
                                <p:cTn id="79" presetID="26" presetClass="entr" presetSubtype="0" fill="hold" nodeType="with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down)">
                                      <p:cBhvr>
                                        <p:cTn id="81" dur="580">
                                          <p:stCondLst>
                                            <p:cond delay="0"/>
                                          </p:stCondLst>
                                        </p:cTn>
                                        <p:tgtEl>
                                          <p:spTgt spid="19"/>
                                        </p:tgtEl>
                                      </p:cBhvr>
                                    </p:animEffect>
                                    <p:anim calcmode="lin" valueType="num">
                                      <p:cBhvr>
                                        <p:cTn id="82"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87" dur="26">
                                          <p:stCondLst>
                                            <p:cond delay="650"/>
                                          </p:stCondLst>
                                        </p:cTn>
                                        <p:tgtEl>
                                          <p:spTgt spid="19"/>
                                        </p:tgtEl>
                                      </p:cBhvr>
                                      <p:to x="100000" y="60000"/>
                                    </p:animScale>
                                    <p:animScale>
                                      <p:cBhvr>
                                        <p:cTn id="88" dur="166" decel="50000">
                                          <p:stCondLst>
                                            <p:cond delay="676"/>
                                          </p:stCondLst>
                                        </p:cTn>
                                        <p:tgtEl>
                                          <p:spTgt spid="19"/>
                                        </p:tgtEl>
                                      </p:cBhvr>
                                      <p:to x="100000" y="100000"/>
                                    </p:animScale>
                                    <p:animScale>
                                      <p:cBhvr>
                                        <p:cTn id="89" dur="26">
                                          <p:stCondLst>
                                            <p:cond delay="1312"/>
                                          </p:stCondLst>
                                        </p:cTn>
                                        <p:tgtEl>
                                          <p:spTgt spid="19"/>
                                        </p:tgtEl>
                                      </p:cBhvr>
                                      <p:to x="100000" y="80000"/>
                                    </p:animScale>
                                    <p:animScale>
                                      <p:cBhvr>
                                        <p:cTn id="90" dur="166" decel="50000">
                                          <p:stCondLst>
                                            <p:cond delay="1338"/>
                                          </p:stCondLst>
                                        </p:cTn>
                                        <p:tgtEl>
                                          <p:spTgt spid="19"/>
                                        </p:tgtEl>
                                      </p:cBhvr>
                                      <p:to x="100000" y="100000"/>
                                    </p:animScale>
                                    <p:animScale>
                                      <p:cBhvr>
                                        <p:cTn id="91" dur="26">
                                          <p:stCondLst>
                                            <p:cond delay="1642"/>
                                          </p:stCondLst>
                                        </p:cTn>
                                        <p:tgtEl>
                                          <p:spTgt spid="19"/>
                                        </p:tgtEl>
                                      </p:cBhvr>
                                      <p:to x="100000" y="90000"/>
                                    </p:animScale>
                                    <p:animScale>
                                      <p:cBhvr>
                                        <p:cTn id="92" dur="166" decel="50000">
                                          <p:stCondLst>
                                            <p:cond delay="1668"/>
                                          </p:stCondLst>
                                        </p:cTn>
                                        <p:tgtEl>
                                          <p:spTgt spid="19"/>
                                        </p:tgtEl>
                                      </p:cBhvr>
                                      <p:to x="100000" y="100000"/>
                                    </p:animScale>
                                    <p:animScale>
                                      <p:cBhvr>
                                        <p:cTn id="93" dur="26">
                                          <p:stCondLst>
                                            <p:cond delay="1808"/>
                                          </p:stCondLst>
                                        </p:cTn>
                                        <p:tgtEl>
                                          <p:spTgt spid="19"/>
                                        </p:tgtEl>
                                      </p:cBhvr>
                                      <p:to x="100000" y="95000"/>
                                    </p:animScale>
                                    <p:animScale>
                                      <p:cBhvr>
                                        <p:cTn id="94"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 xmlns:a16="http://schemas.microsoft.com/office/drawing/2014/main" id="{90168F4B-550B-4E6E-A635-C37B7953F99A}"/>
              </a:ext>
            </a:extLst>
          </p:cNvPr>
          <p:cNvGrpSpPr/>
          <p:nvPr/>
        </p:nvGrpSpPr>
        <p:grpSpPr>
          <a:xfrm>
            <a:off x="1743037" y="633046"/>
            <a:ext cx="10441091" cy="5190979"/>
            <a:chOff x="1036320" y="695178"/>
            <a:chExt cx="10416524" cy="5467644"/>
          </a:xfrm>
        </p:grpSpPr>
        <p:sp>
          <p:nvSpPr>
            <p:cNvPr id="21" name="椭圆 1">
              <a:extLst>
                <a:ext uri="{FF2B5EF4-FFF2-40B4-BE49-F238E27FC236}">
                  <a16:creationId xmlns=""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9" name="Rectangle 8"/>
          <p:cNvSpPr/>
          <p:nvPr/>
        </p:nvSpPr>
        <p:spPr>
          <a:xfrm>
            <a:off x="2788305" y="1242327"/>
            <a:ext cx="9023109" cy="3892861"/>
          </a:xfrm>
          <a:prstGeom prst="rect">
            <a:avLst/>
          </a:prstGeom>
        </p:spPr>
        <p:txBody>
          <a:bodyPr wrap="square">
            <a:spAutoFit/>
          </a:bodyPr>
          <a:lstStyle/>
          <a:p>
            <a:pPr lvl="0" algn="just">
              <a:lnSpc>
                <a:spcPct val="150000"/>
              </a:lnSpc>
              <a:buClr>
                <a:srgbClr val="000000"/>
              </a:buClr>
              <a:defRPr/>
            </a:pPr>
            <a:r>
              <a:rPr lang="vi-VN" sz="2800" b="1" kern="0" dirty="0">
                <a:solidFill>
                  <a:srgbClr val="FF0000"/>
                </a:solidFill>
                <a:latin typeface="Times New Roman" panose="02020603050405020304" pitchFamily="18" charset="0"/>
                <a:ea typeface="Times New Roman"/>
                <a:cs typeface="Times New Roman" panose="02020603050405020304" pitchFamily="18" charset="0"/>
                <a:sym typeface="Times New Roman"/>
              </a:rPr>
              <a:t>* Ý nghĩa:</a:t>
            </a:r>
            <a:endParaRPr lang="vi-VN" sz="2800" kern="0" dirty="0">
              <a:solidFill>
                <a:srgbClr val="FF0000"/>
              </a:solidFill>
              <a:latin typeface="Times New Roman" panose="02020603050405020304" pitchFamily="18" charset="0"/>
              <a:ea typeface="Times New Roman"/>
              <a:cs typeface="Times New Roman" panose="02020603050405020304" pitchFamily="18" charset="0"/>
              <a:sym typeface="Times New Roman"/>
            </a:endParaRPr>
          </a:p>
          <a:p>
            <a:pPr lvl="0" algn="just">
              <a:lnSpc>
                <a:spcPct val="150000"/>
              </a:lnSpc>
              <a:buClr>
                <a:srgbClr val="000000"/>
              </a:buClr>
              <a:defRPr/>
            </a:pPr>
            <a:r>
              <a:rPr lang="vi-VN" sz="2800" kern="0" dirty="0">
                <a:latin typeface="Times New Roman" panose="02020603050405020304" pitchFamily="18" charset="0"/>
                <a:ea typeface="Times New Roman"/>
                <a:cs typeface="Times New Roman" panose="02020603050405020304" pitchFamily="18" charset="0"/>
                <a:sym typeface="Times New Roman"/>
              </a:rPr>
              <a:t> - Nhân dân ta tin rằng Thánh Gióng là người anh hùng có thật, thể hiện sự trân trọng, biết ơn, niềm tự hào và ước muốn về một người anh hùng đánh giặc cứu nước.</a:t>
            </a:r>
            <a:endParaRPr lang="vi-VN" sz="2800" kern="0" dirty="0">
              <a:latin typeface="Times New Roman" panose="02020603050405020304" pitchFamily="18" charset="0"/>
              <a:cs typeface="Times New Roman" panose="02020603050405020304" pitchFamily="18" charset="0"/>
              <a:sym typeface="Arial"/>
            </a:endParaRPr>
          </a:p>
          <a:p>
            <a:pPr lvl="0" algn="just">
              <a:lnSpc>
                <a:spcPct val="150000"/>
              </a:lnSpc>
              <a:buClr>
                <a:srgbClr val="000000"/>
              </a:buClr>
              <a:defRPr/>
            </a:pPr>
            <a:r>
              <a:rPr lang="vi-VN" sz="2800" b="1" kern="0" dirty="0">
                <a:latin typeface="Times New Roman" panose="02020603050405020304" pitchFamily="18" charset="0"/>
                <a:ea typeface="Times New Roman"/>
                <a:cs typeface="Times New Roman" panose="02020603050405020304" pitchFamily="18" charset="0"/>
                <a:sym typeface="Times New Roman"/>
              </a:rPr>
              <a:t>- </a:t>
            </a:r>
            <a:r>
              <a:rPr lang="vi-VN" sz="2800" kern="0" dirty="0">
                <a:latin typeface="Times New Roman" panose="02020603050405020304" pitchFamily="18" charset="0"/>
                <a:ea typeface="Times New Roman"/>
                <a:cs typeface="Times New Roman" panose="02020603050405020304" pitchFamily="18" charset="0"/>
                <a:sym typeface="Times New Roman"/>
              </a:rPr>
              <a:t>Tăng tính xác thực cho câu chuyện, tạo niềm tin cho người đọc.</a:t>
            </a:r>
            <a:endParaRPr lang="vi-VN" sz="2800" kern="0" dirty="0">
              <a:latin typeface="Times New Roman" panose="02020603050405020304" pitchFamily="18" charset="0"/>
              <a:ea typeface="Calibri"/>
              <a:cs typeface="Times New Roman" panose="02020603050405020304" pitchFamily="18" charset="0"/>
              <a:sym typeface="Calibri"/>
            </a:endParaRPr>
          </a:p>
        </p:txBody>
      </p:sp>
    </p:spTree>
    <p:extLst>
      <p:ext uri="{BB962C8B-B14F-4D97-AF65-F5344CB8AC3E}">
        <p14:creationId xmlns:p14="http://schemas.microsoft.com/office/powerpoint/2010/main" val="4125935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6" name="Picture 5"/>
          <p:cNvPicPr>
            <a:picLocks noChangeAspect="1"/>
          </p:cNvPicPr>
          <p:nvPr/>
        </p:nvPicPr>
        <p:blipFill>
          <a:blip r:embed="rId5"/>
          <a:stretch>
            <a:fillRect/>
          </a:stretch>
        </p:blipFill>
        <p:spPr>
          <a:xfrm>
            <a:off x="-525184" y="1736196"/>
            <a:ext cx="7352413" cy="3548180"/>
          </a:xfrm>
          <a:prstGeom prst="rect">
            <a:avLst/>
          </a:prstGeom>
        </p:spPr>
      </p:pic>
    </p:spTree>
    <p:extLst>
      <p:ext uri="{BB962C8B-B14F-4D97-AF65-F5344CB8AC3E}">
        <p14:creationId xmlns:p14="http://schemas.microsoft.com/office/powerpoint/2010/main" val="361562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4" name="Picture 3"/>
          <p:cNvPicPr>
            <a:picLocks noChangeAspect="1"/>
          </p:cNvPicPr>
          <p:nvPr/>
        </p:nvPicPr>
        <p:blipFill>
          <a:blip r:embed="rId5"/>
          <a:stretch>
            <a:fillRect/>
          </a:stretch>
        </p:blipFill>
        <p:spPr>
          <a:xfrm>
            <a:off x="-128748" y="742463"/>
            <a:ext cx="6665537" cy="5373073"/>
          </a:xfrm>
          <a:prstGeom prst="rect">
            <a:avLst/>
          </a:prstGeom>
        </p:spPr>
      </p:pic>
    </p:spTree>
    <p:extLst>
      <p:ext uri="{BB962C8B-B14F-4D97-AF65-F5344CB8AC3E}">
        <p14:creationId xmlns:p14="http://schemas.microsoft.com/office/powerpoint/2010/main" val="2415497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925405" y="359986"/>
            <a:ext cx="9739500" cy="1646063"/>
          </a:xfrm>
          <a:prstGeom prst="rect">
            <a:avLst/>
          </a:prstGeom>
        </p:spPr>
      </p:pic>
      <p:sp>
        <p:nvSpPr>
          <p:cNvPr id="3" name="Rectangle 2"/>
          <p:cNvSpPr/>
          <p:nvPr/>
        </p:nvSpPr>
        <p:spPr>
          <a:xfrm>
            <a:off x="378763" y="2006049"/>
            <a:ext cx="5607625" cy="2677656"/>
          </a:xfrm>
          <a:prstGeom prst="rect">
            <a:avLst/>
          </a:prstGeom>
        </p:spPr>
        <p:txBody>
          <a:bodyPr wrap="none">
            <a:spAutoFit/>
          </a:bodyPr>
          <a:lstStyle/>
          <a:p>
            <a:pPr lvl="0" algn="just">
              <a:lnSpc>
                <a:spcPct val="150000"/>
              </a:lnSpc>
              <a:buClr>
                <a:srgbClr val="000000"/>
              </a:buClr>
              <a:defRPr/>
            </a:pPr>
            <a:r>
              <a:rPr lang="en-US" sz="2800" kern="0" dirty="0" smtClean="0">
                <a:latin typeface="Times New Roman"/>
                <a:ea typeface="Times New Roman"/>
                <a:cs typeface="Times New Roman"/>
                <a:sym typeface="Times New Roman"/>
              </a:rPr>
              <a:t>- </a:t>
            </a:r>
            <a:r>
              <a:rPr lang="vi-VN" sz="2800" kern="0" dirty="0" smtClean="0">
                <a:latin typeface="Times New Roman"/>
                <a:ea typeface="Times New Roman"/>
                <a:cs typeface="Times New Roman"/>
                <a:sym typeface="Times New Roman"/>
              </a:rPr>
              <a:t>Chi </a:t>
            </a:r>
            <a:r>
              <a:rPr lang="vi-VN" sz="2800" kern="0" dirty="0">
                <a:latin typeface="Times New Roman"/>
                <a:ea typeface="Times New Roman"/>
                <a:cs typeface="Times New Roman"/>
                <a:sym typeface="Times New Roman"/>
              </a:rPr>
              <a:t>tiết tượng tượng kì ảo</a:t>
            </a:r>
            <a:r>
              <a:rPr lang="vi-VN" sz="2800" kern="0" dirty="0" smtClean="0">
                <a:latin typeface="Times New Roman"/>
                <a:ea typeface="Times New Roman"/>
                <a:cs typeface="Times New Roman"/>
                <a:sym typeface="Times New Roman"/>
              </a:rPr>
              <a:t>.</a:t>
            </a:r>
            <a:endParaRPr lang="en-US" sz="2800" kern="0" dirty="0" smtClean="0">
              <a:latin typeface="Times New Roman"/>
              <a:ea typeface="Times New Roman"/>
              <a:cs typeface="Times New Roman"/>
              <a:sym typeface="Times New Roman"/>
            </a:endParaRPr>
          </a:p>
          <a:p>
            <a:pPr algn="just">
              <a:lnSpc>
                <a:spcPct val="150000"/>
              </a:lnSpc>
              <a:buClr>
                <a:srgbClr val="000000"/>
              </a:buClr>
              <a:defRPr/>
            </a:pP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Khéo</a:t>
            </a: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kết</a:t>
            </a:r>
            <a:r>
              <a:rPr lang="en-US" sz="2800" kern="0" dirty="0" smtClean="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hợp</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huyền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thoại</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và</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thực</a:t>
            </a:r>
            <a:r>
              <a:rPr lang="en-US" sz="2800" kern="0" dirty="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tế</a:t>
            </a:r>
            <a:endParaRPr lang="en-US" sz="2800" kern="0" dirty="0" smtClean="0">
              <a:latin typeface="Times New Roman"/>
              <a:ea typeface="Times New Roman"/>
              <a:cs typeface="Times New Roman"/>
              <a:sym typeface="Times New Roman"/>
            </a:endParaRPr>
          </a:p>
          <a:p>
            <a:pPr lvl="0" algn="just">
              <a:lnSpc>
                <a:spcPct val="150000"/>
              </a:lnSpc>
              <a:buClr>
                <a:srgbClr val="000000"/>
              </a:buClr>
              <a:defRPr/>
            </a:pPr>
            <a:r>
              <a:rPr lang="en-US" sz="2800" kern="0" dirty="0" smtClean="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Lời</a:t>
            </a:r>
            <a:r>
              <a:rPr lang="en-US" sz="2800" kern="0" dirty="0" smtClean="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kể</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cô</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đọng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trang</a:t>
            </a:r>
            <a:r>
              <a:rPr lang="en-US" sz="2800" kern="0" dirty="0">
                <a:latin typeface="Times New Roman"/>
                <a:ea typeface="Times New Roman"/>
                <a:cs typeface="Times New Roman"/>
                <a:sym typeface="Times New Roman"/>
              </a:rPr>
              <a:t> </a:t>
            </a:r>
            <a:r>
              <a:rPr lang="en-US" sz="2800" kern="0" dirty="0" err="1" smtClean="0">
                <a:latin typeface="Times New Roman"/>
                <a:ea typeface="Times New Roman"/>
                <a:cs typeface="Times New Roman"/>
                <a:sym typeface="Times New Roman"/>
              </a:rPr>
              <a:t>trọng</a:t>
            </a:r>
            <a:r>
              <a:rPr lang="en-US" sz="2800" kern="0" dirty="0" smtClean="0">
                <a:latin typeface="Times New Roman"/>
                <a:ea typeface="Times New Roman"/>
                <a:cs typeface="Times New Roman"/>
                <a:sym typeface="Times New Roman"/>
              </a:rPr>
              <a:t> </a:t>
            </a:r>
            <a:endParaRPr lang="en-US" sz="2800" kern="0" dirty="0">
              <a:latin typeface="Times New Roman"/>
              <a:ea typeface="Times New Roman"/>
              <a:cs typeface="Times New Roman"/>
              <a:sym typeface="Times New Roman"/>
            </a:endParaRPr>
          </a:p>
          <a:p>
            <a:pPr lvl="0" algn="just">
              <a:lnSpc>
                <a:spcPct val="150000"/>
              </a:lnSpc>
              <a:buClr>
                <a:srgbClr val="000000"/>
              </a:buClr>
              <a:defRPr/>
            </a:pPr>
            <a:endParaRPr lang="vi-VN" sz="2800" kern="0" dirty="0">
              <a:latin typeface="Times New Roman"/>
              <a:ea typeface="Times New Roman"/>
              <a:cs typeface="Times New Roman"/>
              <a:sym typeface="Times New Roman"/>
            </a:endParaRPr>
          </a:p>
        </p:txBody>
      </p:sp>
      <p:sp>
        <p:nvSpPr>
          <p:cNvPr id="5" name="Rectangle 4"/>
          <p:cNvSpPr/>
          <p:nvPr/>
        </p:nvSpPr>
        <p:spPr>
          <a:xfrm>
            <a:off x="6672113" y="2006049"/>
            <a:ext cx="5229155" cy="3970318"/>
          </a:xfrm>
          <a:prstGeom prst="rect">
            <a:avLst/>
          </a:prstGeom>
        </p:spPr>
        <p:txBody>
          <a:bodyPr wrap="square">
            <a:spAutoFit/>
          </a:bodyPr>
          <a:lstStyle/>
          <a:p>
            <a:pPr lvl="0" algn="just">
              <a:lnSpc>
                <a:spcPct val="150000"/>
              </a:lnSpc>
              <a:buClr>
                <a:srgbClr val="000000"/>
              </a:buClr>
              <a:defRPr/>
            </a:pPr>
            <a:r>
              <a:rPr lang="vi-VN" sz="2800" kern="0" dirty="0">
                <a:latin typeface="Times New Roman"/>
                <a:ea typeface="Times New Roman"/>
                <a:cs typeface="Times New Roman"/>
                <a:sym typeface="Times New Roman"/>
              </a:rPr>
              <a:t>Truyện ca ngợi công lao đánh đuổi giặc ngoại xâm của người anh hùng Thánh Gióng, qua đó thể hiện ý thức tự cường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lòng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yêu</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nước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tinh</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thần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đoàn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kết</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mơ</a:t>
            </a:r>
            <a:r>
              <a:rPr lang="vi-VN" sz="2800" kern="0" dirty="0">
                <a:latin typeface="Times New Roman"/>
                <a:ea typeface="Times New Roman"/>
                <a:cs typeface="Times New Roman"/>
                <a:sym typeface="Times New Roman"/>
              </a:rPr>
              <a:t> của dân tộc ta.</a:t>
            </a:r>
          </a:p>
        </p:txBody>
      </p:sp>
    </p:spTree>
    <p:extLst>
      <p:ext uri="{BB962C8B-B14F-4D97-AF65-F5344CB8AC3E}">
        <p14:creationId xmlns:p14="http://schemas.microsoft.com/office/powerpoint/2010/main" val="410894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4060" y="878991"/>
            <a:ext cx="6294819" cy="5675940"/>
          </a:xfrm>
          <a:prstGeom prst="rect">
            <a:avLst/>
          </a:prstGeom>
        </p:spPr>
      </p:pic>
      <p:sp>
        <p:nvSpPr>
          <p:cNvPr id="8" name="Rectangle 7"/>
          <p:cNvSpPr/>
          <p:nvPr/>
        </p:nvSpPr>
        <p:spPr>
          <a:xfrm>
            <a:off x="7423474" y="1454803"/>
            <a:ext cx="3535259" cy="4524315"/>
          </a:xfrm>
          <a:prstGeom prst="rect">
            <a:avLst/>
          </a:prstGeom>
        </p:spPr>
        <p:txBody>
          <a:bodyPr wrap="square">
            <a:spAutoFit/>
          </a:bodyPr>
          <a:lstStyle/>
          <a:p>
            <a:pPr lvl="0" algn="just">
              <a:lnSpc>
                <a:spcPct val="90000"/>
              </a:lnSpc>
              <a:buClr>
                <a:srgbClr val="000000"/>
              </a:buClr>
              <a:defRPr/>
            </a:pPr>
            <a:r>
              <a:rPr lang="en-US" sz="4000" kern="0" dirty="0" err="1" smtClean="0">
                <a:solidFill>
                  <a:schemeClr val="accent4"/>
                </a:solidFill>
                <a:latin typeface="Times New Roman"/>
                <a:ea typeface="Times New Roman"/>
                <a:cs typeface="Times New Roman"/>
                <a:sym typeface="Times New Roman"/>
              </a:rPr>
              <a:t>Mỗi</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sẽ</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đặt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ra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một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câu</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hỏi</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cho</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cùng</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bàn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để</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kiểm</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tra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xem</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bạn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đã</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tiếp</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thu</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được</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hết</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kiến</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thức</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cô</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dạy</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chưa</a:t>
            </a:r>
            <a:r>
              <a:rPr lang="en-US" sz="4000" kern="0" dirty="0" smtClean="0">
                <a:solidFill>
                  <a:schemeClr val="accent4"/>
                </a:solidFill>
                <a:latin typeface="Times New Roman"/>
                <a:ea typeface="Times New Roman"/>
                <a:cs typeface="Times New Roman"/>
                <a:sym typeface="Times New Roman"/>
              </a:rPr>
              <a:t> </a:t>
            </a:r>
            <a:r>
              <a:rPr lang="en-US" sz="4000" kern="0" dirty="0" err="1" smtClean="0">
                <a:solidFill>
                  <a:schemeClr val="accent4"/>
                </a:solidFill>
                <a:latin typeface="Times New Roman"/>
                <a:ea typeface="Times New Roman"/>
                <a:cs typeface="Times New Roman"/>
                <a:sym typeface="Times New Roman"/>
              </a:rPr>
              <a:t>nhé</a:t>
            </a:r>
            <a:r>
              <a:rPr lang="en-US" sz="4000" kern="0" dirty="0" smtClean="0">
                <a:solidFill>
                  <a:schemeClr val="accent4"/>
                </a:solidFill>
                <a:latin typeface="Times New Roman"/>
                <a:ea typeface="Times New Roman"/>
                <a:cs typeface="Times New Roman"/>
                <a:sym typeface="Times New Roman"/>
              </a:rPr>
              <a:t>!</a:t>
            </a:r>
            <a:endParaRPr lang="vi-VN" sz="4000" kern="0" dirty="0">
              <a:solidFill>
                <a:schemeClr val="accent4"/>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17370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586154" y="1791365"/>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345" y="1960176"/>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1901029" y="179990"/>
            <a:ext cx="7271106" cy="1780186"/>
          </a:xfrm>
          <a:prstGeom prst="rect">
            <a:avLst/>
          </a:prstGeom>
        </p:spPr>
      </p:pic>
      <p:sp>
        <p:nvSpPr>
          <p:cNvPr id="7" name="Rectangle 6"/>
          <p:cNvSpPr/>
          <p:nvPr/>
        </p:nvSpPr>
        <p:spPr>
          <a:xfrm>
            <a:off x="5291492" y="2100853"/>
            <a:ext cx="6096000" cy="3170099"/>
          </a:xfrm>
          <a:prstGeom prst="rect">
            <a:avLst/>
          </a:prstGeom>
        </p:spPr>
        <p:txBody>
          <a:bodyPr>
            <a:spAutoFit/>
          </a:bodyPr>
          <a:lstStyle/>
          <a:p>
            <a:pPr algn="just"/>
            <a:r>
              <a:rPr lang="en-US" sz="4000" kern="0" dirty="0" err="1" smtClean="0">
                <a:latin typeface="Times New Roman"/>
                <a:ea typeface="Times New Roman"/>
                <a:cs typeface="Times New Roman"/>
                <a:sym typeface="Times New Roman"/>
              </a:rPr>
              <a:t>Viết</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đoạn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văn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khoảng</a:t>
            </a:r>
            <a:r>
              <a:rPr lang="en-US" sz="4000" kern="0" dirty="0" smtClean="0">
                <a:latin typeface="Times New Roman"/>
                <a:ea typeface="Times New Roman"/>
                <a:cs typeface="Times New Roman"/>
                <a:sym typeface="Times New Roman"/>
              </a:rPr>
              <a:t> 5-7 </a:t>
            </a:r>
            <a:r>
              <a:rPr lang="en-US" sz="4000" kern="0" dirty="0" err="1" smtClean="0">
                <a:latin typeface="Times New Roman"/>
                <a:ea typeface="Times New Roman"/>
                <a:cs typeface="Times New Roman"/>
                <a:sym typeface="Times New Roman"/>
              </a:rPr>
              <a:t>câu</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về</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một</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hình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ảnh</a:t>
            </a:r>
            <a:r>
              <a:rPr lang="en-US" sz="4000" kern="0" dirty="0" smtClean="0">
                <a:latin typeface="Times New Roman"/>
                <a:ea typeface="Times New Roman"/>
                <a:cs typeface="Times New Roman"/>
                <a:sym typeface="Times New Roman"/>
              </a:rPr>
              <a:t> hay </a:t>
            </a:r>
            <a:r>
              <a:rPr lang="en-US" sz="4000" kern="0" dirty="0" err="1" smtClean="0">
                <a:latin typeface="Times New Roman"/>
                <a:ea typeface="Times New Roman"/>
                <a:cs typeface="Times New Roman"/>
                <a:sym typeface="Times New Roman"/>
              </a:rPr>
              <a:t>hành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động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của</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Thánh</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Gióng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đã</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để</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lại</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cho</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em</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ấn</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tượng</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sâu</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sắc</a:t>
            </a:r>
            <a:r>
              <a:rPr lang="en-US" sz="4000" kern="0" dirty="0" smtClean="0">
                <a:latin typeface="Times New Roman"/>
                <a:ea typeface="Times New Roman"/>
                <a:cs typeface="Times New Roman"/>
                <a:sym typeface="Times New Roman"/>
              </a:rPr>
              <a:t> </a:t>
            </a:r>
            <a:r>
              <a:rPr lang="en-US" sz="4000" kern="0" dirty="0" err="1" smtClean="0">
                <a:latin typeface="Times New Roman"/>
                <a:ea typeface="Times New Roman"/>
                <a:cs typeface="Times New Roman"/>
                <a:sym typeface="Times New Roman"/>
              </a:rPr>
              <a:t>nhất</a:t>
            </a:r>
            <a:r>
              <a:rPr lang="en-US" sz="4000" kern="0" dirty="0" smtClean="0">
                <a:latin typeface="Times New Roman"/>
                <a:ea typeface="Times New Roman"/>
                <a:cs typeface="Times New Roman"/>
                <a:sym typeface="Times New Roman"/>
              </a:rPr>
              <a:t>.</a:t>
            </a:r>
            <a:endParaRPr lang="en-US" sz="4000" dirty="0"/>
          </a:p>
        </p:txBody>
      </p:sp>
    </p:spTree>
    <p:extLst>
      <p:ext uri="{BB962C8B-B14F-4D97-AF65-F5344CB8AC3E}">
        <p14:creationId xmlns:p14="http://schemas.microsoft.com/office/powerpoint/2010/main" val="62321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6"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80">
                                          <p:stCondLst>
                                            <p:cond delay="0"/>
                                          </p:stCondLst>
                                        </p:cTn>
                                        <p:tgtEl>
                                          <p:spTgt spid="7"/>
                                        </p:tgtEl>
                                      </p:cBhvr>
                                    </p:animEffect>
                                    <p:anim calcmode="lin" valueType="num">
                                      <p:cBhvr>
                                        <p:cTn id="11"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6" dur="26">
                                          <p:stCondLst>
                                            <p:cond delay="650"/>
                                          </p:stCondLst>
                                        </p:cTn>
                                        <p:tgtEl>
                                          <p:spTgt spid="7"/>
                                        </p:tgtEl>
                                      </p:cBhvr>
                                      <p:to x="100000" y="60000"/>
                                    </p:animScale>
                                    <p:animScale>
                                      <p:cBhvr>
                                        <p:cTn id="17" dur="166" decel="50000">
                                          <p:stCondLst>
                                            <p:cond delay="676"/>
                                          </p:stCondLst>
                                        </p:cTn>
                                        <p:tgtEl>
                                          <p:spTgt spid="7"/>
                                        </p:tgtEl>
                                      </p:cBhvr>
                                      <p:to x="100000" y="100000"/>
                                    </p:animScale>
                                    <p:animScale>
                                      <p:cBhvr>
                                        <p:cTn id="18" dur="26">
                                          <p:stCondLst>
                                            <p:cond delay="1312"/>
                                          </p:stCondLst>
                                        </p:cTn>
                                        <p:tgtEl>
                                          <p:spTgt spid="7"/>
                                        </p:tgtEl>
                                      </p:cBhvr>
                                      <p:to x="100000" y="80000"/>
                                    </p:animScale>
                                    <p:animScale>
                                      <p:cBhvr>
                                        <p:cTn id="19" dur="166" decel="50000">
                                          <p:stCondLst>
                                            <p:cond delay="1338"/>
                                          </p:stCondLst>
                                        </p:cTn>
                                        <p:tgtEl>
                                          <p:spTgt spid="7"/>
                                        </p:tgtEl>
                                      </p:cBhvr>
                                      <p:to x="100000" y="100000"/>
                                    </p:animScale>
                                    <p:animScale>
                                      <p:cBhvr>
                                        <p:cTn id="20" dur="26">
                                          <p:stCondLst>
                                            <p:cond delay="1642"/>
                                          </p:stCondLst>
                                        </p:cTn>
                                        <p:tgtEl>
                                          <p:spTgt spid="7"/>
                                        </p:tgtEl>
                                      </p:cBhvr>
                                      <p:to x="100000" y="90000"/>
                                    </p:animScale>
                                    <p:animScale>
                                      <p:cBhvr>
                                        <p:cTn id="21" dur="166" decel="50000">
                                          <p:stCondLst>
                                            <p:cond delay="1668"/>
                                          </p:stCondLst>
                                        </p:cTn>
                                        <p:tgtEl>
                                          <p:spTgt spid="7"/>
                                        </p:tgtEl>
                                      </p:cBhvr>
                                      <p:to x="100000" y="100000"/>
                                    </p:animScale>
                                    <p:animScale>
                                      <p:cBhvr>
                                        <p:cTn id="22" dur="26">
                                          <p:stCondLst>
                                            <p:cond delay="1808"/>
                                          </p:stCondLst>
                                        </p:cTn>
                                        <p:tgtEl>
                                          <p:spTgt spid="7"/>
                                        </p:tgtEl>
                                      </p:cBhvr>
                                      <p:to x="100000" y="95000"/>
                                    </p:animScale>
                                    <p:animScale>
                                      <p:cBhvr>
                                        <p:cTn id="23"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936973" y="2223465"/>
            <a:ext cx="5738191" cy="3785652"/>
          </a:xfrm>
          <a:prstGeom prst="rect">
            <a:avLst/>
          </a:prstGeom>
        </p:spPr>
        <p:txBody>
          <a:bodyPr wrap="square">
            <a:spAutoFit/>
          </a:bodyPr>
          <a:lstStyle/>
          <a:p>
            <a:pPr algn="just"/>
            <a:r>
              <a:rPr lang="en-US" sz="4000" kern="0" dirty="0" err="1" smtClean="0">
                <a:solidFill>
                  <a:prstClr val="black"/>
                </a:solidFill>
                <a:latin typeface="Times New Roman"/>
                <a:cs typeface="Times New Roman"/>
                <a:sym typeface="Times New Roman"/>
              </a:rPr>
              <a:t>Khi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Thánh</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Gióng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ra</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trận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mẹ</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đã</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đến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bên</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ngựa</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sắt</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để</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tạm</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biệt</a:t>
            </a:r>
            <a:r>
              <a:rPr lang="en-US" sz="4000" kern="0" dirty="0" smtClean="0">
                <a:solidFill>
                  <a:prstClr val="black"/>
                </a:solidFill>
                <a:latin typeface="Times New Roman"/>
                <a:cs typeface="Times New Roman"/>
                <a:sym typeface="Times New Roman"/>
              </a:rPr>
              <a:t> con. </a:t>
            </a:r>
            <a:r>
              <a:rPr lang="en-US" sz="4000" kern="0" dirty="0" err="1" smtClean="0">
                <a:solidFill>
                  <a:prstClr val="black"/>
                </a:solidFill>
                <a:latin typeface="Times New Roman"/>
                <a:cs typeface="Times New Roman"/>
                <a:sym typeface="Times New Roman"/>
              </a:rPr>
              <a:t>Em</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hãy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vai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mẹ</a:t>
            </a:r>
            <a:r>
              <a:rPr lang="en-US" sz="4000" kern="0" dirty="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Gióng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để</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viết</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lại</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cuộc</a:t>
            </a:r>
            <a:r>
              <a:rPr lang="en-US" sz="4000" kern="0" dirty="0" smtClean="0">
                <a:solidFill>
                  <a:prstClr val="black"/>
                </a:solidFill>
                <a:latin typeface="Times New Roman"/>
                <a:cs typeface="Times New Roman"/>
                <a:sym typeface="Times New Roman"/>
              </a:rPr>
              <a:t> chia </a:t>
            </a:r>
            <a:r>
              <a:rPr lang="en-US" sz="4000" kern="0" dirty="0" err="1" smtClean="0">
                <a:solidFill>
                  <a:prstClr val="black"/>
                </a:solidFill>
                <a:latin typeface="Times New Roman"/>
                <a:cs typeface="Times New Roman"/>
                <a:sym typeface="Times New Roman"/>
              </a:rPr>
              <a:t>tay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xúc</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động</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ấy</a:t>
            </a:r>
            <a:r>
              <a:rPr lang="en-US" sz="4000" kern="0" dirty="0" smtClean="0">
                <a:solidFill>
                  <a:prstClr val="black"/>
                </a:solidFill>
                <a:latin typeface="Times New Roman"/>
                <a:cs typeface="Times New Roman"/>
                <a:sym typeface="Times New Roman"/>
              </a:rPr>
              <a:t>. (</a:t>
            </a:r>
            <a:r>
              <a:rPr lang="en-US" sz="4000" kern="0" dirty="0" err="1" smtClean="0">
                <a:solidFill>
                  <a:prstClr val="black"/>
                </a:solidFill>
                <a:latin typeface="Times New Roman"/>
                <a:cs typeface="Times New Roman"/>
                <a:sym typeface="Times New Roman"/>
              </a:rPr>
              <a:t>khoảng</a:t>
            </a:r>
            <a:r>
              <a:rPr lang="en-US" sz="4000" kern="0" dirty="0" smtClean="0">
                <a:solidFill>
                  <a:prstClr val="black"/>
                </a:solidFill>
                <a:latin typeface="Times New Roman"/>
                <a:cs typeface="Times New Roman"/>
                <a:sym typeface="Times New Roman"/>
              </a:rPr>
              <a:t> 7-10 </a:t>
            </a:r>
            <a:r>
              <a:rPr lang="en-US" sz="4000" kern="0" dirty="0" err="1" smtClean="0">
                <a:solidFill>
                  <a:prstClr val="black"/>
                </a:solidFill>
                <a:latin typeface="Times New Roman"/>
                <a:cs typeface="Times New Roman"/>
                <a:sym typeface="Times New Roman"/>
              </a:rPr>
              <a:t>dòng</a:t>
            </a:r>
            <a:r>
              <a:rPr lang="en-US" sz="4000" kern="0" dirty="0" smtClean="0">
                <a:solidFill>
                  <a:prstClr val="black"/>
                </a:solidFill>
                <a:latin typeface="Times New Roman"/>
                <a:cs typeface="Times New Roman"/>
                <a:sym typeface="Times New Roman"/>
              </a:rPr>
              <a:t>)</a:t>
            </a:r>
            <a:endParaRPr lang="en-US" sz="4000" dirty="0">
              <a:solidFill>
                <a:prstClr val="black"/>
              </a:solidFill>
            </a:endParaRPr>
          </a:p>
        </p:txBody>
      </p:sp>
      <p:pic>
        <p:nvPicPr>
          <p:cNvPr id="5" name="Picture 4"/>
          <p:cNvPicPr>
            <a:picLocks noChangeAspect="1"/>
          </p:cNvPicPr>
          <p:nvPr/>
        </p:nvPicPr>
        <p:blipFill>
          <a:blip r:embed="rId3"/>
          <a:stretch>
            <a:fillRect/>
          </a:stretch>
        </p:blipFill>
        <p:spPr>
          <a:xfrm>
            <a:off x="1843326" y="-128420"/>
            <a:ext cx="7217887" cy="2857551"/>
          </a:xfrm>
          <a:prstGeom prst="rect">
            <a:avLst/>
          </a:prstGeom>
        </p:spPr>
      </p:pic>
      <p:sp>
        <p:nvSpPr>
          <p:cNvPr id="10" name="Rectangle 9"/>
          <p:cNvSpPr/>
          <p:nvPr/>
        </p:nvSpPr>
        <p:spPr>
          <a:xfrm>
            <a:off x="376423" y="1731260"/>
            <a:ext cx="2405576" cy="8784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5783" y="2271327"/>
            <a:ext cx="4581012" cy="3857199"/>
          </a:xfrm>
          <a:prstGeom prst="rect">
            <a:avLst/>
          </a:prstGeom>
        </p:spPr>
      </p:pic>
    </p:spTree>
    <p:extLst>
      <p:ext uri="{BB962C8B-B14F-4D97-AF65-F5344CB8AC3E}">
        <p14:creationId xmlns:p14="http://schemas.microsoft.com/office/powerpoint/2010/main" val="319416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22"/>
          <a:stretch>
            <a:fillRect/>
          </a:stretch>
        </p:blipFill>
        <p:spPr>
          <a:xfrm>
            <a:off x="3629030" y="228600"/>
            <a:ext cx="6502065" cy="1715156"/>
          </a:xfrm>
          <a:prstGeom prst="rect">
            <a:avLst/>
          </a:prstGeom>
        </p:spPr>
      </p:pic>
      <p:sp>
        <p:nvSpPr>
          <p:cNvPr id="8" name="Google Shape;195;p6"/>
          <p:cNvSpPr txBox="1"/>
          <p:nvPr/>
        </p:nvSpPr>
        <p:spPr>
          <a:xfrm>
            <a:off x="4037674" y="2652528"/>
            <a:ext cx="7661615" cy="2308284"/>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buFont typeface="Arial"/>
              <a:buNone/>
            </a:pP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GV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gọi</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1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bạn</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trước</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smtClean="0">
                <a:solidFill>
                  <a:srgbClr val="000000"/>
                </a:solidFill>
                <a:latin typeface="Times New Roman" panose="02020603050405020304" pitchFamily="18" charset="0"/>
                <a:ea typeface="Cambria"/>
                <a:cs typeface="Times New Roman" panose="02020603050405020304" pitchFamily="18" charset="0"/>
                <a:sym typeface="Cambria"/>
              </a:rPr>
              <a:t>lớp</a:t>
            </a:r>
            <a:endPar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buFont typeface="Arial"/>
              <a:buNone/>
            </a:pP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diễn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cảm</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lưu</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loát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ngắt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nghỉ</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đúng</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chú</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ý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lời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đối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thoại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của</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các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nhân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vật</a:t>
            </a:r>
            <a:r>
              <a:rPr lang="en-US" sz="3200" kern="0" dirty="0" smtClean="0">
                <a:solidFill>
                  <a:srgbClr val="000000"/>
                </a:solidFill>
                <a:latin typeface="Times New Roman" panose="02020603050405020304" pitchFamily="18" charset="0"/>
                <a:ea typeface="Cambria"/>
                <a:cs typeface="Times New Roman" panose="02020603050405020304" pitchFamily="18" charset="0"/>
                <a:sym typeface="Cambria"/>
              </a:rPr>
              <a:t>.</a:t>
            </a:r>
            <a:endParaRPr sz="32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9" name="Rectangle 8"/>
          <p:cNvSpPr>
            <a:spLocks noChangeArrowheads="1"/>
          </p:cNvSpPr>
          <p:nvPr/>
        </p:nvSpPr>
        <p:spPr bwMode="auto">
          <a:xfrm>
            <a:off x="1691974" y="1654008"/>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a. </a:t>
            </a:r>
            <a:r>
              <a:rPr lang="en-US" altLang="en-US" sz="3200" b="1" i="1" kern="0" dirty="0" err="1">
                <a:solidFill>
                  <a:srgbClr val="FF0000"/>
                </a:solidFill>
                <a:latin typeface="Times New Roman" pitchFamily="18" charset="0"/>
                <a:cs typeface="Times New Roman" pitchFamily="18" charset="0"/>
                <a:sym typeface="Arial"/>
              </a:rPr>
              <a:t>Đọc</a:t>
            </a:r>
            <a:endParaRPr lang="en-US" altLang="en-US" sz="3200" b="1" i="1" kern="0" dirty="0">
              <a:solidFill>
                <a:srgbClr val="FF0000"/>
              </a:solidFill>
              <a:latin typeface="Times New Roman" pitchFamily="18" charset="0"/>
              <a:cs typeface="Times New Roman" pitchFamily="18" charset="0"/>
              <a:sym typeface="Arial"/>
            </a:endParaRPr>
          </a:p>
        </p:txBody>
      </p:sp>
      <p:sp>
        <p:nvSpPr>
          <p:cNvPr id="2" name="Rectangle 1"/>
          <p:cNvSpPr/>
          <p:nvPr/>
        </p:nvSpPr>
        <p:spPr>
          <a:xfrm>
            <a:off x="489186" y="2502732"/>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23">
            <a:alphaModFix/>
          </a:blip>
          <a:srcRect/>
          <a:stretch/>
        </p:blipFill>
        <p:spPr>
          <a:xfrm>
            <a:off x="897830" y="2858623"/>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1724621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22"/>
          <a:stretch>
            <a:fillRect/>
          </a:stretch>
        </p:blipFill>
        <p:spPr>
          <a:xfrm>
            <a:off x="3629030" y="228600"/>
            <a:ext cx="6502065" cy="1715156"/>
          </a:xfrm>
          <a:prstGeom prst="rect">
            <a:avLst/>
          </a:prstGeom>
        </p:spPr>
      </p:pic>
      <p:sp>
        <p:nvSpPr>
          <p:cNvPr id="10" name="Rectangle 9"/>
          <p:cNvSpPr>
            <a:spLocks noChangeArrowheads="1"/>
          </p:cNvSpPr>
          <p:nvPr/>
        </p:nvSpPr>
        <p:spPr bwMode="auto">
          <a:xfrm>
            <a:off x="543227" y="1406769"/>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b. </a:t>
            </a:r>
            <a:r>
              <a:rPr lang="en-US" altLang="en-US" sz="3200" b="1" i="1" kern="0" dirty="0" err="1">
                <a:solidFill>
                  <a:srgbClr val="FF0000"/>
                </a:solidFill>
                <a:latin typeface="Times New Roman" pitchFamily="18" charset="0"/>
                <a:cs typeface="Times New Roman" pitchFamily="18" charset="0"/>
                <a:sym typeface="Arial"/>
              </a:rPr>
              <a:t>Chú</a:t>
            </a:r>
            <a:r>
              <a:rPr lang="en-US" altLang="en-US" sz="3200" b="1" i="1" kern="0" dirty="0">
                <a:solidFill>
                  <a:srgbClr val="FF0000"/>
                </a:solidFill>
                <a:latin typeface="Times New Roman" pitchFamily="18" charset="0"/>
                <a:cs typeface="Times New Roman" pitchFamily="18" charset="0"/>
                <a:sym typeface="Arial"/>
              </a:rPr>
              <a:t> </a:t>
            </a:r>
            <a:r>
              <a:rPr lang="en-US" altLang="en-US" sz="3200" b="1" i="1" kern="0" dirty="0" err="1">
                <a:solidFill>
                  <a:srgbClr val="FF0000"/>
                </a:solidFill>
                <a:latin typeface="Times New Roman" pitchFamily="18" charset="0"/>
                <a:cs typeface="Times New Roman" pitchFamily="18" charset="0"/>
                <a:sym typeface="Arial"/>
              </a:rPr>
              <a:t>thích</a:t>
            </a:r>
            <a:endParaRPr lang="en-US" altLang="en-US" sz="3200" b="1" i="1" kern="0" dirty="0">
              <a:solidFill>
                <a:srgbClr val="FF0000"/>
              </a:solidFill>
              <a:latin typeface="Times New Roman" pitchFamily="18" charset="0"/>
              <a:cs typeface="Times New Roman" pitchFamily="18" charset="0"/>
              <a:sym typeface="Arial"/>
            </a:endParaRPr>
          </a:p>
        </p:txBody>
      </p:sp>
      <p:sp>
        <p:nvSpPr>
          <p:cNvPr id="11" name="Google Shape;195;p6"/>
          <p:cNvSpPr txBox="1"/>
          <p:nvPr/>
        </p:nvSpPr>
        <p:spPr>
          <a:xfrm>
            <a:off x="543227" y="2155933"/>
            <a:ext cx="11196367" cy="4293443"/>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pP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b="1"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theo</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dân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gian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ea typeface="Cambria"/>
                <a:cs typeface="Times New Roman" panose="02020603050405020304" pitchFamily="18" charset="0"/>
                <a:sym typeface="Cambria"/>
              </a:rPr>
              <a:t>lại</a:t>
            </a:r>
            <a:endParaRPr lang="en-US" sz="2600" kern="0" dirty="0" smtClean="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Phúc</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đức</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sống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lương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thiện</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thường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làm</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những</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điều</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tốt</a:t>
            </a:r>
            <a:endParaRPr lang="en-US" sz="2600" kern="0" dirty="0" smtClean="0">
              <a:solidFill>
                <a:srgbClr val="000000"/>
              </a:solidFill>
              <a:latin typeface="Times New Roman" panose="02020603050405020304" pitchFamily="18" charset="0"/>
              <a:cs typeface="Times New Roman" panose="02020603050405020304" pitchFamily="18" charset="0"/>
              <a:sym typeface="Cambria"/>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Cambria"/>
              </a:rPr>
              <a:t>Truyền</a:t>
            </a:r>
            <a:r>
              <a:rPr lang="en-US" sz="2600" b="1"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ra</a:t>
            </a:r>
            <a:r>
              <a:rPr lang="en-US" sz="2600" kern="0" dirty="0" smtClean="0">
                <a:solidFill>
                  <a:srgbClr val="000000"/>
                </a:solidFill>
                <a:latin typeface="Times New Roman" panose="02020603050405020304" pitchFamily="18" charset="0"/>
                <a:cs typeface="Times New Roman" panose="02020603050405020304" pitchFamily="18" charset="0"/>
                <a:sym typeface="Cambria"/>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Cambria"/>
              </a:rPr>
              <a:t>lệnh</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Tâu</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chỉ</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việc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bề</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tôi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nói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với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vua</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Oai</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phong</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lẫm</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liệt</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smtClean="0">
                <a:solidFill>
                  <a:srgbClr val="000000"/>
                </a:solidFill>
                <a:latin typeface="Times New Roman" panose="02020603050405020304" pitchFamily="18" charset="0"/>
                <a:cs typeface="Times New Roman" panose="02020603050405020304" pitchFamily="18" charset="0"/>
                <a:sym typeface="Arial"/>
              </a:rPr>
              <a:t>hung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dũng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làm</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cho</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người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khác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phải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kính</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phục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khiếp</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sợ</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Chết</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như</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ngả</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rạ</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người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giặc</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đổ</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xuống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hàng</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loạt</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Tàn</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b="1"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quân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lính</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còn</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sót</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lại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sau</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khi</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đã</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thất</a:t>
            </a:r>
            <a:r>
              <a:rPr lang="en-US" sz="2600" kern="0" dirty="0" smtClean="0">
                <a:solidFill>
                  <a:srgbClr val="000000"/>
                </a:solidFill>
                <a:latin typeface="Times New Roman" panose="02020603050405020304" pitchFamily="18" charset="0"/>
                <a:cs typeface="Times New Roman" panose="02020603050405020304" pitchFamily="18" charset="0"/>
                <a:sym typeface="Arial"/>
              </a:rPr>
              <a:t> </a:t>
            </a:r>
            <a:r>
              <a:rPr lang="en-US" sz="2600" kern="0" dirty="0" err="1" smtClean="0">
                <a:solidFill>
                  <a:srgbClr val="000000"/>
                </a:solidFill>
                <a:latin typeface="Times New Roman" panose="02020603050405020304" pitchFamily="18" charset="0"/>
                <a:cs typeface="Times New Roman" panose="02020603050405020304" pitchFamily="18" charset="0"/>
                <a:sym typeface="Arial"/>
              </a:rPr>
              <a:t>bại</a:t>
            </a:r>
            <a:endParaRPr lang="en-US" sz="2600" kern="0" dirty="0" smtClean="0">
              <a:solidFill>
                <a:srgbClr val="000000"/>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234782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Effect transition="in" filter="barn(inVertical)">
                                      <p:cBhvr>
                                        <p:cTn id="17" dur="500"/>
                                        <p:tgtEl>
                                          <p:spTgt spid="11">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1">
                                            <p:txEl>
                                              <p:pRg st="2" end="2"/>
                                            </p:txEl>
                                          </p:spTgt>
                                        </p:tgtEl>
                                        <p:attrNameLst>
                                          <p:attrName>style.visibility</p:attrName>
                                        </p:attrNameLst>
                                      </p:cBhvr>
                                      <p:to>
                                        <p:strVal val="visible"/>
                                      </p:to>
                                    </p:set>
                                    <p:animEffect transition="in" filter="barn(inVertical)">
                                      <p:cBhvr>
                                        <p:cTn id="22" dur="500"/>
                                        <p:tgtEl>
                                          <p:spTgt spid="11">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barn(inVertical)">
                                      <p:cBhvr>
                                        <p:cTn id="27" dur="500"/>
                                        <p:tgtEl>
                                          <p:spTgt spid="11">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1">
                                            <p:txEl>
                                              <p:pRg st="4" end="4"/>
                                            </p:txEl>
                                          </p:spTgt>
                                        </p:tgtEl>
                                        <p:attrNameLst>
                                          <p:attrName>style.visibility</p:attrName>
                                        </p:attrNameLst>
                                      </p:cBhvr>
                                      <p:to>
                                        <p:strVal val="visible"/>
                                      </p:to>
                                    </p:set>
                                    <p:animEffect transition="in" filter="barn(inVertical)">
                                      <p:cBhvr>
                                        <p:cTn id="32" dur="500"/>
                                        <p:tgtEl>
                                          <p:spTgt spid="11">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1">
                                            <p:txEl>
                                              <p:pRg st="5" end="5"/>
                                            </p:txEl>
                                          </p:spTgt>
                                        </p:tgtEl>
                                        <p:attrNameLst>
                                          <p:attrName>style.visibility</p:attrName>
                                        </p:attrNameLst>
                                      </p:cBhvr>
                                      <p:to>
                                        <p:strVal val="visible"/>
                                      </p:to>
                                    </p:set>
                                    <p:animEffect transition="in" filter="barn(inVertical)">
                                      <p:cBhvr>
                                        <p:cTn id="37" dur="500"/>
                                        <p:tgtEl>
                                          <p:spTgt spid="11">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1">
                                            <p:txEl>
                                              <p:pRg st="6" end="6"/>
                                            </p:txEl>
                                          </p:spTgt>
                                        </p:tgtEl>
                                        <p:attrNameLst>
                                          <p:attrName>style.visibility</p:attrName>
                                        </p:attrNameLst>
                                      </p:cBhvr>
                                      <p:to>
                                        <p:strVal val="visible"/>
                                      </p:to>
                                    </p:set>
                                    <p:animEffect transition="in" filter="barn(inVertical)">
                                      <p:cBhvr>
                                        <p:cTn id="42"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stretch>
            <a:fillRect/>
          </a:stretch>
        </p:blipFill>
        <p:spPr>
          <a:xfrm>
            <a:off x="3752975" y="232774"/>
            <a:ext cx="4576460" cy="1715156"/>
          </a:xfrm>
          <a:prstGeom prst="rect">
            <a:avLst/>
          </a:prstGeom>
        </p:spPr>
      </p:pic>
      <p:sp>
        <p:nvSpPr>
          <p:cNvPr id="8" name="Google Shape;553;p12"/>
          <p:cNvSpPr/>
          <p:nvPr/>
        </p:nvSpPr>
        <p:spPr>
          <a:xfrm>
            <a:off x="964326" y="1594905"/>
            <a:ext cx="10524720" cy="5093662"/>
          </a:xfrm>
          <a:prstGeom prst="rect">
            <a:avLst/>
          </a:prstGeom>
          <a:noFill/>
          <a:ln>
            <a:noFill/>
          </a:ln>
        </p:spPr>
        <p:txBody>
          <a:bodyPr spcFirstLastPara="1" wrap="square" lIns="91425" tIns="45700" rIns="91425" bIns="45700" anchor="t" anchorCtr="0">
            <a:spAutoFit/>
          </a:bodyPr>
          <a:lstStyle/>
          <a:p>
            <a:pPr algn="just">
              <a:lnSpc>
                <a:spcPct val="150000"/>
              </a:lnSpc>
            </a:pPr>
            <a:r>
              <a:rPr lang="vi-VN" altLang="en-US" sz="3000" i="1" dirty="0" smtClean="0">
                <a:latin typeface="Times New Roman" panose="02020603050405020304" pitchFamily="18" charset="0"/>
              </a:rPr>
              <a:t>- </a:t>
            </a:r>
            <a:r>
              <a:rPr lang="en-US" altLang="en-US" sz="3000" b="1" i="1" dirty="0" err="1" smtClean="0">
                <a:latin typeface="Times New Roman" panose="02020603050405020304" pitchFamily="18" charset="0"/>
              </a:rPr>
              <a:t>Hoàn</a:t>
            </a:r>
            <a:r>
              <a:rPr lang="en-US" altLang="en-US" sz="3000" b="1" i="1" dirty="0" smtClean="0">
                <a:latin typeface="Times New Roman" panose="02020603050405020304" pitchFamily="18" charset="0"/>
              </a:rPr>
              <a:t> </a:t>
            </a:r>
            <a:r>
              <a:rPr lang="en-US" altLang="en-US" sz="3000" b="1" i="1" dirty="0" err="1">
                <a:latin typeface="Times New Roman" panose="02020603050405020304" pitchFamily="18" charset="0"/>
              </a:rPr>
              <a:t>cảnh</a:t>
            </a:r>
            <a:r>
              <a:rPr lang="en-US" altLang="en-US" sz="3000" b="1" dirty="0">
                <a:latin typeface="Times New Roman" panose="02020603050405020304" pitchFamily="18" charset="0"/>
              </a:rPr>
              <a:t>: </a:t>
            </a:r>
            <a:r>
              <a:rPr lang="en-US" altLang="en-US" sz="3000" dirty="0" err="1">
                <a:latin typeface="Times New Roman" panose="02020603050405020304" pitchFamily="18" charset="0"/>
              </a:rPr>
              <a:t>Thuộc</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thời</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đại</a:t>
            </a:r>
            <a:r>
              <a:rPr lang="en-US" altLang="en-US" sz="3000" dirty="0"/>
              <a:t> </a:t>
            </a:r>
            <a:r>
              <a:rPr lang="en-US" sz="3000" dirty="0"/>
              <a:t> </a:t>
            </a:r>
            <a:r>
              <a:rPr lang="en-US" sz="3000" dirty="0" err="1">
                <a:latin typeface="Times New Roman" panose="02020603050405020304" pitchFamily="18" charset="0"/>
                <a:cs typeface="Times New Roman" panose="02020603050405020304" pitchFamily="18" charset="0"/>
              </a:rPr>
              <a:t>Hùng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Vương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mở</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đầu</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lịch</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sử</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Việt</a:t>
            </a:r>
            <a:r>
              <a:rPr lang="en-US" sz="3000" dirty="0">
                <a:latin typeface="Times New Roman" panose="02020603050405020304" pitchFamily="18" charset="0"/>
                <a:cs typeface="Times New Roman" panose="02020603050405020304" pitchFamily="18" charset="0"/>
              </a:rPr>
              <a:t> </a:t>
            </a:r>
            <a:r>
              <a:rPr lang="en-US" sz="3000" dirty="0" smtClean="0">
                <a:latin typeface="Times New Roman" panose="02020603050405020304" pitchFamily="18" charset="0"/>
                <a:cs typeface="Times New Roman" panose="02020603050405020304" pitchFamily="18" charset="0"/>
              </a:rPr>
              <a:t>Nam</a:t>
            </a:r>
            <a:endParaRPr lang="vi-VN" sz="3000" dirty="0" smtClean="0">
              <a:latin typeface="Times New Roman" panose="02020603050405020304" pitchFamily="18" charset="0"/>
              <a:cs typeface="Times New Roman" panose="02020603050405020304" pitchFamily="18" charset="0"/>
            </a:endParaRPr>
          </a:p>
          <a:p>
            <a:pPr algn="just">
              <a:lnSpc>
                <a:spcPct val="150000"/>
              </a:lnSpc>
            </a:pPr>
            <a:r>
              <a:rPr lang="en-US" sz="3000" dirty="0" smtClean="0">
                <a:solidFill>
                  <a:schemeClr val="bg2">
                    <a:lumMod val="2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3000" dirty="0" smtClean="0">
                <a:solidFill>
                  <a:schemeClr val="bg2">
                    <a:lumMod val="25000"/>
                  </a:schemeClr>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nguồn</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smtClean="0">
                <a:solidFill>
                  <a:srgbClr val="FF0000"/>
                </a:solidFill>
                <a:latin typeface="Times New Roman" panose="02020603050405020304" pitchFamily="18" charset="0"/>
                <a:cs typeface="Times New Roman" panose="02020603050405020304" pitchFamily="18" charset="0"/>
              </a:rPr>
              <a:t>gốc</a:t>
            </a:r>
            <a:r>
              <a:rPr lang="en-US" sz="3000" dirty="0" smtClean="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dựng</a:t>
            </a:r>
            <a:r>
              <a:rPr lang="en-US" sz="3000" dirty="0">
                <a:solidFill>
                  <a:srgbClr val="FF0000"/>
                </a:solidFill>
                <a:latin typeface="Times New Roman" panose="02020603050405020304" pitchFamily="18" charset="0"/>
                <a:cs typeface="Times New Roman" panose="02020603050405020304" pitchFamily="18" charset="0"/>
              </a:rPr>
              <a:t> </a:t>
            </a:r>
            <a:r>
              <a:rPr lang="vi-VN" sz="3000" dirty="0" smtClean="0">
                <a:solidFill>
                  <a:srgbClr val="FF0000"/>
                </a:solidFill>
                <a:latin typeface="Times New Roman" panose="02020603050405020304" pitchFamily="18" charset="0"/>
                <a:cs typeface="Times New Roman" panose="02020603050405020304" pitchFamily="18" charset="0"/>
              </a:rPr>
              <a:t>nước </a:t>
            </a:r>
            <a:r>
              <a:rPr lang="en-US" sz="3000" dirty="0" err="1" smtClean="0">
                <a:solidFill>
                  <a:srgbClr val="FF0000"/>
                </a:solidFill>
                <a:latin typeface="Times New Roman" panose="02020603050405020304" pitchFamily="18" charset="0"/>
                <a:cs typeface="Times New Roman" panose="02020603050405020304" pitchFamily="18" charset="0"/>
              </a:rPr>
              <a:t>và</a:t>
            </a:r>
            <a:r>
              <a:rPr lang="en-US" sz="3000" dirty="0" smtClean="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giữ</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nước</a:t>
            </a:r>
            <a:r>
              <a:rPr lang="en-US" sz="3000" dirty="0">
                <a:solidFill>
                  <a:srgbClr val="FF0000"/>
                </a:solidFill>
                <a:latin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3000" b="1"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Thể</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loại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truyền</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thuyết</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30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kể</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ba</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kumimoji="0" lang="vi-VN" sz="3000"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a:t>
            </a:r>
            <a:r>
              <a:rPr kumimoji="0" lang="vi-VN" sz="3000" b="1"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rPr>
              <a:t>PTBĐ</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tự</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smtClean="0">
                <a:ln>
                  <a:noFill/>
                </a:ln>
                <a:solidFill>
                  <a:srgbClr val="000000"/>
                </a:solidFill>
                <a:effectLst/>
                <a:uLnTx/>
                <a:uFillTx/>
                <a:latin typeface="Times New Roman"/>
                <a:ea typeface="Times New Roman"/>
                <a:cs typeface="Times New Roman"/>
                <a:sym typeface="Times New Roman"/>
              </a:rPr>
              <a:t>sự</a:t>
            </a:r>
            <a:endParaRPr kumimoji="0" lang="vi-VN" sz="3000" b="0" i="0" u="none" strike="noStrike" kern="0" cap="none" spc="0" normalizeH="0" baseline="0" noProof="0" dirty="0" smtClean="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lang="vi-VN" sz="3000" i="1" kern="0" dirty="0" smtClean="0">
                <a:solidFill>
                  <a:srgbClr val="000000"/>
                </a:solidFill>
                <a:latin typeface="Times New Roman"/>
                <a:ea typeface="Times New Roman"/>
                <a:cs typeface="Times New Roman"/>
                <a:sym typeface="Times New Roman"/>
              </a:rPr>
              <a:t>-</a:t>
            </a:r>
            <a:r>
              <a:rPr lang="vi-VN" sz="3000" b="1" i="1" kern="0" dirty="0" smtClean="0">
                <a:solidFill>
                  <a:srgbClr val="000000"/>
                </a:solidFill>
                <a:latin typeface="Times New Roman"/>
                <a:ea typeface="Times New Roman"/>
                <a:cs typeface="Times New Roman"/>
                <a:sym typeface="Times New Roman"/>
              </a:rPr>
              <a:t> Nhân vật chính</a:t>
            </a:r>
            <a:r>
              <a:rPr lang="vi-VN" sz="3000" kern="0" dirty="0" smtClean="0">
                <a:solidFill>
                  <a:srgbClr val="000000"/>
                </a:solidFill>
                <a:latin typeface="Times New Roman"/>
                <a:ea typeface="Times New Roman"/>
                <a:cs typeface="Times New Roman"/>
                <a:sym typeface="Times New Roman"/>
              </a:rPr>
              <a:t>: Cậu bé Gióng</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flipH="1">
            <a:off x="4498625" y="3446585"/>
            <a:ext cx="6806805" cy="3411415"/>
          </a:xfrm>
          <a:prstGeom prst="rect">
            <a:avLst/>
          </a:prstGeom>
        </p:spPr>
      </p:pic>
    </p:spTree>
    <p:extLst>
      <p:ext uri="{BB962C8B-B14F-4D97-AF65-F5344CB8AC3E}">
        <p14:creationId xmlns:p14="http://schemas.microsoft.com/office/powerpoint/2010/main" val="190379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4"/>
          <p:cNvGrpSpPr>
            <a:grpSpLocks/>
          </p:cNvGrpSpPr>
          <p:nvPr/>
        </p:nvGrpSpPr>
        <p:grpSpPr bwMode="auto">
          <a:xfrm>
            <a:off x="4691207" y="4510349"/>
            <a:ext cx="5938186" cy="2585323"/>
            <a:chOff x="4946994" y="1235657"/>
            <a:chExt cx="3019081" cy="2580508"/>
          </a:xfrm>
        </p:grpSpPr>
        <p:pic>
          <p:nvPicPr>
            <p:cNvPr id="10" name="Picture 25"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13716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26"/>
            <p:cNvSpPr txBox="1">
              <a:spLocks noChangeArrowheads="1"/>
            </p:cNvSpPr>
            <p:nvPr/>
          </p:nvSpPr>
          <p:spPr bwMode="auto">
            <a:xfrm>
              <a:off x="4946994" y="1235657"/>
              <a:ext cx="1303137" cy="25805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12" name="Group 21"/>
          <p:cNvGrpSpPr>
            <a:grpSpLocks/>
          </p:cNvGrpSpPr>
          <p:nvPr/>
        </p:nvGrpSpPr>
        <p:grpSpPr bwMode="auto">
          <a:xfrm>
            <a:off x="2695303" y="2133600"/>
            <a:ext cx="5562600" cy="2585323"/>
            <a:chOff x="609600" y="1072277"/>
            <a:chExt cx="2971800" cy="2436532"/>
          </a:xfrm>
        </p:grpSpPr>
        <p:pic>
          <p:nvPicPr>
            <p:cNvPr id="13"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23"/>
            <p:cNvSpPr txBox="1">
              <a:spLocks noChangeArrowheads="1"/>
            </p:cNvSpPr>
            <p:nvPr/>
          </p:nvSpPr>
          <p:spPr bwMode="auto">
            <a:xfrm>
              <a:off x="2057400" y="1072277"/>
              <a:ext cx="1524000" cy="24365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15"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95703" y="0"/>
            <a:ext cx="2819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791303" y="2286000"/>
            <a:ext cx="28956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743303" y="228600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5022" y="4773142"/>
            <a:ext cx="338480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8943703" y="28575"/>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542903" y="0"/>
            <a:ext cx="3048000" cy="205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4981303" y="15573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2" name="Rounded Rectangle 21"/>
          <p:cNvSpPr/>
          <p:nvPr/>
        </p:nvSpPr>
        <p:spPr>
          <a:xfrm>
            <a:off x="79531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23" name="Rounded Rectangle 22"/>
          <p:cNvSpPr/>
          <p:nvPr/>
        </p:nvSpPr>
        <p:spPr>
          <a:xfrm>
            <a:off x="110773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24" name="Rounded Rectangle 23"/>
          <p:cNvSpPr/>
          <p:nvPr/>
        </p:nvSpPr>
        <p:spPr>
          <a:xfrm>
            <a:off x="4786041" y="414337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25" name="Rounded Rectangle 24"/>
          <p:cNvSpPr/>
          <p:nvPr/>
        </p:nvSpPr>
        <p:spPr>
          <a:xfrm>
            <a:off x="79531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26" name="Rounded Rectangle 25"/>
          <p:cNvSpPr/>
          <p:nvPr/>
        </p:nvSpPr>
        <p:spPr>
          <a:xfrm>
            <a:off x="110773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7" name="Rounded Rectangle 26"/>
          <p:cNvSpPr/>
          <p:nvPr/>
        </p:nvSpPr>
        <p:spPr>
          <a:xfrm>
            <a:off x="5667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28" name="Rounded Rectangle 27"/>
          <p:cNvSpPr/>
          <p:nvPr/>
        </p:nvSpPr>
        <p:spPr>
          <a:xfrm>
            <a:off x="9858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29" name="TextBox 28"/>
          <p:cNvSpPr txBox="1"/>
          <p:nvPr/>
        </p:nvSpPr>
        <p:spPr>
          <a:xfrm>
            <a:off x="402774" y="305007"/>
            <a:ext cx="1852997" cy="6186309"/>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smtClean="0">
                <a:solidFill>
                  <a:srgbClr val="FF0000"/>
                </a:solidFill>
                <a:latin typeface="Times New Roman" panose="02020603050405020304" pitchFamily="18" charset="0"/>
                <a:cs typeface="Times New Roman" panose="02020603050405020304" pitchFamily="18" charset="0"/>
              </a:rPr>
              <a:t>Sắp xếp các hình ảnh sau theo thứ tự của cốt truyện và nêu nội dung của từng bức ảnh</a:t>
            </a:r>
            <a:endParaRPr lang="vi-VN" sz="3200" i="1" dirty="0" smtClean="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697134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2"/>
          <p:cNvGrpSpPr>
            <a:grpSpLocks/>
          </p:cNvGrpSpPr>
          <p:nvPr/>
        </p:nvGrpSpPr>
        <p:grpSpPr bwMode="auto">
          <a:xfrm>
            <a:off x="-582709" y="4509248"/>
            <a:ext cx="6096000" cy="2586037"/>
            <a:chOff x="4191000" y="1295400"/>
            <a:chExt cx="3304476" cy="2585323"/>
          </a:xfrm>
        </p:grpSpPr>
        <p:pic>
          <p:nvPicPr>
            <p:cNvPr id="3" name="Picture 33"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1488" y="1752600"/>
              <a:ext cx="2613988"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4"/>
            <p:cNvSpPr txBox="1">
              <a:spLocks noChangeArrowheads="1"/>
            </p:cNvSpPr>
            <p:nvPr/>
          </p:nvSpPr>
          <p:spPr bwMode="auto">
            <a:xfrm>
              <a:off x="4191000" y="1295400"/>
              <a:ext cx="1981200" cy="25853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5" name="Group 29"/>
          <p:cNvGrpSpPr>
            <a:grpSpLocks/>
          </p:cNvGrpSpPr>
          <p:nvPr/>
        </p:nvGrpSpPr>
        <p:grpSpPr bwMode="auto">
          <a:xfrm>
            <a:off x="8499379" y="2324272"/>
            <a:ext cx="6286500" cy="2308324"/>
            <a:chOff x="609600" y="1072277"/>
            <a:chExt cx="3429000" cy="2526358"/>
          </a:xfrm>
        </p:grpSpPr>
        <p:pic>
          <p:nvPicPr>
            <p:cNvPr id="6"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31"/>
            <p:cNvSpPr txBox="1">
              <a:spLocks noChangeArrowheads="1"/>
            </p:cNvSpPr>
            <p:nvPr/>
          </p:nvSpPr>
          <p:spPr bwMode="auto">
            <a:xfrm>
              <a:off x="2057400" y="1072277"/>
              <a:ext cx="1981200" cy="25263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8"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351491" y="4966447"/>
            <a:ext cx="259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389091" y="2362372"/>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98991" y="2400472"/>
            <a:ext cx="281940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8255" y="13447"/>
            <a:ext cx="2992437"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513291" y="13447"/>
            <a:ext cx="27432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236691" y="13447"/>
            <a:ext cx="3048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a:xfrm>
            <a:off x="7937404" y="61856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15" name="Rounded Rectangle 14"/>
          <p:cNvSpPr/>
          <p:nvPr/>
        </p:nvSpPr>
        <p:spPr>
          <a:xfrm>
            <a:off x="10771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16" name="Rounded Rectangle 15"/>
          <p:cNvSpPr/>
          <p:nvPr/>
        </p:nvSpPr>
        <p:spPr>
          <a:xfrm>
            <a:off x="7570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17" name="Rounded Rectangle 16"/>
          <p:cNvSpPr/>
          <p:nvPr/>
        </p:nvSpPr>
        <p:spPr>
          <a:xfrm>
            <a:off x="10509154" y="38482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18" name="Rounded Rectangle 17"/>
          <p:cNvSpPr/>
          <p:nvPr/>
        </p:nvSpPr>
        <p:spPr>
          <a:xfrm>
            <a:off x="76468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19" name="Rounded Rectangle 18"/>
          <p:cNvSpPr/>
          <p:nvPr/>
        </p:nvSpPr>
        <p:spPr>
          <a:xfrm>
            <a:off x="4675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0" name="Rounded Rectangle 19"/>
          <p:cNvSpPr/>
          <p:nvPr/>
        </p:nvSpPr>
        <p:spPr>
          <a:xfrm>
            <a:off x="4522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1" name="Rectangle 15"/>
          <p:cNvSpPr>
            <a:spLocks noChangeArrowheads="1"/>
          </p:cNvSpPr>
          <p:nvPr/>
        </p:nvSpPr>
        <p:spPr bwMode="auto">
          <a:xfrm>
            <a:off x="2490691" y="1859710"/>
            <a:ext cx="2169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Sự</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ra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đời</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của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endParaRPr kumimoji="0" lang="en-US" altLang="en-US" sz="1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2" name="Rectangle 16"/>
          <p:cNvSpPr>
            <a:spLocks noChangeArrowheads="1"/>
          </p:cNvSpPr>
          <p:nvPr/>
        </p:nvSpPr>
        <p:spPr bwMode="auto">
          <a:xfrm>
            <a:off x="5437091" y="1842248"/>
            <a:ext cx="29321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biết</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nói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đòi đi đánh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3" name="Rectangle 23"/>
          <p:cNvSpPr>
            <a:spLocks noChangeArrowheads="1"/>
          </p:cNvSpPr>
          <p:nvPr/>
        </p:nvSpPr>
        <p:spPr bwMode="auto">
          <a:xfrm>
            <a:off x="8499379" y="1897810"/>
            <a:ext cx="29102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lớn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như</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thổi</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4" name="Rectangle 26"/>
          <p:cNvSpPr>
            <a:spLocks noChangeArrowheads="1"/>
          </p:cNvSpPr>
          <p:nvPr/>
        </p:nvSpPr>
        <p:spPr bwMode="auto">
          <a:xfrm>
            <a:off x="5343744" y="4381673"/>
            <a:ext cx="262232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nhổ bụi tre, đánh tan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quân 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5" name="Rectangle 25"/>
          <p:cNvSpPr>
            <a:spLocks noChangeArrowheads="1"/>
          </p:cNvSpPr>
          <p:nvPr/>
        </p:nvSpPr>
        <p:spPr bwMode="auto">
          <a:xfrm>
            <a:off x="2236691" y="4381673"/>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vươn vai thành tráng sĩ  và đi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đánh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6" name="Rectangle 27"/>
          <p:cNvSpPr>
            <a:spLocks noChangeArrowheads="1"/>
          </p:cNvSpPr>
          <p:nvPr/>
        </p:nvSpPr>
        <p:spPr bwMode="auto">
          <a:xfrm>
            <a:off x="8789891" y="4457873"/>
            <a:ext cx="2743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đánh thắng giặc, bay về trời.</a:t>
            </a:r>
            <a:endPar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7" name="Rectangle 28"/>
          <p:cNvSpPr>
            <a:spLocks noChangeArrowheads="1"/>
          </p:cNvSpPr>
          <p:nvPr/>
        </p:nvSpPr>
        <p:spPr bwMode="auto">
          <a:xfrm>
            <a:off x="6398749" y="6473570"/>
            <a:ext cx="22300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Những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dấu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tích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còn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lại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8" name="Rectangle 35"/>
          <p:cNvSpPr>
            <a:spLocks noChangeArrowheads="1"/>
          </p:cNvSpPr>
          <p:nvPr/>
        </p:nvSpPr>
        <p:spPr bwMode="auto">
          <a:xfrm>
            <a:off x="2204942" y="6456693"/>
            <a:ext cx="340227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Vua</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phong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hiệu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lập</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đền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thờ</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9" name="Rounded Rectangle 28"/>
          <p:cNvSpPr/>
          <p:nvPr/>
        </p:nvSpPr>
        <p:spPr>
          <a:xfrm>
            <a:off x="4141691" y="59570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30" name="TextBox 29"/>
          <p:cNvSpPr txBox="1"/>
          <p:nvPr/>
        </p:nvSpPr>
        <p:spPr>
          <a:xfrm>
            <a:off x="562962" y="1536680"/>
            <a:ext cx="1187181" cy="3416320"/>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smtClean="0">
                <a:solidFill>
                  <a:srgbClr val="FF0000"/>
                </a:solidFill>
                <a:latin typeface="Times New Roman" panose="02020603050405020304" pitchFamily="18" charset="0"/>
                <a:cs typeface="Times New Roman" panose="02020603050405020304" pitchFamily="18" charset="0"/>
              </a:rPr>
              <a:t>Thứ tự sắp xếp hợp lí</a:t>
            </a:r>
            <a:endParaRPr lang="vi-VN" sz="3200" i="1" dirty="0" smtClean="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2296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arn(inVertical)">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barn(inVertical)">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barn(inVertical)">
                                      <p:cBhvr>
                                        <p:cTn id="65" dur="500"/>
                                        <p:tgtEl>
                                          <p:spTgt spid="2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500"/>
                                        <p:tgtEl>
                                          <p:spTgt spid="5"/>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fade">
                                      <p:cBhvr>
                                        <p:cTn id="73" dur="500"/>
                                        <p:tgtEl>
                                          <p:spTgt spid="17"/>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grpId="0" nodeType="click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barn(inVertical)">
                                      <p:cBhvr>
                                        <p:cTn id="78" dur="500"/>
                                        <p:tgtEl>
                                          <p:spTgt spid="2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fade">
                                      <p:cBhvr>
                                        <p:cTn id="83" dur="500"/>
                                        <p:tgtEl>
                                          <p:spTgt spid="2"/>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9"/>
                                        </p:tgtEl>
                                        <p:attrNameLst>
                                          <p:attrName>style.visibility</p:attrName>
                                        </p:attrNameLst>
                                      </p:cBhvr>
                                      <p:to>
                                        <p:strVal val="visible"/>
                                      </p:to>
                                    </p:set>
                                    <p:animEffect transition="in" filter="fade">
                                      <p:cBhvr>
                                        <p:cTn id="86" dur="500"/>
                                        <p:tgtEl>
                                          <p:spTgt spid="29"/>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8"/>
                                        </p:tgtEl>
                                        <p:attrNameLst>
                                          <p:attrName>style.visibility</p:attrName>
                                        </p:attrNameLst>
                                      </p:cBhvr>
                                      <p:to>
                                        <p:strVal val="visible"/>
                                      </p:to>
                                    </p:set>
                                    <p:animEffect transition="in" filter="barn(inVertical)">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fade">
                                      <p:cBhvr>
                                        <p:cTn id="99" dur="5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27"/>
                                        </p:tgtEl>
                                        <p:attrNameLst>
                                          <p:attrName>style.visibility</p:attrName>
                                        </p:attrNameLst>
                                      </p:cBhvr>
                                      <p:to>
                                        <p:strVal val="visible"/>
                                      </p:to>
                                    </p:set>
                                    <p:animEffect transition="in" filter="barn(inVertical)">
                                      <p:cBhvr>
                                        <p:cTn id="10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2" grpId="0"/>
      <p:bldP spid="23" grpId="0"/>
      <p:bldP spid="24" grpId="0"/>
      <p:bldP spid="25" grpId="0"/>
      <p:bldP spid="26" grpId="0"/>
      <p:bldP spid="27" grpId="0"/>
      <p:bldP spid="28" grpId="0"/>
      <p:bldP spid="2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9249508" y="5732523"/>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21"/>
              </a:ext>
            </a:extLst>
          </a:blip>
          <a:srcRect/>
          <a:stretch>
            <a:fillRect/>
          </a:stretch>
        </p:blipFill>
        <p:spPr>
          <a:xfrm>
            <a:off x="246186" y="956896"/>
            <a:ext cx="11408898" cy="5822657"/>
          </a:xfrm>
          <a:prstGeom prst="rect">
            <a:avLst/>
          </a:prstGeom>
        </p:spPr>
      </p:pic>
      <p:pic>
        <p:nvPicPr>
          <p:cNvPr id="4" name="Picture 3"/>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3490487" y="117472"/>
            <a:ext cx="1417308" cy="1417308"/>
          </a:xfrm>
          <a:prstGeom prst="rect">
            <a:avLst/>
          </a:prstGeom>
        </p:spPr>
      </p:pic>
      <p:pic>
        <p:nvPicPr>
          <p:cNvPr id="6" name="Picture 5"/>
          <p:cNvPicPr>
            <a:picLocks noChangeAspect="1"/>
          </p:cNvPicPr>
          <p:nvPr/>
        </p:nvPicPr>
        <p:blipFill>
          <a:blip r:embed="rId23"/>
          <a:stretch>
            <a:fillRect/>
          </a:stretch>
        </p:blipFill>
        <p:spPr>
          <a:xfrm>
            <a:off x="4199141" y="405006"/>
            <a:ext cx="3502987" cy="1780186"/>
          </a:xfrm>
          <a:prstGeom prst="rect">
            <a:avLst/>
          </a:prstGeom>
        </p:spPr>
      </p:pic>
      <p:sp>
        <p:nvSpPr>
          <p:cNvPr id="7" name="Rectangle 6"/>
          <p:cNvSpPr/>
          <p:nvPr/>
        </p:nvSpPr>
        <p:spPr>
          <a:xfrm>
            <a:off x="717453" y="1534780"/>
            <a:ext cx="10466364" cy="4524315"/>
          </a:xfrm>
          <a:prstGeom prst="rect">
            <a:avLst/>
          </a:prstGeom>
        </p:spPr>
        <p:txBody>
          <a:bodyPr wrap="square">
            <a:spAutoFit/>
          </a:bodyPr>
          <a:lstStyle/>
          <a:p>
            <a:pPr algn="just"/>
            <a:r>
              <a:rPr lang="en-US" sz="2400" dirty="0" smtClean="0">
                <a:solidFill>
                  <a:srgbClr val="001A33"/>
                </a:solidFill>
                <a:latin typeface="+mj-lt"/>
              </a:rPr>
              <a:t>         </a:t>
            </a:r>
            <a:r>
              <a:rPr lang="vi-VN" sz="2400" dirty="0" smtClean="0">
                <a:solidFill>
                  <a:srgbClr val="001A33"/>
                </a:solidFill>
                <a:latin typeface="+mj-lt"/>
              </a:rPr>
              <a:t>Đời </a:t>
            </a:r>
            <a:r>
              <a:rPr lang="vi-VN" sz="2400" dirty="0">
                <a:solidFill>
                  <a:srgbClr val="001A33"/>
                </a:solidFill>
                <a:latin typeface="+mj-lt"/>
              </a:rPr>
              <a:t>Hùng Vương thứ sáu, ở làng Gióng có hai vợ chồng nọ. Tuy làm ăn chăm chỉ, lại có tiếng là phúc đức nhưng mãi không có con. Một hôm, bà vợ ra đồng ướm chân vào một vết chân lạ, về nhà bà thụ thai. Bà mang thai mười hai tháng mới sinh ra một cậu bé. Nhưng kì lạ thay, cậu bé lên ba mà vẫn không biết nói biết cười. Bấy giờ, giặc Ân tràn vào bờ cõi nước ta. Thế giặc rất mạnh. Vua Hùng bèn sai người đi tìm người tài giúp nước. Khi nghe tiếng của sứ giả, cậu bé bỗng cất tiếng nói xin được đánh giặc. Từ đấy cậu bé lớn nhanh như thổi, cơm ăn mấy cũng chẳng no. Cậu bé vươn vai thành tráng sĩ, rồi mặc áo giáp sắt, cưỡi ngựa sắt và cầm roi sắt xông ra diệt giặc. Roi sắt gãy, Gióng bèn nhổ cả những bụi tre bên đường để quét sạch giặc thù. Khi giặc tan, Gióng một mình một ngựa lên đỉnh núi Sóc Sơn rồi bay thẳng về trời. Nhân dân lập đền thờ để tưởng nhớ công ơn. Ngày nay vẫn còn lại những dấu tích xưa</a:t>
            </a:r>
            <a:endParaRPr lang="en-US" sz="2400" dirty="0">
              <a:latin typeface="+mj-lt"/>
            </a:endParaRPr>
          </a:p>
        </p:txBody>
      </p:sp>
    </p:spTree>
    <p:extLst>
      <p:ext uri="{BB962C8B-B14F-4D97-AF65-F5344CB8AC3E}">
        <p14:creationId xmlns:p14="http://schemas.microsoft.com/office/powerpoint/2010/main" val="389886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1370</TotalTime>
  <Words>2421</Words>
  <PresentationFormat>Widescreen</PresentationFormat>
  <Paragraphs>261</Paragraphs>
  <Slides>33</Slides>
  <Notes>31</Notes>
  <HiddenSlides>0</HiddenSlides>
  <MMClips>1</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33</vt:i4>
      </vt:variant>
    </vt:vector>
  </HeadingPairs>
  <TitlesOfParts>
    <vt:vector size="48" baseType="lpstr">
      <vt:lpstr>宋体</vt:lpstr>
      <vt:lpstr>#9Slide05 Ricca Script</vt:lpstr>
      <vt:lpstr>#9Slide05 Thunder</vt:lpstr>
      <vt:lpstr>Arial</vt:lpstr>
      <vt:lpstr>Calibri</vt:lpstr>
      <vt:lpstr>Cambria</vt:lpstr>
      <vt:lpstr>Courgette</vt:lpstr>
      <vt:lpstr>Merriweather Sans</vt:lpstr>
      <vt:lpstr>Paytone One</vt:lpstr>
      <vt:lpstr>Times New Roman</vt:lpstr>
      <vt:lpstr>Wingdings</vt:lpstr>
      <vt:lpstr>Wingdings 3</vt:lpstr>
      <vt:lpstr>3_Office Theme</vt:lpstr>
      <vt:lpstr>Digital Resources for Teachers by Slidesgo</vt:lpstr>
      <vt:lpstr>4_Office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2022-02-10T03:12:31Z</dcterms:created>
  <dcterms:modified xsi:type="dcterms:W3CDTF">2022-12-26T01:37:28Z</dcterms:modified>
</cp:coreProperties>
</file>