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 id="2147483679" r:id="rId2"/>
  </p:sldMasterIdLst>
  <p:notesMasterIdLst>
    <p:notesMasterId r:id="rId49"/>
  </p:notesMasterIdLst>
  <p:sldIdLst>
    <p:sldId id="256" r:id="rId3"/>
    <p:sldId id="258" r:id="rId4"/>
    <p:sldId id="259" r:id="rId5"/>
    <p:sldId id="262" r:id="rId6"/>
    <p:sldId id="350" r:id="rId7"/>
    <p:sldId id="351" r:id="rId8"/>
    <p:sldId id="383" r:id="rId9"/>
    <p:sldId id="384" r:id="rId10"/>
    <p:sldId id="263" r:id="rId11"/>
    <p:sldId id="385" r:id="rId12"/>
    <p:sldId id="386" r:id="rId13"/>
    <p:sldId id="267" r:id="rId14"/>
    <p:sldId id="388" r:id="rId15"/>
    <p:sldId id="390" r:id="rId16"/>
    <p:sldId id="391" r:id="rId17"/>
    <p:sldId id="317" r:id="rId18"/>
    <p:sldId id="392" r:id="rId19"/>
    <p:sldId id="394" r:id="rId20"/>
    <p:sldId id="395" r:id="rId21"/>
    <p:sldId id="397" r:id="rId22"/>
    <p:sldId id="398" r:id="rId23"/>
    <p:sldId id="399" r:id="rId24"/>
    <p:sldId id="400" r:id="rId25"/>
    <p:sldId id="401" r:id="rId26"/>
    <p:sldId id="402" r:id="rId27"/>
    <p:sldId id="403" r:id="rId28"/>
    <p:sldId id="396" r:id="rId29"/>
    <p:sldId id="404" r:id="rId30"/>
    <p:sldId id="405" r:id="rId31"/>
    <p:sldId id="352" r:id="rId32"/>
    <p:sldId id="376" r:id="rId33"/>
    <p:sldId id="378" r:id="rId34"/>
    <p:sldId id="379" r:id="rId35"/>
    <p:sldId id="380" r:id="rId36"/>
    <p:sldId id="381" r:id="rId37"/>
    <p:sldId id="382" r:id="rId38"/>
    <p:sldId id="356" r:id="rId39"/>
    <p:sldId id="266" r:id="rId40"/>
    <p:sldId id="406" r:id="rId41"/>
    <p:sldId id="363" r:id="rId42"/>
    <p:sldId id="357" r:id="rId43"/>
    <p:sldId id="354" r:id="rId44"/>
    <p:sldId id="407" r:id="rId45"/>
    <p:sldId id="408" r:id="rId46"/>
    <p:sldId id="372" r:id="rId47"/>
    <p:sldId id="349" r:id="rId48"/>
  </p:sldIdLst>
  <p:sldSz cx="9144000" cy="5143500" type="screen16x9"/>
  <p:notesSz cx="6858000" cy="9144000"/>
  <p:embeddedFontLst>
    <p:embeddedFont>
      <p:font typeface="Calibri Light" panose="020F0302020204030204" pitchFamily="34" charset="0"/>
      <p:regular r:id="rId50"/>
      <p:italic r:id="rId51"/>
    </p:embeddedFont>
    <p:embeddedFont>
      <p:font typeface="Calibri" panose="020F0502020204030204" pitchFamily="34" charset="0"/>
      <p:regular r:id="rId52"/>
      <p:bold r:id="rId53"/>
      <p:italic r:id="rId54"/>
      <p:boldItalic r:id="rId55"/>
    </p:embeddedFont>
    <p:embeddedFont>
      <p:font typeface="Dotum" panose="020B0600000101010101" pitchFamily="34" charset="-127"/>
      <p:regular r:id="rId56"/>
    </p:embeddedFont>
    <p:embeddedFont>
      <p:font typeface="Poppins SemiBold" panose="020B0604020202020204" charset="0"/>
      <p:regular r:id="rId57"/>
      <p:bold r:id="rId58"/>
      <p:italic r:id="rId59"/>
      <p:boldItalic r:id="rId60"/>
    </p:embeddedFont>
    <p:embeddedFont>
      <p:font typeface="Cambria Math" panose="02040503050406030204" pitchFamily="18" charset="0"/>
      <p:regular r:id="rId61"/>
    </p:embeddedFont>
    <p:embeddedFont>
      <p:font typeface="Bellota Text" panose="020B0604020202020204" charset="0"/>
      <p:regular r:id="rId62"/>
      <p:bold r:id="rId63"/>
      <p:italic r:id="rId64"/>
      <p:boldItalic r:id="rId65"/>
    </p:embeddedFont>
    <p:embeddedFont>
      <p:font typeface="Montserrat" panose="020B0604020202020204" charset="0"/>
      <p:regular r:id="rId66"/>
      <p:bold r:id="rId67"/>
      <p:italic r:id="rId68"/>
      <p:boldItalic r:id="rId69"/>
    </p:embeddedFont>
    <p:embeddedFont>
      <p:font typeface="Maven Pro SemiBold" panose="020B0604020202020204" charset="0"/>
      <p:regular r:id="rId70"/>
      <p:bold r:id="rId71"/>
    </p:embeddedFont>
    <p:embeddedFont>
      <p:font typeface="Maven Pro ExtraBold" panose="020B0604020202020204" charset="0"/>
      <p:bold r:id="rId72"/>
    </p:embeddedFont>
    <p:embeddedFont>
      <p:font typeface="DM Sans" panose="020B0604020202020204" charset="0"/>
      <p:regular r:id="rId73"/>
      <p:bold r:id="rId74"/>
      <p:italic r:id="rId75"/>
      <p:boldItalic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41014DA-D8E1-4862-B8B8-64587071ED91}">
  <a:tblStyle styleId="{141014DA-D8E1-4862-B8B8-64587071ED9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883" autoAdjust="0"/>
  </p:normalViewPr>
  <p:slideViewPr>
    <p:cSldViewPr snapToGrid="0">
      <p:cViewPr>
        <p:scale>
          <a:sx n="80" d="100"/>
          <a:sy n="80" d="100"/>
        </p:scale>
        <p:origin x="25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font" Target="fonts/font14.fntdata"/><Relationship Id="rId68" Type="http://schemas.openxmlformats.org/officeDocument/2006/relationships/font" Target="fonts/font19.fntdata"/><Relationship Id="rId76" Type="http://schemas.openxmlformats.org/officeDocument/2006/relationships/font" Target="fonts/font27.fntdata"/><Relationship Id="rId7" Type="http://schemas.openxmlformats.org/officeDocument/2006/relationships/slide" Target="slides/slide5.xml"/><Relationship Id="rId71" Type="http://schemas.openxmlformats.org/officeDocument/2006/relationships/font" Target="fonts/font22.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font" Target="fonts/font17.fntdata"/><Relationship Id="rId74" Type="http://schemas.openxmlformats.org/officeDocument/2006/relationships/font" Target="fonts/font25.fntdata"/><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73" Type="http://schemas.openxmlformats.org/officeDocument/2006/relationships/font" Target="fonts/font24.fntdata"/><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font" Target="fonts/font20.fntdata"/><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2.fntdata"/><Relationship Id="rId72" Type="http://schemas.openxmlformats.org/officeDocument/2006/relationships/font" Target="fonts/font23.fntdata"/><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font" Target="fonts/font21.fntdata"/><Relationship Id="rId75" Type="http://schemas.openxmlformats.org/officeDocument/2006/relationships/font" Target="fonts/font26.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57"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29699124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p:cNvGrpSpPr/>
        <p:nvPr/>
      </p:nvGrpSpPr>
      <p:grpSpPr>
        <a:xfrm>
          <a:off x="0" y="0"/>
          <a:ext cx="0" cy="0"/>
          <a:chOff x="0" y="0"/>
          <a:chExt cx="0" cy="0"/>
        </a:xfrm>
      </p:grpSpPr>
      <p:sp>
        <p:nvSpPr>
          <p:cNvPr id="1243" name="Google Shape;1243;g120c6853061_2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4" name="Google Shape;1244;g120c6853061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1823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7"/>
        <p:cNvGrpSpPr/>
        <p:nvPr/>
      </p:nvGrpSpPr>
      <p:grpSpPr>
        <a:xfrm>
          <a:off x="0" y="0"/>
          <a:ext cx="0" cy="0"/>
          <a:chOff x="0" y="0"/>
          <a:chExt cx="0" cy="0"/>
        </a:xfrm>
      </p:grpSpPr>
      <p:sp>
        <p:nvSpPr>
          <p:cNvPr id="1408" name="Google Shape;1408;g120d190e1dd_0_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9" name="Google Shape;1409;g120d190e1dd_0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3533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431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7"/>
        <p:cNvGrpSpPr/>
        <p:nvPr/>
      </p:nvGrpSpPr>
      <p:grpSpPr>
        <a:xfrm>
          <a:off x="0" y="0"/>
          <a:ext cx="0" cy="0"/>
          <a:chOff x="0" y="0"/>
          <a:chExt cx="0" cy="0"/>
        </a:xfrm>
      </p:grpSpPr>
      <p:sp>
        <p:nvSpPr>
          <p:cNvPr id="1408" name="Google Shape;1408;g120d190e1dd_0_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9" name="Google Shape;1409;g120d190e1dd_0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8391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7"/>
        <p:cNvGrpSpPr/>
        <p:nvPr/>
      </p:nvGrpSpPr>
      <p:grpSpPr>
        <a:xfrm>
          <a:off x="0" y="0"/>
          <a:ext cx="0" cy="0"/>
          <a:chOff x="0" y="0"/>
          <a:chExt cx="0" cy="0"/>
        </a:xfrm>
      </p:grpSpPr>
      <p:sp>
        <p:nvSpPr>
          <p:cNvPr id="1408" name="Google Shape;1408;g120d190e1dd_0_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9" name="Google Shape;1409;g120d190e1dd_0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5627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g120d190e1d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2" name="Google Shape;1262;g120d190e1d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0199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g120d190e1d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2" name="Google Shape;1262;g120d190e1d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6947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27816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78667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120d190e1dd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6" name="Google Shape;1306;g120d190e1dd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11893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120d190e1dd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6" name="Google Shape;1306;g120d190e1dd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3063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g120d190e1d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2" name="Google Shape;1262;g120d190e1d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88967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g120d190e1dd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3" name="Google Shape;1363;g120d190e1dd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64641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g120d190e1dd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3" name="Google Shape;1363;g120d190e1dd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73040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56231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44026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120d190e1dd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6" name="Google Shape;1306;g120d190e1dd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20235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01993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44344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05603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92500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3917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g120d190e1d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120d190e1d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65281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82679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Tích</a:t>
            </a:r>
            <a:r>
              <a:rPr lang="en-US" baseline="0" smtClean="0"/>
              <a:t> trực tiếp vào ô đáp án</a:t>
            </a:r>
            <a:endParaRPr lang="en-US"/>
          </a:p>
        </p:txBody>
      </p:sp>
    </p:spTree>
    <p:extLst>
      <p:ext uri="{BB962C8B-B14F-4D97-AF65-F5344CB8AC3E}">
        <p14:creationId xmlns:p14="http://schemas.microsoft.com/office/powerpoint/2010/main" val="42762874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mtClean="0"/>
              <a:t>Tích</a:t>
            </a:r>
            <a:r>
              <a:rPr lang="en-US" baseline="0" smtClean="0"/>
              <a:t> trực tiếp vào ô đáp án</a:t>
            </a:r>
            <a:endParaRPr lang="en-US" smtClean="0"/>
          </a:p>
          <a:p>
            <a:endParaRPr lang="en-US"/>
          </a:p>
        </p:txBody>
      </p:sp>
    </p:spTree>
    <p:extLst>
      <p:ext uri="{BB962C8B-B14F-4D97-AF65-F5344CB8AC3E}">
        <p14:creationId xmlns:p14="http://schemas.microsoft.com/office/powerpoint/2010/main" val="17114575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mtClean="0"/>
              <a:t>Tích</a:t>
            </a:r>
            <a:r>
              <a:rPr lang="en-US" baseline="0" smtClean="0"/>
              <a:t> trực tiếp vào ô đáp án</a:t>
            </a:r>
            <a:endParaRPr lang="en-US" smtClean="0"/>
          </a:p>
          <a:p>
            <a:endParaRPr lang="en-US"/>
          </a:p>
        </p:txBody>
      </p:sp>
    </p:spTree>
    <p:extLst>
      <p:ext uri="{BB962C8B-B14F-4D97-AF65-F5344CB8AC3E}">
        <p14:creationId xmlns:p14="http://schemas.microsoft.com/office/powerpoint/2010/main" val="5712550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mtClean="0"/>
              <a:t>Tích</a:t>
            </a:r>
            <a:r>
              <a:rPr lang="en-US" baseline="0" smtClean="0"/>
              <a:t> trực tiếp vào ô đáp án</a:t>
            </a:r>
            <a:endParaRPr lang="en-US" smtClean="0"/>
          </a:p>
          <a:p>
            <a:endParaRPr lang="en-US"/>
          </a:p>
        </p:txBody>
      </p:sp>
    </p:spTree>
    <p:extLst>
      <p:ext uri="{BB962C8B-B14F-4D97-AF65-F5344CB8AC3E}">
        <p14:creationId xmlns:p14="http://schemas.microsoft.com/office/powerpoint/2010/main" val="19628742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mtClean="0"/>
              <a:t>Tích</a:t>
            </a:r>
            <a:r>
              <a:rPr lang="en-US" baseline="0" smtClean="0"/>
              <a:t> trực tiếp vào ô đáp án</a:t>
            </a:r>
            <a:endParaRPr lang="en-US" smtClean="0"/>
          </a:p>
          <a:p>
            <a:endParaRPr lang="en-US"/>
          </a:p>
        </p:txBody>
      </p:sp>
    </p:spTree>
    <p:extLst>
      <p:ext uri="{BB962C8B-B14F-4D97-AF65-F5344CB8AC3E}">
        <p14:creationId xmlns:p14="http://schemas.microsoft.com/office/powerpoint/2010/main" val="36176274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4"/>
        <p:cNvGrpSpPr/>
        <p:nvPr/>
      </p:nvGrpSpPr>
      <p:grpSpPr>
        <a:xfrm>
          <a:off x="0" y="0"/>
          <a:ext cx="0" cy="0"/>
          <a:chOff x="0" y="0"/>
          <a:chExt cx="0" cy="0"/>
        </a:xfrm>
      </p:grpSpPr>
      <p:sp>
        <p:nvSpPr>
          <p:cNvPr id="1585" name="Google Shape;1585;g120d190e1dd_0_4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6" name="Google Shape;1586;g120d190e1dd_0_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5200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g120d190e1dd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3" name="Google Shape;1363;g120d190e1dd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24713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g120d190e1dd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3" name="Google Shape;1363;g120d190e1dd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43285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8677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120d190e1dd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6" name="Google Shape;1306;g120d190e1dd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4929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g120d190e1d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2" name="Google Shape;1262;g120d190e1d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59165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00848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g120d190e1dd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3" name="Google Shape;1363;g120d190e1dd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21836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g120d190e1dd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3" name="Google Shape;1363;g120d190e1dd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38311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6"/>
        <p:cNvGrpSpPr/>
        <p:nvPr/>
      </p:nvGrpSpPr>
      <p:grpSpPr>
        <a:xfrm>
          <a:off x="0" y="0"/>
          <a:ext cx="0" cy="0"/>
          <a:chOff x="0" y="0"/>
          <a:chExt cx="0" cy="0"/>
        </a:xfrm>
      </p:grpSpPr>
      <p:sp>
        <p:nvSpPr>
          <p:cNvPr id="1577" name="Google Shape;1577;g120d190e1dd_0_3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8" name="Google Shape;1578;g120d190e1dd_0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66387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g120d190e1d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120d190e1d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6924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1167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120d190e1dd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6" name="Google Shape;1306;g120d190e1dd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384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g120d190e1dd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3" name="Google Shape;1363;g120d190e1dd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9566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g120d190e1dd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3" name="Google Shape;1363;g120d190e1dd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7522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88958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0" name="Google Shape;10;p2"/>
          <p:cNvGrpSpPr/>
          <p:nvPr/>
        </p:nvGrpSpPr>
        <p:grpSpPr>
          <a:xfrm>
            <a:off x="550593" y="412645"/>
            <a:ext cx="8043879" cy="4318941"/>
            <a:chOff x="372900" y="317225"/>
            <a:chExt cx="8399164" cy="4509701"/>
          </a:xfrm>
        </p:grpSpPr>
        <p:sp>
          <p:nvSpPr>
            <p:cNvPr id="11" name="Google Shape;11;p2"/>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372900" y="317424"/>
              <a:ext cx="8399164" cy="4509502"/>
              <a:chOff x="-75" y="-4650"/>
              <a:chExt cx="9155400" cy="5153127"/>
            </a:xfrm>
          </p:grpSpPr>
          <p:cxnSp>
            <p:nvCxnSpPr>
              <p:cNvPr id="13" name="Google Shape;13;p2"/>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4" name="Google Shape;14;p2"/>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5" name="Google Shape;15;p2"/>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6" name="Google Shape;16;p2"/>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17" name="Google Shape;17;p2"/>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18" name="Google Shape;18;p2"/>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9" name="Google Shape;19;p2"/>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0" name="Google Shape;20;p2"/>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1" name="Google Shape;21;p2"/>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2" name="Google Shape;22;p2"/>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3" name="Google Shape;23;p2"/>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4" name="Google Shape;24;p2"/>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5" name="Google Shape;25;p2"/>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6" name="Google Shape;26;p2"/>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7" name="Google Shape;27;p2"/>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8" name="Google Shape;28;p2"/>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9" name="Google Shape;29;p2"/>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30" name="Google Shape;30;p2"/>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31" name="Google Shape;31;p2"/>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2" name="Google Shape;32;p2"/>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33" name="Google Shape;33;p2"/>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4" name="Google Shape;34;p2"/>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5" name="Google Shape;35;p2"/>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6" name="Google Shape;36;p2"/>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7" name="Google Shape;37;p2"/>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8" name="Google Shape;38;p2"/>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9" name="Google Shape;39;p2"/>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0" name="Google Shape;40;p2"/>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1" name="Google Shape;41;p2"/>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2" name="Google Shape;42;p2"/>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3" name="Google Shape;43;p2"/>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 name="Google Shape;44;p2"/>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45" name="Google Shape;45;p2"/>
          <p:cNvSpPr txBox="1">
            <a:spLocks noGrp="1"/>
          </p:cNvSpPr>
          <p:nvPr>
            <p:ph type="ctrTitle"/>
          </p:nvPr>
        </p:nvSpPr>
        <p:spPr>
          <a:xfrm>
            <a:off x="1977225" y="1668000"/>
            <a:ext cx="5190600" cy="15906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Clr>
                <a:srgbClr val="191919"/>
              </a:buClr>
              <a:buSzPts val="5200"/>
              <a:buNone/>
              <a:defRPr sz="31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46" name="Google Shape;46;p2"/>
          <p:cNvSpPr txBox="1">
            <a:spLocks noGrp="1"/>
          </p:cNvSpPr>
          <p:nvPr>
            <p:ph type="subTitle" idx="1"/>
          </p:nvPr>
        </p:nvSpPr>
        <p:spPr>
          <a:xfrm>
            <a:off x="2393213" y="3411900"/>
            <a:ext cx="4359000" cy="409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pic>
        <p:nvPicPr>
          <p:cNvPr id="47" name="Google Shape;47;p2"/>
          <p:cNvPicPr preferRelativeResize="0"/>
          <p:nvPr/>
        </p:nvPicPr>
        <p:blipFill rotWithShape="1">
          <a:blip r:embed="rId3">
            <a:alphaModFix/>
          </a:blip>
          <a:srcRect t="23075" r="88584" b="62117"/>
          <a:stretch/>
        </p:blipFill>
        <p:spPr>
          <a:xfrm>
            <a:off x="6301825" y="4392400"/>
            <a:ext cx="261627" cy="339173"/>
          </a:xfrm>
          <a:prstGeom prst="rect">
            <a:avLst/>
          </a:prstGeom>
          <a:noFill/>
          <a:ln>
            <a:noFill/>
          </a:ln>
        </p:spPr>
      </p:pic>
      <p:pic>
        <p:nvPicPr>
          <p:cNvPr id="48" name="Google Shape;48;p2"/>
          <p:cNvPicPr preferRelativeResize="0"/>
          <p:nvPr/>
        </p:nvPicPr>
        <p:blipFill rotWithShape="1">
          <a:blip r:embed="rId3">
            <a:alphaModFix/>
          </a:blip>
          <a:srcRect l="9958" t="40088" r="80549" b="45104"/>
          <a:stretch/>
        </p:blipFill>
        <p:spPr>
          <a:xfrm>
            <a:off x="771175" y="2158225"/>
            <a:ext cx="261627" cy="407936"/>
          </a:xfrm>
          <a:prstGeom prst="rect">
            <a:avLst/>
          </a:prstGeom>
          <a:noFill/>
          <a:ln>
            <a:noFill/>
          </a:ln>
        </p:spPr>
      </p:pic>
      <p:pic>
        <p:nvPicPr>
          <p:cNvPr id="49" name="Google Shape;49;p2"/>
          <p:cNvPicPr preferRelativeResize="0"/>
          <p:nvPr/>
        </p:nvPicPr>
        <p:blipFill rotWithShape="1">
          <a:blip r:embed="rId3">
            <a:alphaModFix/>
          </a:blip>
          <a:srcRect t="23075" r="88584" b="62117"/>
          <a:stretch/>
        </p:blipFill>
        <p:spPr>
          <a:xfrm>
            <a:off x="2131600" y="928250"/>
            <a:ext cx="261627" cy="339173"/>
          </a:xfrm>
          <a:prstGeom prst="rect">
            <a:avLst/>
          </a:prstGeom>
          <a:noFill/>
          <a:ln>
            <a:noFill/>
          </a:ln>
        </p:spPr>
      </p:pic>
      <p:pic>
        <p:nvPicPr>
          <p:cNvPr id="50" name="Google Shape;50;p2"/>
          <p:cNvPicPr preferRelativeResize="0"/>
          <p:nvPr/>
        </p:nvPicPr>
        <p:blipFill rotWithShape="1">
          <a:blip r:embed="rId3">
            <a:alphaModFix/>
          </a:blip>
          <a:srcRect l="88584" t="31186" b="55558"/>
          <a:stretch/>
        </p:blipFill>
        <p:spPr>
          <a:xfrm>
            <a:off x="8209150" y="2026199"/>
            <a:ext cx="261627" cy="30362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1008"/>
        <p:cNvGrpSpPr/>
        <p:nvPr/>
      </p:nvGrpSpPr>
      <p:grpSpPr>
        <a:xfrm>
          <a:off x="0" y="0"/>
          <a:ext cx="0" cy="0"/>
          <a:chOff x="0" y="0"/>
          <a:chExt cx="0" cy="0"/>
        </a:xfrm>
      </p:grpSpPr>
      <p:grpSp>
        <p:nvGrpSpPr>
          <p:cNvPr id="1009" name="Google Shape;1009;p25"/>
          <p:cNvGrpSpPr/>
          <p:nvPr/>
        </p:nvGrpSpPr>
        <p:grpSpPr>
          <a:xfrm>
            <a:off x="128550" y="126893"/>
            <a:ext cx="8887995" cy="4890320"/>
            <a:chOff x="372900" y="317225"/>
            <a:chExt cx="8399164" cy="4509701"/>
          </a:xfrm>
        </p:grpSpPr>
        <p:sp>
          <p:nvSpPr>
            <p:cNvPr id="1010" name="Google Shape;1010;p25"/>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1" name="Google Shape;1011;p25"/>
            <p:cNvGrpSpPr/>
            <p:nvPr/>
          </p:nvGrpSpPr>
          <p:grpSpPr>
            <a:xfrm>
              <a:off x="372900" y="317424"/>
              <a:ext cx="8399164" cy="4509502"/>
              <a:chOff x="-75" y="-4650"/>
              <a:chExt cx="9155400" cy="5153127"/>
            </a:xfrm>
          </p:grpSpPr>
          <p:cxnSp>
            <p:nvCxnSpPr>
              <p:cNvPr id="1012" name="Google Shape;1012;p25"/>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13" name="Google Shape;1013;p25"/>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014" name="Google Shape;1014;p25"/>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15" name="Google Shape;1015;p25"/>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1016" name="Google Shape;1016;p25"/>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1017" name="Google Shape;1017;p25"/>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18" name="Google Shape;1018;p25"/>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019" name="Google Shape;1019;p25"/>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20" name="Google Shape;1020;p25"/>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021" name="Google Shape;1021;p25"/>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22" name="Google Shape;1022;p25"/>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023" name="Google Shape;1023;p25"/>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24" name="Google Shape;1024;p25"/>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025" name="Google Shape;1025;p25"/>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26" name="Google Shape;1026;p25"/>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027" name="Google Shape;1027;p25"/>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28" name="Google Shape;1028;p25"/>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1029" name="Google Shape;1029;p25"/>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030" name="Google Shape;1030;p25"/>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31" name="Google Shape;1031;p25"/>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032" name="Google Shape;1032;p25"/>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33" name="Google Shape;1033;p25"/>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34" name="Google Shape;1034;p25"/>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35" name="Google Shape;1035;p25"/>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36" name="Google Shape;1036;p25"/>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37" name="Google Shape;1037;p25"/>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38" name="Google Shape;1038;p25"/>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39" name="Google Shape;1039;p25"/>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40" name="Google Shape;1040;p25"/>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41" name="Google Shape;1041;p25"/>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42" name="Google Shape;1042;p25"/>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43" name="Google Shape;1043;p25"/>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1044" name="Google Shape;1044;p25"/>
          <p:cNvSpPr txBox="1">
            <a:spLocks noGrp="1"/>
          </p:cNvSpPr>
          <p:nvPr>
            <p:ph type="title"/>
          </p:nvPr>
        </p:nvSpPr>
        <p:spPr>
          <a:xfrm>
            <a:off x="720000" y="1779888"/>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45" name="Google Shape;1045;p25"/>
          <p:cNvSpPr txBox="1">
            <a:spLocks noGrp="1"/>
          </p:cNvSpPr>
          <p:nvPr>
            <p:ph type="subTitle" idx="1"/>
          </p:nvPr>
        </p:nvSpPr>
        <p:spPr>
          <a:xfrm>
            <a:off x="720000" y="2214013"/>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46" name="Google Shape;1046;p25"/>
          <p:cNvSpPr txBox="1">
            <a:spLocks noGrp="1"/>
          </p:cNvSpPr>
          <p:nvPr>
            <p:ph type="title" idx="2"/>
          </p:nvPr>
        </p:nvSpPr>
        <p:spPr>
          <a:xfrm>
            <a:off x="3419269" y="1779888"/>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47" name="Google Shape;1047;p25"/>
          <p:cNvSpPr txBox="1">
            <a:spLocks noGrp="1"/>
          </p:cNvSpPr>
          <p:nvPr>
            <p:ph type="subTitle" idx="3"/>
          </p:nvPr>
        </p:nvSpPr>
        <p:spPr>
          <a:xfrm>
            <a:off x="3419269" y="2214013"/>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48" name="Google Shape;1048;p25"/>
          <p:cNvSpPr txBox="1">
            <a:spLocks noGrp="1"/>
          </p:cNvSpPr>
          <p:nvPr>
            <p:ph type="title" idx="4"/>
          </p:nvPr>
        </p:nvSpPr>
        <p:spPr>
          <a:xfrm>
            <a:off x="720000" y="353717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49" name="Google Shape;1049;p25"/>
          <p:cNvSpPr txBox="1">
            <a:spLocks noGrp="1"/>
          </p:cNvSpPr>
          <p:nvPr>
            <p:ph type="subTitle" idx="5"/>
          </p:nvPr>
        </p:nvSpPr>
        <p:spPr>
          <a:xfrm>
            <a:off x="720000" y="3971300"/>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0" name="Google Shape;1050;p25"/>
          <p:cNvSpPr txBox="1">
            <a:spLocks noGrp="1"/>
          </p:cNvSpPr>
          <p:nvPr>
            <p:ph type="title" idx="6"/>
          </p:nvPr>
        </p:nvSpPr>
        <p:spPr>
          <a:xfrm>
            <a:off x="3419269" y="353717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51" name="Google Shape;1051;p25"/>
          <p:cNvSpPr txBox="1">
            <a:spLocks noGrp="1"/>
          </p:cNvSpPr>
          <p:nvPr>
            <p:ph type="subTitle" idx="7"/>
          </p:nvPr>
        </p:nvSpPr>
        <p:spPr>
          <a:xfrm>
            <a:off x="3419269" y="3971300"/>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2" name="Google Shape;1052;p25"/>
          <p:cNvSpPr txBox="1">
            <a:spLocks noGrp="1"/>
          </p:cNvSpPr>
          <p:nvPr>
            <p:ph type="title" idx="8"/>
          </p:nvPr>
        </p:nvSpPr>
        <p:spPr>
          <a:xfrm>
            <a:off x="6118545" y="1779888"/>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53" name="Google Shape;1053;p25"/>
          <p:cNvSpPr txBox="1">
            <a:spLocks noGrp="1"/>
          </p:cNvSpPr>
          <p:nvPr>
            <p:ph type="subTitle" idx="9"/>
          </p:nvPr>
        </p:nvSpPr>
        <p:spPr>
          <a:xfrm>
            <a:off x="6118545" y="2214013"/>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4" name="Google Shape;1054;p25"/>
          <p:cNvSpPr txBox="1">
            <a:spLocks noGrp="1"/>
          </p:cNvSpPr>
          <p:nvPr>
            <p:ph type="title" idx="13"/>
          </p:nvPr>
        </p:nvSpPr>
        <p:spPr>
          <a:xfrm>
            <a:off x="6118545" y="353717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55" name="Google Shape;1055;p25"/>
          <p:cNvSpPr txBox="1">
            <a:spLocks noGrp="1"/>
          </p:cNvSpPr>
          <p:nvPr>
            <p:ph type="subTitle" idx="14"/>
          </p:nvPr>
        </p:nvSpPr>
        <p:spPr>
          <a:xfrm>
            <a:off x="6118545" y="3971300"/>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6" name="Google Shape;1056;p25"/>
          <p:cNvSpPr txBox="1">
            <a:spLocks noGrp="1"/>
          </p:cNvSpPr>
          <p:nvPr>
            <p:ph type="title" idx="15"/>
          </p:nvPr>
        </p:nvSpPr>
        <p:spPr>
          <a:xfrm>
            <a:off x="720000" y="5212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1057" name="Google Shape;1057;p25"/>
          <p:cNvPicPr preferRelativeResize="0"/>
          <p:nvPr/>
        </p:nvPicPr>
        <p:blipFill rotWithShape="1">
          <a:blip r:embed="rId2">
            <a:alphaModFix/>
          </a:blip>
          <a:srcRect l="88584" t="31186" b="55558"/>
          <a:stretch/>
        </p:blipFill>
        <p:spPr>
          <a:xfrm>
            <a:off x="237250" y="4587299"/>
            <a:ext cx="261627" cy="303626"/>
          </a:xfrm>
          <a:prstGeom prst="rect">
            <a:avLst/>
          </a:prstGeom>
          <a:noFill/>
          <a:ln>
            <a:noFill/>
          </a:ln>
        </p:spPr>
      </p:pic>
      <p:pic>
        <p:nvPicPr>
          <p:cNvPr id="1058" name="Google Shape;1058;p25"/>
          <p:cNvPicPr preferRelativeResize="0"/>
          <p:nvPr/>
        </p:nvPicPr>
        <p:blipFill rotWithShape="1">
          <a:blip r:embed="rId2">
            <a:alphaModFix/>
          </a:blip>
          <a:srcRect t="23075" r="88584" b="62117"/>
          <a:stretch/>
        </p:blipFill>
        <p:spPr>
          <a:xfrm>
            <a:off x="413600" y="4098875"/>
            <a:ext cx="261627" cy="339173"/>
          </a:xfrm>
          <a:prstGeom prst="rect">
            <a:avLst/>
          </a:prstGeom>
          <a:noFill/>
          <a:ln>
            <a:noFill/>
          </a:ln>
        </p:spPr>
      </p:pic>
      <p:pic>
        <p:nvPicPr>
          <p:cNvPr id="1059" name="Google Shape;1059;p25"/>
          <p:cNvPicPr preferRelativeResize="0"/>
          <p:nvPr/>
        </p:nvPicPr>
        <p:blipFill rotWithShape="1">
          <a:blip r:embed="rId3">
            <a:alphaModFix/>
          </a:blip>
          <a:srcRect l="86859" t="20960" b="68473"/>
          <a:stretch/>
        </p:blipFill>
        <p:spPr>
          <a:xfrm>
            <a:off x="829650" y="4674350"/>
            <a:ext cx="293228" cy="235651"/>
          </a:xfrm>
          <a:prstGeom prst="rect">
            <a:avLst/>
          </a:prstGeom>
          <a:noFill/>
          <a:ln>
            <a:noFill/>
          </a:ln>
        </p:spPr>
      </p:pic>
      <p:pic>
        <p:nvPicPr>
          <p:cNvPr id="1060" name="Google Shape;1060;p25"/>
          <p:cNvPicPr preferRelativeResize="0"/>
          <p:nvPr/>
        </p:nvPicPr>
        <p:blipFill rotWithShape="1">
          <a:blip r:embed="rId2">
            <a:alphaModFix/>
          </a:blip>
          <a:srcRect t="23075" r="88584" b="62117"/>
          <a:stretch/>
        </p:blipFill>
        <p:spPr>
          <a:xfrm>
            <a:off x="8548025" y="677425"/>
            <a:ext cx="261627" cy="339173"/>
          </a:xfrm>
          <a:prstGeom prst="rect">
            <a:avLst/>
          </a:prstGeom>
          <a:noFill/>
          <a:ln>
            <a:noFill/>
          </a:ln>
        </p:spPr>
      </p:pic>
      <p:pic>
        <p:nvPicPr>
          <p:cNvPr id="1061" name="Google Shape;1061;p25"/>
          <p:cNvPicPr preferRelativeResize="0"/>
          <p:nvPr/>
        </p:nvPicPr>
        <p:blipFill rotWithShape="1">
          <a:blip r:embed="rId2">
            <a:alphaModFix/>
          </a:blip>
          <a:srcRect l="9958" t="40088" r="80549" b="45104"/>
          <a:stretch/>
        </p:blipFill>
        <p:spPr>
          <a:xfrm>
            <a:off x="8453225" y="1107525"/>
            <a:ext cx="261627" cy="407936"/>
          </a:xfrm>
          <a:prstGeom prst="rect">
            <a:avLst/>
          </a:prstGeom>
          <a:noFill/>
          <a:ln>
            <a:noFill/>
          </a:ln>
        </p:spPr>
      </p:pic>
      <p:pic>
        <p:nvPicPr>
          <p:cNvPr id="1062" name="Google Shape;1062;p25"/>
          <p:cNvPicPr preferRelativeResize="0"/>
          <p:nvPr/>
        </p:nvPicPr>
        <p:blipFill rotWithShape="1">
          <a:blip r:embed="rId3">
            <a:alphaModFix/>
          </a:blip>
          <a:srcRect l="86859" t="20960" b="68473"/>
          <a:stretch/>
        </p:blipFill>
        <p:spPr>
          <a:xfrm>
            <a:off x="8714850" y="1606375"/>
            <a:ext cx="293228" cy="235651"/>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158"/>
        <p:cNvGrpSpPr/>
        <p:nvPr/>
      </p:nvGrpSpPr>
      <p:grpSpPr>
        <a:xfrm>
          <a:off x="0" y="0"/>
          <a:ext cx="0" cy="0"/>
          <a:chOff x="0" y="0"/>
          <a:chExt cx="0" cy="0"/>
        </a:xfrm>
      </p:grpSpPr>
      <p:grpSp>
        <p:nvGrpSpPr>
          <p:cNvPr id="1159" name="Google Shape;1159;p28"/>
          <p:cNvGrpSpPr/>
          <p:nvPr/>
        </p:nvGrpSpPr>
        <p:grpSpPr>
          <a:xfrm>
            <a:off x="372900" y="317225"/>
            <a:ext cx="8399164" cy="4509701"/>
            <a:chOff x="372900" y="317225"/>
            <a:chExt cx="8399164" cy="4509701"/>
          </a:xfrm>
        </p:grpSpPr>
        <p:sp>
          <p:nvSpPr>
            <p:cNvPr id="1160" name="Google Shape;1160;p28"/>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1" name="Google Shape;1161;p28"/>
            <p:cNvGrpSpPr/>
            <p:nvPr/>
          </p:nvGrpSpPr>
          <p:grpSpPr>
            <a:xfrm>
              <a:off x="372900" y="317424"/>
              <a:ext cx="8399164" cy="4509502"/>
              <a:chOff x="-75" y="-4650"/>
              <a:chExt cx="9155400" cy="5153127"/>
            </a:xfrm>
          </p:grpSpPr>
          <p:cxnSp>
            <p:nvCxnSpPr>
              <p:cNvPr id="1162" name="Google Shape;1162;p28"/>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63" name="Google Shape;1163;p28"/>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164" name="Google Shape;1164;p28"/>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65" name="Google Shape;1165;p28"/>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1166" name="Google Shape;1166;p28"/>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1167" name="Google Shape;1167;p28"/>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68" name="Google Shape;1168;p28"/>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169" name="Google Shape;1169;p28"/>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70" name="Google Shape;1170;p28"/>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171" name="Google Shape;1171;p28"/>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72" name="Google Shape;1172;p28"/>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173" name="Google Shape;1173;p28"/>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74" name="Google Shape;1174;p28"/>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175" name="Google Shape;1175;p28"/>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76" name="Google Shape;1176;p28"/>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177" name="Google Shape;1177;p28"/>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78" name="Google Shape;1178;p28"/>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1179" name="Google Shape;1179;p28"/>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180" name="Google Shape;1180;p28"/>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81" name="Google Shape;1181;p28"/>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182" name="Google Shape;1182;p28"/>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83" name="Google Shape;1183;p28"/>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84" name="Google Shape;1184;p28"/>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85" name="Google Shape;1185;p28"/>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86" name="Google Shape;1186;p28"/>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87" name="Google Shape;1187;p28"/>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88" name="Google Shape;1188;p28"/>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89" name="Google Shape;1189;p28"/>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90" name="Google Shape;1190;p28"/>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91" name="Google Shape;1191;p28"/>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92" name="Google Shape;1192;p28"/>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93" name="Google Shape;1193;p28"/>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1194"/>
        <p:cNvGrpSpPr/>
        <p:nvPr/>
      </p:nvGrpSpPr>
      <p:grpSpPr>
        <a:xfrm>
          <a:off x="0" y="0"/>
          <a:ext cx="0" cy="0"/>
          <a:chOff x="0" y="0"/>
          <a:chExt cx="0" cy="0"/>
        </a:xfrm>
      </p:grpSpPr>
      <p:grpSp>
        <p:nvGrpSpPr>
          <p:cNvPr id="1195" name="Google Shape;1195;p29"/>
          <p:cNvGrpSpPr/>
          <p:nvPr/>
        </p:nvGrpSpPr>
        <p:grpSpPr>
          <a:xfrm>
            <a:off x="156375" y="126593"/>
            <a:ext cx="8887995" cy="4890320"/>
            <a:chOff x="372900" y="317225"/>
            <a:chExt cx="8399164" cy="4509701"/>
          </a:xfrm>
        </p:grpSpPr>
        <p:sp>
          <p:nvSpPr>
            <p:cNvPr id="1196" name="Google Shape;1196;p29"/>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7" name="Google Shape;1197;p29"/>
            <p:cNvGrpSpPr/>
            <p:nvPr/>
          </p:nvGrpSpPr>
          <p:grpSpPr>
            <a:xfrm>
              <a:off x="372900" y="317424"/>
              <a:ext cx="8399164" cy="4509502"/>
              <a:chOff x="-75" y="-4650"/>
              <a:chExt cx="9155400" cy="5153127"/>
            </a:xfrm>
          </p:grpSpPr>
          <p:cxnSp>
            <p:nvCxnSpPr>
              <p:cNvPr id="1198" name="Google Shape;1198;p29"/>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99" name="Google Shape;1199;p29"/>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200" name="Google Shape;1200;p29"/>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01" name="Google Shape;1201;p29"/>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1202" name="Google Shape;1202;p29"/>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1203" name="Google Shape;1203;p29"/>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04" name="Google Shape;1204;p29"/>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205" name="Google Shape;1205;p29"/>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06" name="Google Shape;1206;p29"/>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207" name="Google Shape;1207;p29"/>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08" name="Google Shape;1208;p29"/>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209" name="Google Shape;1209;p29"/>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10" name="Google Shape;1210;p29"/>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211" name="Google Shape;1211;p29"/>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12" name="Google Shape;1212;p29"/>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213" name="Google Shape;1213;p29"/>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14" name="Google Shape;1214;p29"/>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1215" name="Google Shape;1215;p29"/>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216" name="Google Shape;1216;p29"/>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17" name="Google Shape;1217;p29"/>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218" name="Google Shape;1218;p29"/>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19" name="Google Shape;1219;p29"/>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0" name="Google Shape;1220;p29"/>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1" name="Google Shape;1221;p29"/>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2" name="Google Shape;1222;p29"/>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3" name="Google Shape;1223;p29"/>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4" name="Google Shape;1224;p29"/>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5" name="Google Shape;1225;p29"/>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6" name="Google Shape;1226;p29"/>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7" name="Google Shape;1227;p29"/>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8" name="Google Shape;1228;p29"/>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9" name="Google Shape;1229;p29"/>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pic>
        <p:nvPicPr>
          <p:cNvPr id="1230" name="Google Shape;1230;p29"/>
          <p:cNvPicPr preferRelativeResize="0"/>
          <p:nvPr/>
        </p:nvPicPr>
        <p:blipFill rotWithShape="1">
          <a:blip r:embed="rId2">
            <a:alphaModFix/>
          </a:blip>
          <a:srcRect l="88584" t="31186" b="55558"/>
          <a:stretch/>
        </p:blipFill>
        <p:spPr>
          <a:xfrm>
            <a:off x="237250" y="4587299"/>
            <a:ext cx="261627" cy="303626"/>
          </a:xfrm>
          <a:prstGeom prst="rect">
            <a:avLst/>
          </a:prstGeom>
          <a:noFill/>
          <a:ln>
            <a:noFill/>
          </a:ln>
        </p:spPr>
      </p:pic>
      <p:pic>
        <p:nvPicPr>
          <p:cNvPr id="1231" name="Google Shape;1231;p29"/>
          <p:cNvPicPr preferRelativeResize="0"/>
          <p:nvPr/>
        </p:nvPicPr>
        <p:blipFill rotWithShape="1">
          <a:blip r:embed="rId2">
            <a:alphaModFix/>
          </a:blip>
          <a:srcRect t="23075" r="88584" b="62117"/>
          <a:stretch/>
        </p:blipFill>
        <p:spPr>
          <a:xfrm>
            <a:off x="413600" y="4098875"/>
            <a:ext cx="261627" cy="339173"/>
          </a:xfrm>
          <a:prstGeom prst="rect">
            <a:avLst/>
          </a:prstGeom>
          <a:noFill/>
          <a:ln>
            <a:noFill/>
          </a:ln>
        </p:spPr>
      </p:pic>
      <p:pic>
        <p:nvPicPr>
          <p:cNvPr id="1232" name="Google Shape;1232;p29"/>
          <p:cNvPicPr preferRelativeResize="0"/>
          <p:nvPr/>
        </p:nvPicPr>
        <p:blipFill rotWithShape="1">
          <a:blip r:embed="rId3">
            <a:alphaModFix/>
          </a:blip>
          <a:srcRect l="86859" t="20960" b="68473"/>
          <a:stretch/>
        </p:blipFill>
        <p:spPr>
          <a:xfrm>
            <a:off x="829650" y="4674350"/>
            <a:ext cx="293228" cy="235651"/>
          </a:xfrm>
          <a:prstGeom prst="rect">
            <a:avLst/>
          </a:prstGeom>
          <a:noFill/>
          <a:ln>
            <a:noFill/>
          </a:ln>
        </p:spPr>
      </p:pic>
      <p:pic>
        <p:nvPicPr>
          <p:cNvPr id="1233" name="Google Shape;1233;p29"/>
          <p:cNvPicPr preferRelativeResize="0"/>
          <p:nvPr/>
        </p:nvPicPr>
        <p:blipFill rotWithShape="1">
          <a:blip r:embed="rId2">
            <a:alphaModFix/>
          </a:blip>
          <a:srcRect t="23075" r="88584" b="62117"/>
          <a:stretch/>
        </p:blipFill>
        <p:spPr>
          <a:xfrm>
            <a:off x="8548025" y="677425"/>
            <a:ext cx="261627" cy="339173"/>
          </a:xfrm>
          <a:prstGeom prst="rect">
            <a:avLst/>
          </a:prstGeom>
          <a:noFill/>
          <a:ln>
            <a:noFill/>
          </a:ln>
        </p:spPr>
      </p:pic>
      <p:pic>
        <p:nvPicPr>
          <p:cNvPr id="1234" name="Google Shape;1234;p29"/>
          <p:cNvPicPr preferRelativeResize="0"/>
          <p:nvPr/>
        </p:nvPicPr>
        <p:blipFill rotWithShape="1">
          <a:blip r:embed="rId2">
            <a:alphaModFix/>
          </a:blip>
          <a:srcRect l="9958" t="40088" r="80549" b="45104"/>
          <a:stretch/>
        </p:blipFill>
        <p:spPr>
          <a:xfrm>
            <a:off x="8453225" y="1107525"/>
            <a:ext cx="261627" cy="407936"/>
          </a:xfrm>
          <a:prstGeom prst="rect">
            <a:avLst/>
          </a:prstGeom>
          <a:noFill/>
          <a:ln>
            <a:noFill/>
          </a:ln>
        </p:spPr>
      </p:pic>
      <p:pic>
        <p:nvPicPr>
          <p:cNvPr id="1235" name="Google Shape;1235;p29"/>
          <p:cNvPicPr preferRelativeResize="0"/>
          <p:nvPr/>
        </p:nvPicPr>
        <p:blipFill rotWithShape="1">
          <a:blip r:embed="rId3">
            <a:alphaModFix/>
          </a:blip>
          <a:srcRect l="86859" t="20960" b="68473"/>
          <a:stretch/>
        </p:blipFill>
        <p:spPr>
          <a:xfrm>
            <a:off x="8714850" y="1606375"/>
            <a:ext cx="293228" cy="235651"/>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10/31/2023</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0713951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10/31/2023</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9025867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10/31/2023</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983320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10/31/2023</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4585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10/31/2023</a:t>
            </a:fld>
            <a:endParaRPr lang="en-US" kern="120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3899573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10/31/2023</a:t>
            </a:fld>
            <a:endParaRPr lang="en-US"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5045272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10/31/2023</a:t>
            </a:fld>
            <a:endParaRPr lang="en-US"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622392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32"/>
        <p:cNvGrpSpPr/>
        <p:nvPr/>
      </p:nvGrpSpPr>
      <p:grpSpPr>
        <a:xfrm>
          <a:off x="0" y="0"/>
          <a:ext cx="0" cy="0"/>
          <a:chOff x="0" y="0"/>
          <a:chExt cx="0" cy="0"/>
        </a:xfrm>
      </p:grpSpPr>
      <p:grpSp>
        <p:nvGrpSpPr>
          <p:cNvPr id="233" name="Google Shape;233;p7"/>
          <p:cNvGrpSpPr/>
          <p:nvPr/>
        </p:nvGrpSpPr>
        <p:grpSpPr>
          <a:xfrm>
            <a:off x="128550" y="126893"/>
            <a:ext cx="8887995" cy="4890320"/>
            <a:chOff x="372900" y="317225"/>
            <a:chExt cx="8399164" cy="4509701"/>
          </a:xfrm>
        </p:grpSpPr>
        <p:sp>
          <p:nvSpPr>
            <p:cNvPr id="234" name="Google Shape;234;p7"/>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5" name="Google Shape;235;p7"/>
            <p:cNvGrpSpPr/>
            <p:nvPr/>
          </p:nvGrpSpPr>
          <p:grpSpPr>
            <a:xfrm>
              <a:off x="372900" y="317424"/>
              <a:ext cx="8399164" cy="4509502"/>
              <a:chOff x="-75" y="-4650"/>
              <a:chExt cx="9155400" cy="5153127"/>
            </a:xfrm>
          </p:grpSpPr>
          <p:cxnSp>
            <p:nvCxnSpPr>
              <p:cNvPr id="236" name="Google Shape;236;p7"/>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37" name="Google Shape;237;p7"/>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38" name="Google Shape;238;p7"/>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39" name="Google Shape;239;p7"/>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240" name="Google Shape;240;p7"/>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241" name="Google Shape;241;p7"/>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42" name="Google Shape;242;p7"/>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43" name="Google Shape;243;p7"/>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44" name="Google Shape;244;p7"/>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45" name="Google Shape;245;p7"/>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46" name="Google Shape;246;p7"/>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47" name="Google Shape;247;p7"/>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48" name="Google Shape;248;p7"/>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49" name="Google Shape;249;p7"/>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50" name="Google Shape;250;p7"/>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51" name="Google Shape;251;p7"/>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52" name="Google Shape;252;p7"/>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253" name="Google Shape;253;p7"/>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54" name="Google Shape;254;p7"/>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55" name="Google Shape;255;p7"/>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56" name="Google Shape;256;p7"/>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57" name="Google Shape;257;p7"/>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58" name="Google Shape;258;p7"/>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59" name="Google Shape;259;p7"/>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60" name="Google Shape;260;p7"/>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61" name="Google Shape;261;p7"/>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62" name="Google Shape;262;p7"/>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63" name="Google Shape;263;p7"/>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64" name="Google Shape;264;p7"/>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65" name="Google Shape;265;p7"/>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66" name="Google Shape;266;p7"/>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67" name="Google Shape;267;p7"/>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268" name="Google Shape;268;p7"/>
          <p:cNvSpPr txBox="1">
            <a:spLocks noGrp="1"/>
          </p:cNvSpPr>
          <p:nvPr>
            <p:ph type="title"/>
          </p:nvPr>
        </p:nvSpPr>
        <p:spPr>
          <a:xfrm>
            <a:off x="715100" y="791250"/>
            <a:ext cx="3775500" cy="12111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9" name="Google Shape;269;p7"/>
          <p:cNvSpPr txBox="1">
            <a:spLocks noGrp="1"/>
          </p:cNvSpPr>
          <p:nvPr>
            <p:ph type="body" idx="1"/>
          </p:nvPr>
        </p:nvSpPr>
        <p:spPr>
          <a:xfrm>
            <a:off x="715100" y="2002350"/>
            <a:ext cx="3490200" cy="23499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rgbClr val="434343"/>
              </a:buClr>
              <a:buSzPts val="14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pic>
        <p:nvPicPr>
          <p:cNvPr id="270" name="Google Shape;270;p7"/>
          <p:cNvPicPr preferRelativeResize="0"/>
          <p:nvPr/>
        </p:nvPicPr>
        <p:blipFill rotWithShape="1">
          <a:blip r:embed="rId2">
            <a:alphaModFix/>
          </a:blip>
          <a:srcRect t="23075" r="88584" b="62117"/>
          <a:stretch/>
        </p:blipFill>
        <p:spPr>
          <a:xfrm>
            <a:off x="8548025" y="677425"/>
            <a:ext cx="261627" cy="339173"/>
          </a:xfrm>
          <a:prstGeom prst="rect">
            <a:avLst/>
          </a:prstGeom>
          <a:noFill/>
          <a:ln>
            <a:noFill/>
          </a:ln>
        </p:spPr>
      </p:pic>
      <p:pic>
        <p:nvPicPr>
          <p:cNvPr id="271" name="Google Shape;271;p7"/>
          <p:cNvPicPr preferRelativeResize="0"/>
          <p:nvPr/>
        </p:nvPicPr>
        <p:blipFill rotWithShape="1">
          <a:blip r:embed="rId2">
            <a:alphaModFix/>
          </a:blip>
          <a:srcRect l="88584" t="31186" b="55558"/>
          <a:stretch/>
        </p:blipFill>
        <p:spPr>
          <a:xfrm>
            <a:off x="237250" y="4587299"/>
            <a:ext cx="261627" cy="303626"/>
          </a:xfrm>
          <a:prstGeom prst="rect">
            <a:avLst/>
          </a:prstGeom>
          <a:noFill/>
          <a:ln>
            <a:noFill/>
          </a:ln>
        </p:spPr>
      </p:pic>
      <p:pic>
        <p:nvPicPr>
          <p:cNvPr id="272" name="Google Shape;272;p7"/>
          <p:cNvPicPr preferRelativeResize="0"/>
          <p:nvPr/>
        </p:nvPicPr>
        <p:blipFill rotWithShape="1">
          <a:blip r:embed="rId2">
            <a:alphaModFix/>
          </a:blip>
          <a:srcRect l="9958" t="40088" r="80549" b="45104"/>
          <a:stretch/>
        </p:blipFill>
        <p:spPr>
          <a:xfrm>
            <a:off x="8453225" y="1107525"/>
            <a:ext cx="261627" cy="407936"/>
          </a:xfrm>
          <a:prstGeom prst="rect">
            <a:avLst/>
          </a:prstGeom>
          <a:noFill/>
          <a:ln>
            <a:noFill/>
          </a:ln>
        </p:spPr>
      </p:pic>
      <p:pic>
        <p:nvPicPr>
          <p:cNvPr id="273" name="Google Shape;273;p7"/>
          <p:cNvPicPr preferRelativeResize="0"/>
          <p:nvPr/>
        </p:nvPicPr>
        <p:blipFill rotWithShape="1">
          <a:blip r:embed="rId2">
            <a:alphaModFix/>
          </a:blip>
          <a:srcRect t="23075" r="88584" b="62117"/>
          <a:stretch/>
        </p:blipFill>
        <p:spPr>
          <a:xfrm>
            <a:off x="413600" y="4098875"/>
            <a:ext cx="261627" cy="339173"/>
          </a:xfrm>
          <a:prstGeom prst="rect">
            <a:avLst/>
          </a:prstGeom>
          <a:noFill/>
          <a:ln>
            <a:noFill/>
          </a:ln>
        </p:spPr>
      </p:pic>
      <p:pic>
        <p:nvPicPr>
          <p:cNvPr id="274" name="Google Shape;274;p7"/>
          <p:cNvPicPr preferRelativeResize="0"/>
          <p:nvPr/>
        </p:nvPicPr>
        <p:blipFill rotWithShape="1">
          <a:blip r:embed="rId3">
            <a:alphaModFix/>
          </a:blip>
          <a:srcRect l="86859" t="20960" b="68473"/>
          <a:stretch/>
        </p:blipFill>
        <p:spPr>
          <a:xfrm>
            <a:off x="829650" y="4674350"/>
            <a:ext cx="293228" cy="235651"/>
          </a:xfrm>
          <a:prstGeom prst="rect">
            <a:avLst/>
          </a:prstGeom>
          <a:noFill/>
          <a:ln>
            <a:noFill/>
          </a:ln>
        </p:spPr>
      </p:pic>
      <p:pic>
        <p:nvPicPr>
          <p:cNvPr id="275" name="Google Shape;275;p7"/>
          <p:cNvPicPr preferRelativeResize="0"/>
          <p:nvPr/>
        </p:nvPicPr>
        <p:blipFill rotWithShape="1">
          <a:blip r:embed="rId3">
            <a:alphaModFix/>
          </a:blip>
          <a:srcRect l="86859" t="20960" b="68473"/>
          <a:stretch/>
        </p:blipFill>
        <p:spPr>
          <a:xfrm>
            <a:off x="8714850" y="1606375"/>
            <a:ext cx="293228" cy="235651"/>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10/31/2023</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093607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10/31/2023</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2987406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10/31/2023</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6861548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10/31/2023</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9664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76"/>
        <p:cNvGrpSpPr/>
        <p:nvPr/>
      </p:nvGrpSpPr>
      <p:grpSpPr>
        <a:xfrm>
          <a:off x="0" y="0"/>
          <a:ext cx="0" cy="0"/>
          <a:chOff x="0" y="0"/>
          <a:chExt cx="0" cy="0"/>
        </a:xfrm>
      </p:grpSpPr>
      <p:grpSp>
        <p:nvGrpSpPr>
          <p:cNvPr id="277" name="Google Shape;277;p8"/>
          <p:cNvGrpSpPr/>
          <p:nvPr/>
        </p:nvGrpSpPr>
        <p:grpSpPr>
          <a:xfrm>
            <a:off x="372900" y="317225"/>
            <a:ext cx="8399164" cy="4509701"/>
            <a:chOff x="372900" y="317225"/>
            <a:chExt cx="8399164" cy="4509701"/>
          </a:xfrm>
        </p:grpSpPr>
        <p:sp>
          <p:nvSpPr>
            <p:cNvPr id="278" name="Google Shape;278;p8"/>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9" name="Google Shape;279;p8"/>
            <p:cNvGrpSpPr/>
            <p:nvPr/>
          </p:nvGrpSpPr>
          <p:grpSpPr>
            <a:xfrm>
              <a:off x="372900" y="317424"/>
              <a:ext cx="8399164" cy="4509502"/>
              <a:chOff x="-75" y="-4650"/>
              <a:chExt cx="9155400" cy="5153127"/>
            </a:xfrm>
          </p:grpSpPr>
          <p:cxnSp>
            <p:nvCxnSpPr>
              <p:cNvPr id="280" name="Google Shape;280;p8"/>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81" name="Google Shape;281;p8"/>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82" name="Google Shape;282;p8"/>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83" name="Google Shape;283;p8"/>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284" name="Google Shape;284;p8"/>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285" name="Google Shape;285;p8"/>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86" name="Google Shape;286;p8"/>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87" name="Google Shape;287;p8"/>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88" name="Google Shape;288;p8"/>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89" name="Google Shape;289;p8"/>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90" name="Google Shape;290;p8"/>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91" name="Google Shape;291;p8"/>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92" name="Google Shape;292;p8"/>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93" name="Google Shape;293;p8"/>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94" name="Google Shape;294;p8"/>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95" name="Google Shape;295;p8"/>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96" name="Google Shape;296;p8"/>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297" name="Google Shape;297;p8"/>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98" name="Google Shape;298;p8"/>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99" name="Google Shape;299;p8"/>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300" name="Google Shape;300;p8"/>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01" name="Google Shape;301;p8"/>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02" name="Google Shape;302;p8"/>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03" name="Google Shape;303;p8"/>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04" name="Google Shape;304;p8"/>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05" name="Google Shape;305;p8"/>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06" name="Google Shape;306;p8"/>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07" name="Google Shape;307;p8"/>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08" name="Google Shape;308;p8"/>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09" name="Google Shape;309;p8"/>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10" name="Google Shape;310;p8"/>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11" name="Google Shape;311;p8"/>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312" name="Google Shape;312;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76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pic>
        <p:nvPicPr>
          <p:cNvPr id="313" name="Google Shape;313;p8"/>
          <p:cNvPicPr preferRelativeResize="0"/>
          <p:nvPr/>
        </p:nvPicPr>
        <p:blipFill rotWithShape="1">
          <a:blip r:embed="rId2">
            <a:alphaModFix/>
          </a:blip>
          <a:srcRect t="23075" r="88584" b="62117"/>
          <a:stretch/>
        </p:blipFill>
        <p:spPr>
          <a:xfrm>
            <a:off x="7519350" y="967925"/>
            <a:ext cx="261627" cy="339173"/>
          </a:xfrm>
          <a:prstGeom prst="rect">
            <a:avLst/>
          </a:prstGeom>
          <a:noFill/>
          <a:ln>
            <a:noFill/>
          </a:ln>
        </p:spPr>
      </p:pic>
      <p:pic>
        <p:nvPicPr>
          <p:cNvPr id="314" name="Google Shape;314;p8"/>
          <p:cNvPicPr preferRelativeResize="0"/>
          <p:nvPr/>
        </p:nvPicPr>
        <p:blipFill rotWithShape="1">
          <a:blip r:embed="rId2">
            <a:alphaModFix/>
          </a:blip>
          <a:srcRect l="88584" t="31186" b="55558"/>
          <a:stretch/>
        </p:blipFill>
        <p:spPr>
          <a:xfrm>
            <a:off x="1152675" y="3939224"/>
            <a:ext cx="261627" cy="303626"/>
          </a:xfrm>
          <a:prstGeom prst="rect">
            <a:avLst/>
          </a:prstGeom>
          <a:noFill/>
          <a:ln>
            <a:noFill/>
          </a:ln>
        </p:spPr>
      </p:pic>
      <p:pic>
        <p:nvPicPr>
          <p:cNvPr id="315" name="Google Shape;315;p8"/>
          <p:cNvPicPr preferRelativeResize="0"/>
          <p:nvPr/>
        </p:nvPicPr>
        <p:blipFill rotWithShape="1">
          <a:blip r:embed="rId2">
            <a:alphaModFix/>
          </a:blip>
          <a:srcRect l="9958" t="40088" r="80549" b="45104"/>
          <a:stretch/>
        </p:blipFill>
        <p:spPr>
          <a:xfrm>
            <a:off x="7995525" y="1148325"/>
            <a:ext cx="261627" cy="407936"/>
          </a:xfrm>
          <a:prstGeom prst="rect">
            <a:avLst/>
          </a:prstGeom>
          <a:noFill/>
          <a:ln>
            <a:noFill/>
          </a:ln>
        </p:spPr>
      </p:pic>
      <p:pic>
        <p:nvPicPr>
          <p:cNvPr id="316" name="Google Shape;316;p8"/>
          <p:cNvPicPr preferRelativeResize="0"/>
          <p:nvPr/>
        </p:nvPicPr>
        <p:blipFill rotWithShape="1">
          <a:blip r:embed="rId2">
            <a:alphaModFix/>
          </a:blip>
          <a:srcRect t="23075" r="88584" b="62117"/>
          <a:stretch/>
        </p:blipFill>
        <p:spPr>
          <a:xfrm>
            <a:off x="1329025" y="3450800"/>
            <a:ext cx="261627" cy="339173"/>
          </a:xfrm>
          <a:prstGeom prst="rect">
            <a:avLst/>
          </a:prstGeom>
          <a:noFill/>
          <a:ln>
            <a:noFill/>
          </a:ln>
        </p:spPr>
      </p:pic>
      <p:pic>
        <p:nvPicPr>
          <p:cNvPr id="317" name="Google Shape;317;p8"/>
          <p:cNvPicPr preferRelativeResize="0"/>
          <p:nvPr/>
        </p:nvPicPr>
        <p:blipFill rotWithShape="1">
          <a:blip r:embed="rId3">
            <a:alphaModFix/>
          </a:blip>
          <a:srcRect l="86859" t="20960" b="68473"/>
          <a:stretch/>
        </p:blipFill>
        <p:spPr>
          <a:xfrm>
            <a:off x="1745075" y="4026275"/>
            <a:ext cx="293228" cy="235651"/>
          </a:xfrm>
          <a:prstGeom prst="rect">
            <a:avLst/>
          </a:prstGeom>
          <a:noFill/>
          <a:ln>
            <a:noFill/>
          </a:ln>
        </p:spPr>
      </p:pic>
      <p:pic>
        <p:nvPicPr>
          <p:cNvPr id="318" name="Google Shape;318;p8"/>
          <p:cNvPicPr preferRelativeResize="0"/>
          <p:nvPr/>
        </p:nvPicPr>
        <p:blipFill rotWithShape="1">
          <a:blip r:embed="rId3">
            <a:alphaModFix/>
          </a:blip>
          <a:srcRect l="86859" t="20960" b="68473"/>
          <a:stretch/>
        </p:blipFill>
        <p:spPr>
          <a:xfrm>
            <a:off x="7580575" y="1578900"/>
            <a:ext cx="293228" cy="23565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19"/>
        <p:cNvGrpSpPr/>
        <p:nvPr/>
      </p:nvGrpSpPr>
      <p:grpSpPr>
        <a:xfrm>
          <a:off x="0" y="0"/>
          <a:ext cx="0" cy="0"/>
          <a:chOff x="0" y="0"/>
          <a:chExt cx="0" cy="0"/>
        </a:xfrm>
      </p:grpSpPr>
      <p:grpSp>
        <p:nvGrpSpPr>
          <p:cNvPr id="320" name="Google Shape;320;p9"/>
          <p:cNvGrpSpPr/>
          <p:nvPr/>
        </p:nvGrpSpPr>
        <p:grpSpPr>
          <a:xfrm>
            <a:off x="372900" y="317225"/>
            <a:ext cx="8399164" cy="4509701"/>
            <a:chOff x="372900" y="317225"/>
            <a:chExt cx="8399164" cy="4509701"/>
          </a:xfrm>
        </p:grpSpPr>
        <p:sp>
          <p:nvSpPr>
            <p:cNvPr id="321" name="Google Shape;321;p9"/>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2" name="Google Shape;322;p9"/>
            <p:cNvGrpSpPr/>
            <p:nvPr/>
          </p:nvGrpSpPr>
          <p:grpSpPr>
            <a:xfrm>
              <a:off x="372900" y="317424"/>
              <a:ext cx="8399164" cy="4509502"/>
              <a:chOff x="-75" y="-4650"/>
              <a:chExt cx="9155400" cy="5153127"/>
            </a:xfrm>
          </p:grpSpPr>
          <p:cxnSp>
            <p:nvCxnSpPr>
              <p:cNvPr id="323" name="Google Shape;323;p9"/>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24" name="Google Shape;324;p9"/>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325" name="Google Shape;325;p9"/>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26" name="Google Shape;326;p9"/>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327" name="Google Shape;327;p9"/>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328" name="Google Shape;328;p9"/>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29" name="Google Shape;329;p9"/>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330" name="Google Shape;330;p9"/>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31" name="Google Shape;331;p9"/>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332" name="Google Shape;332;p9"/>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33" name="Google Shape;333;p9"/>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334" name="Google Shape;334;p9"/>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35" name="Google Shape;335;p9"/>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336" name="Google Shape;336;p9"/>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37" name="Google Shape;337;p9"/>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338" name="Google Shape;338;p9"/>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39" name="Google Shape;339;p9"/>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340" name="Google Shape;340;p9"/>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341" name="Google Shape;341;p9"/>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42" name="Google Shape;342;p9"/>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343" name="Google Shape;343;p9"/>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44" name="Google Shape;344;p9"/>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45" name="Google Shape;345;p9"/>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46" name="Google Shape;346;p9"/>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47" name="Google Shape;347;p9"/>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48" name="Google Shape;348;p9"/>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49" name="Google Shape;349;p9"/>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50" name="Google Shape;350;p9"/>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51" name="Google Shape;351;p9"/>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52" name="Google Shape;352;p9"/>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53" name="Google Shape;353;p9"/>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54" name="Google Shape;354;p9"/>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355" name="Google Shape;355;p9"/>
          <p:cNvSpPr txBox="1">
            <a:spLocks noGrp="1"/>
          </p:cNvSpPr>
          <p:nvPr>
            <p:ph type="title"/>
          </p:nvPr>
        </p:nvSpPr>
        <p:spPr>
          <a:xfrm>
            <a:off x="2241450" y="1710425"/>
            <a:ext cx="46611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56" name="Google Shape;356;p9"/>
          <p:cNvSpPr txBox="1">
            <a:spLocks noGrp="1"/>
          </p:cNvSpPr>
          <p:nvPr>
            <p:ph type="subTitle" idx="1"/>
          </p:nvPr>
        </p:nvSpPr>
        <p:spPr>
          <a:xfrm>
            <a:off x="2241450" y="2666260"/>
            <a:ext cx="4661100" cy="7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357" name="Google Shape;357;p9"/>
          <p:cNvPicPr preferRelativeResize="0"/>
          <p:nvPr/>
        </p:nvPicPr>
        <p:blipFill rotWithShape="1">
          <a:blip r:embed="rId2">
            <a:alphaModFix/>
          </a:blip>
          <a:srcRect l="88584" t="31186" b="55558"/>
          <a:stretch/>
        </p:blipFill>
        <p:spPr>
          <a:xfrm>
            <a:off x="744800" y="4211174"/>
            <a:ext cx="261627" cy="303626"/>
          </a:xfrm>
          <a:prstGeom prst="rect">
            <a:avLst/>
          </a:prstGeom>
          <a:noFill/>
          <a:ln>
            <a:noFill/>
          </a:ln>
        </p:spPr>
      </p:pic>
      <p:pic>
        <p:nvPicPr>
          <p:cNvPr id="358" name="Google Shape;358;p9"/>
          <p:cNvPicPr preferRelativeResize="0"/>
          <p:nvPr/>
        </p:nvPicPr>
        <p:blipFill rotWithShape="1">
          <a:blip r:embed="rId2">
            <a:alphaModFix/>
          </a:blip>
          <a:srcRect t="23075" r="88584" b="62117"/>
          <a:stretch/>
        </p:blipFill>
        <p:spPr>
          <a:xfrm>
            <a:off x="921150" y="3722750"/>
            <a:ext cx="261627" cy="339173"/>
          </a:xfrm>
          <a:prstGeom prst="rect">
            <a:avLst/>
          </a:prstGeom>
          <a:noFill/>
          <a:ln>
            <a:noFill/>
          </a:ln>
        </p:spPr>
      </p:pic>
      <p:pic>
        <p:nvPicPr>
          <p:cNvPr id="359" name="Google Shape;359;p9"/>
          <p:cNvPicPr preferRelativeResize="0"/>
          <p:nvPr/>
        </p:nvPicPr>
        <p:blipFill rotWithShape="1">
          <a:blip r:embed="rId3">
            <a:alphaModFix/>
          </a:blip>
          <a:srcRect l="86859" t="20960" b="68473"/>
          <a:stretch/>
        </p:blipFill>
        <p:spPr>
          <a:xfrm>
            <a:off x="1337200" y="4298225"/>
            <a:ext cx="293228" cy="235651"/>
          </a:xfrm>
          <a:prstGeom prst="rect">
            <a:avLst/>
          </a:prstGeom>
          <a:noFill/>
          <a:ln>
            <a:noFill/>
          </a:ln>
        </p:spPr>
      </p:pic>
      <p:pic>
        <p:nvPicPr>
          <p:cNvPr id="360" name="Google Shape;360;p9"/>
          <p:cNvPicPr preferRelativeResize="0"/>
          <p:nvPr/>
        </p:nvPicPr>
        <p:blipFill rotWithShape="1">
          <a:blip r:embed="rId2">
            <a:alphaModFix/>
          </a:blip>
          <a:srcRect t="23075" r="88584" b="62117"/>
          <a:stretch/>
        </p:blipFill>
        <p:spPr>
          <a:xfrm>
            <a:off x="8084825" y="872600"/>
            <a:ext cx="261627" cy="339173"/>
          </a:xfrm>
          <a:prstGeom prst="rect">
            <a:avLst/>
          </a:prstGeom>
          <a:noFill/>
          <a:ln>
            <a:noFill/>
          </a:ln>
        </p:spPr>
      </p:pic>
      <p:pic>
        <p:nvPicPr>
          <p:cNvPr id="361" name="Google Shape;361;p9"/>
          <p:cNvPicPr preferRelativeResize="0"/>
          <p:nvPr/>
        </p:nvPicPr>
        <p:blipFill rotWithShape="1">
          <a:blip r:embed="rId2">
            <a:alphaModFix/>
          </a:blip>
          <a:srcRect l="9958" t="40088" r="80549" b="45104"/>
          <a:stretch/>
        </p:blipFill>
        <p:spPr>
          <a:xfrm>
            <a:off x="7537825" y="1012375"/>
            <a:ext cx="261627" cy="407936"/>
          </a:xfrm>
          <a:prstGeom prst="rect">
            <a:avLst/>
          </a:prstGeom>
          <a:noFill/>
          <a:ln>
            <a:noFill/>
          </a:ln>
        </p:spPr>
      </p:pic>
      <p:pic>
        <p:nvPicPr>
          <p:cNvPr id="362" name="Google Shape;362;p9"/>
          <p:cNvPicPr preferRelativeResize="0"/>
          <p:nvPr/>
        </p:nvPicPr>
        <p:blipFill rotWithShape="1">
          <a:blip r:embed="rId3">
            <a:alphaModFix/>
          </a:blip>
          <a:srcRect l="86859" t="20960" b="68473"/>
          <a:stretch/>
        </p:blipFill>
        <p:spPr>
          <a:xfrm>
            <a:off x="8069025" y="1497625"/>
            <a:ext cx="293228" cy="23565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415"/>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416"/>
        <p:cNvGrpSpPr/>
        <p:nvPr/>
      </p:nvGrpSpPr>
      <p:grpSpPr>
        <a:xfrm>
          <a:off x="0" y="0"/>
          <a:ext cx="0" cy="0"/>
          <a:chOff x="0" y="0"/>
          <a:chExt cx="0" cy="0"/>
        </a:xfrm>
      </p:grpSpPr>
      <p:grpSp>
        <p:nvGrpSpPr>
          <p:cNvPr id="417" name="Google Shape;417;p13"/>
          <p:cNvGrpSpPr/>
          <p:nvPr/>
        </p:nvGrpSpPr>
        <p:grpSpPr>
          <a:xfrm>
            <a:off x="128550" y="126893"/>
            <a:ext cx="8887995" cy="4890320"/>
            <a:chOff x="372900" y="317225"/>
            <a:chExt cx="8399164" cy="4509701"/>
          </a:xfrm>
        </p:grpSpPr>
        <p:sp>
          <p:nvSpPr>
            <p:cNvPr id="418" name="Google Shape;418;p13"/>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9" name="Google Shape;419;p13"/>
            <p:cNvGrpSpPr/>
            <p:nvPr/>
          </p:nvGrpSpPr>
          <p:grpSpPr>
            <a:xfrm>
              <a:off x="372900" y="317424"/>
              <a:ext cx="8399164" cy="4509502"/>
              <a:chOff x="-75" y="-4650"/>
              <a:chExt cx="9155400" cy="5153127"/>
            </a:xfrm>
          </p:grpSpPr>
          <p:cxnSp>
            <p:nvCxnSpPr>
              <p:cNvPr id="420" name="Google Shape;420;p13"/>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21" name="Google Shape;421;p13"/>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22" name="Google Shape;422;p13"/>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23" name="Google Shape;423;p13"/>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424" name="Google Shape;424;p13"/>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425" name="Google Shape;425;p13"/>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26" name="Google Shape;426;p13"/>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427" name="Google Shape;427;p13"/>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28" name="Google Shape;428;p13"/>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429" name="Google Shape;429;p13"/>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30" name="Google Shape;430;p13"/>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431" name="Google Shape;431;p13"/>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32" name="Google Shape;432;p13"/>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33" name="Google Shape;433;p13"/>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34" name="Google Shape;434;p13"/>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35" name="Google Shape;435;p13"/>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36" name="Google Shape;436;p13"/>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437" name="Google Shape;437;p13"/>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38" name="Google Shape;438;p13"/>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39" name="Google Shape;439;p13"/>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40" name="Google Shape;440;p13"/>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41" name="Google Shape;441;p13"/>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2" name="Google Shape;442;p13"/>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3" name="Google Shape;443;p13"/>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4" name="Google Shape;444;p13"/>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5" name="Google Shape;445;p13"/>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6" name="Google Shape;446;p13"/>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7" name="Google Shape;447;p13"/>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8" name="Google Shape;448;p13"/>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9" name="Google Shape;449;p13"/>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50" name="Google Shape;450;p13"/>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51" name="Google Shape;451;p13"/>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452" name="Google Shape;452;p13"/>
          <p:cNvSpPr txBox="1">
            <a:spLocks noGrp="1"/>
          </p:cNvSpPr>
          <p:nvPr>
            <p:ph type="title"/>
          </p:nvPr>
        </p:nvSpPr>
        <p:spPr>
          <a:xfrm>
            <a:off x="1694125" y="1470350"/>
            <a:ext cx="3071700" cy="713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53" name="Google Shape;453;p13"/>
          <p:cNvSpPr txBox="1">
            <a:spLocks noGrp="1"/>
          </p:cNvSpPr>
          <p:nvPr>
            <p:ph type="title" idx="2" hasCustomPrompt="1"/>
          </p:nvPr>
        </p:nvSpPr>
        <p:spPr>
          <a:xfrm>
            <a:off x="740218" y="1423250"/>
            <a:ext cx="953700" cy="80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b="1">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54" name="Google Shape;454;p13"/>
          <p:cNvSpPr txBox="1">
            <a:spLocks noGrp="1"/>
          </p:cNvSpPr>
          <p:nvPr>
            <p:ph type="subTitle" idx="1"/>
          </p:nvPr>
        </p:nvSpPr>
        <p:spPr>
          <a:xfrm>
            <a:off x="1694125" y="2225925"/>
            <a:ext cx="2336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55" name="Google Shape;455;p13"/>
          <p:cNvSpPr txBox="1">
            <a:spLocks noGrp="1"/>
          </p:cNvSpPr>
          <p:nvPr>
            <p:ph type="title" idx="3"/>
          </p:nvPr>
        </p:nvSpPr>
        <p:spPr>
          <a:xfrm>
            <a:off x="5735775" y="1470350"/>
            <a:ext cx="2458200" cy="713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56" name="Google Shape;456;p13"/>
          <p:cNvSpPr txBox="1">
            <a:spLocks noGrp="1"/>
          </p:cNvSpPr>
          <p:nvPr>
            <p:ph type="title" idx="4" hasCustomPrompt="1"/>
          </p:nvPr>
        </p:nvSpPr>
        <p:spPr>
          <a:xfrm>
            <a:off x="4775783" y="1423250"/>
            <a:ext cx="960000" cy="80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b="1">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57" name="Google Shape;457;p13"/>
          <p:cNvSpPr txBox="1">
            <a:spLocks noGrp="1"/>
          </p:cNvSpPr>
          <p:nvPr>
            <p:ph type="subTitle" idx="5"/>
          </p:nvPr>
        </p:nvSpPr>
        <p:spPr>
          <a:xfrm>
            <a:off x="5735775" y="2225925"/>
            <a:ext cx="2336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58" name="Google Shape;458;p13"/>
          <p:cNvSpPr txBox="1">
            <a:spLocks noGrp="1"/>
          </p:cNvSpPr>
          <p:nvPr>
            <p:ph type="title" idx="6"/>
          </p:nvPr>
        </p:nvSpPr>
        <p:spPr>
          <a:xfrm>
            <a:off x="1689300" y="3015075"/>
            <a:ext cx="3071700" cy="713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59" name="Google Shape;459;p13"/>
          <p:cNvSpPr txBox="1">
            <a:spLocks noGrp="1"/>
          </p:cNvSpPr>
          <p:nvPr>
            <p:ph type="title" idx="7" hasCustomPrompt="1"/>
          </p:nvPr>
        </p:nvSpPr>
        <p:spPr>
          <a:xfrm>
            <a:off x="734025" y="2968025"/>
            <a:ext cx="953700" cy="80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b="1">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60" name="Google Shape;460;p13"/>
          <p:cNvSpPr txBox="1">
            <a:spLocks noGrp="1"/>
          </p:cNvSpPr>
          <p:nvPr>
            <p:ph type="subTitle" idx="8"/>
          </p:nvPr>
        </p:nvSpPr>
        <p:spPr>
          <a:xfrm>
            <a:off x="1689300" y="3770625"/>
            <a:ext cx="2336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1" name="Google Shape;461;p13"/>
          <p:cNvSpPr txBox="1">
            <a:spLocks noGrp="1"/>
          </p:cNvSpPr>
          <p:nvPr>
            <p:ph type="title" idx="9"/>
          </p:nvPr>
        </p:nvSpPr>
        <p:spPr>
          <a:xfrm>
            <a:off x="5730950" y="3015075"/>
            <a:ext cx="2463000" cy="713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62" name="Google Shape;462;p13"/>
          <p:cNvSpPr txBox="1">
            <a:spLocks noGrp="1"/>
          </p:cNvSpPr>
          <p:nvPr>
            <p:ph type="title" idx="13" hasCustomPrompt="1"/>
          </p:nvPr>
        </p:nvSpPr>
        <p:spPr>
          <a:xfrm>
            <a:off x="4769550" y="2968025"/>
            <a:ext cx="960000" cy="80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b="1">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63" name="Google Shape;463;p13"/>
          <p:cNvSpPr txBox="1">
            <a:spLocks noGrp="1"/>
          </p:cNvSpPr>
          <p:nvPr>
            <p:ph type="subTitle" idx="14"/>
          </p:nvPr>
        </p:nvSpPr>
        <p:spPr>
          <a:xfrm>
            <a:off x="5730950" y="3770625"/>
            <a:ext cx="2336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4" name="Google Shape;464;p13"/>
          <p:cNvSpPr txBox="1">
            <a:spLocks noGrp="1"/>
          </p:cNvSpPr>
          <p:nvPr>
            <p:ph type="title" idx="15"/>
          </p:nvPr>
        </p:nvSpPr>
        <p:spPr>
          <a:xfrm>
            <a:off x="720000" y="5212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465" name="Google Shape;465;p13"/>
          <p:cNvPicPr preferRelativeResize="0"/>
          <p:nvPr/>
        </p:nvPicPr>
        <p:blipFill rotWithShape="1">
          <a:blip r:embed="rId2">
            <a:alphaModFix/>
          </a:blip>
          <a:srcRect l="88584" t="31186" b="55558"/>
          <a:stretch/>
        </p:blipFill>
        <p:spPr>
          <a:xfrm>
            <a:off x="237250" y="4587299"/>
            <a:ext cx="261627" cy="303626"/>
          </a:xfrm>
          <a:prstGeom prst="rect">
            <a:avLst/>
          </a:prstGeom>
          <a:noFill/>
          <a:ln>
            <a:noFill/>
          </a:ln>
        </p:spPr>
      </p:pic>
      <p:pic>
        <p:nvPicPr>
          <p:cNvPr id="466" name="Google Shape;466;p13"/>
          <p:cNvPicPr preferRelativeResize="0"/>
          <p:nvPr/>
        </p:nvPicPr>
        <p:blipFill rotWithShape="1">
          <a:blip r:embed="rId2">
            <a:alphaModFix/>
          </a:blip>
          <a:srcRect t="23075" r="88584" b="62117"/>
          <a:stretch/>
        </p:blipFill>
        <p:spPr>
          <a:xfrm>
            <a:off x="413600" y="4098875"/>
            <a:ext cx="261627" cy="339173"/>
          </a:xfrm>
          <a:prstGeom prst="rect">
            <a:avLst/>
          </a:prstGeom>
          <a:noFill/>
          <a:ln>
            <a:noFill/>
          </a:ln>
        </p:spPr>
      </p:pic>
      <p:pic>
        <p:nvPicPr>
          <p:cNvPr id="467" name="Google Shape;467;p13"/>
          <p:cNvPicPr preferRelativeResize="0"/>
          <p:nvPr/>
        </p:nvPicPr>
        <p:blipFill rotWithShape="1">
          <a:blip r:embed="rId3">
            <a:alphaModFix/>
          </a:blip>
          <a:srcRect l="86859" t="20960" b="68473"/>
          <a:stretch/>
        </p:blipFill>
        <p:spPr>
          <a:xfrm>
            <a:off x="829650" y="4674350"/>
            <a:ext cx="293228" cy="235651"/>
          </a:xfrm>
          <a:prstGeom prst="rect">
            <a:avLst/>
          </a:prstGeom>
          <a:noFill/>
          <a:ln>
            <a:noFill/>
          </a:ln>
        </p:spPr>
      </p:pic>
      <p:pic>
        <p:nvPicPr>
          <p:cNvPr id="468" name="Google Shape;468;p13"/>
          <p:cNvPicPr preferRelativeResize="0"/>
          <p:nvPr/>
        </p:nvPicPr>
        <p:blipFill rotWithShape="1">
          <a:blip r:embed="rId2">
            <a:alphaModFix/>
          </a:blip>
          <a:srcRect t="23075" r="88584" b="62117"/>
          <a:stretch/>
        </p:blipFill>
        <p:spPr>
          <a:xfrm>
            <a:off x="8548025" y="677425"/>
            <a:ext cx="261627" cy="339173"/>
          </a:xfrm>
          <a:prstGeom prst="rect">
            <a:avLst/>
          </a:prstGeom>
          <a:noFill/>
          <a:ln>
            <a:noFill/>
          </a:ln>
        </p:spPr>
      </p:pic>
      <p:pic>
        <p:nvPicPr>
          <p:cNvPr id="469" name="Google Shape;469;p13"/>
          <p:cNvPicPr preferRelativeResize="0"/>
          <p:nvPr/>
        </p:nvPicPr>
        <p:blipFill rotWithShape="1">
          <a:blip r:embed="rId2">
            <a:alphaModFix/>
          </a:blip>
          <a:srcRect l="9958" t="40088" r="80549" b="45104"/>
          <a:stretch/>
        </p:blipFill>
        <p:spPr>
          <a:xfrm>
            <a:off x="8453225" y="1107525"/>
            <a:ext cx="261627" cy="407936"/>
          </a:xfrm>
          <a:prstGeom prst="rect">
            <a:avLst/>
          </a:prstGeom>
          <a:noFill/>
          <a:ln>
            <a:noFill/>
          </a:ln>
        </p:spPr>
      </p:pic>
      <p:pic>
        <p:nvPicPr>
          <p:cNvPr id="470" name="Google Shape;470;p13"/>
          <p:cNvPicPr preferRelativeResize="0"/>
          <p:nvPr/>
        </p:nvPicPr>
        <p:blipFill rotWithShape="1">
          <a:blip r:embed="rId3">
            <a:alphaModFix/>
          </a:blip>
          <a:srcRect l="86859" t="20960" b="68473"/>
          <a:stretch/>
        </p:blipFill>
        <p:spPr>
          <a:xfrm>
            <a:off x="8714850" y="1606375"/>
            <a:ext cx="293228" cy="23565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471"/>
        <p:cNvGrpSpPr/>
        <p:nvPr/>
      </p:nvGrpSpPr>
      <p:grpSpPr>
        <a:xfrm>
          <a:off x="0" y="0"/>
          <a:ext cx="0" cy="0"/>
          <a:chOff x="0" y="0"/>
          <a:chExt cx="0" cy="0"/>
        </a:xfrm>
      </p:grpSpPr>
      <p:grpSp>
        <p:nvGrpSpPr>
          <p:cNvPr id="472" name="Google Shape;472;p14"/>
          <p:cNvGrpSpPr/>
          <p:nvPr/>
        </p:nvGrpSpPr>
        <p:grpSpPr>
          <a:xfrm>
            <a:off x="372900" y="317225"/>
            <a:ext cx="8399164" cy="4509701"/>
            <a:chOff x="372900" y="317225"/>
            <a:chExt cx="8399164" cy="4509701"/>
          </a:xfrm>
        </p:grpSpPr>
        <p:sp>
          <p:nvSpPr>
            <p:cNvPr id="473" name="Google Shape;473;p14"/>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4" name="Google Shape;474;p14"/>
            <p:cNvGrpSpPr/>
            <p:nvPr/>
          </p:nvGrpSpPr>
          <p:grpSpPr>
            <a:xfrm>
              <a:off x="372900" y="317424"/>
              <a:ext cx="8399164" cy="4509502"/>
              <a:chOff x="-75" y="-4650"/>
              <a:chExt cx="9155400" cy="5153127"/>
            </a:xfrm>
          </p:grpSpPr>
          <p:cxnSp>
            <p:nvCxnSpPr>
              <p:cNvPr id="475" name="Google Shape;475;p14"/>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76" name="Google Shape;476;p14"/>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77" name="Google Shape;477;p14"/>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78" name="Google Shape;478;p14"/>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479" name="Google Shape;479;p14"/>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480" name="Google Shape;480;p14"/>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81" name="Google Shape;481;p14"/>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482" name="Google Shape;482;p14"/>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83" name="Google Shape;483;p14"/>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484" name="Google Shape;484;p14"/>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85" name="Google Shape;485;p14"/>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486" name="Google Shape;486;p14"/>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87" name="Google Shape;487;p14"/>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88" name="Google Shape;488;p14"/>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89" name="Google Shape;489;p14"/>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90" name="Google Shape;490;p14"/>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91" name="Google Shape;491;p14"/>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492" name="Google Shape;492;p14"/>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93" name="Google Shape;493;p14"/>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94" name="Google Shape;494;p14"/>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95" name="Google Shape;495;p14"/>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96" name="Google Shape;496;p14"/>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97" name="Google Shape;497;p14"/>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98" name="Google Shape;498;p14"/>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99" name="Google Shape;499;p14"/>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00" name="Google Shape;500;p14"/>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01" name="Google Shape;501;p14"/>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02" name="Google Shape;502;p14"/>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03" name="Google Shape;503;p14"/>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04" name="Google Shape;504;p14"/>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05" name="Google Shape;505;p14"/>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06" name="Google Shape;506;p14"/>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507" name="Google Shape;507;p14"/>
          <p:cNvSpPr txBox="1">
            <a:spLocks noGrp="1"/>
          </p:cNvSpPr>
          <p:nvPr>
            <p:ph type="title"/>
          </p:nvPr>
        </p:nvSpPr>
        <p:spPr>
          <a:xfrm>
            <a:off x="2290075" y="3175950"/>
            <a:ext cx="45639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5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508" name="Google Shape;508;p14"/>
          <p:cNvSpPr txBox="1">
            <a:spLocks noGrp="1"/>
          </p:cNvSpPr>
          <p:nvPr>
            <p:ph type="subTitle" idx="1"/>
          </p:nvPr>
        </p:nvSpPr>
        <p:spPr>
          <a:xfrm>
            <a:off x="1458150" y="1435650"/>
            <a:ext cx="6227700" cy="1740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5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pic>
        <p:nvPicPr>
          <p:cNvPr id="509" name="Google Shape;509;p14"/>
          <p:cNvPicPr preferRelativeResize="0"/>
          <p:nvPr/>
        </p:nvPicPr>
        <p:blipFill rotWithShape="1">
          <a:blip r:embed="rId2">
            <a:alphaModFix/>
          </a:blip>
          <a:srcRect l="88584" t="31186" b="55558"/>
          <a:stretch/>
        </p:blipFill>
        <p:spPr>
          <a:xfrm>
            <a:off x="8039463" y="2388199"/>
            <a:ext cx="261627" cy="303626"/>
          </a:xfrm>
          <a:prstGeom prst="rect">
            <a:avLst/>
          </a:prstGeom>
          <a:noFill/>
          <a:ln>
            <a:noFill/>
          </a:ln>
        </p:spPr>
      </p:pic>
      <p:pic>
        <p:nvPicPr>
          <p:cNvPr id="510" name="Google Shape;510;p14"/>
          <p:cNvPicPr preferRelativeResize="0"/>
          <p:nvPr/>
        </p:nvPicPr>
        <p:blipFill rotWithShape="1">
          <a:blip r:embed="rId2">
            <a:alphaModFix/>
          </a:blip>
          <a:srcRect l="9958" t="40088" r="80549" b="45104"/>
          <a:stretch/>
        </p:blipFill>
        <p:spPr>
          <a:xfrm>
            <a:off x="842900" y="2035425"/>
            <a:ext cx="261627" cy="407936"/>
          </a:xfrm>
          <a:prstGeom prst="rect">
            <a:avLst/>
          </a:prstGeom>
          <a:noFill/>
          <a:ln>
            <a:noFill/>
          </a:ln>
        </p:spPr>
      </p:pic>
      <p:pic>
        <p:nvPicPr>
          <p:cNvPr id="511" name="Google Shape;511;p14"/>
          <p:cNvPicPr preferRelativeResize="0"/>
          <p:nvPr/>
        </p:nvPicPr>
        <p:blipFill rotWithShape="1">
          <a:blip r:embed="rId2">
            <a:alphaModFix/>
          </a:blip>
          <a:srcRect t="23075" r="88584" b="62117"/>
          <a:stretch/>
        </p:blipFill>
        <p:spPr>
          <a:xfrm>
            <a:off x="1351650" y="2283975"/>
            <a:ext cx="261627" cy="339173"/>
          </a:xfrm>
          <a:prstGeom prst="rect">
            <a:avLst/>
          </a:prstGeom>
          <a:noFill/>
          <a:ln>
            <a:noFill/>
          </a:ln>
        </p:spPr>
      </p:pic>
      <p:pic>
        <p:nvPicPr>
          <p:cNvPr id="512" name="Google Shape;512;p14"/>
          <p:cNvPicPr preferRelativeResize="0"/>
          <p:nvPr/>
        </p:nvPicPr>
        <p:blipFill rotWithShape="1">
          <a:blip r:embed="rId2">
            <a:alphaModFix/>
          </a:blip>
          <a:srcRect t="23075" r="88584" b="62117"/>
          <a:stretch/>
        </p:blipFill>
        <p:spPr>
          <a:xfrm>
            <a:off x="7800300" y="2895775"/>
            <a:ext cx="261627" cy="33917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513"/>
        <p:cNvGrpSpPr/>
        <p:nvPr/>
      </p:nvGrpSpPr>
      <p:grpSpPr>
        <a:xfrm>
          <a:off x="0" y="0"/>
          <a:ext cx="0" cy="0"/>
          <a:chOff x="0" y="0"/>
          <a:chExt cx="0" cy="0"/>
        </a:xfrm>
      </p:grpSpPr>
      <p:grpSp>
        <p:nvGrpSpPr>
          <p:cNvPr id="514" name="Google Shape;514;p15"/>
          <p:cNvGrpSpPr/>
          <p:nvPr/>
        </p:nvGrpSpPr>
        <p:grpSpPr>
          <a:xfrm>
            <a:off x="372900" y="317225"/>
            <a:ext cx="8399164" cy="4509701"/>
            <a:chOff x="372900" y="317225"/>
            <a:chExt cx="8399164" cy="4509701"/>
          </a:xfrm>
        </p:grpSpPr>
        <p:sp>
          <p:nvSpPr>
            <p:cNvPr id="515" name="Google Shape;515;p15"/>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 name="Google Shape;516;p15"/>
            <p:cNvGrpSpPr/>
            <p:nvPr/>
          </p:nvGrpSpPr>
          <p:grpSpPr>
            <a:xfrm>
              <a:off x="372900" y="317424"/>
              <a:ext cx="8399164" cy="4509502"/>
              <a:chOff x="-75" y="-4650"/>
              <a:chExt cx="9155400" cy="5153127"/>
            </a:xfrm>
          </p:grpSpPr>
          <p:cxnSp>
            <p:nvCxnSpPr>
              <p:cNvPr id="517" name="Google Shape;517;p15"/>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18" name="Google Shape;518;p15"/>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519" name="Google Shape;519;p15"/>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20" name="Google Shape;520;p15"/>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521" name="Google Shape;521;p15"/>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522" name="Google Shape;522;p15"/>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23" name="Google Shape;523;p15"/>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524" name="Google Shape;524;p15"/>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25" name="Google Shape;525;p15"/>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526" name="Google Shape;526;p15"/>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27" name="Google Shape;527;p15"/>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528" name="Google Shape;528;p15"/>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29" name="Google Shape;529;p15"/>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530" name="Google Shape;530;p15"/>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31" name="Google Shape;531;p15"/>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532" name="Google Shape;532;p15"/>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33" name="Google Shape;533;p15"/>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534" name="Google Shape;534;p15"/>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535" name="Google Shape;535;p15"/>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36" name="Google Shape;536;p15"/>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537" name="Google Shape;537;p15"/>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38" name="Google Shape;538;p15"/>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39" name="Google Shape;539;p15"/>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0" name="Google Shape;540;p15"/>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1" name="Google Shape;541;p15"/>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2" name="Google Shape;542;p15"/>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3" name="Google Shape;543;p15"/>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4" name="Google Shape;544;p15"/>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5" name="Google Shape;545;p15"/>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6" name="Google Shape;546;p15"/>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7" name="Google Shape;547;p15"/>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8" name="Google Shape;548;p15"/>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549" name="Google Shape;549;p15"/>
          <p:cNvSpPr txBox="1">
            <a:spLocks noGrp="1"/>
          </p:cNvSpPr>
          <p:nvPr>
            <p:ph type="title"/>
          </p:nvPr>
        </p:nvSpPr>
        <p:spPr>
          <a:xfrm>
            <a:off x="715100" y="2359350"/>
            <a:ext cx="54447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50" name="Google Shape;550;p15"/>
          <p:cNvSpPr txBox="1">
            <a:spLocks noGrp="1"/>
          </p:cNvSpPr>
          <p:nvPr>
            <p:ph type="title" idx="2" hasCustomPrompt="1"/>
          </p:nvPr>
        </p:nvSpPr>
        <p:spPr>
          <a:xfrm>
            <a:off x="715088" y="1517550"/>
            <a:ext cx="16596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b="1">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51" name="Google Shape;551;p15"/>
          <p:cNvSpPr txBox="1">
            <a:spLocks noGrp="1"/>
          </p:cNvSpPr>
          <p:nvPr>
            <p:ph type="subTitle" idx="1"/>
          </p:nvPr>
        </p:nvSpPr>
        <p:spPr>
          <a:xfrm>
            <a:off x="715088" y="3201150"/>
            <a:ext cx="4360200" cy="42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552" name="Google Shape;552;p15"/>
          <p:cNvPicPr preferRelativeResize="0"/>
          <p:nvPr/>
        </p:nvPicPr>
        <p:blipFill rotWithShape="1">
          <a:blip r:embed="rId2">
            <a:alphaModFix/>
          </a:blip>
          <a:srcRect t="23075" r="88584" b="62117"/>
          <a:stretch/>
        </p:blipFill>
        <p:spPr>
          <a:xfrm>
            <a:off x="7401500" y="1121525"/>
            <a:ext cx="261627" cy="339173"/>
          </a:xfrm>
          <a:prstGeom prst="rect">
            <a:avLst/>
          </a:prstGeom>
          <a:noFill/>
          <a:ln>
            <a:noFill/>
          </a:ln>
        </p:spPr>
      </p:pic>
      <p:pic>
        <p:nvPicPr>
          <p:cNvPr id="553" name="Google Shape;553;p15"/>
          <p:cNvPicPr preferRelativeResize="0"/>
          <p:nvPr/>
        </p:nvPicPr>
        <p:blipFill rotWithShape="1">
          <a:blip r:embed="rId2">
            <a:alphaModFix/>
          </a:blip>
          <a:srcRect l="88584" t="31186" b="55558"/>
          <a:stretch/>
        </p:blipFill>
        <p:spPr>
          <a:xfrm>
            <a:off x="2398875" y="1383674"/>
            <a:ext cx="261627" cy="303626"/>
          </a:xfrm>
          <a:prstGeom prst="rect">
            <a:avLst/>
          </a:prstGeom>
          <a:noFill/>
          <a:ln>
            <a:noFill/>
          </a:ln>
        </p:spPr>
      </p:pic>
      <p:pic>
        <p:nvPicPr>
          <p:cNvPr id="554" name="Google Shape;554;p15"/>
          <p:cNvPicPr preferRelativeResize="0"/>
          <p:nvPr/>
        </p:nvPicPr>
        <p:blipFill rotWithShape="1">
          <a:blip r:embed="rId2">
            <a:alphaModFix/>
          </a:blip>
          <a:srcRect l="9958" t="40088" r="80549" b="45104"/>
          <a:stretch/>
        </p:blipFill>
        <p:spPr>
          <a:xfrm>
            <a:off x="7927550" y="1687300"/>
            <a:ext cx="261627" cy="407936"/>
          </a:xfrm>
          <a:prstGeom prst="rect">
            <a:avLst/>
          </a:prstGeom>
          <a:noFill/>
          <a:ln>
            <a:noFill/>
          </a:ln>
        </p:spPr>
      </p:pic>
      <p:pic>
        <p:nvPicPr>
          <p:cNvPr id="555" name="Google Shape;555;p15"/>
          <p:cNvPicPr preferRelativeResize="0"/>
          <p:nvPr/>
        </p:nvPicPr>
        <p:blipFill rotWithShape="1">
          <a:blip r:embed="rId3">
            <a:alphaModFix/>
          </a:blip>
          <a:srcRect l="86859" t="20960" b="68473"/>
          <a:stretch/>
        </p:blipFill>
        <p:spPr>
          <a:xfrm>
            <a:off x="7994300" y="1096263"/>
            <a:ext cx="293228" cy="235651"/>
          </a:xfrm>
          <a:prstGeom prst="rect">
            <a:avLst/>
          </a:prstGeom>
          <a:noFill/>
          <a:ln>
            <a:noFill/>
          </a:ln>
        </p:spPr>
      </p:pic>
      <p:pic>
        <p:nvPicPr>
          <p:cNvPr id="556" name="Google Shape;556;p15"/>
          <p:cNvPicPr preferRelativeResize="0"/>
          <p:nvPr/>
        </p:nvPicPr>
        <p:blipFill rotWithShape="1">
          <a:blip r:embed="rId2">
            <a:alphaModFix/>
          </a:blip>
          <a:srcRect t="23075" r="88584" b="62117"/>
          <a:stretch/>
        </p:blipFill>
        <p:spPr>
          <a:xfrm>
            <a:off x="1981575" y="1044500"/>
            <a:ext cx="261627" cy="339173"/>
          </a:xfrm>
          <a:prstGeom prst="rect">
            <a:avLst/>
          </a:prstGeom>
          <a:noFill/>
          <a:ln>
            <a:noFill/>
          </a:ln>
        </p:spPr>
      </p:pic>
      <p:pic>
        <p:nvPicPr>
          <p:cNvPr id="557" name="Google Shape;557;p15"/>
          <p:cNvPicPr preferRelativeResize="0"/>
          <p:nvPr/>
        </p:nvPicPr>
        <p:blipFill rotWithShape="1">
          <a:blip r:embed="rId3">
            <a:alphaModFix/>
          </a:blip>
          <a:srcRect l="86859" t="20960" b="68473"/>
          <a:stretch/>
        </p:blipFill>
        <p:spPr>
          <a:xfrm>
            <a:off x="2461075" y="935700"/>
            <a:ext cx="293228" cy="235651"/>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859"/>
        <p:cNvGrpSpPr/>
        <p:nvPr/>
      </p:nvGrpSpPr>
      <p:grpSpPr>
        <a:xfrm>
          <a:off x="0" y="0"/>
          <a:ext cx="0" cy="0"/>
          <a:chOff x="0" y="0"/>
          <a:chExt cx="0" cy="0"/>
        </a:xfrm>
      </p:grpSpPr>
      <p:grpSp>
        <p:nvGrpSpPr>
          <p:cNvPr id="860" name="Google Shape;860;p22"/>
          <p:cNvGrpSpPr/>
          <p:nvPr/>
        </p:nvGrpSpPr>
        <p:grpSpPr>
          <a:xfrm>
            <a:off x="128550" y="126893"/>
            <a:ext cx="8887995" cy="4890320"/>
            <a:chOff x="372900" y="317225"/>
            <a:chExt cx="8399164" cy="4509701"/>
          </a:xfrm>
        </p:grpSpPr>
        <p:sp>
          <p:nvSpPr>
            <p:cNvPr id="861" name="Google Shape;861;p22"/>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2" name="Google Shape;862;p22"/>
            <p:cNvGrpSpPr/>
            <p:nvPr/>
          </p:nvGrpSpPr>
          <p:grpSpPr>
            <a:xfrm>
              <a:off x="372900" y="317424"/>
              <a:ext cx="8399164" cy="4509502"/>
              <a:chOff x="-75" y="-4650"/>
              <a:chExt cx="9155400" cy="5153127"/>
            </a:xfrm>
          </p:grpSpPr>
          <p:cxnSp>
            <p:nvCxnSpPr>
              <p:cNvPr id="863" name="Google Shape;863;p22"/>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64" name="Google Shape;864;p22"/>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865" name="Google Shape;865;p22"/>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66" name="Google Shape;866;p22"/>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867" name="Google Shape;867;p22"/>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868" name="Google Shape;868;p22"/>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69" name="Google Shape;869;p22"/>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870" name="Google Shape;870;p22"/>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71" name="Google Shape;871;p22"/>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872" name="Google Shape;872;p22"/>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73" name="Google Shape;873;p22"/>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874" name="Google Shape;874;p22"/>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75" name="Google Shape;875;p22"/>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876" name="Google Shape;876;p22"/>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77" name="Google Shape;877;p22"/>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878" name="Google Shape;878;p22"/>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79" name="Google Shape;879;p22"/>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880" name="Google Shape;880;p22"/>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881" name="Google Shape;881;p22"/>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82" name="Google Shape;882;p22"/>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883" name="Google Shape;883;p22"/>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84" name="Google Shape;884;p22"/>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85" name="Google Shape;885;p22"/>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86" name="Google Shape;886;p22"/>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87" name="Google Shape;887;p22"/>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88" name="Google Shape;888;p22"/>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89" name="Google Shape;889;p22"/>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90" name="Google Shape;890;p22"/>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91" name="Google Shape;891;p22"/>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92" name="Google Shape;892;p22"/>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93" name="Google Shape;893;p22"/>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94" name="Google Shape;894;p22"/>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895" name="Google Shape;895;p22"/>
          <p:cNvSpPr txBox="1">
            <a:spLocks noGrp="1"/>
          </p:cNvSpPr>
          <p:nvPr>
            <p:ph type="title"/>
          </p:nvPr>
        </p:nvSpPr>
        <p:spPr>
          <a:xfrm>
            <a:off x="720000" y="257571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96" name="Google Shape;896;p22"/>
          <p:cNvSpPr txBox="1">
            <a:spLocks noGrp="1"/>
          </p:cNvSpPr>
          <p:nvPr>
            <p:ph type="subTitle" idx="1"/>
          </p:nvPr>
        </p:nvSpPr>
        <p:spPr>
          <a:xfrm>
            <a:off x="720000" y="3027225"/>
            <a:ext cx="2336400" cy="71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7" name="Google Shape;897;p22"/>
          <p:cNvSpPr txBox="1">
            <a:spLocks noGrp="1"/>
          </p:cNvSpPr>
          <p:nvPr>
            <p:ph type="title" idx="2"/>
          </p:nvPr>
        </p:nvSpPr>
        <p:spPr>
          <a:xfrm>
            <a:off x="3403800" y="257571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98" name="Google Shape;898;p22"/>
          <p:cNvSpPr txBox="1">
            <a:spLocks noGrp="1"/>
          </p:cNvSpPr>
          <p:nvPr>
            <p:ph type="subTitle" idx="3"/>
          </p:nvPr>
        </p:nvSpPr>
        <p:spPr>
          <a:xfrm>
            <a:off x="3403800" y="3027225"/>
            <a:ext cx="2336400" cy="71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9" name="Google Shape;899;p22"/>
          <p:cNvSpPr txBox="1">
            <a:spLocks noGrp="1"/>
          </p:cNvSpPr>
          <p:nvPr>
            <p:ph type="title" idx="4"/>
          </p:nvPr>
        </p:nvSpPr>
        <p:spPr>
          <a:xfrm>
            <a:off x="6087600" y="257571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00" name="Google Shape;900;p22"/>
          <p:cNvSpPr txBox="1">
            <a:spLocks noGrp="1"/>
          </p:cNvSpPr>
          <p:nvPr>
            <p:ph type="subTitle" idx="5"/>
          </p:nvPr>
        </p:nvSpPr>
        <p:spPr>
          <a:xfrm>
            <a:off x="6087600" y="3027225"/>
            <a:ext cx="2336400" cy="71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01" name="Google Shape;901;p22"/>
          <p:cNvSpPr txBox="1">
            <a:spLocks noGrp="1"/>
          </p:cNvSpPr>
          <p:nvPr>
            <p:ph type="title" idx="6"/>
          </p:nvPr>
        </p:nvSpPr>
        <p:spPr>
          <a:xfrm>
            <a:off x="720000" y="5212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902" name="Google Shape;902;p22"/>
          <p:cNvPicPr preferRelativeResize="0"/>
          <p:nvPr/>
        </p:nvPicPr>
        <p:blipFill rotWithShape="1">
          <a:blip r:embed="rId2">
            <a:alphaModFix/>
          </a:blip>
          <a:srcRect t="23075" r="88584" b="62117"/>
          <a:stretch/>
        </p:blipFill>
        <p:spPr>
          <a:xfrm>
            <a:off x="8548025" y="677425"/>
            <a:ext cx="261627" cy="339173"/>
          </a:xfrm>
          <a:prstGeom prst="rect">
            <a:avLst/>
          </a:prstGeom>
          <a:noFill/>
          <a:ln>
            <a:noFill/>
          </a:ln>
        </p:spPr>
      </p:pic>
      <p:pic>
        <p:nvPicPr>
          <p:cNvPr id="903" name="Google Shape;903;p22"/>
          <p:cNvPicPr preferRelativeResize="0"/>
          <p:nvPr/>
        </p:nvPicPr>
        <p:blipFill rotWithShape="1">
          <a:blip r:embed="rId2">
            <a:alphaModFix/>
          </a:blip>
          <a:srcRect l="9958" t="40088" r="80549" b="45104"/>
          <a:stretch/>
        </p:blipFill>
        <p:spPr>
          <a:xfrm>
            <a:off x="8453225" y="1107525"/>
            <a:ext cx="261627" cy="407936"/>
          </a:xfrm>
          <a:prstGeom prst="rect">
            <a:avLst/>
          </a:prstGeom>
          <a:noFill/>
          <a:ln>
            <a:noFill/>
          </a:ln>
        </p:spPr>
      </p:pic>
      <p:pic>
        <p:nvPicPr>
          <p:cNvPr id="904" name="Google Shape;904;p22"/>
          <p:cNvPicPr preferRelativeResize="0"/>
          <p:nvPr/>
        </p:nvPicPr>
        <p:blipFill rotWithShape="1">
          <a:blip r:embed="rId3">
            <a:alphaModFix/>
          </a:blip>
          <a:srcRect l="86859" t="20960" b="68473"/>
          <a:stretch/>
        </p:blipFill>
        <p:spPr>
          <a:xfrm>
            <a:off x="8714850" y="1606375"/>
            <a:ext cx="293228" cy="235651"/>
          </a:xfrm>
          <a:prstGeom prst="rect">
            <a:avLst/>
          </a:prstGeom>
          <a:noFill/>
          <a:ln>
            <a:noFill/>
          </a:ln>
        </p:spPr>
      </p:pic>
      <p:pic>
        <p:nvPicPr>
          <p:cNvPr id="905" name="Google Shape;905;p22"/>
          <p:cNvPicPr preferRelativeResize="0"/>
          <p:nvPr/>
        </p:nvPicPr>
        <p:blipFill rotWithShape="1">
          <a:blip r:embed="rId2">
            <a:alphaModFix/>
          </a:blip>
          <a:srcRect l="88584" t="31186" b="55558"/>
          <a:stretch/>
        </p:blipFill>
        <p:spPr>
          <a:xfrm>
            <a:off x="237250" y="4587299"/>
            <a:ext cx="261627" cy="303626"/>
          </a:xfrm>
          <a:prstGeom prst="rect">
            <a:avLst/>
          </a:prstGeom>
          <a:noFill/>
          <a:ln>
            <a:noFill/>
          </a:ln>
        </p:spPr>
      </p:pic>
      <p:pic>
        <p:nvPicPr>
          <p:cNvPr id="906" name="Google Shape;906;p22"/>
          <p:cNvPicPr preferRelativeResize="0"/>
          <p:nvPr/>
        </p:nvPicPr>
        <p:blipFill rotWithShape="1">
          <a:blip r:embed="rId2">
            <a:alphaModFix/>
          </a:blip>
          <a:srcRect t="23075" r="88584" b="62117"/>
          <a:stretch/>
        </p:blipFill>
        <p:spPr>
          <a:xfrm>
            <a:off x="413600" y="4098875"/>
            <a:ext cx="261627" cy="339173"/>
          </a:xfrm>
          <a:prstGeom prst="rect">
            <a:avLst/>
          </a:prstGeom>
          <a:noFill/>
          <a:ln>
            <a:noFill/>
          </a:ln>
        </p:spPr>
      </p:pic>
      <p:pic>
        <p:nvPicPr>
          <p:cNvPr id="907" name="Google Shape;907;p22"/>
          <p:cNvPicPr preferRelativeResize="0"/>
          <p:nvPr/>
        </p:nvPicPr>
        <p:blipFill rotWithShape="1">
          <a:blip r:embed="rId3">
            <a:alphaModFix/>
          </a:blip>
          <a:srcRect l="86859" t="20960" b="68473"/>
          <a:stretch/>
        </p:blipFill>
        <p:spPr>
          <a:xfrm>
            <a:off x="829650" y="4674350"/>
            <a:ext cx="293228" cy="23565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1pPr>
            <a:lvl2pPr lvl="1"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2pPr>
            <a:lvl3pPr lvl="2"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3pPr>
            <a:lvl4pPr lvl="3"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4pPr>
            <a:lvl5pPr lvl="4"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5pPr>
            <a:lvl6pPr lvl="5"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6pPr>
            <a:lvl7pPr lvl="6"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7pPr>
            <a:lvl8pPr lvl="7"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8pPr>
            <a:lvl9pPr lvl="8"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1pPr>
            <a:lvl2pPr marL="914400" lvl="1"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2pPr>
            <a:lvl3pPr marL="1371600" lvl="2"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3pPr>
            <a:lvl4pPr marL="1828800" lvl="3"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4pPr>
            <a:lvl5pPr marL="2286000" lvl="4"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5pPr>
            <a:lvl6pPr marL="2743200" lvl="5"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6pPr>
            <a:lvl7pPr marL="3200400" lvl="6"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7pPr>
            <a:lvl8pPr marL="3657600" lvl="7"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8pPr>
            <a:lvl9pPr marL="4114800" lvl="8" indent="-317500">
              <a:lnSpc>
                <a:spcPct val="115000"/>
              </a:lnSpc>
              <a:spcBef>
                <a:spcPts val="1600"/>
              </a:spcBef>
              <a:spcAft>
                <a:spcPts val="1600"/>
              </a:spcAft>
              <a:buClr>
                <a:schemeClr val="dk1"/>
              </a:buClr>
              <a:buSzPts val="1400"/>
              <a:buFont typeface="Bellota Text"/>
              <a:buChar char="■"/>
              <a:defRPr>
                <a:solidFill>
                  <a:schemeClr val="dk1"/>
                </a:solidFill>
                <a:latin typeface="Bellota Text"/>
                <a:ea typeface="Bellota Text"/>
                <a:cs typeface="Bellota Text"/>
                <a:sym typeface="Bellota Tex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3" r:id="rId2"/>
    <p:sldLayoutId id="2147483654" r:id="rId3"/>
    <p:sldLayoutId id="2147483655" r:id="rId4"/>
    <p:sldLayoutId id="2147483658" r:id="rId5"/>
    <p:sldLayoutId id="2147483659" r:id="rId6"/>
    <p:sldLayoutId id="2147483660" r:id="rId7"/>
    <p:sldLayoutId id="2147483661" r:id="rId8"/>
    <p:sldLayoutId id="2147483668" r:id="rId9"/>
    <p:sldLayoutId id="2147483671" r:id="rId10"/>
    <p:sldLayoutId id="2147483674" r:id="rId11"/>
    <p:sldLayoutId id="2147483675"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10/31/2023</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55227674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38.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4.png"/><Relationship Id="rId5" Type="http://schemas.openxmlformats.org/officeDocument/2006/relationships/image" Target="../media/image47.png"/><Relationship Id="rId10" Type="http://schemas.openxmlformats.org/officeDocument/2006/relationships/image" Target="../media/image53.png"/><Relationship Id="rId4" Type="http://schemas.openxmlformats.org/officeDocument/2006/relationships/image" Target="../media/image46.png"/><Relationship Id="rId9"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image" Target="../media/image57.png"/><Relationship Id="rId5" Type="http://schemas.microsoft.com/office/2007/relationships/hdphoto" Target="../media/hdphoto4.wdp"/><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image" Target="../media/image5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microsoft.com/office/2007/relationships/hdphoto" Target="../media/hdphoto5.wdp"/><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61.png"/><Relationship Id="rId5" Type="http://schemas.microsoft.com/office/2007/relationships/hdphoto" Target="../media/hdphoto5.wdp"/><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67.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70.png"/><Relationship Id="rId4" Type="http://schemas.microsoft.com/office/2007/relationships/hdphoto" Target="../media/hdphoto7.wdp"/></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72.png"/><Relationship Id="rId5" Type="http://schemas.openxmlformats.org/officeDocument/2006/relationships/image" Target="../media/image71.png"/><Relationship Id="rId4" Type="http://schemas.microsoft.com/office/2007/relationships/hdphoto" Target="../media/hdphoto7.wdp"/></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74.png"/><Relationship Id="rId5" Type="http://schemas.microsoft.com/office/2007/relationships/hdphoto" Target="../media/hdphoto8.wdp"/><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6.gif"/><Relationship Id="rId7" Type="http://schemas.openxmlformats.org/officeDocument/2006/relationships/image" Target="../media/image79.jpeg"/><Relationship Id="rId12" Type="http://schemas.openxmlformats.org/officeDocument/2006/relationships/image" Target="../media/image83.png"/><Relationship Id="rId2" Type="http://schemas.openxmlformats.org/officeDocument/2006/relationships/image" Target="../media/image75.png"/><Relationship Id="rId1" Type="http://schemas.openxmlformats.org/officeDocument/2006/relationships/slideLayout" Target="../slideLayouts/slideLayout19.xml"/><Relationship Id="rId6" Type="http://schemas.openxmlformats.org/officeDocument/2006/relationships/image" Target="../media/image78.jpeg"/><Relationship Id="rId11" Type="http://schemas.openxmlformats.org/officeDocument/2006/relationships/slide" Target="slide3.xml"/><Relationship Id="rId5" Type="http://schemas.microsoft.com/office/2007/relationships/hdphoto" Target="../media/hdphoto9.wdp"/><Relationship Id="rId10" Type="http://schemas.openxmlformats.org/officeDocument/2006/relationships/image" Target="../media/image82.jpeg"/><Relationship Id="rId4" Type="http://schemas.openxmlformats.org/officeDocument/2006/relationships/image" Target="../media/image77.png"/><Relationship Id="rId9" Type="http://schemas.openxmlformats.org/officeDocument/2006/relationships/image" Target="../media/image81.png"/></Relationships>
</file>

<file path=ppt/slides/_rels/slide32.xml.rels><?xml version="1.0" encoding="UTF-8" standalone="yes"?>
<Relationships xmlns="http://schemas.openxmlformats.org/package/2006/relationships"><Relationship Id="rId8" Type="http://schemas.openxmlformats.org/officeDocument/2006/relationships/image" Target="../media/image86.gif"/><Relationship Id="rId13" Type="http://schemas.openxmlformats.org/officeDocument/2006/relationships/image" Target="../media/image80.jpeg"/><Relationship Id="rId18" Type="http://schemas.openxmlformats.org/officeDocument/2006/relationships/image" Target="../media/image89.png"/><Relationship Id="rId3" Type="http://schemas.openxmlformats.org/officeDocument/2006/relationships/audio" Target="../media/audio1.wav"/><Relationship Id="rId21" Type="http://schemas.openxmlformats.org/officeDocument/2006/relationships/image" Target="../media/image92.jpeg"/><Relationship Id="rId7" Type="http://schemas.openxmlformats.org/officeDocument/2006/relationships/image" Target="../media/image85.png"/><Relationship Id="rId12" Type="http://schemas.openxmlformats.org/officeDocument/2006/relationships/image" Target="../media/image79.jpeg"/><Relationship Id="rId17" Type="http://schemas.openxmlformats.org/officeDocument/2006/relationships/image" Target="../media/image88.png"/><Relationship Id="rId2" Type="http://schemas.openxmlformats.org/officeDocument/2006/relationships/notesSlide" Target="../notesSlides/notesSlide31.xml"/><Relationship Id="rId16" Type="http://schemas.openxmlformats.org/officeDocument/2006/relationships/image" Target="../media/image87.png"/><Relationship Id="rId20" Type="http://schemas.openxmlformats.org/officeDocument/2006/relationships/image" Target="../media/image91.jpeg"/><Relationship Id="rId1" Type="http://schemas.openxmlformats.org/officeDocument/2006/relationships/slideLayout" Target="../slideLayouts/slideLayout19.xml"/><Relationship Id="rId6" Type="http://schemas.openxmlformats.org/officeDocument/2006/relationships/image" Target="../media/image84.gif"/><Relationship Id="rId11" Type="http://schemas.openxmlformats.org/officeDocument/2006/relationships/image" Target="../media/image78.jpeg"/><Relationship Id="rId5" Type="http://schemas.openxmlformats.org/officeDocument/2006/relationships/image" Target="../media/image75.png"/><Relationship Id="rId15" Type="http://schemas.openxmlformats.org/officeDocument/2006/relationships/image" Target="../media/image82.jpeg"/><Relationship Id="rId23" Type="http://schemas.openxmlformats.org/officeDocument/2006/relationships/image" Target="../media/image94.png"/><Relationship Id="rId10" Type="http://schemas.microsoft.com/office/2007/relationships/hdphoto" Target="../media/hdphoto9.wdp"/><Relationship Id="rId19" Type="http://schemas.openxmlformats.org/officeDocument/2006/relationships/image" Target="../media/image90.png"/><Relationship Id="rId4" Type="http://schemas.openxmlformats.org/officeDocument/2006/relationships/audio" Target="../media/audio2.wav"/><Relationship Id="rId9" Type="http://schemas.openxmlformats.org/officeDocument/2006/relationships/image" Target="../media/image77.png"/><Relationship Id="rId14" Type="http://schemas.openxmlformats.org/officeDocument/2006/relationships/image" Target="../media/image81.png"/><Relationship Id="rId22" Type="http://schemas.openxmlformats.org/officeDocument/2006/relationships/image" Target="../media/image93.gif"/></Relationships>
</file>

<file path=ppt/slides/_rels/slide33.xml.rels><?xml version="1.0" encoding="UTF-8" standalone="yes"?>
<Relationships xmlns="http://schemas.openxmlformats.org/package/2006/relationships"><Relationship Id="rId8" Type="http://schemas.openxmlformats.org/officeDocument/2006/relationships/image" Target="../media/image84.gif"/><Relationship Id="rId13" Type="http://schemas.openxmlformats.org/officeDocument/2006/relationships/image" Target="../media/image81.png"/><Relationship Id="rId18" Type="http://schemas.openxmlformats.org/officeDocument/2006/relationships/image" Target="../media/image99.png"/><Relationship Id="rId3" Type="http://schemas.openxmlformats.org/officeDocument/2006/relationships/audio" Target="../media/audio1.wav"/><Relationship Id="rId21" Type="http://schemas.openxmlformats.org/officeDocument/2006/relationships/image" Target="../media/image93.gif"/><Relationship Id="rId7" Type="http://schemas.openxmlformats.org/officeDocument/2006/relationships/image" Target="../media/image85.png"/><Relationship Id="rId12" Type="http://schemas.openxmlformats.org/officeDocument/2006/relationships/image" Target="../media/image80.jpeg"/><Relationship Id="rId17" Type="http://schemas.openxmlformats.org/officeDocument/2006/relationships/image" Target="../media/image98.png"/><Relationship Id="rId2" Type="http://schemas.openxmlformats.org/officeDocument/2006/relationships/notesSlide" Target="../notesSlides/notesSlide32.xml"/><Relationship Id="rId16" Type="http://schemas.openxmlformats.org/officeDocument/2006/relationships/image" Target="../media/image97.png"/><Relationship Id="rId20" Type="http://schemas.openxmlformats.org/officeDocument/2006/relationships/image" Target="../media/image92.jpeg"/><Relationship Id="rId1" Type="http://schemas.openxmlformats.org/officeDocument/2006/relationships/slideLayout" Target="../slideLayouts/slideLayout19.xml"/><Relationship Id="rId6" Type="http://schemas.openxmlformats.org/officeDocument/2006/relationships/image" Target="../media/image95.gif"/><Relationship Id="rId11" Type="http://schemas.openxmlformats.org/officeDocument/2006/relationships/image" Target="../media/image78.jpeg"/><Relationship Id="rId5" Type="http://schemas.openxmlformats.org/officeDocument/2006/relationships/image" Target="../media/image75.png"/><Relationship Id="rId15" Type="http://schemas.openxmlformats.org/officeDocument/2006/relationships/image" Target="../media/image96.png"/><Relationship Id="rId10" Type="http://schemas.microsoft.com/office/2007/relationships/hdphoto" Target="../media/hdphoto9.wdp"/><Relationship Id="rId19" Type="http://schemas.openxmlformats.org/officeDocument/2006/relationships/image" Target="../media/image91.jpeg"/><Relationship Id="rId4" Type="http://schemas.openxmlformats.org/officeDocument/2006/relationships/audio" Target="../media/audio2.wav"/><Relationship Id="rId9" Type="http://schemas.openxmlformats.org/officeDocument/2006/relationships/image" Target="../media/image77.png"/><Relationship Id="rId14" Type="http://schemas.openxmlformats.org/officeDocument/2006/relationships/image" Target="../media/image82.jpeg"/><Relationship Id="rId22" Type="http://schemas.openxmlformats.org/officeDocument/2006/relationships/image" Target="../media/image100.png"/></Relationships>
</file>

<file path=ppt/slides/_rels/slide34.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92.jpeg"/><Relationship Id="rId3" Type="http://schemas.openxmlformats.org/officeDocument/2006/relationships/audio" Target="../media/audio1.wav"/><Relationship Id="rId7" Type="http://schemas.openxmlformats.org/officeDocument/2006/relationships/image" Target="../media/image101.gif"/><Relationship Id="rId12" Type="http://schemas.openxmlformats.org/officeDocument/2006/relationships/image" Target="../media/image91.jpeg"/><Relationship Id="rId2" Type="http://schemas.openxmlformats.org/officeDocument/2006/relationships/notesSlide" Target="../notesSlides/notesSlide33.xml"/><Relationship Id="rId1" Type="http://schemas.openxmlformats.org/officeDocument/2006/relationships/slideLayout" Target="../slideLayouts/slideLayout19.xml"/><Relationship Id="rId6" Type="http://schemas.openxmlformats.org/officeDocument/2006/relationships/image" Target="../media/image95.gif"/><Relationship Id="rId11" Type="http://schemas.openxmlformats.org/officeDocument/2006/relationships/image" Target="../media/image82.jpeg"/><Relationship Id="rId5" Type="http://schemas.openxmlformats.org/officeDocument/2006/relationships/image" Target="../media/image75.png"/><Relationship Id="rId10" Type="http://schemas.openxmlformats.org/officeDocument/2006/relationships/image" Target="../media/image81.png"/><Relationship Id="rId4" Type="http://schemas.openxmlformats.org/officeDocument/2006/relationships/audio" Target="../media/audio2.wav"/><Relationship Id="rId9" Type="http://schemas.openxmlformats.org/officeDocument/2006/relationships/image" Target="../media/image80.jpeg"/><Relationship Id="rId14" Type="http://schemas.openxmlformats.org/officeDocument/2006/relationships/image" Target="../media/image93.gif"/></Relationships>
</file>

<file path=ppt/slides/_rels/slide35.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93.gif"/><Relationship Id="rId3" Type="http://schemas.openxmlformats.org/officeDocument/2006/relationships/audio" Target="../media/audio1.wav"/><Relationship Id="rId7" Type="http://schemas.openxmlformats.org/officeDocument/2006/relationships/image" Target="../media/image102.gif"/><Relationship Id="rId12" Type="http://schemas.openxmlformats.org/officeDocument/2006/relationships/image" Target="../media/image92.jpeg"/><Relationship Id="rId2" Type="http://schemas.openxmlformats.org/officeDocument/2006/relationships/notesSlide" Target="../notesSlides/notesSlide34.xml"/><Relationship Id="rId1" Type="http://schemas.openxmlformats.org/officeDocument/2006/relationships/slideLayout" Target="../slideLayouts/slideLayout19.xml"/><Relationship Id="rId6" Type="http://schemas.openxmlformats.org/officeDocument/2006/relationships/image" Target="../media/image101.gif"/><Relationship Id="rId11" Type="http://schemas.openxmlformats.org/officeDocument/2006/relationships/image" Target="../media/image91.jpeg"/><Relationship Id="rId5" Type="http://schemas.openxmlformats.org/officeDocument/2006/relationships/image" Target="../media/image75.png"/><Relationship Id="rId10" Type="http://schemas.openxmlformats.org/officeDocument/2006/relationships/image" Target="../media/image82.jpeg"/><Relationship Id="rId4" Type="http://schemas.openxmlformats.org/officeDocument/2006/relationships/audio" Target="../media/audio2.wav"/><Relationship Id="rId9" Type="http://schemas.openxmlformats.org/officeDocument/2006/relationships/image" Target="../media/image81.png"/></Relationships>
</file>

<file path=ppt/slides/_rels/slide36.xml.rels><?xml version="1.0" encoding="UTF-8" standalone="yes"?>
<Relationships xmlns="http://schemas.openxmlformats.org/package/2006/relationships"><Relationship Id="rId8" Type="http://schemas.openxmlformats.org/officeDocument/2006/relationships/image" Target="../media/image103.gif"/><Relationship Id="rId13" Type="http://schemas.openxmlformats.org/officeDocument/2006/relationships/image" Target="../media/image91.jpeg"/><Relationship Id="rId3" Type="http://schemas.openxmlformats.org/officeDocument/2006/relationships/audio" Target="../media/audio1.wav"/><Relationship Id="rId7" Type="http://schemas.openxmlformats.org/officeDocument/2006/relationships/image" Target="../media/image102.gif"/><Relationship Id="rId12" Type="http://schemas.openxmlformats.org/officeDocument/2006/relationships/image" Target="../media/image76.gif"/><Relationship Id="rId2" Type="http://schemas.openxmlformats.org/officeDocument/2006/relationships/notesSlide" Target="../notesSlides/notesSlide35.xml"/><Relationship Id="rId1" Type="http://schemas.openxmlformats.org/officeDocument/2006/relationships/slideLayout" Target="../slideLayouts/slideLayout19.xml"/><Relationship Id="rId6" Type="http://schemas.openxmlformats.org/officeDocument/2006/relationships/image" Target="../media/image75.png"/><Relationship Id="rId11" Type="http://schemas.openxmlformats.org/officeDocument/2006/relationships/image" Target="../media/image82.jpeg"/><Relationship Id="rId5" Type="http://schemas.openxmlformats.org/officeDocument/2006/relationships/audio" Target="../media/audio3.wav"/><Relationship Id="rId15" Type="http://schemas.openxmlformats.org/officeDocument/2006/relationships/image" Target="../media/image93.gif"/><Relationship Id="rId10" Type="http://schemas.openxmlformats.org/officeDocument/2006/relationships/image" Target="../media/image78.jpeg"/><Relationship Id="rId4" Type="http://schemas.openxmlformats.org/officeDocument/2006/relationships/audio" Target="../media/audio2.wav"/><Relationship Id="rId9" Type="http://schemas.openxmlformats.org/officeDocument/2006/relationships/image" Target="../media/image104.gif"/><Relationship Id="rId14" Type="http://schemas.openxmlformats.org/officeDocument/2006/relationships/image" Target="../media/image92.jpeg"/></Relationships>
</file>

<file path=ppt/slides/_rels/slide37.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png"/><Relationship Id="rId7" Type="http://schemas.openxmlformats.org/officeDocument/2006/relationships/image" Target="../media/image107.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39.png"/><Relationship Id="rId9" Type="http://schemas.openxmlformats.org/officeDocument/2006/relationships/image" Target="../media/image109.png"/></Relationships>
</file>

<file path=ppt/slides/_rels/slide38.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10.png"/><Relationship Id="rId7" Type="http://schemas.openxmlformats.org/officeDocument/2006/relationships/image" Target="../media/image112.png"/><Relationship Id="rId2" Type="http://schemas.openxmlformats.org/officeDocument/2006/relationships/notesSlide" Target="../notesSlides/notesSlide37.xml"/><Relationship Id="rId1" Type="http://schemas.openxmlformats.org/officeDocument/2006/relationships/slideLayout" Target="../slideLayouts/slideLayout9.xml"/><Relationship Id="rId6" Type="http://schemas.openxmlformats.org/officeDocument/2006/relationships/image" Target="../media/image111.png"/><Relationship Id="rId5" Type="http://schemas.openxmlformats.org/officeDocument/2006/relationships/image" Target="../media/image108.png"/><Relationship Id="rId4" Type="http://schemas.openxmlformats.org/officeDocument/2006/relationships/image" Target="../media/image107.png"/></Relationships>
</file>

<file path=ppt/slides/_rels/slide39.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20.png"/><Relationship Id="rId7" Type="http://schemas.openxmlformats.org/officeDocument/2006/relationships/image" Target="../media/image116.png"/><Relationship Id="rId2" Type="http://schemas.openxmlformats.org/officeDocument/2006/relationships/notesSlide" Target="../notesSlides/notesSlide38.xml"/><Relationship Id="rId1" Type="http://schemas.openxmlformats.org/officeDocument/2006/relationships/slideLayout" Target="../slideLayouts/slideLayout9.xml"/><Relationship Id="rId6" Type="http://schemas.microsoft.com/office/2007/relationships/hdphoto" Target="../media/hdphoto10.wdp"/><Relationship Id="rId5" Type="http://schemas.openxmlformats.org/officeDocument/2006/relationships/image" Target="../media/image115.png"/><Relationship Id="rId4" Type="http://schemas.openxmlformats.org/officeDocument/2006/relationships/image" Target="../media/image114.png"/><Relationship Id="rId9" Type="http://schemas.openxmlformats.org/officeDocument/2006/relationships/image" Target="../media/image118.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6.png"/><Relationship Id="rId7" Type="http://schemas.microsoft.com/office/2007/relationships/hdphoto" Target="../media/hdphoto11.wdp"/><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123.png"/><Relationship Id="rId5" Type="http://schemas.microsoft.com/office/2007/relationships/hdphoto" Target="../media/hdphoto12.wdp"/><Relationship Id="rId4" Type="http://schemas.openxmlformats.org/officeDocument/2006/relationships/image" Target="../media/image122.png"/></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9.xml"/><Relationship Id="rId6" Type="http://schemas.microsoft.com/office/2007/relationships/hdphoto" Target="../media/hdphoto13.wdp"/><Relationship Id="rId5" Type="http://schemas.openxmlformats.org/officeDocument/2006/relationships/image" Target="../media/image124.png"/><Relationship Id="rId4" Type="http://schemas.openxmlformats.org/officeDocument/2006/relationships/image" Target="../media/image118.png"/></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25.png"/><Relationship Id="rId2" Type="http://schemas.openxmlformats.org/officeDocument/2006/relationships/notesSlide" Target="../notesSlides/notesSlide43.xml"/><Relationship Id="rId1" Type="http://schemas.openxmlformats.org/officeDocument/2006/relationships/slideLayout" Target="../slideLayouts/slideLayout9.xml"/><Relationship Id="rId6" Type="http://schemas.openxmlformats.org/officeDocument/2006/relationships/image" Target="../media/image118.png"/><Relationship Id="rId5" Type="http://schemas.microsoft.com/office/2007/relationships/hdphoto" Target="../media/hdphoto13.wdp"/><Relationship Id="rId4" Type="http://schemas.openxmlformats.org/officeDocument/2006/relationships/image" Target="../media/image124.png"/></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45"/>
        <p:cNvGrpSpPr/>
        <p:nvPr/>
      </p:nvGrpSpPr>
      <p:grpSpPr>
        <a:xfrm>
          <a:off x="0" y="0"/>
          <a:ext cx="0" cy="0"/>
          <a:chOff x="0" y="0"/>
          <a:chExt cx="0" cy="0"/>
        </a:xfrm>
      </p:grpSpPr>
      <p:sp>
        <p:nvSpPr>
          <p:cNvPr id="1246" name="Google Shape;1246;p33"/>
          <p:cNvSpPr txBox="1">
            <a:spLocks noGrp="1"/>
          </p:cNvSpPr>
          <p:nvPr>
            <p:ph type="ctrTitle"/>
          </p:nvPr>
        </p:nvSpPr>
        <p:spPr>
          <a:xfrm>
            <a:off x="1637646" y="1833309"/>
            <a:ext cx="6100536" cy="1590600"/>
          </a:xfrm>
          <a:prstGeom prst="rect">
            <a:avLst/>
          </a:prstGeom>
        </p:spPr>
        <p:txBody>
          <a:bodyPr spcFirstLastPara="1" wrap="square" lIns="91425" tIns="91425" rIns="91425" bIns="91425" anchor="ctr" anchorCtr="0">
            <a:noAutofit/>
          </a:bodyPr>
          <a:lstStyle/>
          <a:p>
            <a:pPr lvl="0">
              <a:lnSpc>
                <a:spcPct val="150000"/>
              </a:lnSpc>
            </a:pPr>
            <a:r>
              <a:rPr lang="en-US" sz="4000" b="1" dirty="0">
                <a:solidFill>
                  <a:schemeClr val="accent3"/>
                </a:solidFill>
                <a:effectLst>
                  <a:outerShdw blurRad="38100" dist="38100" dir="2700000" algn="tl">
                    <a:srgbClr val="000000">
                      <a:alpha val="43137"/>
                    </a:srgbClr>
                  </a:outerShdw>
                </a:effectLst>
                <a:latin typeface="+mj-lt"/>
              </a:rPr>
              <a:t>CHÀO MỪNG CÁC EM </a:t>
            </a:r>
            <a:br>
              <a:rPr lang="en-US" sz="4000" b="1" dirty="0">
                <a:solidFill>
                  <a:schemeClr val="accent3"/>
                </a:solidFill>
                <a:effectLst>
                  <a:outerShdw blurRad="38100" dist="38100" dir="2700000" algn="tl">
                    <a:srgbClr val="000000">
                      <a:alpha val="43137"/>
                    </a:srgbClr>
                  </a:outerShdw>
                </a:effectLst>
                <a:latin typeface="+mj-lt"/>
              </a:rPr>
            </a:br>
            <a:r>
              <a:rPr lang="en-US" sz="4000" b="1" dirty="0">
                <a:solidFill>
                  <a:schemeClr val="accent3"/>
                </a:solidFill>
                <a:effectLst>
                  <a:outerShdw blurRad="38100" dist="38100" dir="2700000" algn="tl">
                    <a:srgbClr val="000000">
                      <a:alpha val="43137"/>
                    </a:srgbClr>
                  </a:outerShdw>
                </a:effectLst>
                <a:latin typeface="+mj-lt"/>
              </a:rPr>
              <a:t>ĐẾN VỚI TIẾT HỌC HÔM NAY!</a:t>
            </a:r>
            <a:endParaRPr sz="4000" b="1" dirty="0">
              <a:solidFill>
                <a:schemeClr val="accent3"/>
              </a:solidFill>
              <a:effectLst>
                <a:outerShdw blurRad="38100" dist="38100" dir="2700000" algn="tl">
                  <a:srgbClr val="000000">
                    <a:alpha val="43137"/>
                  </a:srgbClr>
                </a:outerShdw>
              </a:effectLst>
              <a:latin typeface="+mj-lt"/>
            </a:endParaRPr>
          </a:p>
        </p:txBody>
      </p:sp>
      <p:pic>
        <p:nvPicPr>
          <p:cNvPr id="1248" name="Google Shape;1248;p33"/>
          <p:cNvPicPr preferRelativeResize="0"/>
          <p:nvPr/>
        </p:nvPicPr>
        <p:blipFill rotWithShape="1">
          <a:blip r:embed="rId4">
            <a:alphaModFix/>
          </a:blip>
          <a:srcRect l="13450" r="15908"/>
          <a:stretch/>
        </p:blipFill>
        <p:spPr>
          <a:xfrm rot="-878370">
            <a:off x="432171" y="193966"/>
            <a:ext cx="1503304" cy="2127042"/>
          </a:xfrm>
          <a:prstGeom prst="rect">
            <a:avLst/>
          </a:prstGeom>
          <a:noFill/>
          <a:ln>
            <a:noFill/>
          </a:ln>
        </p:spPr>
      </p:pic>
      <p:pic>
        <p:nvPicPr>
          <p:cNvPr id="1249" name="Google Shape;1249;p33"/>
          <p:cNvPicPr preferRelativeResize="0"/>
          <p:nvPr/>
        </p:nvPicPr>
        <p:blipFill>
          <a:blip r:embed="rId5">
            <a:alphaModFix/>
          </a:blip>
          <a:stretch>
            <a:fillRect/>
          </a:stretch>
        </p:blipFill>
        <p:spPr>
          <a:xfrm rot="331418">
            <a:off x="7082095" y="3274228"/>
            <a:ext cx="2065973" cy="1897449"/>
          </a:xfrm>
          <a:prstGeom prst="rect">
            <a:avLst/>
          </a:prstGeom>
          <a:noFill/>
          <a:ln>
            <a:noFill/>
          </a:ln>
        </p:spPr>
      </p:pic>
      <p:sp>
        <p:nvSpPr>
          <p:cNvPr id="1250" name="Google Shape;1250;p33"/>
          <p:cNvSpPr txBox="1"/>
          <p:nvPr/>
        </p:nvSpPr>
        <p:spPr>
          <a:xfrm>
            <a:off x="6452550" y="928238"/>
            <a:ext cx="2382900" cy="198486"/>
          </a:xfrm>
          <a:prstGeom prst="rect">
            <a:avLst/>
          </a:prstGeom>
          <a:solidFill>
            <a:schemeClr val="accent2"/>
          </a:solid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endParaRPr sz="100" b="1"/>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10"/>
        <p:cNvGrpSpPr/>
        <p:nvPr/>
      </p:nvGrpSpPr>
      <p:grpSpPr>
        <a:xfrm>
          <a:off x="0" y="0"/>
          <a:ext cx="0" cy="0"/>
          <a:chOff x="0" y="0"/>
          <a:chExt cx="0" cy="0"/>
        </a:xfrm>
      </p:grpSpPr>
      <p:grpSp>
        <p:nvGrpSpPr>
          <p:cNvPr id="6" name="Group 5"/>
          <p:cNvGrpSpPr/>
          <p:nvPr/>
        </p:nvGrpSpPr>
        <p:grpSpPr>
          <a:xfrm>
            <a:off x="659556" y="821394"/>
            <a:ext cx="7756498" cy="2327322"/>
            <a:chOff x="457200" y="910704"/>
            <a:chExt cx="7889355" cy="3972844"/>
          </a:xfrm>
        </p:grpSpPr>
        <p:sp>
          <p:nvSpPr>
            <p:cNvPr id="7" name="Rounded Rectangular Callout 6"/>
            <p:cNvSpPr/>
            <p:nvPr/>
          </p:nvSpPr>
          <p:spPr>
            <a:xfrm>
              <a:off x="457200" y="910704"/>
              <a:ext cx="7889355" cy="3972844"/>
            </a:xfrm>
            <a:prstGeom prst="wedgeRoundRectCallout">
              <a:avLst>
                <a:gd name="adj1" fmla="val -20218"/>
                <a:gd name="adj2" fmla="val 49523"/>
                <a:gd name="adj3" fmla="val 16667"/>
              </a:avLst>
            </a:prstGeom>
            <a:solidFill>
              <a:srgbClr val="FFFF99"/>
            </a:solidFill>
            <a:ln>
              <a:solidFill>
                <a:srgbClr val="FFFF99"/>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Rectangle 7"/>
            <p:cNvSpPr/>
            <p:nvPr/>
          </p:nvSpPr>
          <p:spPr>
            <a:xfrm>
              <a:off x="701539" y="978568"/>
              <a:ext cx="7416851" cy="3795933"/>
            </a:xfrm>
            <a:prstGeom prst="rect">
              <a:avLst/>
            </a:prstGeom>
          </p:spPr>
          <p:txBody>
            <a:bodyPr wrap="square">
              <a:spAutoFit/>
            </a:bodyPr>
            <a:lstStyle/>
            <a:p>
              <a:pPr marL="342900" indent="-342900" algn="just">
                <a:lnSpc>
                  <a:spcPct val="150000"/>
                </a:lnSpc>
                <a:spcBef>
                  <a:spcPts val="300"/>
                </a:spcBef>
                <a:spcAft>
                  <a:spcPts val="300"/>
                </a:spcAft>
                <a:buClr>
                  <a:schemeClr val="accent3">
                    <a:lumMod val="50000"/>
                  </a:schemeClr>
                </a:buClr>
                <a:buFont typeface="Wingdings" panose="05000000000000000000" pitchFamily="2" charset="2"/>
                <a:buChar char="Ø"/>
              </a:pPr>
              <a:r>
                <a:rPr lang="vi-VN" sz="2300" b="1">
                  <a:solidFill>
                    <a:schemeClr val="accent3">
                      <a:lumMod val="50000"/>
                    </a:schemeClr>
                  </a:solidFill>
                  <a:latin typeface="+mn-lt"/>
                  <a:ea typeface="Calibri" panose="020F0502020204030204" pitchFamily="34" charset="0"/>
                </a:rPr>
                <a:t>Định </a:t>
              </a:r>
              <a:r>
                <a:rPr lang="vi-VN" sz="2300" b="1">
                  <a:solidFill>
                    <a:schemeClr val="accent3">
                      <a:lumMod val="50000"/>
                    </a:schemeClr>
                  </a:solidFill>
                  <a:latin typeface="+mn-lt"/>
                  <a:ea typeface="Calibri" panose="020F0502020204030204" pitchFamily="34" charset="0"/>
                </a:rPr>
                <a:t>lí </a:t>
              </a:r>
              <a:r>
                <a:rPr lang="vi-VN" sz="2300" b="1" smtClean="0">
                  <a:solidFill>
                    <a:schemeClr val="accent3">
                      <a:lumMod val="50000"/>
                    </a:schemeClr>
                  </a:solidFill>
                  <a:latin typeface="+mn-lt"/>
                  <a:ea typeface="Calibri" panose="020F0502020204030204" pitchFamily="34" charset="0"/>
                </a:rPr>
                <a:t>Pythagore</a:t>
              </a:r>
              <a:r>
                <a:rPr lang="en-US" sz="2300" b="1">
                  <a:solidFill>
                    <a:schemeClr val="accent3">
                      <a:lumMod val="50000"/>
                    </a:schemeClr>
                  </a:solidFill>
                  <a:latin typeface="+mn-lt"/>
                  <a:ea typeface="Calibri" panose="020F0502020204030204" pitchFamily="34" charset="0"/>
                </a:rPr>
                <a:t> </a:t>
              </a:r>
              <a:r>
                <a:rPr lang="en-US" sz="2300" b="1" smtClean="0">
                  <a:solidFill>
                    <a:schemeClr val="accent3">
                      <a:lumMod val="50000"/>
                    </a:schemeClr>
                  </a:solidFill>
                  <a:latin typeface="+mn-lt"/>
                  <a:ea typeface="Calibri" panose="020F0502020204030204" pitchFamily="34" charset="0"/>
                </a:rPr>
                <a:t>đảo</a:t>
              </a:r>
              <a:endParaRPr lang="vi-VN" sz="2300" b="1">
                <a:solidFill>
                  <a:schemeClr val="accent3">
                    <a:lumMod val="50000"/>
                  </a:schemeClr>
                </a:solidFill>
                <a:latin typeface="+mn-lt"/>
                <a:ea typeface="Calibri" panose="020F0502020204030204" pitchFamily="34" charset="0"/>
              </a:endParaRPr>
            </a:p>
            <a:p>
              <a:pPr algn="just">
                <a:lnSpc>
                  <a:spcPct val="150000"/>
                </a:lnSpc>
                <a:spcBef>
                  <a:spcPts val="300"/>
                </a:spcBef>
                <a:spcAft>
                  <a:spcPts val="300"/>
                </a:spcAft>
              </a:pPr>
              <a:r>
                <a:rPr lang="vi-VN" sz="2200">
                  <a:latin typeface="+mn-lt"/>
                  <a:ea typeface="Calibri" panose="020F0502020204030204" pitchFamily="34" charset="0"/>
                </a:rPr>
                <a:t>Nếu tam giác có bình phương của một cạnh bằng tổng các bình phương của hai cạnh kia thì tam giác đó </a:t>
              </a:r>
              <a:r>
                <a:rPr lang="vi-VN" sz="2200">
                  <a:latin typeface="+mn-lt"/>
                  <a:ea typeface="Calibri" panose="020F0502020204030204" pitchFamily="34" charset="0"/>
                </a:rPr>
                <a:t>là </a:t>
              </a:r>
              <a:r>
                <a:rPr lang="en-US" sz="2200" smtClean="0">
                  <a:latin typeface="+mn-lt"/>
                  <a:ea typeface="Calibri" panose="020F0502020204030204" pitchFamily="34" charset="0"/>
                </a:rPr>
                <a:t>    </a:t>
              </a:r>
              <a:r>
                <a:rPr lang="vi-VN" sz="2200" smtClean="0">
                  <a:latin typeface="+mn-lt"/>
                  <a:ea typeface="Calibri" panose="020F0502020204030204" pitchFamily="34" charset="0"/>
                </a:rPr>
                <a:t>tam </a:t>
              </a:r>
              <a:r>
                <a:rPr lang="vi-VN" sz="2200">
                  <a:latin typeface="+mn-lt"/>
                  <a:ea typeface="Calibri" panose="020F0502020204030204" pitchFamily="34" charset="0"/>
                </a:rPr>
                <a:t>giác vuông.</a:t>
              </a:r>
            </a:p>
          </p:txBody>
        </p:sp>
      </p:grpSp>
      <p:sp>
        <p:nvSpPr>
          <p:cNvPr id="4" name="Rectangle 3"/>
          <p:cNvSpPr/>
          <p:nvPr/>
        </p:nvSpPr>
        <p:spPr>
          <a:xfrm>
            <a:off x="899780" y="3341579"/>
            <a:ext cx="7522735" cy="1107996"/>
          </a:xfrm>
          <a:prstGeom prst="rect">
            <a:avLst/>
          </a:prstGeom>
        </p:spPr>
        <p:txBody>
          <a:bodyPr wrap="square">
            <a:spAutoFit/>
          </a:bodyPr>
          <a:lstStyle/>
          <a:p>
            <a:pPr algn="just">
              <a:lnSpc>
                <a:spcPct val="150000"/>
              </a:lnSpc>
              <a:spcBef>
                <a:spcPts val="600"/>
              </a:spcBef>
              <a:spcAft>
                <a:spcPts val="600"/>
              </a:spcAft>
            </a:pPr>
            <a:r>
              <a:rPr lang="en-US" sz="2200" b="1">
                <a:latin typeface="+mj-lt"/>
                <a:ea typeface="Dotum" panose="020B0600000101010101" pitchFamily="34" charset="-127"/>
                <a:cs typeface="Times New Roman" panose="02020603050405020304" pitchFamily="18" charset="0"/>
              </a:rPr>
              <a:t>Lưu ý:</a:t>
            </a:r>
            <a:r>
              <a:rPr lang="en-US" sz="2200">
                <a:latin typeface="+mj-lt"/>
                <a:ea typeface="Dotum" panose="020B0600000101010101" pitchFamily="34" charset="-127"/>
                <a:cs typeface="Times New Roman" panose="02020603050405020304" pitchFamily="18" charset="0"/>
              </a:rPr>
              <a:t> Bình phương của một đoạn thẳng là bình phương độ dài của đoạn thẳng đó.</a:t>
            </a:r>
            <a:endParaRPr lang="en-US" sz="2200">
              <a:effectLst/>
              <a:latin typeface="+mj-lt"/>
              <a:ea typeface="Arial" panose="020B0604020202020204" pitchFamily="34"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8127853" y="4261106"/>
            <a:ext cx="576401" cy="501923"/>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4706" y="628531"/>
            <a:ext cx="486294" cy="732559"/>
          </a:xfrm>
          <a:prstGeom prst="rect">
            <a:avLst/>
          </a:prstGeom>
        </p:spPr>
      </p:pic>
      <p:pic>
        <p:nvPicPr>
          <p:cNvPr id="9" name="Picture 8"/>
          <p:cNvPicPr>
            <a:picLocks noChangeAspect="1"/>
          </p:cNvPicPr>
          <p:nvPr/>
        </p:nvPicPr>
        <p:blipFill>
          <a:blip r:embed="rId5"/>
          <a:stretch>
            <a:fillRect/>
          </a:stretch>
        </p:blipFill>
        <p:spPr>
          <a:xfrm>
            <a:off x="429944" y="3383737"/>
            <a:ext cx="469836" cy="485945"/>
          </a:xfrm>
          <a:prstGeom prst="rect">
            <a:avLst/>
          </a:prstGeom>
        </p:spPr>
      </p:pic>
    </p:spTree>
    <p:extLst>
      <p:ext uri="{BB962C8B-B14F-4D97-AF65-F5344CB8AC3E}">
        <p14:creationId xmlns:p14="http://schemas.microsoft.com/office/powerpoint/2010/main" val="3216679460"/>
      </p:ext>
    </p:extLst>
  </p:cSld>
  <p:clrMapOvr>
    <a:masterClrMapping/>
  </p:clrMapOvr>
  <mc:AlternateContent xmlns:mc="http://schemas.openxmlformats.org/markup-compatibility/2006">
    <mc:Choice xmlns:p14="http://schemas.microsoft.com/office/powerpoint/2010/main" Requires="p14">
      <p:transition spd="med" p14:dur="700">
        <p:circle/>
      </p:transition>
    </mc:Choice>
    <mc:Fallback>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par>
                                <p:cTn id="20" presetID="9"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grpSp>
        <p:nvGrpSpPr>
          <p:cNvPr id="5" name="Group 4"/>
          <p:cNvGrpSpPr/>
          <p:nvPr/>
        </p:nvGrpSpPr>
        <p:grpSpPr>
          <a:xfrm>
            <a:off x="1066271" y="866692"/>
            <a:ext cx="4940939" cy="470372"/>
            <a:chOff x="1066271" y="850790"/>
            <a:chExt cx="4940939" cy="470372"/>
          </a:xfrm>
        </p:grpSpPr>
        <p:pic>
          <p:nvPicPr>
            <p:cNvPr id="3" name="Picture 2"/>
            <p:cNvPicPr>
              <a:picLocks noChangeAspect="1"/>
            </p:cNvPicPr>
            <p:nvPr/>
          </p:nvPicPr>
          <p:blipFill>
            <a:blip r:embed="rId3"/>
            <a:stretch>
              <a:fillRect/>
            </a:stretch>
          </p:blipFill>
          <p:spPr>
            <a:xfrm>
              <a:off x="1066271" y="850790"/>
              <a:ext cx="305329" cy="470372"/>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1435210" y="921052"/>
                  <a:ext cx="4572000" cy="400110"/>
                </a:xfrm>
                <a:prstGeom prst="rect">
                  <a:avLst/>
                </a:prstGeom>
              </p:spPr>
              <p:txBody>
                <a:bodyPr>
                  <a:spAutoFit/>
                </a:bodyPr>
                <a:lstStyle/>
                <a:p>
                  <a:r>
                    <a:rPr lang="en-US" sz="2000">
                      <a:latin typeface="+mn-lt"/>
                    </a:rPr>
                    <a:t>Tìm độ dài </a:t>
                  </a:r>
                  <a14:m>
                    <m:oMath xmlns:m="http://schemas.openxmlformats.org/officeDocument/2006/math">
                      <m:r>
                        <a:rPr lang="en-US" sz="2000" i="1" smtClean="0">
                          <a:latin typeface="Cambria Math" panose="02040503050406030204" pitchFamily="18" charset="0"/>
                        </a:rPr>
                        <m:t>𝑥</m:t>
                      </m:r>
                      <m:r>
                        <a:rPr lang="en-US" sz="2000" i="1" smtClean="0">
                          <a:latin typeface="Cambria Math" panose="02040503050406030204" pitchFamily="18" charset="0"/>
                        </a:rPr>
                        <m:t>, </m:t>
                      </m:r>
                      <m:r>
                        <a:rPr lang="en-US" sz="2000" i="1" smtClean="0">
                          <a:latin typeface="Cambria Math" panose="02040503050406030204" pitchFamily="18" charset="0"/>
                        </a:rPr>
                        <m:t>𝑦</m:t>
                      </m:r>
                      <m:r>
                        <a:rPr lang="en-US" sz="2000" i="1" smtClean="0">
                          <a:latin typeface="Cambria Math" panose="02040503050406030204" pitchFamily="18" charset="0"/>
                        </a:rPr>
                        <m:t> </m:t>
                      </m:r>
                    </m:oMath>
                  </a14:m>
                  <a:r>
                    <a:rPr lang="en-US" sz="2000">
                      <a:latin typeface="+mn-lt"/>
                    </a:rPr>
                    <a:t>trong </a:t>
                  </a:r>
                  <a:r>
                    <a:rPr lang="en-US" sz="2000">
                      <a:latin typeface="+mn-lt"/>
                    </a:rPr>
                    <a:t>hình </a:t>
                  </a:r>
                  <a:r>
                    <a:rPr lang="en-US" sz="2000" smtClean="0">
                      <a:latin typeface="+mn-lt"/>
                    </a:rPr>
                    <a:t>9.34</a:t>
                  </a:r>
                  <a:endParaRPr lang="en-US" sz="2000">
                    <a:latin typeface="+mn-lt"/>
                  </a:endParaRPr>
                </a:p>
              </p:txBody>
            </p:sp>
          </mc:Choice>
          <mc:Fallback>
            <p:sp>
              <p:nvSpPr>
                <p:cNvPr id="4" name="Rectangle 3"/>
                <p:cNvSpPr>
                  <a:spLocks noRot="1" noChangeAspect="1" noMove="1" noResize="1" noEditPoints="1" noAdjustHandles="1" noChangeArrowheads="1" noChangeShapeType="1" noTextEdit="1"/>
                </p:cNvSpPr>
                <p:nvPr/>
              </p:nvSpPr>
              <p:spPr>
                <a:xfrm>
                  <a:off x="1435210" y="921052"/>
                  <a:ext cx="4572000" cy="400110"/>
                </a:xfrm>
                <a:prstGeom prst="rect">
                  <a:avLst/>
                </a:prstGeom>
                <a:blipFill>
                  <a:blip r:embed="rId4"/>
                  <a:stretch>
                    <a:fillRect l="-1333" t="-7692" b="-29231"/>
                  </a:stretch>
                </a:blipFill>
              </p:spPr>
              <p:txBody>
                <a:bodyPr/>
                <a:lstStyle/>
                <a:p>
                  <a:r>
                    <a:rPr lang="en-US">
                      <a:noFill/>
                    </a:rPr>
                    <a:t> </a:t>
                  </a:r>
                </a:p>
              </p:txBody>
            </p:sp>
          </mc:Fallback>
        </mc:AlternateContent>
      </p:grpSp>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tretch>
            <a:fillRect/>
          </a:stretch>
        </p:blipFill>
        <p:spPr>
          <a:xfrm>
            <a:off x="2011680" y="1547497"/>
            <a:ext cx="5239910" cy="1616568"/>
          </a:xfrm>
          <a:prstGeom prst="rect">
            <a:avLst/>
          </a:prstGeom>
        </p:spPr>
      </p:pic>
      <mc:AlternateContent xmlns:mc="http://schemas.openxmlformats.org/markup-compatibility/2006">
        <mc:Choice xmlns:a14="http://schemas.microsoft.com/office/drawing/2010/main" Requires="a14">
          <p:sp>
            <p:nvSpPr>
              <p:cNvPr id="8" name="Rectangle 7"/>
              <p:cNvSpPr/>
              <p:nvPr/>
            </p:nvSpPr>
            <p:spPr>
              <a:xfrm>
                <a:off x="2536467" y="3374498"/>
                <a:ext cx="4572000" cy="1313116"/>
              </a:xfrm>
              <a:prstGeom prst="rect">
                <a:avLst/>
              </a:prstGeom>
            </p:spPr>
            <p:txBody>
              <a:bodyPr>
                <a:spAutoFit/>
              </a:bodyPr>
              <a:lstStyle/>
              <a:p>
                <a:pPr marL="342900" indent="-342900" algn="just">
                  <a:lnSpc>
                    <a:spcPct val="150000"/>
                  </a:lnSpc>
                  <a:spcBef>
                    <a:spcPts val="600"/>
                  </a:spcBef>
                  <a:spcAft>
                    <a:spcPts val="600"/>
                  </a:spcAft>
                  <a:buFont typeface="Wingdings" panose="05000000000000000000" pitchFamily="2" charset="2"/>
                  <a:buChar char="§"/>
                </a:pPr>
                <a14:m>
                  <m:oMath xmlns:m="http://schemas.openxmlformats.org/officeDocument/2006/math">
                    <m:sSup>
                      <m:sSupPr>
                        <m:ctrlPr>
                          <a:rPr lang="en-US" sz="2000" i="1" smtClean="0">
                            <a:effectLst/>
                            <a:latin typeface="+mn-lt"/>
                            <a:ea typeface="Dotum" panose="020B0600000101010101" pitchFamily="34" charset="-127"/>
                            <a:cs typeface="Times New Roman" panose="02020603050405020304" pitchFamily="18" charset="0"/>
                          </a:rPr>
                        </m:ctrlPr>
                      </m:sSupPr>
                      <m:e>
                        <m:r>
                          <a:rPr lang="en-US" sz="2000" i="1">
                            <a:effectLst/>
                            <a:latin typeface="+mn-lt"/>
                            <a:ea typeface="Dotum" panose="020B0600000101010101" pitchFamily="34" charset="-127"/>
                            <a:cs typeface="Times New Roman" panose="02020603050405020304" pitchFamily="18" charset="0"/>
                          </a:rPr>
                          <m:t>𝑥</m:t>
                        </m:r>
                      </m:e>
                      <m:sup>
                        <m:r>
                          <a:rPr lang="en-US" sz="2000" i="1">
                            <a:effectLst/>
                            <a:latin typeface="+mn-lt"/>
                            <a:ea typeface="Dotum" panose="020B0600000101010101" pitchFamily="34" charset="-127"/>
                            <a:cs typeface="Times New Roman" panose="02020603050405020304" pitchFamily="18" charset="0"/>
                          </a:rPr>
                          <m:t>2</m:t>
                        </m:r>
                      </m:sup>
                    </m:sSup>
                    <m:r>
                      <a:rPr lang="en-US" sz="2000" i="1">
                        <a:effectLst/>
                        <a:latin typeface="+mn-lt"/>
                        <a:ea typeface="Dotum" panose="020B0600000101010101" pitchFamily="34" charset="-127"/>
                        <a:cs typeface="Times New Roman" panose="02020603050405020304" pitchFamily="18" charset="0"/>
                      </a:rPr>
                      <m:t>=</m:t>
                    </m:r>
                    <m:sSup>
                      <m:sSupPr>
                        <m:ctrlPr>
                          <a:rPr lang="en-US" sz="2000" i="1">
                            <a:effectLst/>
                            <a:latin typeface="+mn-lt"/>
                            <a:ea typeface="Dotum" panose="020B0600000101010101" pitchFamily="34" charset="-127"/>
                            <a:cs typeface="Times New Roman" panose="02020603050405020304" pitchFamily="18" charset="0"/>
                          </a:rPr>
                        </m:ctrlPr>
                      </m:sSupPr>
                      <m:e>
                        <m:r>
                          <a:rPr lang="en-US" sz="2000" i="1">
                            <a:effectLst/>
                            <a:latin typeface="+mn-lt"/>
                            <a:ea typeface="Dotum" panose="020B0600000101010101" pitchFamily="34" charset="-127"/>
                            <a:cs typeface="Times New Roman" panose="02020603050405020304" pitchFamily="18" charset="0"/>
                          </a:rPr>
                          <m:t>1</m:t>
                        </m:r>
                      </m:e>
                      <m:sup>
                        <m:r>
                          <a:rPr lang="en-US" sz="2000" i="1">
                            <a:effectLst/>
                            <a:latin typeface="+mn-lt"/>
                            <a:ea typeface="Dotum" panose="020B0600000101010101" pitchFamily="34" charset="-127"/>
                            <a:cs typeface="Times New Roman" panose="02020603050405020304" pitchFamily="18" charset="0"/>
                          </a:rPr>
                          <m:t>2</m:t>
                        </m:r>
                      </m:sup>
                    </m:sSup>
                    <m:r>
                      <a:rPr lang="en-US" sz="2000" i="1">
                        <a:effectLst/>
                        <a:latin typeface="+mn-lt"/>
                        <a:ea typeface="Dotum" panose="020B0600000101010101" pitchFamily="34" charset="-127"/>
                        <a:cs typeface="Times New Roman" panose="02020603050405020304" pitchFamily="18" charset="0"/>
                      </a:rPr>
                      <m:t>+</m:t>
                    </m:r>
                    <m:sSup>
                      <m:sSupPr>
                        <m:ctrlPr>
                          <a:rPr lang="en-US" sz="2000" i="1">
                            <a:effectLst/>
                            <a:latin typeface="+mn-lt"/>
                            <a:ea typeface="Dotum" panose="020B0600000101010101" pitchFamily="34" charset="-127"/>
                            <a:cs typeface="Times New Roman" panose="02020603050405020304" pitchFamily="18" charset="0"/>
                          </a:rPr>
                        </m:ctrlPr>
                      </m:sSupPr>
                      <m:e>
                        <m:r>
                          <a:rPr lang="en-US" sz="2000" i="1">
                            <a:effectLst/>
                            <a:latin typeface="+mn-lt"/>
                            <a:ea typeface="Dotum" panose="020B0600000101010101" pitchFamily="34" charset="-127"/>
                            <a:cs typeface="Times New Roman" panose="02020603050405020304" pitchFamily="18" charset="0"/>
                          </a:rPr>
                          <m:t>1</m:t>
                        </m:r>
                      </m:e>
                      <m:sup>
                        <m:r>
                          <a:rPr lang="en-US" sz="2000" i="1">
                            <a:effectLst/>
                            <a:latin typeface="+mn-lt"/>
                            <a:ea typeface="Dotum" panose="020B0600000101010101" pitchFamily="34" charset="-127"/>
                            <a:cs typeface="Times New Roman" panose="02020603050405020304" pitchFamily="18" charset="0"/>
                          </a:rPr>
                          <m:t>2</m:t>
                        </m:r>
                      </m:sup>
                    </m:sSup>
                    <m:r>
                      <a:rPr lang="en-US" sz="2000" i="1">
                        <a:effectLst/>
                        <a:latin typeface="+mn-lt"/>
                        <a:ea typeface="Dotum" panose="020B0600000101010101" pitchFamily="34" charset="-127"/>
                        <a:cs typeface="Times New Roman" panose="02020603050405020304" pitchFamily="18" charset="0"/>
                      </a:rPr>
                      <m:t>=2</m:t>
                    </m:r>
                  </m:oMath>
                </a14:m>
                <a:r>
                  <a:rPr lang="en-US" sz="20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20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mn-lt"/>
                        <a:ea typeface="Dotum" panose="020B0600000101010101" pitchFamily="34" charset="-127"/>
                        <a:cs typeface="Times New Roman" panose="02020603050405020304" pitchFamily="18" charset="0"/>
                      </a:rPr>
                      <m:t>𝑥</m:t>
                    </m:r>
                    <m:r>
                      <a:rPr lang="en-US" sz="2000" i="1">
                        <a:effectLst/>
                        <a:latin typeface="+mn-lt"/>
                        <a:ea typeface="Dotum" panose="020B0600000101010101" pitchFamily="34" charset="-127"/>
                        <a:cs typeface="Times New Roman" panose="02020603050405020304" pitchFamily="18" charset="0"/>
                      </a:rPr>
                      <m:t>=</m:t>
                    </m:r>
                    <m:rad>
                      <m:radPr>
                        <m:degHide m:val="on"/>
                        <m:ctrlPr>
                          <a:rPr lang="en-US" sz="2000" i="1">
                            <a:effectLst/>
                            <a:latin typeface="+mn-lt"/>
                            <a:ea typeface="Dotum" panose="020B0600000101010101" pitchFamily="34" charset="-127"/>
                            <a:cs typeface="Times New Roman" panose="02020603050405020304" pitchFamily="18" charset="0"/>
                          </a:rPr>
                        </m:ctrlPr>
                      </m:radPr>
                      <m:deg/>
                      <m:e>
                        <m:r>
                          <a:rPr lang="en-US" sz="2000" i="1">
                            <a:effectLst/>
                            <a:latin typeface="+mn-lt"/>
                            <a:ea typeface="Dotum" panose="020B0600000101010101" pitchFamily="34" charset="-127"/>
                            <a:cs typeface="Times New Roman" panose="02020603050405020304" pitchFamily="18" charset="0"/>
                          </a:rPr>
                          <m:t>2</m:t>
                        </m:r>
                      </m:e>
                    </m:rad>
                  </m:oMath>
                </a14:m>
                <a:endParaRPr lang="en-US" sz="2000">
                  <a:effectLst/>
                  <a:latin typeface="+mn-lt"/>
                  <a:ea typeface="Arial" panose="020B0604020202020204" pitchFamily="34" charset="0"/>
                  <a:cs typeface="Times New Roman" panose="02020603050405020304" pitchFamily="18" charset="0"/>
                </a:endParaRPr>
              </a:p>
              <a:p>
                <a:pPr marL="342900" indent="-342900" algn="just">
                  <a:lnSpc>
                    <a:spcPct val="150000"/>
                  </a:lnSpc>
                  <a:spcBef>
                    <a:spcPts val="600"/>
                  </a:spcBef>
                  <a:spcAft>
                    <a:spcPts val="600"/>
                  </a:spcAft>
                  <a:buFont typeface="Wingdings" panose="05000000000000000000" pitchFamily="2" charset="2"/>
                  <a:buChar char="§"/>
                </a:pPr>
                <a14:m>
                  <m:oMath xmlns:m="http://schemas.openxmlformats.org/officeDocument/2006/math">
                    <m:sSup>
                      <m:sSupPr>
                        <m:ctrlPr>
                          <a:rPr lang="en-US" sz="2000" i="1">
                            <a:effectLst/>
                            <a:latin typeface="+mn-lt"/>
                            <a:ea typeface="Dotum" panose="020B0600000101010101" pitchFamily="34" charset="-127"/>
                            <a:cs typeface="Times New Roman" panose="02020603050405020304" pitchFamily="18" charset="0"/>
                          </a:rPr>
                        </m:ctrlPr>
                      </m:sSupPr>
                      <m:e>
                        <m:d>
                          <m:dPr>
                            <m:ctrlPr>
                              <a:rPr lang="en-US" sz="2000" i="1">
                                <a:effectLst/>
                                <a:latin typeface="+mn-lt"/>
                                <a:ea typeface="Dotum" panose="020B0600000101010101" pitchFamily="34" charset="-127"/>
                                <a:cs typeface="Times New Roman" panose="02020603050405020304" pitchFamily="18" charset="0"/>
                              </a:rPr>
                            </m:ctrlPr>
                          </m:dPr>
                          <m:e>
                            <m:rad>
                              <m:radPr>
                                <m:degHide m:val="on"/>
                                <m:ctrlPr>
                                  <a:rPr lang="en-US" sz="2000" i="1">
                                    <a:effectLst/>
                                    <a:latin typeface="+mn-lt"/>
                                    <a:ea typeface="Dotum" panose="020B0600000101010101" pitchFamily="34" charset="-127"/>
                                    <a:cs typeface="Times New Roman" panose="02020603050405020304" pitchFamily="18" charset="0"/>
                                  </a:rPr>
                                </m:ctrlPr>
                              </m:radPr>
                              <m:deg/>
                              <m:e>
                                <m:r>
                                  <a:rPr lang="en-US" sz="2000" i="1">
                                    <a:effectLst/>
                                    <a:latin typeface="+mn-lt"/>
                                    <a:ea typeface="Dotum" panose="020B0600000101010101" pitchFamily="34" charset="-127"/>
                                    <a:cs typeface="Times New Roman" panose="02020603050405020304" pitchFamily="18" charset="0"/>
                                  </a:rPr>
                                  <m:t>5</m:t>
                                </m:r>
                              </m:e>
                            </m:rad>
                          </m:e>
                        </m:d>
                      </m:e>
                      <m:sup>
                        <m:r>
                          <a:rPr lang="en-US" sz="2000" i="1">
                            <a:effectLst/>
                            <a:latin typeface="+mn-lt"/>
                            <a:ea typeface="Dotum" panose="020B0600000101010101" pitchFamily="34" charset="-127"/>
                            <a:cs typeface="Times New Roman" panose="02020603050405020304" pitchFamily="18" charset="0"/>
                          </a:rPr>
                          <m:t>2</m:t>
                        </m:r>
                      </m:sup>
                    </m:sSup>
                    <m:r>
                      <a:rPr lang="en-US" sz="2000" i="1">
                        <a:effectLst/>
                        <a:latin typeface="+mn-lt"/>
                        <a:ea typeface="Dotum" panose="020B0600000101010101" pitchFamily="34" charset="-127"/>
                        <a:cs typeface="Times New Roman" panose="02020603050405020304" pitchFamily="18" charset="0"/>
                      </a:rPr>
                      <m:t>=1+</m:t>
                    </m:r>
                    <m:sSup>
                      <m:sSupPr>
                        <m:ctrlPr>
                          <a:rPr lang="en-US" sz="2000" i="1">
                            <a:effectLst/>
                            <a:latin typeface="+mn-lt"/>
                            <a:ea typeface="Dotum" panose="020B0600000101010101" pitchFamily="34" charset="-127"/>
                            <a:cs typeface="Times New Roman" panose="02020603050405020304" pitchFamily="18" charset="0"/>
                          </a:rPr>
                        </m:ctrlPr>
                      </m:sSupPr>
                      <m:e>
                        <m:r>
                          <a:rPr lang="en-US" sz="2000" i="1">
                            <a:effectLst/>
                            <a:latin typeface="+mn-lt"/>
                            <a:ea typeface="Dotum" panose="020B0600000101010101" pitchFamily="34" charset="-127"/>
                            <a:cs typeface="Times New Roman" panose="02020603050405020304" pitchFamily="18" charset="0"/>
                          </a:rPr>
                          <m:t>𝑦</m:t>
                        </m:r>
                      </m:e>
                      <m:sup>
                        <m:r>
                          <a:rPr lang="en-US" sz="2000" i="1">
                            <a:effectLst/>
                            <a:latin typeface="+mn-lt"/>
                            <a:ea typeface="Dotum" panose="020B0600000101010101" pitchFamily="34" charset="-127"/>
                            <a:cs typeface="Times New Roman" panose="02020603050405020304" pitchFamily="18" charset="0"/>
                          </a:rPr>
                          <m:t>2</m:t>
                        </m:r>
                      </m:sup>
                    </m:sSup>
                    <m:r>
                      <a:rPr lang="en-US" sz="2000" b="0" i="0" smtClean="0">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2000" i="1">
                            <a:effectLst/>
                            <a:latin typeface="+mn-lt"/>
                            <a:ea typeface="Dotum" panose="020B0600000101010101" pitchFamily="34" charset="-127"/>
                            <a:cs typeface="Times New Roman" panose="02020603050405020304" pitchFamily="18" charset="0"/>
                          </a:rPr>
                        </m:ctrlPr>
                      </m:sSupPr>
                      <m:e>
                        <m:r>
                          <a:rPr lang="en-US" sz="2000" i="1">
                            <a:effectLst/>
                            <a:latin typeface="+mn-lt"/>
                            <a:ea typeface="Dotum" panose="020B0600000101010101" pitchFamily="34" charset="-127"/>
                            <a:cs typeface="Times New Roman" panose="02020603050405020304" pitchFamily="18" charset="0"/>
                          </a:rPr>
                          <m:t>𝑦</m:t>
                        </m:r>
                      </m:e>
                      <m:sup>
                        <m:r>
                          <a:rPr lang="en-US" sz="2000" i="1">
                            <a:effectLst/>
                            <a:latin typeface="+mn-lt"/>
                            <a:ea typeface="Dotum" panose="020B0600000101010101" pitchFamily="34" charset="-127"/>
                            <a:cs typeface="Times New Roman" panose="02020603050405020304" pitchFamily="18" charset="0"/>
                          </a:rPr>
                          <m:t>2</m:t>
                        </m:r>
                      </m:sup>
                    </m:sSup>
                    <m:r>
                      <a:rPr lang="en-US" sz="2000" i="1">
                        <a:effectLst/>
                        <a:latin typeface="+mn-lt"/>
                        <a:ea typeface="Dotum" panose="020B0600000101010101" pitchFamily="34" charset="-127"/>
                        <a:cs typeface="Times New Roman" panose="02020603050405020304" pitchFamily="18" charset="0"/>
                      </a:rPr>
                      <m:t>=4</m:t>
                    </m:r>
                  </m:oMath>
                </a14:m>
                <a:r>
                  <a:rPr lang="en-US" sz="20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2000">
                        <a:latin typeface="Cambria Math" panose="02040503050406030204" pitchFamily="18" charset="0"/>
                        <a:ea typeface="Dotum" panose="020B0600000101010101" pitchFamily="34" charset="-127"/>
                        <a:cs typeface="Times New Roman" panose="02020603050405020304" pitchFamily="18" charset="0"/>
                      </a:rPr>
                      <m:t>⇒</m:t>
                    </m:r>
                    <m:r>
                      <a:rPr lang="en-US" sz="2000" i="1">
                        <a:latin typeface="Cambria Math" panose="02040503050406030204" pitchFamily="18" charset="0"/>
                        <a:ea typeface="Dotum" panose="020B0600000101010101" pitchFamily="34" charset="-127"/>
                        <a:cs typeface="Times New Roman" panose="02020603050405020304" pitchFamily="18" charset="0"/>
                      </a:rPr>
                      <m:t> </m:t>
                    </m:r>
                    <m:r>
                      <a:rPr lang="en-US" sz="2000" i="1">
                        <a:effectLst/>
                        <a:latin typeface="+mn-lt"/>
                        <a:ea typeface="Dotum" panose="020B0600000101010101" pitchFamily="34" charset="-127"/>
                        <a:cs typeface="Times New Roman" panose="02020603050405020304" pitchFamily="18" charset="0"/>
                      </a:rPr>
                      <m:t>𝑦</m:t>
                    </m:r>
                    <m:r>
                      <a:rPr lang="en-US" sz="2000" i="1">
                        <a:effectLst/>
                        <a:latin typeface="+mn-lt"/>
                        <a:ea typeface="Dotum" panose="020B0600000101010101" pitchFamily="34" charset="-127"/>
                        <a:cs typeface="Times New Roman" panose="02020603050405020304" pitchFamily="18" charset="0"/>
                      </a:rPr>
                      <m:t>=2</m:t>
                    </m:r>
                  </m:oMath>
                </a14:m>
                <a:endParaRPr lang="en-US" sz="2000">
                  <a:effectLst/>
                  <a:latin typeface="+mn-lt"/>
                  <a:ea typeface="Arial" panose="020B0604020202020204" pitchFamily="34" charset="0"/>
                  <a:cs typeface="Times New Roman" panose="02020603050405020304" pitchFamily="18" charset="0"/>
                </a:endParaRPr>
              </a:p>
            </p:txBody>
          </p:sp>
        </mc:Choice>
        <mc:Fallback>
          <p:sp>
            <p:nvSpPr>
              <p:cNvPr id="8" name="Rectangle 7"/>
              <p:cNvSpPr>
                <a:spLocks noRot="1" noChangeAspect="1" noMove="1" noResize="1" noEditPoints="1" noAdjustHandles="1" noChangeArrowheads="1" noChangeShapeType="1" noTextEdit="1"/>
              </p:cNvSpPr>
              <p:nvPr/>
            </p:nvSpPr>
            <p:spPr>
              <a:xfrm>
                <a:off x="2536467" y="3374498"/>
                <a:ext cx="4572000" cy="1313116"/>
              </a:xfrm>
              <a:prstGeom prst="rect">
                <a:avLst/>
              </a:prstGeom>
              <a:blipFill>
                <a:blip r:embed="rId7"/>
                <a:stretch>
                  <a:fillRect l="-1200"/>
                </a:stretch>
              </a:blipFill>
            </p:spPr>
            <p:txBody>
              <a:bodyPr/>
              <a:lstStyle/>
              <a:p>
                <a:r>
                  <a:rPr lang="en-US">
                    <a:noFill/>
                  </a:rPr>
                  <a:t> </a:t>
                </a:r>
              </a:p>
            </p:txBody>
          </p:sp>
        </mc:Fallback>
      </mc:AlternateContent>
      <p:sp>
        <p:nvSpPr>
          <p:cNvPr id="11" name="Rectangle 10"/>
          <p:cNvSpPr/>
          <p:nvPr/>
        </p:nvSpPr>
        <p:spPr>
          <a:xfrm>
            <a:off x="1627117" y="3514405"/>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9" name="Picture 8"/>
          <p:cNvPicPr>
            <a:picLocks noChangeAspect="1"/>
          </p:cNvPicPr>
          <p:nvPr/>
        </p:nvPicPr>
        <p:blipFill>
          <a:blip r:embed="rId8"/>
          <a:stretch>
            <a:fillRect/>
          </a:stretch>
        </p:blipFill>
        <p:spPr>
          <a:xfrm>
            <a:off x="8110330" y="4183133"/>
            <a:ext cx="520312" cy="520312"/>
          </a:xfrm>
          <a:prstGeom prst="rect">
            <a:avLst/>
          </a:prstGeom>
        </p:spPr>
      </p:pic>
    </p:spTree>
    <p:extLst>
      <p:ext uri="{BB962C8B-B14F-4D97-AF65-F5344CB8AC3E}">
        <p14:creationId xmlns:p14="http://schemas.microsoft.com/office/powerpoint/2010/main" val="3783822297"/>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wipe(down)">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wipe(left)">
                                      <p:cBhvr>
                                        <p:cTn id="25"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10"/>
        <p:cNvGrpSpPr/>
        <p:nvPr/>
      </p:nvGrpSpPr>
      <p:grpSpPr>
        <a:xfrm>
          <a:off x="0" y="0"/>
          <a:ext cx="0" cy="0"/>
          <a:chOff x="0" y="0"/>
          <a:chExt cx="0" cy="0"/>
        </a:xfrm>
      </p:grpSpPr>
      <p:pic>
        <p:nvPicPr>
          <p:cNvPr id="20" name="Google Shape;1924;p66"/>
          <p:cNvPicPr preferRelativeResize="0"/>
          <p:nvPr/>
        </p:nvPicPr>
        <p:blipFill>
          <a:blip r:embed="rId3">
            <a:alphaModFix/>
          </a:blip>
          <a:stretch>
            <a:fillRect/>
          </a:stretch>
        </p:blipFill>
        <p:spPr>
          <a:xfrm rot="402579">
            <a:off x="54848" y="3999753"/>
            <a:ext cx="1161711" cy="1006973"/>
          </a:xfrm>
          <a:prstGeom prst="rect">
            <a:avLst/>
          </a:prstGeom>
          <a:noFill/>
          <a:ln>
            <a:noFill/>
          </a:ln>
        </p:spPr>
      </p:pic>
      <p:pic>
        <p:nvPicPr>
          <p:cNvPr id="9" name="Picture 8"/>
          <p:cNvPicPr>
            <a:picLocks noChangeAspect="1"/>
          </p:cNvPicPr>
          <p:nvPr/>
        </p:nvPicPr>
        <p:blipFill>
          <a:blip r:embed="rId4"/>
          <a:stretch>
            <a:fillRect/>
          </a:stretch>
        </p:blipFill>
        <p:spPr>
          <a:xfrm>
            <a:off x="7935402" y="4032329"/>
            <a:ext cx="936294" cy="941819"/>
          </a:xfrm>
          <a:prstGeom prst="rect">
            <a:avLst/>
          </a:prstGeom>
        </p:spPr>
      </p:pic>
      <mc:AlternateContent xmlns:mc="http://schemas.openxmlformats.org/markup-compatibility/2006">
        <mc:Choice xmlns:a14="http://schemas.microsoft.com/office/drawing/2010/main" Requires="a14">
          <p:sp>
            <p:nvSpPr>
              <p:cNvPr id="8" name="TextBox 7"/>
              <p:cNvSpPr txBox="1"/>
              <p:nvPr/>
            </p:nvSpPr>
            <p:spPr>
              <a:xfrm>
                <a:off x="1345712" y="574834"/>
                <a:ext cx="7003158" cy="1846659"/>
              </a:xfrm>
              <a:prstGeom prst="rect">
                <a:avLst/>
              </a:prstGeom>
              <a:noFill/>
            </p:spPr>
            <p:txBody>
              <a:bodyPr wrap="square" rtlCol="0">
                <a:spAutoFit/>
              </a:bodyPr>
              <a:lstStyle/>
              <a:p>
                <a:pPr algn="just" defTabSz="457200">
                  <a:lnSpc>
                    <a:spcPct val="150000"/>
                  </a:lnSpc>
                  <a:buClrTx/>
                  <a:defRPr/>
                </a:pPr>
                <a:r>
                  <a:rPr lang="vi-VN" sz="1900" kern="1200">
                    <a:latin typeface="Arial" panose="020B0604020202020204" pitchFamily="34" charset="0"/>
                    <a:ea typeface="+mn-ea"/>
                    <a:cs typeface="Arial" panose="020B0604020202020204" pitchFamily="34" charset="0"/>
                  </a:rPr>
                  <a:t>Cho tam giác </a:t>
                </a:r>
                <a14:m>
                  <m:oMath xmlns:m="http://schemas.openxmlformats.org/officeDocument/2006/math">
                    <m:r>
                      <a:rPr lang="vi-VN" sz="1900" i="1" kern="1200" smtClean="0">
                        <a:latin typeface="Cambria Math" panose="02040503050406030204" pitchFamily="18" charset="0"/>
                        <a:ea typeface="+mn-ea"/>
                        <a:cs typeface="Arial" panose="020B0604020202020204" pitchFamily="34" charset="0"/>
                      </a:rPr>
                      <m:t>𝐴𝐵𝐶</m:t>
                    </m:r>
                  </m:oMath>
                </a14:m>
                <a:r>
                  <a:rPr lang="vi-VN" sz="1900" kern="1200">
                    <a:latin typeface="Arial" panose="020B0604020202020204" pitchFamily="34" charset="0"/>
                    <a:ea typeface="+mn-ea"/>
                    <a:cs typeface="Arial" panose="020B0604020202020204" pitchFamily="34" charset="0"/>
                  </a:rPr>
                  <a:t> có </a:t>
                </a:r>
                <a14:m>
                  <m:oMath xmlns:m="http://schemas.openxmlformats.org/officeDocument/2006/math">
                    <m:r>
                      <a:rPr lang="vi-VN" sz="1900" i="1" kern="1200" smtClean="0">
                        <a:latin typeface="Cambria Math" panose="02040503050406030204" pitchFamily="18" charset="0"/>
                        <a:ea typeface="+mn-ea"/>
                        <a:cs typeface="Arial" panose="020B0604020202020204" pitchFamily="34" charset="0"/>
                      </a:rPr>
                      <m:t>𝐴𝐵</m:t>
                    </m:r>
                    <m:r>
                      <a:rPr lang="vi-VN" sz="1900" i="1" kern="1200" smtClean="0">
                        <a:latin typeface="Cambria Math" panose="02040503050406030204" pitchFamily="18" charset="0"/>
                        <a:ea typeface="+mn-ea"/>
                        <a:cs typeface="Arial" panose="020B0604020202020204" pitchFamily="34" charset="0"/>
                      </a:rPr>
                      <m:t>=3 </m:t>
                    </m:r>
                    <m:r>
                      <a:rPr lang="vi-VN" sz="1900" i="1" kern="1200" smtClean="0">
                        <a:latin typeface="Cambria Math" panose="02040503050406030204" pitchFamily="18" charset="0"/>
                        <a:ea typeface="+mn-ea"/>
                        <a:cs typeface="Arial" panose="020B0604020202020204" pitchFamily="34" charset="0"/>
                      </a:rPr>
                      <m:t>𝑐𝑚</m:t>
                    </m:r>
                    <m:r>
                      <a:rPr lang="vi-VN" sz="1900" i="1" kern="1200" smtClean="0">
                        <a:latin typeface="Cambria Math" panose="02040503050406030204" pitchFamily="18" charset="0"/>
                        <a:ea typeface="+mn-ea"/>
                        <a:cs typeface="Arial" panose="020B0604020202020204" pitchFamily="34" charset="0"/>
                      </a:rPr>
                      <m:t>, </m:t>
                    </m:r>
                    <m:r>
                      <a:rPr lang="vi-VN" sz="1900" i="1" kern="1200" smtClean="0">
                        <a:latin typeface="Cambria Math" panose="02040503050406030204" pitchFamily="18" charset="0"/>
                        <a:ea typeface="+mn-ea"/>
                        <a:cs typeface="Arial" panose="020B0604020202020204" pitchFamily="34" charset="0"/>
                      </a:rPr>
                      <m:t>𝐴𝐶</m:t>
                    </m:r>
                    <m:r>
                      <a:rPr lang="vi-VN" sz="1900" i="1" kern="1200" smtClean="0">
                        <a:latin typeface="Cambria Math" panose="02040503050406030204" pitchFamily="18" charset="0"/>
                        <a:ea typeface="+mn-ea"/>
                        <a:cs typeface="Arial" panose="020B0604020202020204" pitchFamily="34" charset="0"/>
                      </a:rPr>
                      <m:t>=4 </m:t>
                    </m:r>
                    <m:r>
                      <a:rPr lang="vi-VN" sz="1900" i="1" kern="1200" smtClean="0">
                        <a:latin typeface="Cambria Math" panose="02040503050406030204" pitchFamily="18" charset="0"/>
                        <a:ea typeface="+mn-ea"/>
                        <a:cs typeface="Arial" panose="020B0604020202020204" pitchFamily="34" charset="0"/>
                      </a:rPr>
                      <m:t>𝑐𝑚</m:t>
                    </m:r>
                    <m:r>
                      <a:rPr lang="vi-VN" sz="1900" i="1" kern="1200" smtClean="0">
                        <a:latin typeface="Cambria Math" panose="02040503050406030204" pitchFamily="18" charset="0"/>
                        <a:ea typeface="+mn-ea"/>
                        <a:cs typeface="Arial" panose="020B0604020202020204" pitchFamily="34" charset="0"/>
                      </a:rPr>
                      <m:t>, </m:t>
                    </m:r>
                    <m:r>
                      <a:rPr lang="vi-VN" sz="1900" i="1" kern="1200" smtClean="0">
                        <a:latin typeface="Cambria Math" panose="02040503050406030204" pitchFamily="18" charset="0"/>
                        <a:ea typeface="+mn-ea"/>
                        <a:cs typeface="Arial" panose="020B0604020202020204" pitchFamily="34" charset="0"/>
                      </a:rPr>
                      <m:t>𝐵𝐶</m:t>
                    </m:r>
                    <m:r>
                      <a:rPr lang="vi-VN" sz="1900" i="1" kern="1200" smtClean="0">
                        <a:latin typeface="Cambria Math" panose="02040503050406030204" pitchFamily="18" charset="0"/>
                        <a:ea typeface="+mn-ea"/>
                        <a:cs typeface="Arial" panose="020B0604020202020204" pitchFamily="34" charset="0"/>
                      </a:rPr>
                      <m:t>=</m:t>
                    </m:r>
                    <m:r>
                      <a:rPr lang="vi-VN" sz="1900" i="1" kern="1200" smtClean="0">
                        <a:latin typeface="Cambria Math" panose="02040503050406030204" pitchFamily="18" charset="0"/>
                        <a:ea typeface="+mn-ea"/>
                        <a:cs typeface="Arial" panose="020B0604020202020204" pitchFamily="34" charset="0"/>
                      </a:rPr>
                      <m:t>𝑥</m:t>
                    </m:r>
                    <m:r>
                      <a:rPr lang="vi-VN" sz="1900" i="1" kern="1200" smtClean="0">
                        <a:latin typeface="Cambria Math" panose="02040503050406030204" pitchFamily="18" charset="0"/>
                        <a:ea typeface="+mn-ea"/>
                        <a:cs typeface="Arial" panose="020B0604020202020204" pitchFamily="34" charset="0"/>
                      </a:rPr>
                      <m:t> (</m:t>
                    </m:r>
                    <m:r>
                      <a:rPr lang="vi-VN" sz="1900" i="1" kern="1200" smtClean="0">
                        <a:latin typeface="Cambria Math" panose="02040503050406030204" pitchFamily="18" charset="0"/>
                        <a:ea typeface="+mn-ea"/>
                        <a:cs typeface="Arial" panose="020B0604020202020204" pitchFamily="34" charset="0"/>
                      </a:rPr>
                      <m:t>𝑐𝑚</m:t>
                    </m:r>
                    <m:r>
                      <a:rPr lang="vi-VN" sz="1900" i="1" kern="1200" smtClean="0">
                        <a:latin typeface="Cambria Math" panose="02040503050406030204" pitchFamily="18" charset="0"/>
                        <a:ea typeface="+mn-ea"/>
                        <a:cs typeface="Arial" panose="020B0604020202020204" pitchFamily="34" charset="0"/>
                      </a:rPr>
                      <m:t>).</m:t>
                    </m:r>
                  </m:oMath>
                </a14:m>
                <a:endParaRPr lang="vi-VN" sz="1900" kern="1200">
                  <a:latin typeface="Arial" panose="020B0604020202020204" pitchFamily="34" charset="0"/>
                  <a:ea typeface="+mn-ea"/>
                  <a:cs typeface="Arial" panose="020B0604020202020204" pitchFamily="34" charset="0"/>
                </a:endParaRPr>
              </a:p>
              <a:p>
                <a:pPr algn="just" defTabSz="457200">
                  <a:lnSpc>
                    <a:spcPct val="150000"/>
                  </a:lnSpc>
                  <a:buClrTx/>
                  <a:defRPr/>
                </a:pPr>
                <a:r>
                  <a:rPr lang="vi-VN" sz="1900" kern="1200">
                    <a:latin typeface="Arial" panose="020B0604020202020204" pitchFamily="34" charset="0"/>
                    <a:ea typeface="+mn-ea"/>
                    <a:cs typeface="Arial" panose="020B0604020202020204" pitchFamily="34" charset="0"/>
                  </a:rPr>
                  <a:t>a) Tính </a:t>
                </a:r>
                <a14:m>
                  <m:oMath xmlns:m="http://schemas.openxmlformats.org/officeDocument/2006/math">
                    <m:r>
                      <a:rPr lang="vi-VN" sz="1900" i="1" kern="1200" smtClean="0">
                        <a:latin typeface="Cambria Math" panose="02040503050406030204" pitchFamily="18" charset="0"/>
                        <a:ea typeface="+mn-ea"/>
                        <a:cs typeface="Arial" panose="020B0604020202020204" pitchFamily="34" charset="0"/>
                      </a:rPr>
                      <m:t>𝑥</m:t>
                    </m:r>
                  </m:oMath>
                </a14:m>
                <a:r>
                  <a:rPr lang="vi-VN" sz="1900" kern="1200">
                    <a:latin typeface="Arial" panose="020B0604020202020204" pitchFamily="34" charset="0"/>
                    <a:ea typeface="+mn-ea"/>
                    <a:cs typeface="Arial" panose="020B0604020202020204" pitchFamily="34" charset="0"/>
                  </a:rPr>
                  <a:t> trong trường hợp tam giác </a:t>
                </a:r>
                <a14:m>
                  <m:oMath xmlns:m="http://schemas.openxmlformats.org/officeDocument/2006/math">
                    <m:r>
                      <a:rPr lang="vi-VN" sz="1900" i="1" kern="1200" smtClean="0">
                        <a:latin typeface="Cambria Math" panose="02040503050406030204" pitchFamily="18" charset="0"/>
                        <a:ea typeface="+mn-ea"/>
                        <a:cs typeface="Arial" panose="020B0604020202020204" pitchFamily="34" charset="0"/>
                      </a:rPr>
                      <m:t>𝐴𝐵𝐶</m:t>
                    </m:r>
                  </m:oMath>
                </a14:m>
                <a:r>
                  <a:rPr lang="vi-VN" sz="1900" kern="1200">
                    <a:latin typeface="Arial" panose="020B0604020202020204" pitchFamily="34" charset="0"/>
                    <a:ea typeface="+mn-ea"/>
                    <a:cs typeface="Arial" panose="020B0604020202020204" pitchFamily="34" charset="0"/>
                  </a:rPr>
                  <a:t> vuông tại </a:t>
                </a:r>
                <a14:m>
                  <m:oMath xmlns:m="http://schemas.openxmlformats.org/officeDocument/2006/math">
                    <m:r>
                      <a:rPr lang="vi-VN" sz="1900" i="1" kern="1200" smtClean="0">
                        <a:latin typeface="Cambria Math" panose="02040503050406030204" pitchFamily="18" charset="0"/>
                        <a:ea typeface="+mn-ea"/>
                        <a:cs typeface="Arial" panose="020B0604020202020204" pitchFamily="34" charset="0"/>
                      </a:rPr>
                      <m:t>𝐵</m:t>
                    </m:r>
                  </m:oMath>
                </a14:m>
                <a:r>
                  <a:rPr lang="vi-VN" sz="1900" kern="1200">
                    <a:latin typeface="Arial" panose="020B0604020202020204" pitchFamily="34" charset="0"/>
                    <a:ea typeface="+mn-ea"/>
                    <a:cs typeface="Arial" panose="020B0604020202020204" pitchFamily="34" charset="0"/>
                  </a:rPr>
                  <a:t> (làm tròn kết quả đến chữ số thập phân thứ nhất).</a:t>
                </a:r>
              </a:p>
              <a:p>
                <a:pPr algn="just" defTabSz="457200">
                  <a:lnSpc>
                    <a:spcPct val="150000"/>
                  </a:lnSpc>
                  <a:buClrTx/>
                  <a:defRPr/>
                </a:pPr>
                <a:r>
                  <a:rPr lang="vi-VN" sz="1900" kern="1200">
                    <a:latin typeface="Arial" panose="020B0604020202020204" pitchFamily="34" charset="0"/>
                    <a:ea typeface="+mn-ea"/>
                    <a:cs typeface="Arial" panose="020B0604020202020204" pitchFamily="34" charset="0"/>
                  </a:rPr>
                  <a:t>b) Tìm </a:t>
                </a:r>
                <a14:m>
                  <m:oMath xmlns:m="http://schemas.openxmlformats.org/officeDocument/2006/math">
                    <m:r>
                      <a:rPr lang="vi-VN" sz="1900" i="1" kern="1200" smtClean="0">
                        <a:latin typeface="Cambria Math" panose="02040503050406030204" pitchFamily="18" charset="0"/>
                        <a:ea typeface="+mn-ea"/>
                        <a:cs typeface="Arial" panose="020B0604020202020204" pitchFamily="34" charset="0"/>
                      </a:rPr>
                      <m:t>𝑥</m:t>
                    </m:r>
                  </m:oMath>
                </a14:m>
                <a:r>
                  <a:rPr lang="vi-VN" sz="1900" kern="1200">
                    <a:latin typeface="Arial" panose="020B0604020202020204" pitchFamily="34" charset="0"/>
                    <a:ea typeface="+mn-ea"/>
                    <a:cs typeface="Arial" panose="020B0604020202020204" pitchFamily="34" charset="0"/>
                  </a:rPr>
                  <a:t> để tam giác </a:t>
                </a:r>
                <a14:m>
                  <m:oMath xmlns:m="http://schemas.openxmlformats.org/officeDocument/2006/math">
                    <m:r>
                      <a:rPr lang="vi-VN" sz="1900" i="1" kern="1200" smtClean="0">
                        <a:latin typeface="Cambria Math" panose="02040503050406030204" pitchFamily="18" charset="0"/>
                        <a:ea typeface="+mn-ea"/>
                        <a:cs typeface="Arial" panose="020B0604020202020204" pitchFamily="34" charset="0"/>
                      </a:rPr>
                      <m:t>𝐴𝐵𝐶</m:t>
                    </m:r>
                  </m:oMath>
                </a14:m>
                <a:r>
                  <a:rPr lang="vi-VN" sz="1900" kern="1200">
                    <a:latin typeface="Arial" panose="020B0604020202020204" pitchFamily="34" charset="0"/>
                    <a:ea typeface="+mn-ea"/>
                    <a:cs typeface="Arial" panose="020B0604020202020204" pitchFamily="34" charset="0"/>
                  </a:rPr>
                  <a:t> vuông tại </a:t>
                </a:r>
                <a14:m>
                  <m:oMath xmlns:m="http://schemas.openxmlformats.org/officeDocument/2006/math">
                    <m:r>
                      <a:rPr lang="vi-VN" sz="1900" i="1" kern="1200" smtClean="0">
                        <a:latin typeface="Cambria Math" panose="02040503050406030204" pitchFamily="18" charset="0"/>
                        <a:ea typeface="+mn-ea"/>
                        <a:cs typeface="Arial" panose="020B0604020202020204" pitchFamily="34" charset="0"/>
                      </a:rPr>
                      <m:t>𝐴</m:t>
                    </m:r>
                  </m:oMath>
                </a14:m>
                <a:r>
                  <a:rPr lang="vi-VN" sz="1900" kern="1200">
                    <a:latin typeface="Arial" panose="020B0604020202020204" pitchFamily="34" charset="0"/>
                    <a:ea typeface="+mn-ea"/>
                    <a:cs typeface="Arial" panose="020B0604020202020204" pitchFamily="34" charset="0"/>
                  </a:rPr>
                  <a:t>.</a:t>
                </a:r>
              </a:p>
            </p:txBody>
          </p:sp>
        </mc:Choice>
        <mc:Fallback>
          <p:sp>
            <p:nvSpPr>
              <p:cNvPr id="8" name="TextBox 7"/>
              <p:cNvSpPr txBox="1">
                <a:spLocks noRot="1" noChangeAspect="1" noMove="1" noResize="1" noEditPoints="1" noAdjustHandles="1" noChangeArrowheads="1" noChangeShapeType="1" noTextEdit="1"/>
              </p:cNvSpPr>
              <p:nvPr/>
            </p:nvSpPr>
            <p:spPr>
              <a:xfrm>
                <a:off x="1345712" y="574834"/>
                <a:ext cx="7003158" cy="1846659"/>
              </a:xfrm>
              <a:prstGeom prst="rect">
                <a:avLst/>
              </a:prstGeom>
              <a:blipFill>
                <a:blip r:embed="rId5"/>
                <a:stretch>
                  <a:fillRect l="-870" r="-783" b="-1650"/>
                </a:stretch>
              </a:blipFill>
            </p:spPr>
            <p:txBody>
              <a:bodyPr/>
              <a:lstStyle/>
              <a:p>
                <a:r>
                  <a:rPr lang="en-US">
                    <a:noFill/>
                  </a:rPr>
                  <a:t> </a:t>
                </a:r>
              </a:p>
            </p:txBody>
          </p:sp>
        </mc:Fallback>
      </mc:AlternateContent>
      <p:sp>
        <p:nvSpPr>
          <p:cNvPr id="11" name="Google Shape;735;p18"/>
          <p:cNvSpPr txBox="1">
            <a:spLocks/>
          </p:cNvSpPr>
          <p:nvPr/>
        </p:nvSpPr>
        <p:spPr>
          <a:xfrm>
            <a:off x="193920" y="698029"/>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smtClean="0">
                <a:ln>
                  <a:noFill/>
                </a:ln>
                <a:solidFill>
                  <a:srgbClr val="FFFFFF"/>
                </a:solidFill>
                <a:effectLst/>
                <a:highlight>
                  <a:srgbClr val="CE4D8E"/>
                </a:highlight>
                <a:uLnTx/>
                <a:uFillTx/>
                <a:latin typeface="Arial"/>
                <a:cs typeface="Poppins SemiBold"/>
                <a:sym typeface="Poppins SemiBold"/>
              </a:rPr>
              <a:t>Ví dụ 1:</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p:sp>
        <p:nvSpPr>
          <p:cNvPr id="12" name="Rectangle 11"/>
          <p:cNvSpPr/>
          <p:nvPr/>
        </p:nvSpPr>
        <p:spPr>
          <a:xfrm>
            <a:off x="514220" y="2446213"/>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2" name="Rectangle 1"/>
              <p:cNvSpPr/>
              <p:nvPr/>
            </p:nvSpPr>
            <p:spPr>
              <a:xfrm>
                <a:off x="1345712" y="2822983"/>
                <a:ext cx="7337112" cy="1548501"/>
              </a:xfrm>
              <a:prstGeom prst="rect">
                <a:avLst/>
              </a:prstGeom>
            </p:spPr>
            <p:txBody>
              <a:bodyPr wrap="square">
                <a:spAutoFit/>
              </a:bodyPr>
              <a:lstStyle/>
              <a:p>
                <a:pPr>
                  <a:lnSpc>
                    <a:spcPct val="150000"/>
                  </a:lnSpc>
                  <a:spcBef>
                    <a:spcPts val="200"/>
                  </a:spcBef>
                  <a:spcAft>
                    <a:spcPts val="200"/>
                  </a:spcAft>
                </a:pPr>
                <a:r>
                  <a:rPr lang="en-US" sz="1900" smtClean="0">
                    <a:latin typeface="+mn-lt"/>
                  </a:rPr>
                  <a:t>a) Nếu </a:t>
                </a:r>
                <a:r>
                  <a:rPr lang="en-US" sz="1900">
                    <a:latin typeface="+mn-lt"/>
                  </a:rPr>
                  <a:t>tam giác </a:t>
                </a:r>
                <a14:m>
                  <m:oMath xmlns:m="http://schemas.openxmlformats.org/officeDocument/2006/math">
                    <m:r>
                      <a:rPr lang="en-US" sz="1900" i="1" smtClean="0">
                        <a:latin typeface="Cambria Math" panose="02040503050406030204" pitchFamily="18" charset="0"/>
                      </a:rPr>
                      <m:t>𝐴𝐵𝐶</m:t>
                    </m:r>
                  </m:oMath>
                </a14:m>
                <a:r>
                  <a:rPr lang="en-US" sz="1900">
                    <a:latin typeface="+mn-lt"/>
                  </a:rPr>
                  <a:t> vuông tại </a:t>
                </a:r>
                <a14:m>
                  <m:oMath xmlns:m="http://schemas.openxmlformats.org/officeDocument/2006/math">
                    <m:r>
                      <a:rPr lang="en-US" sz="1900" i="1" smtClean="0">
                        <a:latin typeface="Cambria Math" panose="02040503050406030204" pitchFamily="18" charset="0"/>
                      </a:rPr>
                      <m:t>𝐵</m:t>
                    </m:r>
                  </m:oMath>
                </a14:m>
                <a:r>
                  <a:rPr lang="en-US" sz="1900">
                    <a:latin typeface="+mn-lt"/>
                  </a:rPr>
                  <a:t> thì theo định lí Pythagore ta </a:t>
                </a:r>
                <a:r>
                  <a:rPr lang="en-US" sz="1900">
                    <a:latin typeface="+mn-lt"/>
                  </a:rPr>
                  <a:t>có</a:t>
                </a:r>
                <a:r>
                  <a:rPr lang="en-US" sz="1900" smtClean="0">
                    <a:latin typeface="+mn-lt"/>
                  </a:rPr>
                  <a:t>:</a:t>
                </a:r>
              </a:p>
              <a:p>
                <a:pPr>
                  <a:lnSpc>
                    <a:spcPct val="150000"/>
                  </a:lnSpc>
                  <a:spcBef>
                    <a:spcPts val="200"/>
                  </a:spcBef>
                  <a:spcAft>
                    <a:spcPts val="200"/>
                  </a:spcAft>
                </a:pPr>
                <a14:m>
                  <m:oMath xmlns:m="http://schemas.openxmlformats.org/officeDocument/2006/math">
                    <m:sSup>
                      <m:sSupPr>
                        <m:ctrlPr>
                          <a:rPr lang="en-US" sz="1900" i="1" smtClean="0">
                            <a:latin typeface="Cambria Math" panose="02040503050406030204" pitchFamily="18" charset="0"/>
                          </a:rPr>
                        </m:ctrlPr>
                      </m:sSupPr>
                      <m:e>
                        <m:r>
                          <a:rPr lang="en-US" sz="1900" b="0" i="1" smtClean="0">
                            <a:latin typeface="Cambria Math" panose="02040503050406030204" pitchFamily="18" charset="0"/>
                          </a:rPr>
                          <m:t>𝐴𝐵</m:t>
                        </m:r>
                      </m:e>
                      <m:sup>
                        <m:r>
                          <a:rPr lang="en-US" sz="1900" b="0" i="1" smtClean="0">
                            <a:latin typeface="Cambria Math" panose="02040503050406030204" pitchFamily="18" charset="0"/>
                          </a:rPr>
                          <m:t>2</m:t>
                        </m:r>
                      </m:sup>
                    </m:sSup>
                    <m:r>
                      <a:rPr lang="en-US" sz="1900" b="0" i="1" smtClean="0">
                        <a:latin typeface="Cambria Math" panose="02040503050406030204" pitchFamily="18" charset="0"/>
                      </a:rPr>
                      <m:t>+</m:t>
                    </m:r>
                    <m:sSup>
                      <m:sSupPr>
                        <m:ctrlPr>
                          <a:rPr lang="en-US" sz="1900" i="1">
                            <a:latin typeface="Cambria Math" panose="02040503050406030204" pitchFamily="18" charset="0"/>
                          </a:rPr>
                        </m:ctrlPr>
                      </m:sSupPr>
                      <m:e>
                        <m:r>
                          <a:rPr lang="en-US" sz="1900" i="1">
                            <a:latin typeface="Cambria Math" panose="02040503050406030204" pitchFamily="18" charset="0"/>
                          </a:rPr>
                          <m:t>𝐵</m:t>
                        </m:r>
                        <m:r>
                          <a:rPr lang="en-US" sz="1900" b="0" i="1" smtClean="0">
                            <a:latin typeface="Cambria Math" panose="02040503050406030204" pitchFamily="18" charset="0"/>
                          </a:rPr>
                          <m:t>𝐶</m:t>
                        </m:r>
                      </m:e>
                      <m:sup>
                        <m:r>
                          <a:rPr lang="en-US" sz="1900" i="1">
                            <a:latin typeface="Cambria Math" panose="02040503050406030204" pitchFamily="18" charset="0"/>
                          </a:rPr>
                          <m:t>2</m:t>
                        </m:r>
                      </m:sup>
                    </m:sSup>
                    <m:r>
                      <a:rPr lang="en-US" sz="1900" b="0" i="1" smtClean="0">
                        <a:latin typeface="Cambria Math" panose="02040503050406030204" pitchFamily="18" charset="0"/>
                      </a:rPr>
                      <m:t>=</m:t>
                    </m:r>
                    <m:sSup>
                      <m:sSupPr>
                        <m:ctrlPr>
                          <a:rPr lang="en-US" sz="1900" i="1">
                            <a:latin typeface="Cambria Math" panose="02040503050406030204" pitchFamily="18" charset="0"/>
                          </a:rPr>
                        </m:ctrlPr>
                      </m:sSupPr>
                      <m:e>
                        <m:r>
                          <a:rPr lang="en-US" sz="1900" i="1">
                            <a:latin typeface="Cambria Math" panose="02040503050406030204" pitchFamily="18" charset="0"/>
                          </a:rPr>
                          <m:t>𝐴</m:t>
                        </m:r>
                        <m:r>
                          <a:rPr lang="en-US" sz="1900" b="0" i="1" smtClean="0">
                            <a:latin typeface="Cambria Math" panose="02040503050406030204" pitchFamily="18" charset="0"/>
                          </a:rPr>
                          <m:t>𝐶</m:t>
                        </m:r>
                      </m:e>
                      <m:sup>
                        <m:r>
                          <a:rPr lang="en-US" sz="1900" i="1">
                            <a:latin typeface="Cambria Math" panose="02040503050406030204" pitchFamily="18" charset="0"/>
                          </a:rPr>
                          <m:t>2</m:t>
                        </m:r>
                      </m:sup>
                    </m:sSup>
                  </m:oMath>
                </a14:m>
                <a:r>
                  <a:rPr lang="en-US" sz="1900" smtClean="0">
                    <a:latin typeface="+mn-lt"/>
                  </a:rPr>
                  <a:t> </a:t>
                </a:r>
                <a:r>
                  <a:rPr lang="en-US" sz="1900" smtClean="0">
                    <a:latin typeface="+mn-lt"/>
                  </a:rPr>
                  <a:t>suy ra </a:t>
                </a:r>
                <a14:m>
                  <m:oMath xmlns:m="http://schemas.openxmlformats.org/officeDocument/2006/math">
                    <m:sSup>
                      <m:sSupPr>
                        <m:ctrlPr>
                          <a:rPr lang="en-US" sz="1900" i="1">
                            <a:latin typeface="Cambria Math" panose="02040503050406030204" pitchFamily="18" charset="0"/>
                          </a:rPr>
                        </m:ctrlPr>
                      </m:sSupPr>
                      <m:e>
                        <m:r>
                          <a:rPr lang="en-US" sz="1900" b="0" i="1" smtClean="0">
                            <a:latin typeface="Cambria Math" panose="02040503050406030204" pitchFamily="18" charset="0"/>
                          </a:rPr>
                          <m:t>3</m:t>
                        </m:r>
                      </m:e>
                      <m:sup>
                        <m:r>
                          <a:rPr lang="en-US" sz="1900" i="1">
                            <a:latin typeface="Cambria Math" panose="02040503050406030204" pitchFamily="18" charset="0"/>
                          </a:rPr>
                          <m:t>2</m:t>
                        </m:r>
                      </m:sup>
                    </m:sSup>
                    <m:r>
                      <a:rPr lang="en-US" sz="1900" i="1">
                        <a:latin typeface="Cambria Math" panose="02040503050406030204" pitchFamily="18" charset="0"/>
                      </a:rPr>
                      <m:t>+</m:t>
                    </m:r>
                    <m:sSup>
                      <m:sSupPr>
                        <m:ctrlPr>
                          <a:rPr lang="en-US" sz="1900" i="1">
                            <a:latin typeface="Cambria Math" panose="02040503050406030204" pitchFamily="18" charset="0"/>
                          </a:rPr>
                        </m:ctrlPr>
                      </m:sSupPr>
                      <m:e>
                        <m:r>
                          <a:rPr lang="en-US" sz="1900" b="0" i="1" smtClean="0">
                            <a:latin typeface="Cambria Math" panose="02040503050406030204" pitchFamily="18" charset="0"/>
                          </a:rPr>
                          <m:t>𝑥</m:t>
                        </m:r>
                      </m:e>
                      <m:sup>
                        <m:r>
                          <a:rPr lang="en-US" sz="1900" i="1">
                            <a:latin typeface="Cambria Math" panose="02040503050406030204" pitchFamily="18" charset="0"/>
                          </a:rPr>
                          <m:t>2</m:t>
                        </m:r>
                      </m:sup>
                    </m:sSup>
                    <m:r>
                      <a:rPr lang="en-US" sz="1900" i="1">
                        <a:latin typeface="Cambria Math" panose="02040503050406030204" pitchFamily="18" charset="0"/>
                      </a:rPr>
                      <m:t>=</m:t>
                    </m:r>
                    <m:sSup>
                      <m:sSupPr>
                        <m:ctrlPr>
                          <a:rPr lang="en-US" sz="1900" i="1">
                            <a:latin typeface="Cambria Math" panose="02040503050406030204" pitchFamily="18" charset="0"/>
                          </a:rPr>
                        </m:ctrlPr>
                      </m:sSupPr>
                      <m:e>
                        <m:r>
                          <a:rPr lang="en-US" sz="1900" b="0" i="1" smtClean="0">
                            <a:latin typeface="Cambria Math" panose="02040503050406030204" pitchFamily="18" charset="0"/>
                          </a:rPr>
                          <m:t>4</m:t>
                        </m:r>
                      </m:e>
                      <m:sup>
                        <m:r>
                          <a:rPr lang="en-US" sz="1900" i="1">
                            <a:latin typeface="Cambria Math" panose="02040503050406030204" pitchFamily="18" charset="0"/>
                          </a:rPr>
                          <m:t>2</m:t>
                        </m:r>
                      </m:sup>
                    </m:sSup>
                  </m:oMath>
                </a14:m>
                <a:r>
                  <a:rPr lang="en-US" sz="1900" smtClean="0">
                    <a:latin typeface="+mn-lt"/>
                  </a:rPr>
                  <a:t>, hay </a:t>
                </a:r>
                <a14:m>
                  <m:oMath xmlns:m="http://schemas.openxmlformats.org/officeDocument/2006/math">
                    <m:r>
                      <a:rPr lang="en-US" sz="1900" b="0" i="1" smtClean="0">
                        <a:latin typeface="Cambria Math" panose="02040503050406030204" pitchFamily="18" charset="0"/>
                      </a:rPr>
                      <m:t>𝑥</m:t>
                    </m:r>
                    <m:r>
                      <a:rPr lang="en-US" sz="1900" b="0" i="1" smtClean="0">
                        <a:latin typeface="Cambria Math" panose="02040503050406030204" pitchFamily="18" charset="0"/>
                      </a:rPr>
                      <m:t>=</m:t>
                    </m:r>
                    <m:rad>
                      <m:radPr>
                        <m:degHide m:val="on"/>
                        <m:ctrlPr>
                          <a:rPr lang="en-US" sz="1900" b="0" i="1" smtClean="0">
                            <a:latin typeface="Cambria Math" panose="02040503050406030204" pitchFamily="18" charset="0"/>
                          </a:rPr>
                        </m:ctrlPr>
                      </m:radPr>
                      <m:deg/>
                      <m:e>
                        <m:r>
                          <a:rPr lang="en-US" sz="1900" b="0" i="1" smtClean="0">
                            <a:latin typeface="Cambria Math" panose="02040503050406030204" pitchFamily="18" charset="0"/>
                          </a:rPr>
                          <m:t>7</m:t>
                        </m:r>
                      </m:e>
                    </m:rad>
                  </m:oMath>
                </a14:m>
                <a:endParaRPr lang="en-US" sz="1900">
                  <a:latin typeface="+mn-lt"/>
                </a:endParaRPr>
              </a:p>
              <a:p>
                <a:pPr>
                  <a:lnSpc>
                    <a:spcPct val="150000"/>
                  </a:lnSpc>
                  <a:spcBef>
                    <a:spcPts val="200"/>
                  </a:spcBef>
                  <a:spcAft>
                    <a:spcPts val="200"/>
                  </a:spcAft>
                </a:pPr>
                <a:r>
                  <a:rPr lang="en-US" sz="1900" smtClean="0">
                    <a:latin typeface="+mn-lt"/>
                  </a:rPr>
                  <a:t>Vậy </a:t>
                </a:r>
                <a14:m>
                  <m:oMath xmlns:m="http://schemas.openxmlformats.org/officeDocument/2006/math">
                    <m:r>
                      <a:rPr lang="en-US" sz="1900" b="0" i="1" smtClean="0">
                        <a:latin typeface="Cambria Math" panose="02040503050406030204" pitchFamily="18" charset="0"/>
                      </a:rPr>
                      <m:t>𝑥</m:t>
                    </m:r>
                    <m:r>
                      <a:rPr lang="en-US" sz="1900" b="0" i="1" smtClean="0">
                        <a:latin typeface="Cambria Math" panose="02040503050406030204" pitchFamily="18" charset="0"/>
                        <a:ea typeface="Cambria Math" panose="02040503050406030204" pitchFamily="18" charset="0"/>
                      </a:rPr>
                      <m:t>≈2,6</m:t>
                    </m:r>
                    <m:r>
                      <a:rPr lang="en-US" sz="1900" b="0" i="0" smtClean="0">
                        <a:latin typeface="Cambria Math" panose="02040503050406030204" pitchFamily="18" charset="0"/>
                        <a:ea typeface="Cambria Math" panose="02040503050406030204" pitchFamily="18" charset="0"/>
                      </a:rPr>
                      <m:t>.</m:t>
                    </m:r>
                  </m:oMath>
                </a14:m>
                <a:endParaRPr lang="en-US" sz="1900">
                  <a:latin typeface="+mn-lt"/>
                </a:endParaRPr>
              </a:p>
            </p:txBody>
          </p:sp>
        </mc:Choice>
        <mc:Fallback>
          <p:sp>
            <p:nvSpPr>
              <p:cNvPr id="2" name="Rectangle 1"/>
              <p:cNvSpPr>
                <a:spLocks noRot="1" noChangeAspect="1" noMove="1" noResize="1" noEditPoints="1" noAdjustHandles="1" noChangeArrowheads="1" noChangeShapeType="1" noTextEdit="1"/>
              </p:cNvSpPr>
              <p:nvPr/>
            </p:nvSpPr>
            <p:spPr>
              <a:xfrm>
                <a:off x="1345712" y="2822983"/>
                <a:ext cx="7337112" cy="1548501"/>
              </a:xfrm>
              <a:prstGeom prst="rect">
                <a:avLst/>
              </a:prstGeom>
              <a:blipFill>
                <a:blip r:embed="rId6"/>
                <a:stretch>
                  <a:fillRect l="-831" b="-2362"/>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fade">
                                      <p:cBhvr>
                                        <p:cTn id="24" dur="500"/>
                                        <p:tgtEl>
                                          <p:spTgt spid="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Effect transition="in" filter="wipe(left)">
                                      <p:cBhvr>
                                        <p:cTn id="29" dur="500"/>
                                        <p:tgtEl>
                                          <p:spTgt spid="2">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
                                            <p:txEl>
                                              <p:pRg st="2" end="2"/>
                                            </p:txEl>
                                          </p:spTgt>
                                        </p:tgtEl>
                                        <p:attrNameLst>
                                          <p:attrName>style.visibility</p:attrName>
                                        </p:attrNameLst>
                                      </p:cBhvr>
                                      <p:to>
                                        <p:strVal val="visible"/>
                                      </p:to>
                                    </p:set>
                                    <p:animEffect transition="in" filter="randombar(horizontal)">
                                      <p:cBhvr>
                                        <p:cTn id="34"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10"/>
        <p:cNvGrpSpPr/>
        <p:nvPr/>
      </p:nvGrpSpPr>
      <p:grpSpPr>
        <a:xfrm>
          <a:off x="0" y="0"/>
          <a:ext cx="0" cy="0"/>
          <a:chOff x="0" y="0"/>
          <a:chExt cx="0" cy="0"/>
        </a:xfrm>
      </p:grpSpPr>
      <p:pic>
        <p:nvPicPr>
          <p:cNvPr id="20" name="Google Shape;1924;p66"/>
          <p:cNvPicPr preferRelativeResize="0"/>
          <p:nvPr/>
        </p:nvPicPr>
        <p:blipFill>
          <a:blip r:embed="rId3">
            <a:alphaModFix/>
          </a:blip>
          <a:stretch>
            <a:fillRect/>
          </a:stretch>
        </p:blipFill>
        <p:spPr>
          <a:xfrm rot="402579">
            <a:off x="54848" y="3999753"/>
            <a:ext cx="1161711" cy="1006973"/>
          </a:xfrm>
          <a:prstGeom prst="rect">
            <a:avLst/>
          </a:prstGeom>
          <a:noFill/>
          <a:ln>
            <a:noFill/>
          </a:ln>
        </p:spPr>
      </p:pic>
      <p:pic>
        <p:nvPicPr>
          <p:cNvPr id="9" name="Picture 8"/>
          <p:cNvPicPr>
            <a:picLocks noChangeAspect="1"/>
          </p:cNvPicPr>
          <p:nvPr/>
        </p:nvPicPr>
        <p:blipFill>
          <a:blip r:embed="rId4"/>
          <a:stretch>
            <a:fillRect/>
          </a:stretch>
        </p:blipFill>
        <p:spPr>
          <a:xfrm>
            <a:off x="7935402" y="4032329"/>
            <a:ext cx="936294" cy="941819"/>
          </a:xfrm>
          <a:prstGeom prst="rect">
            <a:avLst/>
          </a:prstGeom>
        </p:spPr>
      </p:pic>
      <mc:AlternateContent xmlns:mc="http://schemas.openxmlformats.org/markup-compatibility/2006">
        <mc:Choice xmlns:a14="http://schemas.microsoft.com/office/drawing/2010/main" Requires="a14">
          <p:sp>
            <p:nvSpPr>
              <p:cNvPr id="8" name="TextBox 7"/>
              <p:cNvSpPr txBox="1"/>
              <p:nvPr/>
            </p:nvSpPr>
            <p:spPr>
              <a:xfrm>
                <a:off x="1345712" y="574834"/>
                <a:ext cx="7003158" cy="1846659"/>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Cho tam giác </a:t>
                </a:r>
                <a14:m>
                  <m:oMath xmlns:m="http://schemas.openxmlformats.org/officeDocument/2006/math">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𝐴𝐵𝐶</m:t>
                    </m:r>
                  </m:oMath>
                </a14:m>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có </a:t>
                </a:r>
                <a14:m>
                  <m:oMath xmlns:m="http://schemas.openxmlformats.org/officeDocument/2006/math">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𝐴𝐵</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=3 </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𝑐𝑚</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𝐴𝐶</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=4 </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𝑐𝑚</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𝐵𝐶</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𝑥</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𝑐𝑚</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oMath>
                </a14:m>
                <a:endParaRPr kumimoji="0" lang="vi-VN"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a) Tính </a:t>
                </a:r>
                <a14:m>
                  <m:oMath xmlns:m="http://schemas.openxmlformats.org/officeDocument/2006/math">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𝑥</m:t>
                    </m:r>
                  </m:oMath>
                </a14:m>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trong trường hợp tam giác </a:t>
                </a:r>
                <a14:m>
                  <m:oMath xmlns:m="http://schemas.openxmlformats.org/officeDocument/2006/math">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𝐴𝐵𝐶</m:t>
                    </m:r>
                  </m:oMath>
                </a14:m>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vuông tại </a:t>
                </a:r>
                <a14:m>
                  <m:oMath xmlns:m="http://schemas.openxmlformats.org/officeDocument/2006/math">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𝐵</m:t>
                    </m:r>
                  </m:oMath>
                </a14:m>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(làm tròn kết quả đến chữ số thập phân thứ nhất).</a:t>
                </a:r>
              </a:p>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b) Tìm </a:t>
                </a:r>
                <a14:m>
                  <m:oMath xmlns:m="http://schemas.openxmlformats.org/officeDocument/2006/math">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𝑥</m:t>
                    </m:r>
                  </m:oMath>
                </a14:m>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để tam giác </a:t>
                </a:r>
                <a14:m>
                  <m:oMath xmlns:m="http://schemas.openxmlformats.org/officeDocument/2006/math">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𝐴𝐵𝐶</m:t>
                    </m:r>
                  </m:oMath>
                </a14:m>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vuông tại </a:t>
                </a:r>
                <a14:m>
                  <m:oMath xmlns:m="http://schemas.openxmlformats.org/officeDocument/2006/math">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m:t>
                    </m:r>
                  </m:oMath>
                </a14:m>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a:t>
                </a:r>
              </a:p>
            </p:txBody>
          </p:sp>
        </mc:Choice>
        <mc:Fallback>
          <p:sp>
            <p:nvSpPr>
              <p:cNvPr id="8" name="TextBox 7"/>
              <p:cNvSpPr txBox="1">
                <a:spLocks noRot="1" noChangeAspect="1" noMove="1" noResize="1" noEditPoints="1" noAdjustHandles="1" noChangeArrowheads="1" noChangeShapeType="1" noTextEdit="1"/>
              </p:cNvSpPr>
              <p:nvPr/>
            </p:nvSpPr>
            <p:spPr>
              <a:xfrm>
                <a:off x="1345712" y="574834"/>
                <a:ext cx="7003158" cy="1846659"/>
              </a:xfrm>
              <a:prstGeom prst="rect">
                <a:avLst/>
              </a:prstGeom>
              <a:blipFill>
                <a:blip r:embed="rId5"/>
                <a:stretch>
                  <a:fillRect l="-870" r="-783" b="-1650"/>
                </a:stretch>
              </a:blipFill>
            </p:spPr>
            <p:txBody>
              <a:bodyPr/>
              <a:lstStyle/>
              <a:p>
                <a:r>
                  <a:rPr lang="en-US">
                    <a:noFill/>
                  </a:rPr>
                  <a:t> </a:t>
                </a:r>
              </a:p>
            </p:txBody>
          </p:sp>
        </mc:Fallback>
      </mc:AlternateContent>
      <p:sp>
        <p:nvSpPr>
          <p:cNvPr id="11" name="Google Shape;735;p18"/>
          <p:cNvSpPr txBox="1">
            <a:spLocks/>
          </p:cNvSpPr>
          <p:nvPr/>
        </p:nvSpPr>
        <p:spPr>
          <a:xfrm>
            <a:off x="193920" y="698029"/>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smtClean="0">
                <a:ln>
                  <a:noFill/>
                </a:ln>
                <a:solidFill>
                  <a:srgbClr val="FFFFFF"/>
                </a:solidFill>
                <a:effectLst/>
                <a:highlight>
                  <a:srgbClr val="CE4D8E"/>
                </a:highlight>
                <a:uLnTx/>
                <a:uFillTx/>
                <a:latin typeface="Arial"/>
                <a:cs typeface="Poppins SemiBold"/>
                <a:sym typeface="Poppins SemiBold"/>
              </a:rPr>
              <a:t>Ví dụ 1:</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p:sp>
        <p:nvSpPr>
          <p:cNvPr id="12" name="Rectangle 11"/>
          <p:cNvSpPr/>
          <p:nvPr/>
        </p:nvSpPr>
        <p:spPr>
          <a:xfrm>
            <a:off x="514220" y="2446213"/>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2" name="Rectangle 1"/>
              <p:cNvSpPr/>
              <p:nvPr/>
            </p:nvSpPr>
            <p:spPr>
              <a:xfrm>
                <a:off x="1345712" y="2830934"/>
                <a:ext cx="7003158" cy="1536318"/>
              </a:xfrm>
              <a:prstGeom prst="rect">
                <a:avLst/>
              </a:prstGeom>
            </p:spPr>
            <p:txBody>
              <a:bodyPr wrap="square">
                <a:spAutoFit/>
              </a:bodyPr>
              <a:lstStyle/>
              <a:p>
                <a:pPr lvl="0" algn="just">
                  <a:lnSpc>
                    <a:spcPct val="150000"/>
                  </a:lnSpc>
                  <a:spcAft>
                    <a:spcPts val="500"/>
                  </a:spcAft>
                  <a:defRPr/>
                </a:pPr>
                <a:r>
                  <a:rPr lang="en-US" sz="1900" smtClean="0"/>
                  <a:t>b) Theo định lí Pythagore đảo, để tam giác </a:t>
                </a:r>
                <a14:m>
                  <m:oMath xmlns:m="http://schemas.openxmlformats.org/officeDocument/2006/math">
                    <m:r>
                      <a:rPr lang="en-US" sz="1900" i="1" smtClean="0">
                        <a:latin typeface="Cambria Math" panose="02040503050406030204" pitchFamily="18" charset="0"/>
                      </a:rPr>
                      <m:t>𝐴𝐵𝐶</m:t>
                    </m:r>
                  </m:oMath>
                </a14:m>
                <a:r>
                  <a:rPr lang="en-US" sz="1900"/>
                  <a:t> vuông tại </a:t>
                </a:r>
                <a14:m>
                  <m:oMath xmlns:m="http://schemas.openxmlformats.org/officeDocument/2006/math">
                    <m:r>
                      <a:rPr lang="en-US" sz="1900" i="1" smtClean="0">
                        <a:latin typeface="Cambria Math" panose="02040503050406030204" pitchFamily="18" charset="0"/>
                      </a:rPr>
                      <m:t>𝐴</m:t>
                    </m:r>
                  </m:oMath>
                </a14:m>
                <a:r>
                  <a:rPr lang="en-US" sz="1900"/>
                  <a:t> </a:t>
                </a:r>
                <a:r>
                  <a:rPr lang="en-US" sz="1900"/>
                  <a:t>thì </a:t>
                </a:r>
                <a:endParaRPr lang="en-US" sz="1900" i="1" smtClean="0">
                  <a:latin typeface="Cambria Math" panose="02040503050406030204" pitchFamily="18" charset="0"/>
                </a:endParaRPr>
              </a:p>
              <a:p>
                <a:pPr lvl="0" algn="just">
                  <a:lnSpc>
                    <a:spcPct val="150000"/>
                  </a:lnSpc>
                  <a:spcAft>
                    <a:spcPts val="500"/>
                  </a:spcAft>
                  <a:defRPr/>
                </a:pPr>
                <a14:m>
                  <m:oMath xmlns:m="http://schemas.openxmlformats.org/officeDocument/2006/math">
                    <m:sSup>
                      <m:sSupPr>
                        <m:ctrlPr>
                          <a:rPr lang="en-US" sz="1900" i="1">
                            <a:latin typeface="Cambria Math" panose="02040503050406030204" pitchFamily="18" charset="0"/>
                          </a:rPr>
                        </m:ctrlPr>
                      </m:sSupPr>
                      <m:e>
                        <m:r>
                          <a:rPr lang="en-US" sz="1900" i="1">
                            <a:latin typeface="Cambria Math" panose="02040503050406030204" pitchFamily="18" charset="0"/>
                          </a:rPr>
                          <m:t>𝐵</m:t>
                        </m:r>
                        <m:r>
                          <a:rPr lang="en-US" sz="1900" i="1">
                            <a:latin typeface="Cambria Math" panose="02040503050406030204" pitchFamily="18" charset="0"/>
                          </a:rPr>
                          <m:t>𝐶</m:t>
                        </m:r>
                      </m:e>
                      <m:sup>
                        <m:r>
                          <a:rPr lang="en-US" sz="1900" i="1">
                            <a:latin typeface="Cambria Math" panose="02040503050406030204" pitchFamily="18" charset="0"/>
                          </a:rPr>
                          <m:t>2</m:t>
                        </m:r>
                      </m:sup>
                    </m:sSup>
                    <m:r>
                      <a:rPr lang="en-US" sz="1900" i="1">
                        <a:latin typeface="Cambria Math" panose="02040503050406030204" pitchFamily="18" charset="0"/>
                      </a:rPr>
                      <m:t>=</m:t>
                    </m:r>
                    <m:sSup>
                      <m:sSupPr>
                        <m:ctrlPr>
                          <a:rPr lang="en-US" sz="1900" i="1">
                            <a:latin typeface="Cambria Math" panose="02040503050406030204" pitchFamily="18" charset="0"/>
                          </a:rPr>
                        </m:ctrlPr>
                      </m:sSupPr>
                      <m:e>
                        <m:r>
                          <a:rPr lang="en-US" sz="1900" i="1">
                            <a:latin typeface="Cambria Math" panose="02040503050406030204" pitchFamily="18" charset="0"/>
                          </a:rPr>
                          <m:t>𝐴𝐵</m:t>
                        </m:r>
                      </m:e>
                      <m:sup>
                        <m:r>
                          <a:rPr lang="en-US" sz="1900" i="1">
                            <a:latin typeface="Cambria Math" panose="02040503050406030204" pitchFamily="18" charset="0"/>
                          </a:rPr>
                          <m:t>2</m:t>
                        </m:r>
                      </m:sup>
                    </m:sSup>
                    <m:r>
                      <a:rPr lang="en-US" sz="1900" b="0" i="1" smtClean="0">
                        <a:latin typeface="Cambria Math" panose="02040503050406030204" pitchFamily="18" charset="0"/>
                      </a:rPr>
                      <m:t>+</m:t>
                    </m:r>
                    <m:sSup>
                      <m:sSupPr>
                        <m:ctrlPr>
                          <a:rPr lang="en-US" sz="1900" i="1">
                            <a:latin typeface="Cambria Math" panose="02040503050406030204" pitchFamily="18" charset="0"/>
                          </a:rPr>
                        </m:ctrlPr>
                      </m:sSupPr>
                      <m:e>
                        <m:r>
                          <a:rPr lang="en-US" sz="1900" i="1">
                            <a:latin typeface="Cambria Math" panose="02040503050406030204" pitchFamily="18" charset="0"/>
                          </a:rPr>
                          <m:t>𝐴𝐶</m:t>
                        </m:r>
                      </m:e>
                      <m:sup>
                        <m:r>
                          <a:rPr lang="en-US" sz="1900" i="1">
                            <a:latin typeface="Cambria Math" panose="02040503050406030204" pitchFamily="18" charset="0"/>
                          </a:rPr>
                          <m:t>2</m:t>
                        </m:r>
                      </m:sup>
                    </m:sSup>
                  </m:oMath>
                </a14:m>
                <a:r>
                  <a:rPr lang="en-US" sz="1900" smtClean="0"/>
                  <a:t>, </a:t>
                </a:r>
                <a:r>
                  <a:rPr lang="en-US" sz="1900"/>
                  <a:t>suy </a:t>
                </a:r>
                <a:r>
                  <a:rPr lang="en-US" sz="1900"/>
                  <a:t>ra </a:t>
                </a:r>
                <a14:m>
                  <m:oMath xmlns:m="http://schemas.openxmlformats.org/officeDocument/2006/math">
                    <m:sSup>
                      <m:sSupPr>
                        <m:ctrlPr>
                          <a:rPr lang="en-US" sz="1900" i="1">
                            <a:latin typeface="Cambria Math" panose="02040503050406030204" pitchFamily="18" charset="0"/>
                          </a:rPr>
                        </m:ctrlPr>
                      </m:sSupPr>
                      <m:e>
                        <m:r>
                          <a:rPr lang="en-US" sz="1900" i="1">
                            <a:latin typeface="Cambria Math" panose="02040503050406030204" pitchFamily="18" charset="0"/>
                          </a:rPr>
                          <m:t>𝑥</m:t>
                        </m:r>
                      </m:e>
                      <m:sup>
                        <m:r>
                          <a:rPr lang="en-US" sz="1900" i="1">
                            <a:latin typeface="Cambria Math" panose="02040503050406030204" pitchFamily="18" charset="0"/>
                          </a:rPr>
                          <m:t>2</m:t>
                        </m:r>
                      </m:sup>
                    </m:sSup>
                    <m:r>
                      <a:rPr lang="en-US" sz="1900" i="1">
                        <a:latin typeface="Cambria Math" panose="02040503050406030204" pitchFamily="18" charset="0"/>
                      </a:rPr>
                      <m:t>=</m:t>
                    </m:r>
                    <m:sSup>
                      <m:sSupPr>
                        <m:ctrlPr>
                          <a:rPr lang="en-US" sz="1900" i="1">
                            <a:latin typeface="Cambria Math" panose="02040503050406030204" pitchFamily="18" charset="0"/>
                          </a:rPr>
                        </m:ctrlPr>
                      </m:sSupPr>
                      <m:e>
                        <m:r>
                          <a:rPr lang="en-US" sz="1900" i="1">
                            <a:latin typeface="Cambria Math" panose="02040503050406030204" pitchFamily="18" charset="0"/>
                          </a:rPr>
                          <m:t>3</m:t>
                        </m:r>
                      </m:e>
                      <m:sup>
                        <m:r>
                          <a:rPr lang="en-US" sz="1900" i="1">
                            <a:latin typeface="Cambria Math" panose="02040503050406030204" pitchFamily="18" charset="0"/>
                          </a:rPr>
                          <m:t>2</m:t>
                        </m:r>
                      </m:sup>
                    </m:sSup>
                    <m:r>
                      <a:rPr lang="en-US" sz="1900" b="0" i="1" smtClean="0">
                        <a:latin typeface="Cambria Math" panose="02040503050406030204" pitchFamily="18" charset="0"/>
                      </a:rPr>
                      <m:t>+</m:t>
                    </m:r>
                    <m:sSup>
                      <m:sSupPr>
                        <m:ctrlPr>
                          <a:rPr lang="en-US" sz="1900" i="1">
                            <a:latin typeface="Cambria Math" panose="02040503050406030204" pitchFamily="18" charset="0"/>
                          </a:rPr>
                        </m:ctrlPr>
                      </m:sSupPr>
                      <m:e>
                        <m:r>
                          <a:rPr lang="en-US" sz="1900" i="1">
                            <a:latin typeface="Cambria Math" panose="02040503050406030204" pitchFamily="18" charset="0"/>
                          </a:rPr>
                          <m:t>4</m:t>
                        </m:r>
                      </m:e>
                      <m:sup>
                        <m:r>
                          <a:rPr lang="en-US" sz="1900" i="1">
                            <a:latin typeface="Cambria Math" panose="02040503050406030204" pitchFamily="18" charset="0"/>
                          </a:rPr>
                          <m:t>2</m:t>
                        </m:r>
                      </m:sup>
                    </m:sSup>
                  </m:oMath>
                </a14:m>
                <a:r>
                  <a:rPr lang="en-US" sz="1900"/>
                  <a:t>, hay </a:t>
                </a:r>
                <a14:m>
                  <m:oMath xmlns:m="http://schemas.openxmlformats.org/officeDocument/2006/math">
                    <m:r>
                      <a:rPr lang="en-US" sz="1900" i="1" smtClean="0">
                        <a:latin typeface="Cambria Math" panose="02040503050406030204" pitchFamily="18" charset="0"/>
                      </a:rPr>
                      <m:t>𝑥</m:t>
                    </m:r>
                    <m:r>
                      <a:rPr lang="en-US" sz="1900" i="1" smtClean="0">
                        <a:latin typeface="Cambria Math" panose="02040503050406030204" pitchFamily="18" charset="0"/>
                      </a:rPr>
                      <m:t>=5</m:t>
                    </m:r>
                  </m:oMath>
                </a14:m>
                <a:r>
                  <a:rPr lang="en-US" sz="1900"/>
                  <a:t>.</a:t>
                </a:r>
              </a:p>
              <a:p>
                <a:pPr lvl="0" algn="just">
                  <a:lnSpc>
                    <a:spcPct val="150000"/>
                  </a:lnSpc>
                  <a:spcAft>
                    <a:spcPts val="500"/>
                  </a:spcAft>
                  <a:defRPr/>
                </a:pPr>
                <a:r>
                  <a:rPr lang="en-US" sz="1900"/>
                  <a:t>Vậy </a:t>
                </a:r>
                <a14:m>
                  <m:oMath xmlns:m="http://schemas.openxmlformats.org/officeDocument/2006/math">
                    <m:r>
                      <a:rPr lang="en-US" sz="1900" i="1" smtClean="0">
                        <a:latin typeface="Cambria Math" panose="02040503050406030204" pitchFamily="18" charset="0"/>
                      </a:rPr>
                      <m:t>𝑥</m:t>
                    </m:r>
                    <m:r>
                      <a:rPr lang="en-US" sz="1900" i="1" smtClean="0">
                        <a:latin typeface="Cambria Math" panose="02040503050406030204" pitchFamily="18" charset="0"/>
                      </a:rPr>
                      <m:t>=5</m:t>
                    </m:r>
                  </m:oMath>
                </a14:m>
                <a:r>
                  <a:rPr lang="en-US" sz="1900"/>
                  <a:t>.</a:t>
                </a:r>
                <a:endParaRPr lang="en-US" sz="1900"/>
              </a:p>
            </p:txBody>
          </p:sp>
        </mc:Choice>
        <mc:Fallback>
          <p:sp>
            <p:nvSpPr>
              <p:cNvPr id="2" name="Rectangle 1"/>
              <p:cNvSpPr>
                <a:spLocks noRot="1" noChangeAspect="1" noMove="1" noResize="1" noEditPoints="1" noAdjustHandles="1" noChangeArrowheads="1" noChangeShapeType="1" noTextEdit="1"/>
              </p:cNvSpPr>
              <p:nvPr/>
            </p:nvSpPr>
            <p:spPr>
              <a:xfrm>
                <a:off x="1345712" y="2830934"/>
                <a:ext cx="7003158" cy="1536318"/>
              </a:xfrm>
              <a:prstGeom prst="rect">
                <a:avLst/>
              </a:prstGeom>
              <a:blipFill>
                <a:blip r:embed="rId6"/>
                <a:stretch>
                  <a:fillRect l="-870" b="-2381"/>
                </a:stretch>
              </a:blipFill>
            </p:spPr>
            <p:txBody>
              <a:bodyPr/>
              <a:lstStyle/>
              <a:p>
                <a:r>
                  <a:rPr lang="en-US">
                    <a:noFill/>
                  </a:rPr>
                  <a:t> </a:t>
                </a:r>
              </a:p>
            </p:txBody>
          </p:sp>
        </mc:Fallback>
      </mc:AlternateContent>
    </p:spTree>
    <p:extLst>
      <p:ext uri="{BB962C8B-B14F-4D97-AF65-F5344CB8AC3E}">
        <p14:creationId xmlns:p14="http://schemas.microsoft.com/office/powerpoint/2010/main" val="27546655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sp>
        <p:nvSpPr>
          <p:cNvPr id="27" name="Rounded Rectangle 26"/>
          <p:cNvSpPr/>
          <p:nvPr/>
        </p:nvSpPr>
        <p:spPr>
          <a:xfrm>
            <a:off x="8588057" y="151051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0" name="Rounded Rectangle 9"/>
          <p:cNvSpPr/>
          <p:nvPr/>
        </p:nvSpPr>
        <p:spPr>
          <a:xfrm>
            <a:off x="8424000" y="109392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pic>
        <p:nvPicPr>
          <p:cNvPr id="9" name="Google Shape;1589;p47"/>
          <p:cNvPicPr preferRelativeResize="0"/>
          <p:nvPr/>
        </p:nvPicPr>
        <p:blipFill rotWithShape="1">
          <a:blip r:embed="rId3">
            <a:alphaModFix/>
          </a:blip>
          <a:srcRect l="21204"/>
          <a:stretch/>
        </p:blipFill>
        <p:spPr>
          <a:xfrm flipH="1">
            <a:off x="-78059" y="3896140"/>
            <a:ext cx="1318462" cy="1369572"/>
          </a:xfrm>
          <a:prstGeom prst="rect">
            <a:avLst/>
          </a:prstGeom>
          <a:noFill/>
          <a:ln>
            <a:noFill/>
          </a:ln>
        </p:spPr>
      </p:pic>
      <p:pic>
        <p:nvPicPr>
          <p:cNvPr id="11" name="Google Shape;1590;p47"/>
          <p:cNvPicPr preferRelativeResize="0"/>
          <p:nvPr/>
        </p:nvPicPr>
        <p:blipFill>
          <a:blip r:embed="rId4">
            <a:alphaModFix/>
          </a:blip>
          <a:stretch>
            <a:fillRect/>
          </a:stretch>
        </p:blipFill>
        <p:spPr>
          <a:xfrm>
            <a:off x="0" y="138861"/>
            <a:ext cx="1445186" cy="1453455"/>
          </a:xfrm>
          <a:prstGeom prst="rect">
            <a:avLst/>
          </a:prstGeom>
          <a:noFill/>
          <a:ln>
            <a:noFill/>
          </a:ln>
        </p:spPr>
      </p:pic>
      <p:sp>
        <p:nvSpPr>
          <p:cNvPr id="12" name="TextBox 11"/>
          <p:cNvSpPr txBox="1"/>
          <p:nvPr/>
        </p:nvSpPr>
        <p:spPr>
          <a:xfrm>
            <a:off x="2087558" y="830881"/>
            <a:ext cx="1918032" cy="60016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smtClean="0">
                <a:ln>
                  <a:noFill/>
                </a:ln>
                <a:solidFill>
                  <a:srgbClr val="070185"/>
                </a:solidFill>
                <a:effectLst/>
                <a:uLnTx/>
                <a:uFillTx/>
                <a:latin typeface="Arial"/>
                <a:ea typeface="+mn-ea"/>
                <a:cs typeface="Arial" panose="020B0604020202020204" pitchFamily="34" charset="0"/>
              </a:rPr>
              <a:t>Luyện tập 1</a:t>
            </a:r>
            <a:endParaRPr kumimoji="0" lang="en-US" sz="2200" b="1" i="0" u="none" strike="noStrike" kern="1200" cap="none" spc="0" normalizeH="0" baseline="0" noProof="0">
              <a:ln>
                <a:noFill/>
              </a:ln>
              <a:solidFill>
                <a:srgbClr val="070185"/>
              </a:solidFill>
              <a:effectLst/>
              <a:uLnTx/>
              <a:uFillTx/>
              <a:latin typeface="Arial"/>
              <a:ea typeface="+mn-ea"/>
              <a:cs typeface="Arial" panose="020B0604020202020204" pitchFamily="34" charset="0"/>
            </a:endParaRPr>
          </a:p>
        </p:txBody>
      </p:sp>
      <p:sp>
        <p:nvSpPr>
          <p:cNvPr id="13" name="Rectangle 1"/>
          <p:cNvSpPr>
            <a:spLocks noChangeArrowheads="1"/>
          </p:cNvSpPr>
          <p:nvPr/>
        </p:nvSpPr>
        <p:spPr bwMode="auto">
          <a:xfrm>
            <a:off x="839599" y="1592316"/>
            <a:ext cx="441395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spcBef>
                <a:spcPts val="600"/>
              </a:spcBef>
              <a:spcAft>
                <a:spcPts val="600"/>
              </a:spcAft>
              <a:buClrTx/>
            </a:pPr>
            <a:r>
              <a:rPr lang="vi-VN" altLang="en-US" sz="2000">
                <a:solidFill>
                  <a:srgbClr val="000000"/>
                </a:solidFill>
                <a:ea typeface="Open Sans"/>
              </a:rPr>
              <a:t>Trên giấy kẻ ô vuông (cạnh ô vuông bằng 1 cm), cho các điểm A, B, C như Hình 9.35. Tính độ dài các cạnh của tam </a:t>
            </a:r>
            <a:r>
              <a:rPr lang="vi-VN" altLang="en-US" sz="2000">
                <a:solidFill>
                  <a:srgbClr val="000000"/>
                </a:solidFill>
                <a:ea typeface="Open Sans"/>
              </a:rPr>
              <a:t>giác </a:t>
            </a:r>
            <a:r>
              <a:rPr lang="vi-VN" altLang="en-US" sz="2000" smtClean="0">
                <a:solidFill>
                  <a:srgbClr val="000000"/>
                </a:solidFill>
                <a:ea typeface="Open Sans"/>
              </a:rPr>
              <a:t>ABC.</a:t>
            </a:r>
          </a:p>
        </p:txBody>
      </p:sp>
      <p:pic>
        <p:nvPicPr>
          <p:cNvPr id="14" name="Picture 1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300000"/>
                    </a14:imgEffect>
                    <a14:imgEffect>
                      <a14:brightnessContrast contrast="20000"/>
                    </a14:imgEffect>
                  </a14:imgLayer>
                </a14:imgProps>
              </a:ext>
            </a:extLst>
          </a:blip>
          <a:stretch>
            <a:fillRect/>
          </a:stretch>
        </p:blipFill>
        <p:spPr>
          <a:xfrm>
            <a:off x="5681791" y="1685481"/>
            <a:ext cx="2742209" cy="2941923"/>
          </a:xfrm>
          <a:prstGeom prst="rect">
            <a:avLst/>
          </a:prstGeom>
        </p:spPr>
      </p:pic>
      <p:cxnSp>
        <p:nvCxnSpPr>
          <p:cNvPr id="15" name="Straight Connector 14"/>
          <p:cNvCxnSpPr/>
          <p:nvPr/>
        </p:nvCxnSpPr>
        <p:spPr>
          <a:xfrm flipV="1">
            <a:off x="6332807" y="2285907"/>
            <a:ext cx="1458602" cy="40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6332807" y="3751428"/>
            <a:ext cx="1458602" cy="40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332807" y="2285907"/>
            <a:ext cx="0" cy="14655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798328" y="2285906"/>
            <a:ext cx="0" cy="14655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7746221" y="1951616"/>
            <a:ext cx="370614" cy="400110"/>
          </a:xfrm>
          <a:prstGeom prst="rect">
            <a:avLst/>
          </a:prstGeom>
        </p:spPr>
        <p:txBody>
          <a:bodyPr wrap="none">
            <a:spAutoFit/>
          </a:bodyPr>
          <a:lstStyle/>
          <a:p>
            <a:r>
              <a:rPr lang="en-US" altLang="en-US" sz="2000" smtClean="0">
                <a:ea typeface="Open Sans"/>
              </a:rPr>
              <a:t>N</a:t>
            </a:r>
            <a:endParaRPr lang="en-US"/>
          </a:p>
        </p:txBody>
      </p:sp>
      <p:sp>
        <p:nvSpPr>
          <p:cNvPr id="23" name="Rectangle 22"/>
          <p:cNvSpPr/>
          <p:nvPr/>
        </p:nvSpPr>
        <p:spPr>
          <a:xfrm>
            <a:off x="5986309" y="1951616"/>
            <a:ext cx="397866" cy="400110"/>
          </a:xfrm>
          <a:prstGeom prst="rect">
            <a:avLst/>
          </a:prstGeom>
        </p:spPr>
        <p:txBody>
          <a:bodyPr wrap="none">
            <a:spAutoFit/>
          </a:bodyPr>
          <a:lstStyle/>
          <a:p>
            <a:r>
              <a:rPr lang="en-US" altLang="en-US" sz="2000" smtClean="0">
                <a:ea typeface="Open Sans"/>
              </a:rPr>
              <a:t>M</a:t>
            </a:r>
            <a:endParaRPr lang="en-US"/>
          </a:p>
        </p:txBody>
      </p:sp>
      <p:sp>
        <p:nvSpPr>
          <p:cNvPr id="24" name="Rectangle 23"/>
          <p:cNvSpPr/>
          <p:nvPr/>
        </p:nvSpPr>
        <p:spPr>
          <a:xfrm>
            <a:off x="6006851" y="3727890"/>
            <a:ext cx="356188" cy="400110"/>
          </a:xfrm>
          <a:prstGeom prst="rect">
            <a:avLst/>
          </a:prstGeom>
        </p:spPr>
        <p:txBody>
          <a:bodyPr wrap="none">
            <a:spAutoFit/>
          </a:bodyPr>
          <a:lstStyle/>
          <a:p>
            <a:r>
              <a:rPr lang="en-US" altLang="en-US" sz="2000" smtClean="0">
                <a:ea typeface="Open Sans"/>
              </a:rPr>
              <a:t>P</a:t>
            </a:r>
            <a:endParaRPr lang="en-US"/>
          </a:p>
        </p:txBody>
      </p:sp>
    </p:spTree>
    <p:extLst>
      <p:ext uri="{BB962C8B-B14F-4D97-AF65-F5344CB8AC3E}">
        <p14:creationId xmlns:p14="http://schemas.microsoft.com/office/powerpoint/2010/main" val="179292992"/>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par>
                                <p:cTn id="13" presetID="14" presetClass="entr" presetSubtype="1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par>
                                <p:cTn id="21" presetID="22"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up)">
                                      <p:cBhvr>
                                        <p:cTn id="23" dur="500"/>
                                        <p:tgtEl>
                                          <p:spTgt spid="17"/>
                                        </p:tgtEl>
                                      </p:cBhvr>
                                    </p:animEffect>
                                  </p:childTnLst>
                                </p:cTn>
                              </p:par>
                              <p:par>
                                <p:cTn id="24" presetID="22" presetClass="entr" presetSubtype="1"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up)">
                                      <p:cBhvr>
                                        <p:cTn id="26" dur="500"/>
                                        <p:tgtEl>
                                          <p:spTgt spid="16"/>
                                        </p:tgtEl>
                                      </p:cBhvr>
                                    </p:animEffect>
                                  </p:childTnLst>
                                </p:cTn>
                              </p:par>
                              <p:par>
                                <p:cTn id="27" presetID="22" presetClass="entr" presetSubtype="1"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up)">
                                      <p:cBhvr>
                                        <p:cTn id="29" dur="500"/>
                                        <p:tgtEl>
                                          <p:spTgt spid="19"/>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up)">
                                      <p:cBhvr>
                                        <p:cTn id="32" dur="500"/>
                                        <p:tgtEl>
                                          <p:spTgt spid="23"/>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up)">
                                      <p:cBhvr>
                                        <p:cTn id="35" dur="500"/>
                                        <p:tgtEl>
                                          <p:spTgt spid="22"/>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up)">
                                      <p:cBhvr>
                                        <p:cTn id="3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22" grpId="0"/>
      <p:bldP spid="23"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sp>
        <p:nvSpPr>
          <p:cNvPr id="27" name="Rounded Rectangle 26"/>
          <p:cNvSpPr/>
          <p:nvPr/>
        </p:nvSpPr>
        <p:spPr>
          <a:xfrm>
            <a:off x="8588057" y="151051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0" name="Rounded Rectangle 9"/>
          <p:cNvSpPr/>
          <p:nvPr/>
        </p:nvSpPr>
        <p:spPr>
          <a:xfrm>
            <a:off x="8424000" y="109392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pic>
        <p:nvPicPr>
          <p:cNvPr id="18" name="Google Shape;1589;p47"/>
          <p:cNvPicPr preferRelativeResize="0"/>
          <p:nvPr/>
        </p:nvPicPr>
        <p:blipFill rotWithShape="1">
          <a:blip r:embed="rId3">
            <a:alphaModFix/>
          </a:blip>
          <a:srcRect l="21204"/>
          <a:stretch/>
        </p:blipFill>
        <p:spPr>
          <a:xfrm>
            <a:off x="8032805" y="4071069"/>
            <a:ext cx="1045597" cy="1207604"/>
          </a:xfrm>
          <a:prstGeom prst="rect">
            <a:avLst/>
          </a:prstGeom>
          <a:noFill/>
          <a:ln>
            <a:noFill/>
          </a:ln>
        </p:spPr>
      </p:pic>
      <p:pic>
        <p:nvPicPr>
          <p:cNvPr id="20" name="Google Shape;1590;p47"/>
          <p:cNvPicPr preferRelativeResize="0"/>
          <p:nvPr/>
        </p:nvPicPr>
        <p:blipFill>
          <a:blip r:embed="rId4">
            <a:alphaModFix/>
          </a:blip>
          <a:stretch>
            <a:fillRect/>
          </a:stretch>
        </p:blipFill>
        <p:spPr>
          <a:xfrm>
            <a:off x="18736" y="224389"/>
            <a:ext cx="890546" cy="802849"/>
          </a:xfrm>
          <a:prstGeom prst="rect">
            <a:avLst/>
          </a:prstGeom>
          <a:noFill/>
          <a:ln>
            <a:noFill/>
          </a:ln>
        </p:spPr>
      </p:pic>
      <p:pic>
        <p:nvPicPr>
          <p:cNvPr id="21" name="Picture 20"/>
          <p:cNvPicPr>
            <a:picLocks noChangeAspect="1"/>
          </p:cNvPicPr>
          <p:nvPr/>
        </p:nvPicPr>
        <p:blipFill>
          <a:blip r:embed="rId5"/>
          <a:stretch>
            <a:fillRect/>
          </a:stretch>
        </p:blipFill>
        <p:spPr>
          <a:xfrm>
            <a:off x="381659" y="1125729"/>
            <a:ext cx="2320565" cy="2490740"/>
          </a:xfrm>
          <a:prstGeom prst="rect">
            <a:avLst/>
          </a:prstGeom>
        </p:spPr>
      </p:pic>
      <p:sp>
        <p:nvSpPr>
          <p:cNvPr id="25" name="Rectangle 24"/>
          <p:cNvSpPr/>
          <p:nvPr/>
        </p:nvSpPr>
        <p:spPr>
          <a:xfrm>
            <a:off x="4396323" y="616037"/>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26" name="Rectangle 25"/>
              <p:cNvSpPr/>
              <p:nvPr/>
            </p:nvSpPr>
            <p:spPr>
              <a:xfrm>
                <a:off x="2840603" y="1029336"/>
                <a:ext cx="6301408" cy="1426288"/>
              </a:xfrm>
              <a:prstGeom prst="rect">
                <a:avLst/>
              </a:prstGeom>
            </p:spPr>
            <p:txBody>
              <a:bodyPr wrap="square">
                <a:spAutoFit/>
              </a:bodyPr>
              <a:lstStyle/>
              <a:p>
                <a:pPr algn="just">
                  <a:lnSpc>
                    <a:spcPct val="150000"/>
                  </a:lnSpc>
                  <a:spcBef>
                    <a:spcPts val="400"/>
                  </a:spcBef>
                  <a:spcAft>
                    <a:spcPts val="400"/>
                  </a:spcAft>
                </a:pPr>
                <a:r>
                  <a:rPr lang="en-US" sz="1700" smtClean="0">
                    <a:latin typeface="+mn-lt"/>
                    <a:ea typeface="Dotum" panose="020B0600000101010101" pitchFamily="34" charset="-127"/>
                    <a:cs typeface="Times New Roman" panose="02020603050405020304" pitchFamily="18" charset="0"/>
                  </a:rPr>
                  <a:t>Qua </a:t>
                </a:r>
                <a14:m>
                  <m:oMath xmlns:m="http://schemas.openxmlformats.org/officeDocument/2006/math">
                    <m:r>
                      <a:rPr lang="en-US" sz="1700" i="1">
                        <a:effectLst/>
                        <a:latin typeface="+mn-lt"/>
                        <a:ea typeface="Dotum" panose="020B0600000101010101" pitchFamily="34" charset="-127"/>
                        <a:cs typeface="Times New Roman" panose="02020603050405020304" pitchFamily="18" charset="0"/>
                      </a:rPr>
                      <m:t>𝐶</m:t>
                    </m:r>
                    <m:r>
                      <a:rPr lang="en-US" sz="1700" i="1">
                        <a:effectLst/>
                        <a:latin typeface="+mn-lt"/>
                        <a:ea typeface="Dotum" panose="020B0600000101010101" pitchFamily="34" charset="-127"/>
                        <a:cs typeface="Times New Roman" panose="02020603050405020304" pitchFamily="18" charset="0"/>
                      </a:rPr>
                      <m:t> </m:t>
                    </m:r>
                  </m:oMath>
                </a14:m>
                <a:r>
                  <a:rPr lang="en-US" sz="1700">
                    <a:effectLst/>
                    <a:latin typeface="+mn-lt"/>
                    <a:ea typeface="Dotum" panose="020B0600000101010101" pitchFamily="34" charset="-127"/>
                    <a:cs typeface="Times New Roman" panose="02020603050405020304" pitchFamily="18" charset="0"/>
                  </a:rPr>
                  <a:t>kẻ </a:t>
                </a:r>
                <a14:m>
                  <m:oMath xmlns:m="http://schemas.openxmlformats.org/officeDocument/2006/math">
                    <m:r>
                      <a:rPr lang="en-US" sz="1700" i="1">
                        <a:effectLst/>
                        <a:latin typeface="+mn-lt"/>
                        <a:ea typeface="Dotum" panose="020B0600000101010101" pitchFamily="34" charset="-127"/>
                        <a:cs typeface="Times New Roman" panose="02020603050405020304" pitchFamily="18" charset="0"/>
                      </a:rPr>
                      <m:t>𝑀𝑁</m:t>
                    </m:r>
                  </m:oMath>
                </a14:m>
                <a:r>
                  <a:rPr lang="en-US" sz="1700">
                    <a:effectLst/>
                    <a:latin typeface="+mn-lt"/>
                    <a:ea typeface="Dotum" panose="020B0600000101010101" pitchFamily="34" charset="-127"/>
                    <a:cs typeface="Times New Roman" panose="02020603050405020304" pitchFamily="18" charset="0"/>
                  </a:rPr>
                  <a:t>; qua </a:t>
                </a:r>
                <a14:m>
                  <m:oMath xmlns:m="http://schemas.openxmlformats.org/officeDocument/2006/math">
                    <m:r>
                      <a:rPr lang="en-US" sz="1700" i="1">
                        <a:effectLst/>
                        <a:latin typeface="+mn-lt"/>
                        <a:ea typeface="Dotum" panose="020B0600000101010101" pitchFamily="34" charset="-127"/>
                        <a:cs typeface="Times New Roman" panose="02020603050405020304" pitchFamily="18" charset="0"/>
                      </a:rPr>
                      <m:t>𝐵</m:t>
                    </m:r>
                  </m:oMath>
                </a14:m>
                <a:r>
                  <a:rPr lang="en-US" sz="1700">
                    <a:effectLst/>
                    <a:latin typeface="+mn-lt"/>
                    <a:ea typeface="Dotum" panose="020B0600000101010101" pitchFamily="34" charset="-127"/>
                    <a:cs typeface="Times New Roman" panose="02020603050405020304" pitchFamily="18" charset="0"/>
                  </a:rPr>
                  <a:t> kẻ </a:t>
                </a:r>
                <a14:m>
                  <m:oMath xmlns:m="http://schemas.openxmlformats.org/officeDocument/2006/math">
                    <m:r>
                      <a:rPr lang="en-US" sz="1700" i="1">
                        <a:effectLst/>
                        <a:latin typeface="+mn-lt"/>
                        <a:ea typeface="Dotum" panose="020B0600000101010101" pitchFamily="34" charset="-127"/>
                        <a:cs typeface="Times New Roman" panose="02020603050405020304" pitchFamily="18" charset="0"/>
                      </a:rPr>
                      <m:t>𝐵𝑃</m:t>
                    </m:r>
                  </m:oMath>
                </a14:m>
                <a:r>
                  <a:rPr lang="en-US" sz="1700">
                    <a:effectLst/>
                    <a:latin typeface="+mn-lt"/>
                    <a:ea typeface="Dotum" panose="020B0600000101010101" pitchFamily="34" charset="-127"/>
                    <a:cs typeface="Times New Roman" panose="02020603050405020304" pitchFamily="18" charset="0"/>
                  </a:rPr>
                  <a:t> sao cho </a:t>
                </a:r>
                <a14:m>
                  <m:oMath xmlns:m="http://schemas.openxmlformats.org/officeDocument/2006/math">
                    <m:r>
                      <a:rPr lang="en-US" sz="1700" i="1">
                        <a:effectLst/>
                        <a:latin typeface="+mn-lt"/>
                        <a:ea typeface="Dotum" panose="020B0600000101010101" pitchFamily="34" charset="-127"/>
                        <a:cs typeface="Times New Roman" panose="02020603050405020304" pitchFamily="18" charset="0"/>
                      </a:rPr>
                      <m:t>𝑀𝑁</m:t>
                    </m:r>
                    <m:r>
                      <a:rPr lang="en-US" sz="1700" i="1">
                        <a:effectLst/>
                        <a:latin typeface="+mn-lt"/>
                        <a:ea typeface="Dotum" panose="020B0600000101010101" pitchFamily="34" charset="-127"/>
                        <a:cs typeface="Times New Roman" panose="02020603050405020304" pitchFamily="18" charset="0"/>
                      </a:rPr>
                      <m:t>//</m:t>
                    </m:r>
                    <m:r>
                      <a:rPr lang="en-US" sz="1700" i="1">
                        <a:effectLst/>
                        <a:latin typeface="+mn-lt"/>
                        <a:ea typeface="Dotum" panose="020B0600000101010101" pitchFamily="34" charset="-127"/>
                        <a:cs typeface="Times New Roman" panose="02020603050405020304" pitchFamily="18" charset="0"/>
                      </a:rPr>
                      <m:t>𝐵𝑃</m:t>
                    </m:r>
                  </m:oMath>
                </a14:m>
                <a:r>
                  <a:rPr lang="en-US" sz="17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1700" i="1">
                        <a:effectLst/>
                        <a:latin typeface="+mn-lt"/>
                        <a:ea typeface="Dotum" panose="020B0600000101010101" pitchFamily="34" charset="-127"/>
                        <a:cs typeface="Times New Roman" panose="02020603050405020304" pitchFamily="18" charset="0"/>
                      </a:rPr>
                      <m:t>𝑀𝑁</m:t>
                    </m:r>
                    <m:r>
                      <a:rPr lang="en-US" sz="1700" i="1">
                        <a:effectLst/>
                        <a:latin typeface="+mn-lt"/>
                        <a:ea typeface="Dotum" panose="020B0600000101010101" pitchFamily="34" charset="-127"/>
                        <a:cs typeface="Times New Roman" panose="02020603050405020304" pitchFamily="18" charset="0"/>
                      </a:rPr>
                      <m:t>=</m:t>
                    </m:r>
                    <m:r>
                      <a:rPr lang="en-US" sz="1700" i="1">
                        <a:effectLst/>
                        <a:latin typeface="+mn-lt"/>
                        <a:ea typeface="Dotum" panose="020B0600000101010101" pitchFamily="34" charset="-127"/>
                        <a:cs typeface="Times New Roman" panose="02020603050405020304" pitchFamily="18" charset="0"/>
                      </a:rPr>
                      <m:t>𝐵𝑃</m:t>
                    </m:r>
                  </m:oMath>
                </a14:m>
                <a:r>
                  <a:rPr lang="en-US" sz="1700">
                    <a:effectLst/>
                    <a:latin typeface="+mn-lt"/>
                    <a:ea typeface="Dotum" panose="020B0600000101010101" pitchFamily="34" charset="-127"/>
                    <a:cs typeface="Times New Roman" panose="02020603050405020304" pitchFamily="18" charset="0"/>
                  </a:rPr>
                  <a:t>.</a:t>
                </a:r>
                <a:endParaRPr lang="en-US" sz="1700">
                  <a:effectLst/>
                  <a:latin typeface="+mn-lt"/>
                  <a:ea typeface="Arial" panose="020B0604020202020204" pitchFamily="34" charset="0"/>
                  <a:cs typeface="Times New Roman" panose="02020603050405020304" pitchFamily="18" charset="0"/>
                </a:endParaRPr>
              </a:p>
              <a:p>
                <a:pPr algn="just">
                  <a:lnSpc>
                    <a:spcPct val="150000"/>
                  </a:lnSpc>
                  <a:spcBef>
                    <a:spcPts val="400"/>
                  </a:spcBef>
                  <a:spcAft>
                    <a:spcPts val="400"/>
                  </a:spcAft>
                </a:pPr>
                <a:r>
                  <a:rPr lang="en-US" sz="1700" smtClean="0">
                    <a:effectLst/>
                    <a:latin typeface="+mn-lt"/>
                    <a:ea typeface="Dotum" panose="020B0600000101010101" pitchFamily="34" charset="-127"/>
                    <a:cs typeface="Times New Roman" panose="02020603050405020304" pitchFamily="18" charset="0"/>
                  </a:rPr>
                  <a:t>Qua </a:t>
                </a:r>
                <a14:m>
                  <m:oMath xmlns:m="http://schemas.openxmlformats.org/officeDocument/2006/math">
                    <m:r>
                      <a:rPr lang="en-US" sz="1700" i="1">
                        <a:effectLst/>
                        <a:latin typeface="+mn-lt"/>
                        <a:ea typeface="Dotum" panose="020B0600000101010101" pitchFamily="34" charset="-127"/>
                        <a:cs typeface="Times New Roman" panose="02020603050405020304" pitchFamily="18" charset="0"/>
                      </a:rPr>
                      <m:t>𝐴</m:t>
                    </m:r>
                  </m:oMath>
                </a14:m>
                <a:r>
                  <a:rPr lang="en-US" sz="1700">
                    <a:effectLst/>
                    <a:latin typeface="+mn-lt"/>
                    <a:ea typeface="Dotum" panose="020B0600000101010101" pitchFamily="34" charset="-127"/>
                    <a:cs typeface="Times New Roman" panose="02020603050405020304" pitchFamily="18" charset="0"/>
                  </a:rPr>
                  <a:t> kẻ </a:t>
                </a:r>
                <a14:m>
                  <m:oMath xmlns:m="http://schemas.openxmlformats.org/officeDocument/2006/math">
                    <m:r>
                      <a:rPr lang="en-US" sz="1700" i="1">
                        <a:effectLst/>
                        <a:latin typeface="+mn-lt"/>
                        <a:ea typeface="Dotum" panose="020B0600000101010101" pitchFamily="34" charset="-127"/>
                        <a:cs typeface="Times New Roman" panose="02020603050405020304" pitchFamily="18" charset="0"/>
                      </a:rPr>
                      <m:t>𝑀𝑃</m:t>
                    </m:r>
                  </m:oMath>
                </a14:m>
                <a:r>
                  <a:rPr lang="en-US" sz="1700">
                    <a:effectLst/>
                    <a:latin typeface="+mn-lt"/>
                    <a:ea typeface="Dotum" panose="020B0600000101010101" pitchFamily="34" charset="-127"/>
                    <a:cs typeface="Times New Roman" panose="02020603050405020304" pitchFamily="18" charset="0"/>
                  </a:rPr>
                  <a:t>; qua </a:t>
                </a:r>
                <a14:m>
                  <m:oMath xmlns:m="http://schemas.openxmlformats.org/officeDocument/2006/math">
                    <m:r>
                      <a:rPr lang="en-US" sz="1700" i="1">
                        <a:effectLst/>
                        <a:latin typeface="+mn-lt"/>
                        <a:ea typeface="Dotum" panose="020B0600000101010101" pitchFamily="34" charset="-127"/>
                        <a:cs typeface="Times New Roman" panose="02020603050405020304" pitchFamily="18" charset="0"/>
                      </a:rPr>
                      <m:t>𝐵</m:t>
                    </m:r>
                  </m:oMath>
                </a14:m>
                <a:r>
                  <a:rPr lang="en-US" sz="1700">
                    <a:effectLst/>
                    <a:latin typeface="+mn-lt"/>
                    <a:ea typeface="Dotum" panose="020B0600000101010101" pitchFamily="34" charset="-127"/>
                    <a:cs typeface="Times New Roman" panose="02020603050405020304" pitchFamily="18" charset="0"/>
                  </a:rPr>
                  <a:t> kẻ </a:t>
                </a:r>
                <a14:m>
                  <m:oMath xmlns:m="http://schemas.openxmlformats.org/officeDocument/2006/math">
                    <m:r>
                      <a:rPr lang="en-US" sz="1700" i="1">
                        <a:effectLst/>
                        <a:latin typeface="+mn-lt"/>
                        <a:ea typeface="Dotum" panose="020B0600000101010101" pitchFamily="34" charset="-127"/>
                        <a:cs typeface="Times New Roman" panose="02020603050405020304" pitchFamily="18" charset="0"/>
                      </a:rPr>
                      <m:t>𝐵𝑁</m:t>
                    </m:r>
                  </m:oMath>
                </a14:m>
                <a:r>
                  <a:rPr lang="en-US" sz="1700">
                    <a:effectLst/>
                    <a:latin typeface="+mn-lt"/>
                    <a:ea typeface="Dotum" panose="020B0600000101010101" pitchFamily="34" charset="-127"/>
                    <a:cs typeface="Times New Roman" panose="02020603050405020304" pitchFamily="18" charset="0"/>
                  </a:rPr>
                  <a:t> sao cho </a:t>
                </a:r>
                <a14:m>
                  <m:oMath xmlns:m="http://schemas.openxmlformats.org/officeDocument/2006/math">
                    <m:r>
                      <a:rPr lang="en-US" sz="1700" i="1">
                        <a:effectLst/>
                        <a:latin typeface="+mn-lt"/>
                        <a:ea typeface="Dotum" panose="020B0600000101010101" pitchFamily="34" charset="-127"/>
                        <a:cs typeface="Times New Roman" panose="02020603050405020304" pitchFamily="18" charset="0"/>
                      </a:rPr>
                      <m:t>𝑀𝑃</m:t>
                    </m:r>
                    <m:r>
                      <a:rPr lang="en-US" sz="1700" i="1">
                        <a:effectLst/>
                        <a:latin typeface="+mn-lt"/>
                        <a:ea typeface="Dotum" panose="020B0600000101010101" pitchFamily="34" charset="-127"/>
                        <a:cs typeface="Times New Roman" panose="02020603050405020304" pitchFamily="18" charset="0"/>
                      </a:rPr>
                      <m:t>//</m:t>
                    </m:r>
                    <m:r>
                      <a:rPr lang="en-US" sz="1700" i="1">
                        <a:effectLst/>
                        <a:latin typeface="+mn-lt"/>
                        <a:ea typeface="Dotum" panose="020B0600000101010101" pitchFamily="34" charset="-127"/>
                        <a:cs typeface="Times New Roman" panose="02020603050405020304" pitchFamily="18" charset="0"/>
                      </a:rPr>
                      <m:t>𝐵𝑁</m:t>
                    </m:r>
                  </m:oMath>
                </a14:m>
                <a:r>
                  <a:rPr lang="en-US" sz="17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1700" i="1">
                        <a:effectLst/>
                        <a:latin typeface="+mn-lt"/>
                        <a:ea typeface="Dotum" panose="020B0600000101010101" pitchFamily="34" charset="-127"/>
                        <a:cs typeface="Times New Roman" panose="02020603050405020304" pitchFamily="18" charset="0"/>
                      </a:rPr>
                      <m:t>𝑀𝑃</m:t>
                    </m:r>
                    <m:r>
                      <a:rPr lang="en-US" sz="1700" i="1">
                        <a:effectLst/>
                        <a:latin typeface="+mn-lt"/>
                        <a:ea typeface="Dotum" panose="020B0600000101010101" pitchFamily="34" charset="-127"/>
                        <a:cs typeface="Times New Roman" panose="02020603050405020304" pitchFamily="18" charset="0"/>
                      </a:rPr>
                      <m:t>=</m:t>
                    </m:r>
                    <m:r>
                      <a:rPr lang="en-US" sz="1700" i="1">
                        <a:effectLst/>
                        <a:latin typeface="+mn-lt"/>
                        <a:ea typeface="Dotum" panose="020B0600000101010101" pitchFamily="34" charset="-127"/>
                        <a:cs typeface="Times New Roman" panose="02020603050405020304" pitchFamily="18" charset="0"/>
                      </a:rPr>
                      <m:t>𝐵𝑁</m:t>
                    </m:r>
                  </m:oMath>
                </a14:m>
                <a:endParaRPr lang="en-US" sz="1700">
                  <a:effectLst/>
                  <a:latin typeface="+mn-lt"/>
                  <a:ea typeface="Arial" panose="020B0604020202020204" pitchFamily="34" charset="0"/>
                  <a:cs typeface="Times New Roman" panose="02020603050405020304" pitchFamily="18" charset="0"/>
                </a:endParaRPr>
              </a:p>
              <a:p>
                <a:pPr algn="just">
                  <a:lnSpc>
                    <a:spcPct val="150000"/>
                  </a:lnSpc>
                  <a:spcBef>
                    <a:spcPts val="400"/>
                  </a:spcBef>
                  <a:spcAft>
                    <a:spcPts val="400"/>
                  </a:spcAft>
                </a:pPr>
                <a:r>
                  <a:rPr lang="en-US" sz="1700">
                    <a:effectLst/>
                    <a:latin typeface="+mn-lt"/>
                    <a:ea typeface="Dotum" panose="020B0600000101010101" pitchFamily="34" charset="-127"/>
                    <a:cs typeface="Times New Roman" panose="02020603050405020304" pitchFamily="18" charset="0"/>
                  </a:rPr>
                  <a:t>Ta có </a:t>
                </a:r>
                <a14:m>
                  <m:oMath xmlns:m="http://schemas.openxmlformats.org/officeDocument/2006/math">
                    <m:r>
                      <a:rPr lang="en-US" sz="1700" i="1">
                        <a:effectLst/>
                        <a:latin typeface="+mn-lt"/>
                        <a:ea typeface="Dotum" panose="020B0600000101010101" pitchFamily="34" charset="-127"/>
                        <a:cs typeface="Times New Roman" panose="02020603050405020304" pitchFamily="18" charset="0"/>
                      </a:rPr>
                      <m:t>𝑀𝑁𝐵𝑃</m:t>
                    </m:r>
                  </m:oMath>
                </a14:m>
                <a:r>
                  <a:rPr lang="en-US" sz="1700">
                    <a:effectLst/>
                    <a:latin typeface="+mn-lt"/>
                    <a:ea typeface="Dotum" panose="020B0600000101010101" pitchFamily="34" charset="-127"/>
                    <a:cs typeface="Times New Roman" panose="02020603050405020304" pitchFamily="18" charset="0"/>
                  </a:rPr>
                  <a:t> là hình vuông</a:t>
                </a:r>
                <a:r>
                  <a:rPr lang="en-US" sz="1700">
                    <a:effectLst/>
                    <a:latin typeface="+mn-lt"/>
                    <a:ea typeface="Dotum" panose="020B0600000101010101" pitchFamily="34" charset="-127"/>
                    <a:cs typeface="Times New Roman" panose="02020603050405020304" pitchFamily="18" charset="0"/>
                  </a:rPr>
                  <a:t>. </a:t>
                </a:r>
                <a:endParaRPr lang="en-US" sz="1700">
                  <a:effectLst/>
                  <a:latin typeface="+mn-lt"/>
                  <a:ea typeface="Arial" panose="020B0604020202020204" pitchFamily="34" charset="0"/>
                  <a:cs typeface="Times New Roman" panose="02020603050405020304" pitchFamily="18" charset="0"/>
                </a:endParaRPr>
              </a:p>
            </p:txBody>
          </p:sp>
        </mc:Choice>
        <mc:Fallback>
          <p:sp>
            <p:nvSpPr>
              <p:cNvPr id="26" name="Rectangle 25"/>
              <p:cNvSpPr>
                <a:spLocks noRot="1" noChangeAspect="1" noMove="1" noResize="1" noEditPoints="1" noAdjustHandles="1" noChangeArrowheads="1" noChangeShapeType="1" noTextEdit="1"/>
              </p:cNvSpPr>
              <p:nvPr/>
            </p:nvSpPr>
            <p:spPr>
              <a:xfrm>
                <a:off x="2840603" y="1029336"/>
                <a:ext cx="6301408" cy="1426288"/>
              </a:xfrm>
              <a:prstGeom prst="rect">
                <a:avLst/>
              </a:prstGeom>
              <a:blipFill>
                <a:blip r:embed="rId6"/>
                <a:stretch>
                  <a:fillRect l="-677" b="-512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8" name="Rectangle 27"/>
              <p:cNvSpPr/>
              <p:nvPr/>
            </p:nvSpPr>
            <p:spPr>
              <a:xfrm>
                <a:off x="2840603" y="2521105"/>
                <a:ext cx="5730902" cy="2419124"/>
              </a:xfrm>
              <a:prstGeom prst="rect">
                <a:avLst/>
              </a:prstGeom>
            </p:spPr>
            <p:txBody>
              <a:bodyPr wrap="square">
                <a:spAutoFit/>
              </a:bodyPr>
              <a:lstStyle/>
              <a:p>
                <a:pPr lvl="0" algn="just">
                  <a:lnSpc>
                    <a:spcPct val="150000"/>
                  </a:lnSpc>
                  <a:spcBef>
                    <a:spcPts val="400"/>
                  </a:spcBef>
                  <a:spcAft>
                    <a:spcPts val="400"/>
                  </a:spcAft>
                </a:pPr>
                <a:r>
                  <a:rPr lang="en-US" sz="1700" smtClean="0">
                    <a:ea typeface="Dotum" panose="020B0600000101010101" pitchFamily="34" charset="-127"/>
                    <a:cs typeface="Times New Roman" panose="02020603050405020304" pitchFamily="18" charset="0"/>
                  </a:rPr>
                  <a:t>Áp </a:t>
                </a:r>
                <a:r>
                  <a:rPr lang="en-US" sz="1700">
                    <a:ea typeface="Dotum" panose="020B0600000101010101" pitchFamily="34" charset="-127"/>
                    <a:cs typeface="Times New Roman" panose="02020603050405020304" pitchFamily="18" charset="0"/>
                  </a:rPr>
                  <a:t>dụng định lí Pythagore vào các tam giác vuông </a:t>
                </a:r>
                <a14:m>
                  <m:oMath xmlns:m="http://schemas.openxmlformats.org/officeDocument/2006/math">
                    <m:r>
                      <a:rPr lang="en-US" sz="1700" i="1">
                        <a:latin typeface="Cambria Math" panose="02040503050406030204" pitchFamily="18" charset="0"/>
                        <a:ea typeface="Dotum" panose="020B0600000101010101" pitchFamily="34" charset="-127"/>
                        <a:cs typeface="Times New Roman" panose="02020603050405020304" pitchFamily="18" charset="0"/>
                      </a:rPr>
                      <m:t>𝐴𝑀𝐶</m:t>
                    </m:r>
                    <m:r>
                      <a:rPr lang="en-US" sz="1700" i="1">
                        <a:latin typeface="Cambria Math" panose="02040503050406030204" pitchFamily="18" charset="0"/>
                        <a:ea typeface="Dotum" panose="020B0600000101010101" pitchFamily="34" charset="-127"/>
                        <a:cs typeface="Times New Roman" panose="02020603050405020304" pitchFamily="18" charset="0"/>
                      </a:rPr>
                      <m:t>;</m:t>
                    </m:r>
                    <m:r>
                      <a:rPr lang="en-US" sz="1700" i="1">
                        <a:latin typeface="Cambria Math" panose="02040503050406030204" pitchFamily="18" charset="0"/>
                        <a:ea typeface="Dotum" panose="020B0600000101010101" pitchFamily="34" charset="-127"/>
                        <a:cs typeface="Times New Roman" panose="02020603050405020304" pitchFamily="18" charset="0"/>
                      </a:rPr>
                      <m:t>𝐶𝑁𝐵</m:t>
                    </m:r>
                    <m:r>
                      <a:rPr lang="en-US" sz="1700" i="1">
                        <a:latin typeface="Cambria Math" panose="02040503050406030204" pitchFamily="18" charset="0"/>
                        <a:ea typeface="Dotum" panose="020B0600000101010101" pitchFamily="34" charset="-127"/>
                        <a:cs typeface="Times New Roman" panose="02020603050405020304" pitchFamily="18" charset="0"/>
                      </a:rPr>
                      <m:t>;</m:t>
                    </m:r>
                    <m:r>
                      <a:rPr lang="en-US" sz="1700" i="1">
                        <a:latin typeface="Cambria Math" panose="02040503050406030204" pitchFamily="18" charset="0"/>
                        <a:ea typeface="Dotum" panose="020B0600000101010101" pitchFamily="34" charset="-127"/>
                        <a:cs typeface="Times New Roman" panose="02020603050405020304" pitchFamily="18" charset="0"/>
                      </a:rPr>
                      <m:t>𝐴𝑃𝐵</m:t>
                    </m:r>
                  </m:oMath>
                </a14:m>
                <a:r>
                  <a:rPr lang="en-US" sz="1700">
                    <a:ea typeface="Dotum" panose="020B0600000101010101" pitchFamily="34" charset="-127"/>
                    <a:cs typeface="Times New Roman" panose="02020603050405020304" pitchFamily="18" charset="0"/>
                  </a:rPr>
                  <a:t> ta có:</a:t>
                </a:r>
                <a:endParaRPr lang="en-US" sz="1700">
                  <a:ea typeface="Arial" panose="020B0604020202020204" pitchFamily="34" charset="0"/>
                  <a:cs typeface="Times New Roman" panose="02020603050405020304" pitchFamily="18" charset="0"/>
                </a:endParaRPr>
              </a:p>
              <a:p>
                <a:pPr lvl="0" algn="just">
                  <a:lnSpc>
                    <a:spcPct val="150000"/>
                  </a:lnSpc>
                  <a:spcBef>
                    <a:spcPts val="400"/>
                  </a:spcBef>
                  <a:spcAft>
                    <a:spcPts val="400"/>
                  </a:spcAft>
                </a:pPr>
                <a14:m>
                  <m:oMath xmlns:m="http://schemas.openxmlformats.org/officeDocument/2006/math">
                    <m:r>
                      <a:rPr lang="en-US" sz="1700" i="1">
                        <a:latin typeface="Cambria Math" panose="02040503050406030204" pitchFamily="18" charset="0"/>
                        <a:ea typeface="Dotum" panose="020B0600000101010101" pitchFamily="34" charset="-127"/>
                        <a:cs typeface="Times New Roman" panose="02020603050405020304" pitchFamily="18" charset="0"/>
                      </a:rPr>
                      <m:t>𝐴</m:t>
                    </m:r>
                    <m:sSup>
                      <m:sSupPr>
                        <m:ctrlPr>
                          <a:rPr lang="en-US" sz="1700" i="1">
                            <a:latin typeface="Cambria Math" panose="02040503050406030204" pitchFamily="18" charset="0"/>
                            <a:ea typeface="Dotum" panose="020B0600000101010101" pitchFamily="34" charset="-127"/>
                            <a:cs typeface="Times New Roman" panose="02020603050405020304" pitchFamily="18" charset="0"/>
                          </a:rPr>
                        </m:ctrlPr>
                      </m:sSupPr>
                      <m:e>
                        <m:r>
                          <a:rPr lang="en-US" sz="1700" i="1">
                            <a:latin typeface="Cambria Math" panose="02040503050406030204" pitchFamily="18" charset="0"/>
                            <a:ea typeface="Dotum" panose="020B0600000101010101" pitchFamily="34" charset="-127"/>
                            <a:cs typeface="Times New Roman" panose="02020603050405020304" pitchFamily="18" charset="0"/>
                          </a:rPr>
                          <m:t>𝐶</m:t>
                        </m:r>
                      </m:e>
                      <m:sup>
                        <m:r>
                          <a:rPr lang="en-US" sz="1700" i="1">
                            <a:latin typeface="Cambria Math" panose="02040503050406030204" pitchFamily="18" charset="0"/>
                            <a:ea typeface="Dotum" panose="020B0600000101010101" pitchFamily="34" charset="-127"/>
                            <a:cs typeface="Times New Roman" panose="02020603050405020304" pitchFamily="18" charset="0"/>
                          </a:rPr>
                          <m:t>2</m:t>
                        </m:r>
                      </m:sup>
                    </m:sSup>
                    <m:r>
                      <a:rPr lang="en-US" sz="17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i="1">
                            <a:latin typeface="Cambria Math" panose="02040503050406030204" pitchFamily="18" charset="0"/>
                            <a:ea typeface="Dotum" panose="020B0600000101010101" pitchFamily="34" charset="-127"/>
                            <a:cs typeface="Times New Roman" panose="02020603050405020304" pitchFamily="18" charset="0"/>
                          </a:rPr>
                        </m:ctrlPr>
                      </m:sSupPr>
                      <m:e>
                        <m:r>
                          <a:rPr lang="en-US" sz="1700" i="1">
                            <a:latin typeface="Cambria Math" panose="02040503050406030204" pitchFamily="18" charset="0"/>
                            <a:ea typeface="Dotum" panose="020B0600000101010101" pitchFamily="34" charset="-127"/>
                            <a:cs typeface="Times New Roman" panose="02020603050405020304" pitchFamily="18" charset="0"/>
                          </a:rPr>
                          <m:t>1</m:t>
                        </m:r>
                      </m:e>
                      <m:sup>
                        <m:r>
                          <a:rPr lang="en-US" sz="1700" i="1">
                            <a:latin typeface="Cambria Math" panose="02040503050406030204" pitchFamily="18" charset="0"/>
                            <a:ea typeface="Dotum" panose="020B0600000101010101" pitchFamily="34" charset="-127"/>
                            <a:cs typeface="Times New Roman" panose="02020603050405020304" pitchFamily="18" charset="0"/>
                          </a:rPr>
                          <m:t>2</m:t>
                        </m:r>
                      </m:sup>
                    </m:sSup>
                    <m:sSup>
                      <m:sSupPr>
                        <m:ctrlPr>
                          <a:rPr lang="en-US" sz="1700" i="1">
                            <a:latin typeface="Cambria Math" panose="02040503050406030204" pitchFamily="18" charset="0"/>
                            <a:ea typeface="Dotum" panose="020B0600000101010101" pitchFamily="34" charset="-127"/>
                            <a:cs typeface="Times New Roman" panose="02020603050405020304" pitchFamily="18" charset="0"/>
                          </a:rPr>
                        </m:ctrlPr>
                      </m:sSupPr>
                      <m:e>
                        <m:r>
                          <a:rPr lang="en-US" sz="1700" i="1">
                            <a:latin typeface="Cambria Math" panose="02040503050406030204" pitchFamily="18" charset="0"/>
                            <a:ea typeface="Dotum" panose="020B0600000101010101" pitchFamily="34" charset="-127"/>
                            <a:cs typeface="Times New Roman" panose="02020603050405020304" pitchFamily="18" charset="0"/>
                          </a:rPr>
                          <m:t>+2</m:t>
                        </m:r>
                      </m:e>
                      <m:sup>
                        <m:r>
                          <a:rPr lang="en-US" sz="1700" i="1">
                            <a:latin typeface="Cambria Math" panose="02040503050406030204" pitchFamily="18" charset="0"/>
                            <a:ea typeface="Dotum" panose="020B0600000101010101" pitchFamily="34" charset="-127"/>
                            <a:cs typeface="Times New Roman" panose="02020603050405020304" pitchFamily="18" charset="0"/>
                          </a:rPr>
                          <m:t>2</m:t>
                        </m:r>
                      </m:sup>
                    </m:sSup>
                    <m:r>
                      <a:rPr lang="en-US" sz="1700" i="1">
                        <a:latin typeface="Cambria Math" panose="02040503050406030204" pitchFamily="18" charset="0"/>
                        <a:ea typeface="Dotum" panose="020B0600000101010101" pitchFamily="34" charset="-127"/>
                        <a:cs typeface="Times New Roman" panose="02020603050405020304" pitchFamily="18" charset="0"/>
                      </a:rPr>
                      <m:t>=5</m:t>
                    </m:r>
                    <m:r>
                      <a:rPr lang="en-US" sz="1700" b="0" i="0" smtClean="0">
                        <a:latin typeface="Cambria Math" panose="02040503050406030204" pitchFamily="18" charset="0"/>
                        <a:ea typeface="Dotum" panose="020B0600000101010101" pitchFamily="34" charset="-127"/>
                        <a:cs typeface="Times New Roman" panose="02020603050405020304" pitchFamily="18" charset="0"/>
                      </a:rPr>
                      <m:t>⇒</m:t>
                    </m:r>
                    <m:r>
                      <a:rPr lang="en-US" sz="1700" i="1">
                        <a:latin typeface="Cambria Math" panose="02040503050406030204" pitchFamily="18" charset="0"/>
                        <a:ea typeface="Dotum" panose="020B0600000101010101" pitchFamily="34" charset="-127"/>
                        <a:cs typeface="Times New Roman" panose="02020603050405020304" pitchFamily="18" charset="0"/>
                      </a:rPr>
                      <m:t>𝐴𝐶</m:t>
                    </m:r>
                    <m:r>
                      <a:rPr lang="en-US" sz="1700" i="1">
                        <a:latin typeface="Cambria Math" panose="02040503050406030204" pitchFamily="18" charset="0"/>
                        <a:ea typeface="Dotum" panose="020B0600000101010101" pitchFamily="34" charset="-127"/>
                        <a:cs typeface="Times New Roman" panose="02020603050405020304" pitchFamily="18" charset="0"/>
                      </a:rPr>
                      <m:t>=</m:t>
                    </m:r>
                    <m:rad>
                      <m:radPr>
                        <m:degHide m:val="on"/>
                        <m:ctrlPr>
                          <a:rPr lang="en-US" sz="1700" i="1">
                            <a:latin typeface="Cambria Math" panose="02040503050406030204" pitchFamily="18" charset="0"/>
                            <a:ea typeface="Dotum" panose="020B0600000101010101" pitchFamily="34" charset="-127"/>
                            <a:cs typeface="Times New Roman" panose="02020603050405020304" pitchFamily="18" charset="0"/>
                          </a:rPr>
                        </m:ctrlPr>
                      </m:radPr>
                      <m:deg/>
                      <m:e>
                        <m:r>
                          <a:rPr lang="en-US" sz="1700" i="1">
                            <a:latin typeface="Cambria Math" panose="02040503050406030204" pitchFamily="18" charset="0"/>
                            <a:ea typeface="Dotum" panose="020B0600000101010101" pitchFamily="34" charset="-127"/>
                            <a:cs typeface="Times New Roman" panose="02020603050405020304" pitchFamily="18" charset="0"/>
                          </a:rPr>
                          <m:t>5</m:t>
                        </m:r>
                      </m:e>
                    </m:rad>
                  </m:oMath>
                </a14:m>
                <a:r>
                  <a:rPr lang="en-US" sz="1700">
                    <a:ea typeface="Dotum" panose="020B0600000101010101" pitchFamily="34" charset="-127"/>
                    <a:cs typeface="Times New Roman" panose="02020603050405020304" pitchFamily="18" charset="0"/>
                  </a:rPr>
                  <a:t> cm</a:t>
                </a:r>
                <a:endParaRPr lang="en-US" sz="1700">
                  <a:ea typeface="Arial" panose="020B0604020202020204" pitchFamily="34" charset="0"/>
                  <a:cs typeface="Times New Roman" panose="02020603050405020304" pitchFamily="18" charset="0"/>
                </a:endParaRPr>
              </a:p>
              <a:p>
                <a:pPr lvl="0" algn="just">
                  <a:lnSpc>
                    <a:spcPct val="150000"/>
                  </a:lnSpc>
                  <a:spcBef>
                    <a:spcPts val="400"/>
                  </a:spcBef>
                  <a:spcAft>
                    <a:spcPts val="400"/>
                  </a:spcAft>
                </a:pPr>
                <a14:m>
                  <m:oMath xmlns:m="http://schemas.openxmlformats.org/officeDocument/2006/math">
                    <m:r>
                      <a:rPr lang="en-US" sz="1700" i="1">
                        <a:latin typeface="Cambria Math" panose="02040503050406030204" pitchFamily="18" charset="0"/>
                        <a:ea typeface="Dotum" panose="020B0600000101010101" pitchFamily="34" charset="-127"/>
                        <a:cs typeface="Times New Roman" panose="02020603050405020304" pitchFamily="18" charset="0"/>
                      </a:rPr>
                      <m:t>𝐴</m:t>
                    </m:r>
                    <m:sSup>
                      <m:sSupPr>
                        <m:ctrlPr>
                          <a:rPr lang="en-US" sz="1700" i="1">
                            <a:latin typeface="Cambria Math" panose="02040503050406030204" pitchFamily="18" charset="0"/>
                            <a:ea typeface="Dotum" panose="020B0600000101010101" pitchFamily="34" charset="-127"/>
                            <a:cs typeface="Times New Roman" panose="02020603050405020304" pitchFamily="18" charset="0"/>
                          </a:rPr>
                        </m:ctrlPr>
                      </m:sSupPr>
                      <m:e>
                        <m:r>
                          <a:rPr lang="en-US" sz="1700" i="1">
                            <a:latin typeface="Cambria Math" panose="02040503050406030204" pitchFamily="18" charset="0"/>
                            <a:ea typeface="Dotum" panose="020B0600000101010101" pitchFamily="34" charset="-127"/>
                            <a:cs typeface="Times New Roman" panose="02020603050405020304" pitchFamily="18" charset="0"/>
                          </a:rPr>
                          <m:t>𝐵</m:t>
                        </m:r>
                      </m:e>
                      <m:sup>
                        <m:r>
                          <a:rPr lang="en-US" sz="1700" i="1">
                            <a:latin typeface="Cambria Math" panose="02040503050406030204" pitchFamily="18" charset="0"/>
                            <a:ea typeface="Dotum" panose="020B0600000101010101" pitchFamily="34" charset="-127"/>
                            <a:cs typeface="Times New Roman" panose="02020603050405020304" pitchFamily="18" charset="0"/>
                          </a:rPr>
                          <m:t>2</m:t>
                        </m:r>
                      </m:sup>
                    </m:sSup>
                    <m:r>
                      <a:rPr lang="en-US" sz="17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i="1">
                            <a:latin typeface="Cambria Math" panose="02040503050406030204" pitchFamily="18" charset="0"/>
                            <a:ea typeface="Dotum" panose="020B0600000101010101" pitchFamily="34" charset="-127"/>
                            <a:cs typeface="Times New Roman" panose="02020603050405020304" pitchFamily="18" charset="0"/>
                          </a:rPr>
                        </m:ctrlPr>
                      </m:sSupPr>
                      <m:e>
                        <m:r>
                          <a:rPr lang="en-US" sz="1700" i="1">
                            <a:latin typeface="Cambria Math" panose="02040503050406030204" pitchFamily="18" charset="0"/>
                            <a:ea typeface="Dotum" panose="020B0600000101010101" pitchFamily="34" charset="-127"/>
                            <a:cs typeface="Times New Roman" panose="02020603050405020304" pitchFamily="18" charset="0"/>
                          </a:rPr>
                          <m:t>2</m:t>
                        </m:r>
                      </m:e>
                      <m:sup>
                        <m:r>
                          <a:rPr lang="en-US" sz="1700" i="1">
                            <a:latin typeface="Cambria Math" panose="02040503050406030204" pitchFamily="18" charset="0"/>
                            <a:ea typeface="Dotum" panose="020B0600000101010101" pitchFamily="34" charset="-127"/>
                            <a:cs typeface="Times New Roman" panose="02020603050405020304" pitchFamily="18" charset="0"/>
                          </a:rPr>
                          <m:t>2</m:t>
                        </m:r>
                      </m:sup>
                    </m:sSup>
                    <m:r>
                      <a:rPr lang="en-US" sz="17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i="1">
                            <a:latin typeface="Cambria Math" panose="02040503050406030204" pitchFamily="18" charset="0"/>
                            <a:ea typeface="Dotum" panose="020B0600000101010101" pitchFamily="34" charset="-127"/>
                            <a:cs typeface="Times New Roman" panose="02020603050405020304" pitchFamily="18" charset="0"/>
                          </a:rPr>
                        </m:ctrlPr>
                      </m:sSupPr>
                      <m:e>
                        <m:r>
                          <a:rPr lang="en-US" sz="1700" i="1">
                            <a:latin typeface="Cambria Math" panose="02040503050406030204" pitchFamily="18" charset="0"/>
                            <a:ea typeface="Dotum" panose="020B0600000101010101" pitchFamily="34" charset="-127"/>
                            <a:cs typeface="Times New Roman" panose="02020603050405020304" pitchFamily="18" charset="0"/>
                          </a:rPr>
                          <m:t>3</m:t>
                        </m:r>
                      </m:e>
                      <m:sup>
                        <m:r>
                          <a:rPr lang="en-US" sz="1700" i="1">
                            <a:latin typeface="Cambria Math" panose="02040503050406030204" pitchFamily="18" charset="0"/>
                            <a:ea typeface="Dotum" panose="020B0600000101010101" pitchFamily="34" charset="-127"/>
                            <a:cs typeface="Times New Roman" panose="02020603050405020304" pitchFamily="18" charset="0"/>
                          </a:rPr>
                          <m:t>2</m:t>
                        </m:r>
                      </m:sup>
                    </m:sSup>
                    <m:r>
                      <a:rPr lang="en-US" sz="1700" i="1">
                        <a:latin typeface="Cambria Math" panose="02040503050406030204" pitchFamily="18" charset="0"/>
                        <a:ea typeface="Dotum" panose="020B0600000101010101" pitchFamily="34" charset="-127"/>
                        <a:cs typeface="Times New Roman" panose="02020603050405020304" pitchFamily="18" charset="0"/>
                      </a:rPr>
                      <m:t>=13</m:t>
                    </m:r>
                  </m:oMath>
                </a14:m>
                <a:r>
                  <a:rPr lang="en-US" sz="1700">
                    <a:ea typeface="Dotum" panose="020B0600000101010101" pitchFamily="34" charset="-127"/>
                    <a:cs typeface="Times New Roman" panose="02020603050405020304" pitchFamily="18" charset="0"/>
                  </a:rPr>
                  <a:t> </a:t>
                </a:r>
                <a14:m>
                  <m:oMath xmlns:m="http://schemas.openxmlformats.org/officeDocument/2006/math">
                    <m:r>
                      <a:rPr lang="en-US" sz="1700">
                        <a:latin typeface="Cambria Math" panose="02040503050406030204" pitchFamily="18" charset="0"/>
                        <a:ea typeface="Dotum" panose="020B0600000101010101" pitchFamily="34" charset="-127"/>
                        <a:cs typeface="Times New Roman" panose="02020603050405020304" pitchFamily="18" charset="0"/>
                      </a:rPr>
                      <m:t>⇒</m:t>
                    </m:r>
                    <m:r>
                      <a:rPr lang="en-US" sz="1700" i="1">
                        <a:latin typeface="Cambria Math" panose="02040503050406030204" pitchFamily="18" charset="0"/>
                        <a:ea typeface="Dotum" panose="020B0600000101010101" pitchFamily="34" charset="-127"/>
                        <a:cs typeface="Times New Roman" panose="02020603050405020304" pitchFamily="18" charset="0"/>
                      </a:rPr>
                      <m:t> </m:t>
                    </m:r>
                    <m:r>
                      <a:rPr lang="en-US" sz="1700" i="1">
                        <a:latin typeface="Cambria Math" panose="02040503050406030204" pitchFamily="18" charset="0"/>
                        <a:ea typeface="Dotum" panose="020B0600000101010101" pitchFamily="34" charset="-127"/>
                        <a:cs typeface="Times New Roman" panose="02020603050405020304" pitchFamily="18" charset="0"/>
                      </a:rPr>
                      <m:t>𝐴𝐵</m:t>
                    </m:r>
                    <m:r>
                      <a:rPr lang="en-US" sz="1700" i="1">
                        <a:latin typeface="Cambria Math" panose="02040503050406030204" pitchFamily="18" charset="0"/>
                        <a:ea typeface="Dotum" panose="020B0600000101010101" pitchFamily="34" charset="-127"/>
                        <a:cs typeface="Times New Roman" panose="02020603050405020304" pitchFamily="18" charset="0"/>
                      </a:rPr>
                      <m:t>=</m:t>
                    </m:r>
                    <m:rad>
                      <m:radPr>
                        <m:degHide m:val="on"/>
                        <m:ctrlPr>
                          <a:rPr lang="en-US" sz="1700" i="1">
                            <a:latin typeface="Cambria Math" panose="02040503050406030204" pitchFamily="18" charset="0"/>
                            <a:ea typeface="Dotum" panose="020B0600000101010101" pitchFamily="34" charset="-127"/>
                            <a:cs typeface="Times New Roman" panose="02020603050405020304" pitchFamily="18" charset="0"/>
                          </a:rPr>
                        </m:ctrlPr>
                      </m:radPr>
                      <m:deg/>
                      <m:e>
                        <m:r>
                          <a:rPr lang="en-US" sz="1700" i="1">
                            <a:latin typeface="Cambria Math" panose="02040503050406030204" pitchFamily="18" charset="0"/>
                            <a:ea typeface="Dotum" panose="020B0600000101010101" pitchFamily="34" charset="-127"/>
                            <a:cs typeface="Times New Roman" panose="02020603050405020304" pitchFamily="18" charset="0"/>
                          </a:rPr>
                          <m:t>13</m:t>
                        </m:r>
                      </m:e>
                    </m:rad>
                  </m:oMath>
                </a14:m>
                <a:r>
                  <a:rPr lang="en-US" sz="1700">
                    <a:ea typeface="Dotum" panose="020B0600000101010101" pitchFamily="34" charset="-127"/>
                    <a:cs typeface="Times New Roman" panose="02020603050405020304" pitchFamily="18" charset="0"/>
                  </a:rPr>
                  <a:t> cm</a:t>
                </a:r>
                <a:endParaRPr lang="en-US" sz="1700">
                  <a:ea typeface="Arial" panose="020B0604020202020204" pitchFamily="34" charset="0"/>
                  <a:cs typeface="Times New Roman" panose="02020603050405020304" pitchFamily="18" charset="0"/>
                </a:endParaRPr>
              </a:p>
              <a:p>
                <a:pPr lvl="0" algn="just">
                  <a:lnSpc>
                    <a:spcPct val="150000"/>
                  </a:lnSpc>
                  <a:spcBef>
                    <a:spcPts val="400"/>
                  </a:spcBef>
                  <a:spcAft>
                    <a:spcPts val="400"/>
                  </a:spcAft>
                </a:pPr>
                <a14:m>
                  <m:oMath xmlns:m="http://schemas.openxmlformats.org/officeDocument/2006/math">
                    <m:r>
                      <a:rPr lang="en-US" sz="1700" i="1">
                        <a:latin typeface="Cambria Math" panose="02040503050406030204" pitchFamily="18" charset="0"/>
                        <a:ea typeface="Dotum" panose="020B0600000101010101" pitchFamily="34" charset="-127"/>
                        <a:cs typeface="Times New Roman" panose="02020603050405020304" pitchFamily="18" charset="0"/>
                      </a:rPr>
                      <m:t>𝐵</m:t>
                    </m:r>
                    <m:sSup>
                      <m:sSupPr>
                        <m:ctrlPr>
                          <a:rPr lang="en-US" sz="1700" i="1">
                            <a:latin typeface="Cambria Math" panose="02040503050406030204" pitchFamily="18" charset="0"/>
                            <a:ea typeface="Dotum" panose="020B0600000101010101" pitchFamily="34" charset="-127"/>
                            <a:cs typeface="Times New Roman" panose="02020603050405020304" pitchFamily="18" charset="0"/>
                          </a:rPr>
                        </m:ctrlPr>
                      </m:sSupPr>
                      <m:e>
                        <m:r>
                          <a:rPr lang="en-US" sz="1700" i="1">
                            <a:latin typeface="Cambria Math" panose="02040503050406030204" pitchFamily="18" charset="0"/>
                            <a:ea typeface="Dotum" panose="020B0600000101010101" pitchFamily="34" charset="-127"/>
                            <a:cs typeface="Times New Roman" panose="02020603050405020304" pitchFamily="18" charset="0"/>
                          </a:rPr>
                          <m:t>𝐶</m:t>
                        </m:r>
                      </m:e>
                      <m:sup>
                        <m:r>
                          <a:rPr lang="en-US" sz="1700" i="1">
                            <a:latin typeface="Cambria Math" panose="02040503050406030204" pitchFamily="18" charset="0"/>
                            <a:ea typeface="Dotum" panose="020B0600000101010101" pitchFamily="34" charset="-127"/>
                            <a:cs typeface="Times New Roman" panose="02020603050405020304" pitchFamily="18" charset="0"/>
                          </a:rPr>
                          <m:t>2</m:t>
                        </m:r>
                      </m:sup>
                    </m:sSup>
                    <m:r>
                      <a:rPr lang="en-US" sz="17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i="1">
                            <a:latin typeface="Cambria Math" panose="02040503050406030204" pitchFamily="18" charset="0"/>
                            <a:ea typeface="Dotum" panose="020B0600000101010101" pitchFamily="34" charset="-127"/>
                            <a:cs typeface="Times New Roman" panose="02020603050405020304" pitchFamily="18" charset="0"/>
                          </a:rPr>
                        </m:ctrlPr>
                      </m:sSupPr>
                      <m:e>
                        <m:r>
                          <a:rPr lang="en-US" sz="1700" i="1">
                            <a:latin typeface="Cambria Math" panose="02040503050406030204" pitchFamily="18" charset="0"/>
                            <a:ea typeface="Dotum" panose="020B0600000101010101" pitchFamily="34" charset="-127"/>
                            <a:cs typeface="Times New Roman" panose="02020603050405020304" pitchFamily="18" charset="0"/>
                          </a:rPr>
                          <m:t>1</m:t>
                        </m:r>
                      </m:e>
                      <m:sup>
                        <m:r>
                          <a:rPr lang="en-US" sz="1700" i="1">
                            <a:latin typeface="Cambria Math" panose="02040503050406030204" pitchFamily="18" charset="0"/>
                            <a:ea typeface="Dotum" panose="020B0600000101010101" pitchFamily="34" charset="-127"/>
                            <a:cs typeface="Times New Roman" panose="02020603050405020304" pitchFamily="18" charset="0"/>
                          </a:rPr>
                          <m:t>2</m:t>
                        </m:r>
                      </m:sup>
                    </m:sSup>
                    <m:r>
                      <a:rPr lang="en-US" sz="17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i="1">
                            <a:latin typeface="Cambria Math" panose="02040503050406030204" pitchFamily="18" charset="0"/>
                            <a:ea typeface="Dotum" panose="020B0600000101010101" pitchFamily="34" charset="-127"/>
                            <a:cs typeface="Times New Roman" panose="02020603050405020304" pitchFamily="18" charset="0"/>
                          </a:rPr>
                        </m:ctrlPr>
                      </m:sSupPr>
                      <m:e>
                        <m:r>
                          <a:rPr lang="en-US" sz="1700" i="1">
                            <a:latin typeface="Cambria Math" panose="02040503050406030204" pitchFamily="18" charset="0"/>
                            <a:ea typeface="Dotum" panose="020B0600000101010101" pitchFamily="34" charset="-127"/>
                            <a:cs typeface="Times New Roman" panose="02020603050405020304" pitchFamily="18" charset="0"/>
                          </a:rPr>
                          <m:t>3</m:t>
                        </m:r>
                      </m:e>
                      <m:sup>
                        <m:r>
                          <a:rPr lang="en-US" sz="1700" i="1">
                            <a:latin typeface="Cambria Math" panose="02040503050406030204" pitchFamily="18" charset="0"/>
                            <a:ea typeface="Dotum" panose="020B0600000101010101" pitchFamily="34" charset="-127"/>
                            <a:cs typeface="Times New Roman" panose="02020603050405020304" pitchFamily="18" charset="0"/>
                          </a:rPr>
                          <m:t>2</m:t>
                        </m:r>
                      </m:sup>
                    </m:sSup>
                    <m:r>
                      <a:rPr lang="en-US" sz="1700" i="1">
                        <a:latin typeface="Cambria Math" panose="02040503050406030204" pitchFamily="18" charset="0"/>
                        <a:ea typeface="Dotum" panose="020B0600000101010101" pitchFamily="34" charset="-127"/>
                        <a:cs typeface="Times New Roman" panose="02020603050405020304" pitchFamily="18" charset="0"/>
                      </a:rPr>
                      <m:t>=10</m:t>
                    </m:r>
                  </m:oMath>
                </a14:m>
                <a:r>
                  <a:rPr lang="en-US" sz="1700">
                    <a:ea typeface="Dotum" panose="020B0600000101010101" pitchFamily="34" charset="-127"/>
                    <a:cs typeface="Times New Roman" panose="02020603050405020304" pitchFamily="18" charset="0"/>
                  </a:rPr>
                  <a:t> </a:t>
                </a:r>
                <a14:m>
                  <m:oMath xmlns:m="http://schemas.openxmlformats.org/officeDocument/2006/math">
                    <m:r>
                      <a:rPr lang="en-US" sz="1700">
                        <a:latin typeface="Cambria Math" panose="02040503050406030204" pitchFamily="18" charset="0"/>
                        <a:ea typeface="Dotum" panose="020B0600000101010101" pitchFamily="34" charset="-127"/>
                        <a:cs typeface="Times New Roman" panose="02020603050405020304" pitchFamily="18" charset="0"/>
                      </a:rPr>
                      <m:t>⇒</m:t>
                    </m:r>
                  </m:oMath>
                </a14:m>
                <a:r>
                  <a:rPr lang="en-US" sz="1700">
                    <a:ea typeface="Dotum" panose="020B0600000101010101" pitchFamily="34" charset="-127"/>
                    <a:cs typeface="Times New Roman" panose="02020603050405020304" pitchFamily="18" charset="0"/>
                  </a:rPr>
                  <a:t> </a:t>
                </a:r>
                <a14:m>
                  <m:oMath xmlns:m="http://schemas.openxmlformats.org/officeDocument/2006/math">
                    <m:r>
                      <a:rPr lang="en-US" sz="1700" i="1">
                        <a:latin typeface="Cambria Math" panose="02040503050406030204" pitchFamily="18" charset="0"/>
                        <a:ea typeface="Dotum" panose="020B0600000101010101" pitchFamily="34" charset="-127"/>
                        <a:cs typeface="Times New Roman" panose="02020603050405020304" pitchFamily="18" charset="0"/>
                      </a:rPr>
                      <m:t>𝐵𝐶</m:t>
                    </m:r>
                    <m:r>
                      <a:rPr lang="en-US" sz="1700" i="1">
                        <a:latin typeface="Cambria Math" panose="02040503050406030204" pitchFamily="18" charset="0"/>
                        <a:ea typeface="Dotum" panose="020B0600000101010101" pitchFamily="34" charset="-127"/>
                        <a:cs typeface="Times New Roman" panose="02020603050405020304" pitchFamily="18" charset="0"/>
                      </a:rPr>
                      <m:t>=</m:t>
                    </m:r>
                    <m:rad>
                      <m:radPr>
                        <m:degHide m:val="on"/>
                        <m:ctrlPr>
                          <a:rPr lang="en-US" sz="1700" i="1">
                            <a:latin typeface="Cambria Math" panose="02040503050406030204" pitchFamily="18" charset="0"/>
                            <a:ea typeface="Dotum" panose="020B0600000101010101" pitchFamily="34" charset="-127"/>
                            <a:cs typeface="Times New Roman" panose="02020603050405020304" pitchFamily="18" charset="0"/>
                          </a:rPr>
                        </m:ctrlPr>
                      </m:radPr>
                      <m:deg/>
                      <m:e>
                        <m:r>
                          <a:rPr lang="en-US" sz="1700" i="1">
                            <a:latin typeface="Cambria Math" panose="02040503050406030204" pitchFamily="18" charset="0"/>
                            <a:ea typeface="Dotum" panose="020B0600000101010101" pitchFamily="34" charset="-127"/>
                            <a:cs typeface="Times New Roman" panose="02020603050405020304" pitchFamily="18" charset="0"/>
                          </a:rPr>
                          <m:t>10</m:t>
                        </m:r>
                      </m:e>
                    </m:rad>
                  </m:oMath>
                </a14:m>
                <a:r>
                  <a:rPr lang="en-US" sz="1700">
                    <a:ea typeface="Dotum" panose="020B0600000101010101" pitchFamily="34" charset="-127"/>
                    <a:cs typeface="Times New Roman" panose="02020603050405020304" pitchFamily="18" charset="0"/>
                  </a:rPr>
                  <a:t> cm</a:t>
                </a:r>
                <a:endParaRPr lang="en-US" sz="1700">
                  <a:ea typeface="Arial" panose="020B0604020202020204" pitchFamily="34" charset="0"/>
                  <a:cs typeface="Times New Roman" panose="02020603050405020304" pitchFamily="18" charset="0"/>
                </a:endParaRPr>
              </a:p>
            </p:txBody>
          </p:sp>
        </mc:Choice>
        <mc:Fallback>
          <p:sp>
            <p:nvSpPr>
              <p:cNvPr id="28" name="Rectangle 27"/>
              <p:cNvSpPr>
                <a:spLocks noRot="1" noChangeAspect="1" noMove="1" noResize="1" noEditPoints="1" noAdjustHandles="1" noChangeArrowheads="1" noChangeShapeType="1" noTextEdit="1"/>
              </p:cNvSpPr>
              <p:nvPr/>
            </p:nvSpPr>
            <p:spPr>
              <a:xfrm>
                <a:off x="2840603" y="2521105"/>
                <a:ext cx="5730902" cy="2419124"/>
              </a:xfrm>
              <a:prstGeom prst="rect">
                <a:avLst/>
              </a:prstGeom>
              <a:blipFill>
                <a:blip r:embed="rId7"/>
                <a:stretch>
                  <a:fillRect l="-745" r="-638" b="-2778"/>
                </a:stretch>
              </a:blipFill>
            </p:spPr>
            <p:txBody>
              <a:bodyPr/>
              <a:lstStyle/>
              <a:p>
                <a:r>
                  <a:rPr lang="en-US">
                    <a:noFill/>
                  </a:rPr>
                  <a:t> </a:t>
                </a:r>
              </a:p>
            </p:txBody>
          </p:sp>
        </mc:Fallback>
      </mc:AlternateContent>
    </p:spTree>
    <p:extLst>
      <p:ext uri="{BB962C8B-B14F-4D97-AF65-F5344CB8AC3E}">
        <p14:creationId xmlns:p14="http://schemas.microsoft.com/office/powerpoint/2010/main" val="7903937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6">
                                            <p:txEl>
                                              <p:pRg st="0" end="0"/>
                                            </p:txEl>
                                          </p:spTgt>
                                        </p:tgtEl>
                                        <p:attrNameLst>
                                          <p:attrName>style.visibility</p:attrName>
                                        </p:attrNameLst>
                                      </p:cBhvr>
                                      <p:to>
                                        <p:strVal val="visible"/>
                                      </p:to>
                                    </p:set>
                                    <p:animEffect transition="in" filter="fade">
                                      <p:cBhvr>
                                        <p:cTn id="15" dur="500"/>
                                        <p:tgtEl>
                                          <p:spTgt spid="2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6">
                                            <p:txEl>
                                              <p:pRg st="1" end="1"/>
                                            </p:txEl>
                                          </p:spTgt>
                                        </p:tgtEl>
                                        <p:attrNameLst>
                                          <p:attrName>style.visibility</p:attrName>
                                        </p:attrNameLst>
                                      </p:cBhvr>
                                      <p:to>
                                        <p:strVal val="visible"/>
                                      </p:to>
                                    </p:set>
                                    <p:animEffect transition="in" filter="wipe(down)">
                                      <p:cBhvr>
                                        <p:cTn id="20" dur="500"/>
                                        <p:tgtEl>
                                          <p:spTgt spid="2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6">
                                            <p:txEl>
                                              <p:pRg st="2" end="2"/>
                                            </p:txEl>
                                          </p:spTgt>
                                        </p:tgtEl>
                                        <p:attrNameLst>
                                          <p:attrName>style.visibility</p:attrName>
                                        </p:attrNameLst>
                                      </p:cBhvr>
                                      <p:to>
                                        <p:strVal val="visible"/>
                                      </p:to>
                                    </p:set>
                                    <p:animEffect transition="in" filter="randombar(horizontal)">
                                      <p:cBhvr>
                                        <p:cTn id="25" dur="500"/>
                                        <p:tgtEl>
                                          <p:spTgt spid="2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8">
                                            <p:txEl>
                                              <p:pRg st="0" end="0"/>
                                            </p:txEl>
                                          </p:spTgt>
                                        </p:tgtEl>
                                        <p:attrNameLst>
                                          <p:attrName>style.visibility</p:attrName>
                                        </p:attrNameLst>
                                      </p:cBhvr>
                                      <p:to>
                                        <p:strVal val="visible"/>
                                      </p:to>
                                    </p:set>
                                    <p:animEffect transition="in" filter="fade">
                                      <p:cBhvr>
                                        <p:cTn id="30" dur="500"/>
                                        <p:tgtEl>
                                          <p:spTgt spid="28">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8">
                                            <p:txEl>
                                              <p:pRg st="1" end="1"/>
                                            </p:txEl>
                                          </p:spTgt>
                                        </p:tgtEl>
                                        <p:attrNameLst>
                                          <p:attrName>style.visibility</p:attrName>
                                        </p:attrNameLst>
                                      </p:cBhvr>
                                      <p:to>
                                        <p:strVal val="visible"/>
                                      </p:to>
                                    </p:set>
                                    <p:animEffect transition="in" filter="wipe(left)">
                                      <p:cBhvr>
                                        <p:cTn id="35" dur="500"/>
                                        <p:tgtEl>
                                          <p:spTgt spid="28">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8">
                                            <p:txEl>
                                              <p:pRg st="2" end="2"/>
                                            </p:txEl>
                                          </p:spTgt>
                                        </p:tgtEl>
                                        <p:attrNameLst>
                                          <p:attrName>style.visibility</p:attrName>
                                        </p:attrNameLst>
                                      </p:cBhvr>
                                      <p:to>
                                        <p:strVal val="visible"/>
                                      </p:to>
                                    </p:set>
                                    <p:animEffect transition="in" filter="wipe(left)">
                                      <p:cBhvr>
                                        <p:cTn id="40" dur="500"/>
                                        <p:tgtEl>
                                          <p:spTgt spid="28">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8">
                                            <p:txEl>
                                              <p:pRg st="3" end="3"/>
                                            </p:txEl>
                                          </p:spTgt>
                                        </p:tgtEl>
                                        <p:attrNameLst>
                                          <p:attrName>style.visibility</p:attrName>
                                        </p:attrNameLst>
                                      </p:cBhvr>
                                      <p:to>
                                        <p:strVal val="visible"/>
                                      </p:to>
                                    </p:set>
                                    <p:animEffect transition="in" filter="wipe(left)">
                                      <p:cBhvr>
                                        <p:cTn id="45" dur="500"/>
                                        <p:tgtEl>
                                          <p:spTgt spid="2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803152" y="4013138"/>
            <a:ext cx="1157968" cy="910989"/>
          </a:xfrm>
          <a:prstGeom prst="rect">
            <a:avLst/>
          </a:prstGeom>
        </p:spPr>
      </p:pic>
      <p:sp>
        <p:nvSpPr>
          <p:cNvPr id="10" name="TextBox 9"/>
          <p:cNvSpPr txBox="1"/>
          <p:nvPr/>
        </p:nvSpPr>
        <p:spPr>
          <a:xfrm>
            <a:off x="1355430" y="856406"/>
            <a:ext cx="1976167" cy="623248"/>
          </a:xfrm>
          <a:prstGeom prst="rect">
            <a:avLst/>
          </a:prstGeom>
          <a:solidFill>
            <a:srgbClr val="AA6FCF"/>
          </a:solidFill>
          <a:ln w="38100" cap="flat" cmpd="sng" algn="ctr">
            <a:solidFill>
              <a:srgbClr val="BFDBF7"/>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en-US" sz="2300" b="1" i="0" u="none" strike="noStrike" kern="1200" cap="none" spc="0" normalizeH="0" baseline="0" noProof="0" smtClean="0">
                <a:ln>
                  <a:noFill/>
                </a:ln>
                <a:solidFill>
                  <a:srgbClr val="FFFFFF"/>
                </a:solidFill>
                <a:effectLst/>
                <a:uLnTx/>
                <a:uFillTx/>
                <a:latin typeface="Arial"/>
                <a:ea typeface="+mn-ea"/>
                <a:cs typeface="Arial" panose="020B0604020202020204" pitchFamily="34" charset="0"/>
              </a:rPr>
              <a:t>Vận dụng</a:t>
            </a:r>
            <a:r>
              <a:rPr kumimoji="0" lang="en-US" sz="2300" b="1" i="0" u="none" strike="noStrike" kern="1200" cap="none" spc="0" normalizeH="0" noProof="0" smtClean="0">
                <a:ln>
                  <a:noFill/>
                </a:ln>
                <a:solidFill>
                  <a:srgbClr val="FFFFFF"/>
                </a:solidFill>
                <a:effectLst/>
                <a:uLnTx/>
                <a:uFillTx/>
                <a:latin typeface="Arial"/>
                <a:ea typeface="+mn-ea"/>
                <a:cs typeface="Arial" panose="020B0604020202020204" pitchFamily="34" charset="0"/>
              </a:rPr>
              <a:t> 1</a:t>
            </a:r>
            <a:endParaRPr kumimoji="0" lang="en-US" sz="2300" b="1" i="0" u="none" strike="noStrike" kern="1200" cap="none" spc="0" normalizeH="0" baseline="0" noProof="0">
              <a:ln>
                <a:noFill/>
              </a:ln>
              <a:solidFill>
                <a:srgbClr val="FFFFFF"/>
              </a:solidFill>
              <a:effectLst/>
              <a:uLnTx/>
              <a:uFillTx/>
              <a:latin typeface="Arial"/>
              <a:ea typeface="+mn-ea"/>
              <a:cs typeface="Arial" panose="020B0604020202020204" pitchFamily="34" charset="0"/>
            </a:endParaRPr>
          </a:p>
        </p:txBody>
      </p:sp>
      <p:sp>
        <p:nvSpPr>
          <p:cNvPr id="7" name="Rectangle 6"/>
          <p:cNvSpPr/>
          <p:nvPr/>
        </p:nvSpPr>
        <p:spPr>
          <a:xfrm>
            <a:off x="3462953" y="1007730"/>
            <a:ext cx="3528530" cy="400110"/>
          </a:xfrm>
          <a:prstGeom prst="rect">
            <a:avLst/>
          </a:prstGeom>
        </p:spPr>
        <p:txBody>
          <a:bodyPr wrap="none">
            <a:spAutoFit/>
          </a:bodyPr>
          <a:lstStyle/>
          <a:p>
            <a:r>
              <a:rPr lang="en-US" sz="2000">
                <a:latin typeface="+mj-lt"/>
              </a:rPr>
              <a:t>Em hãy giải bài toán </a:t>
            </a:r>
            <a:r>
              <a:rPr lang="en-US" sz="2000">
                <a:latin typeface="+mj-lt"/>
              </a:rPr>
              <a:t>mở </a:t>
            </a:r>
            <a:r>
              <a:rPr lang="en-US" sz="2000" smtClean="0">
                <a:latin typeface="+mj-lt"/>
              </a:rPr>
              <a:t>đầu.</a:t>
            </a:r>
            <a:endParaRPr lang="en-US" sz="2000">
              <a:latin typeface="+mj-lt"/>
            </a:endParaRPr>
          </a:p>
        </p:txBody>
      </p:sp>
      <mc:AlternateContent xmlns:mc="http://schemas.openxmlformats.org/markup-compatibility/2006">
        <mc:Choice xmlns:a14="http://schemas.microsoft.com/office/drawing/2010/main" Requires="a14">
          <p:sp>
            <p:nvSpPr>
              <p:cNvPr id="8" name="Rectangle 7"/>
              <p:cNvSpPr/>
              <p:nvPr/>
            </p:nvSpPr>
            <p:spPr>
              <a:xfrm>
                <a:off x="1279129" y="1951269"/>
                <a:ext cx="6608565" cy="2765116"/>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en-US" sz="1900" smtClean="0">
                    <a:latin typeface="+mn-lt"/>
                    <a:ea typeface="Dotum" panose="020B0600000101010101" pitchFamily="34" charset="-127"/>
                    <a:cs typeface="Times New Roman" panose="02020603050405020304" pitchFamily="18" charset="0"/>
                  </a:rPr>
                  <a:t>Nếu </a:t>
                </a:r>
                <a:r>
                  <a:rPr lang="en-US" sz="1900" smtClean="0">
                    <a:latin typeface="+mn-lt"/>
                    <a:ea typeface="Dotum" panose="020B0600000101010101" pitchFamily="34" charset="-127"/>
                    <a:cs typeface="Times New Roman" panose="02020603050405020304" pitchFamily="18" charset="0"/>
                  </a:rPr>
                  <a:t>điểm </a:t>
                </a:r>
                <a14:m>
                  <m:oMath xmlns:m="http://schemas.openxmlformats.org/officeDocument/2006/math">
                    <m:r>
                      <a:rPr lang="nl-NL" sz="1900" i="1">
                        <a:effectLst/>
                        <a:latin typeface="+mn-lt"/>
                        <a:ea typeface="Dotum" panose="020B0600000101010101" pitchFamily="34" charset="-127"/>
                        <a:cs typeface="Times New Roman" panose="02020603050405020304" pitchFamily="18" charset="0"/>
                      </a:rPr>
                      <m:t>𝑀</m:t>
                    </m:r>
                  </m:oMath>
                </a14:m>
                <a:r>
                  <a:rPr lang="en-US" sz="1900">
                    <a:effectLst/>
                    <a:latin typeface="+mn-lt"/>
                    <a:ea typeface="Dotum" panose="020B0600000101010101" pitchFamily="34" charset="-127"/>
                    <a:cs typeface="Times New Roman" panose="02020603050405020304" pitchFamily="18" charset="0"/>
                  </a:rPr>
                  <a:t> biểu diễn cho số thực </a:t>
                </a:r>
                <a14:m>
                  <m:oMath xmlns:m="http://schemas.openxmlformats.org/officeDocument/2006/math">
                    <m:r>
                      <a:rPr lang="nl-NL" sz="1900" i="1">
                        <a:effectLst/>
                        <a:latin typeface="+mn-lt"/>
                        <a:ea typeface="Dotum" panose="020B0600000101010101" pitchFamily="34" charset="-127"/>
                        <a:cs typeface="Times New Roman" panose="02020603050405020304" pitchFamily="18" charset="0"/>
                      </a:rPr>
                      <m:t>𝑥</m:t>
                    </m:r>
                  </m:oMath>
                </a14:m>
                <a:endParaRPr lang="en-US" sz="1900">
                  <a:effectLst/>
                  <a:latin typeface="+mn-lt"/>
                  <a:ea typeface="Arial" panose="020B0604020202020204" pitchFamily="34" charset="0"/>
                  <a:cs typeface="Times New Roman" panose="02020603050405020304" pitchFamily="18" charset="0"/>
                </a:endParaRPr>
              </a:p>
              <a:p>
                <a:pPr algn="just">
                  <a:lnSpc>
                    <a:spcPct val="150000"/>
                  </a:lnSpc>
                </a:pPr>
                <a:r>
                  <a:rPr lang="en-US" sz="1900" b="0" smtClean="0">
                    <a:effectLst/>
                    <a:ea typeface="Dotum" panose="020B0600000101010101" pitchFamily="34" charset="-127"/>
                    <a:cs typeface="Times New Roman" panose="02020603050405020304" pitchFamily="18" charset="0"/>
                  </a:rPr>
                  <a:t>	</a:t>
                </a:r>
                <a14:m>
                  <m:oMath xmlns:m="http://schemas.openxmlformats.org/officeDocument/2006/math">
                    <m:r>
                      <a:rPr lang="en-US" sz="19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nl-NL" sz="1900" i="1">
                        <a:effectLst/>
                        <a:latin typeface="+mn-lt"/>
                        <a:ea typeface="Dotum" panose="020B0600000101010101" pitchFamily="34" charset="-127"/>
                        <a:cs typeface="Times New Roman" panose="02020603050405020304" pitchFamily="18" charset="0"/>
                      </a:rPr>
                      <m:t>𝑂𝑀</m:t>
                    </m:r>
                  </m:oMath>
                </a14:m>
                <a:r>
                  <a:rPr lang="en-US" sz="1900">
                    <a:effectLst/>
                    <a:latin typeface="+mn-lt"/>
                    <a:ea typeface="Dotum" panose="020B0600000101010101" pitchFamily="34" charset="-127"/>
                    <a:cs typeface="Times New Roman" panose="02020603050405020304" pitchFamily="18" charset="0"/>
                  </a:rPr>
                  <a:t> có độ dài là </a:t>
                </a:r>
                <a14:m>
                  <m:oMath xmlns:m="http://schemas.openxmlformats.org/officeDocument/2006/math">
                    <m:r>
                      <a:rPr lang="nl-NL" sz="1900" i="1">
                        <a:effectLst/>
                        <a:latin typeface="+mn-lt"/>
                        <a:ea typeface="Dotum" panose="020B0600000101010101" pitchFamily="34" charset="-127"/>
                        <a:cs typeface="Times New Roman" panose="02020603050405020304" pitchFamily="18" charset="0"/>
                      </a:rPr>
                      <m:t>𝑥</m:t>
                    </m:r>
                  </m:oMath>
                </a14:m>
                <a:r>
                  <a:rPr lang="en-US" sz="1900">
                    <a:effectLst/>
                    <a:latin typeface="+mn-lt"/>
                    <a:ea typeface="Dotum" panose="020B0600000101010101" pitchFamily="34" charset="-127"/>
                    <a:cs typeface="Times New Roman" panose="02020603050405020304" pitchFamily="18" charset="0"/>
                  </a:rPr>
                  <a:t> (đvđd).</a:t>
                </a:r>
                <a:endParaRPr lang="en-US" sz="1900">
                  <a:effectLst/>
                  <a:latin typeface="+mn-lt"/>
                  <a:ea typeface="Arial" panose="020B0604020202020204" pitchFamily="34" charset="0"/>
                  <a:cs typeface="Times New Roman" panose="02020603050405020304" pitchFamily="18" charset="0"/>
                </a:endParaRPr>
              </a:p>
              <a:p>
                <a:pPr marL="342900" indent="-342900" algn="just">
                  <a:lnSpc>
                    <a:spcPct val="150000"/>
                  </a:lnSpc>
                  <a:buFont typeface="Wingdings" panose="05000000000000000000" pitchFamily="2" charset="2"/>
                  <a:buChar char="§"/>
                </a:pPr>
                <a14:m>
                  <m:oMath xmlns:m="http://schemas.openxmlformats.org/officeDocument/2006/math">
                    <m:r>
                      <a:rPr lang="nl-NL" sz="1900" i="1">
                        <a:effectLst/>
                        <a:latin typeface="+mn-lt"/>
                        <a:ea typeface="Dotum" panose="020B0600000101010101" pitchFamily="34" charset="-127"/>
                        <a:cs typeface="Times New Roman" panose="02020603050405020304" pitchFamily="18" charset="0"/>
                      </a:rPr>
                      <m:t>𝑂𝑀</m:t>
                    </m:r>
                  </m:oMath>
                </a14:m>
                <a:r>
                  <a:rPr lang="en-US" sz="1900">
                    <a:effectLst/>
                    <a:latin typeface="+mn-lt"/>
                    <a:ea typeface="Dotum" panose="020B0600000101010101" pitchFamily="34" charset="-127"/>
                    <a:cs typeface="Times New Roman" panose="02020603050405020304" pitchFamily="18" charset="0"/>
                  </a:rPr>
                  <a:t> là cạnh huyền của một tam giác vuông; 2 cạnh góc vuông là hai cạnh của hình chữ nhật.</a:t>
                </a:r>
                <a:endParaRPr lang="en-US" sz="1900">
                  <a:effectLst/>
                  <a:latin typeface="+mn-lt"/>
                  <a:ea typeface="Arial" panose="020B0604020202020204" pitchFamily="34" charset="0"/>
                  <a:cs typeface="Times New Roman" panose="02020603050405020304" pitchFamily="18" charset="0"/>
                </a:endParaRPr>
              </a:p>
              <a:p>
                <a:pPr algn="just">
                  <a:lnSpc>
                    <a:spcPct val="150000"/>
                  </a:lnSpc>
                </a:pPr>
                <a:r>
                  <a:rPr lang="en-US" sz="1900" smtClean="0">
                    <a:ea typeface="Dotum" panose="020B0600000101010101" pitchFamily="34" charset="-127"/>
                    <a:cs typeface="Times New Roman" panose="02020603050405020304" pitchFamily="18" charset="0"/>
                  </a:rPr>
                  <a:t>	</a:t>
                </a:r>
                <a14:m>
                  <m:oMath xmlns:m="http://schemas.openxmlformats.org/officeDocument/2006/math">
                    <m:r>
                      <a:rPr lang="en-US" sz="1900" i="1">
                        <a:latin typeface="Cambria Math" panose="02040503050406030204" pitchFamily="18" charset="0"/>
                        <a:ea typeface="Dotum" panose="020B0600000101010101" pitchFamily="34" charset="-127"/>
                        <a:cs typeface="Times New Roman" panose="02020603050405020304" pitchFamily="18" charset="0"/>
                      </a:rPr>
                      <m:t>⇒ </m:t>
                    </m:r>
                  </m:oMath>
                </a14:m>
                <a:r>
                  <a:rPr lang="en-US" sz="1900">
                    <a:effectLst/>
                    <a:latin typeface="+mn-lt"/>
                    <a:ea typeface="Dotum" panose="020B0600000101010101" pitchFamily="34" charset="-127"/>
                    <a:cs typeface="Times New Roman" panose="02020603050405020304" pitchFamily="18" charset="0"/>
                  </a:rPr>
                  <a:t>Áp dụng định lí Pythagore, có:</a:t>
                </a:r>
                <a:endParaRPr lang="en-US" sz="1900">
                  <a:effectLst/>
                  <a:latin typeface="+mn-lt"/>
                  <a:ea typeface="Arial" panose="020B0604020202020204" pitchFamily="34" charset="0"/>
                  <a:cs typeface="Times New Roman" panose="02020603050405020304" pitchFamily="18" charset="0"/>
                </a:endParaRPr>
              </a:p>
              <a:p>
                <a:pPr algn="ctr">
                  <a:lnSpc>
                    <a:spcPct val="150000"/>
                  </a:lnSpc>
                </a:pPr>
                <a14:m>
                  <m:oMath xmlns:m="http://schemas.openxmlformats.org/officeDocument/2006/math">
                    <m:sSup>
                      <m:sSupPr>
                        <m:ctrlPr>
                          <a:rPr lang="en-US" sz="1900" i="1">
                            <a:effectLst/>
                            <a:latin typeface="+mn-lt"/>
                            <a:ea typeface="Dotum" panose="020B0600000101010101" pitchFamily="34" charset="-127"/>
                            <a:cs typeface="Times New Roman" panose="02020603050405020304" pitchFamily="18" charset="0"/>
                          </a:rPr>
                        </m:ctrlPr>
                      </m:sSupPr>
                      <m:e>
                        <m:r>
                          <a:rPr lang="nl-NL" sz="1900" i="1">
                            <a:effectLst/>
                            <a:latin typeface="+mn-lt"/>
                            <a:ea typeface="Dotum" panose="020B0600000101010101" pitchFamily="34" charset="-127"/>
                            <a:cs typeface="Times New Roman" panose="02020603050405020304" pitchFamily="18" charset="0"/>
                          </a:rPr>
                          <m:t>𝑥</m:t>
                        </m:r>
                      </m:e>
                      <m:sup>
                        <m:r>
                          <a:rPr lang="nl-NL" sz="1900" i="1">
                            <a:effectLst/>
                            <a:latin typeface="+mn-lt"/>
                            <a:ea typeface="Dotum" panose="020B0600000101010101" pitchFamily="34" charset="-127"/>
                            <a:cs typeface="Times New Roman" panose="02020603050405020304" pitchFamily="18" charset="0"/>
                          </a:rPr>
                          <m:t>2</m:t>
                        </m:r>
                      </m:sup>
                    </m:sSup>
                    <m:r>
                      <a:rPr lang="nl-NL" sz="1900" i="1">
                        <a:effectLst/>
                        <a:latin typeface="+mn-lt"/>
                        <a:ea typeface="Dotum" panose="020B0600000101010101" pitchFamily="34" charset="-127"/>
                        <a:cs typeface="Times New Roman" panose="02020603050405020304" pitchFamily="18" charset="0"/>
                      </a:rPr>
                      <m:t>=</m:t>
                    </m:r>
                    <m:sSup>
                      <m:sSupPr>
                        <m:ctrlPr>
                          <a:rPr lang="en-US" sz="1900" i="1">
                            <a:effectLst/>
                            <a:latin typeface="+mn-lt"/>
                            <a:ea typeface="Dotum" panose="020B0600000101010101" pitchFamily="34" charset="-127"/>
                            <a:cs typeface="Times New Roman" panose="02020603050405020304" pitchFamily="18" charset="0"/>
                          </a:rPr>
                        </m:ctrlPr>
                      </m:sSupPr>
                      <m:e>
                        <m:r>
                          <a:rPr lang="nl-NL" sz="1900" i="1">
                            <a:effectLst/>
                            <a:latin typeface="+mn-lt"/>
                            <a:ea typeface="Dotum" panose="020B0600000101010101" pitchFamily="34" charset="-127"/>
                            <a:cs typeface="Times New Roman" panose="02020603050405020304" pitchFamily="18" charset="0"/>
                          </a:rPr>
                          <m:t>1</m:t>
                        </m:r>
                      </m:e>
                      <m:sup>
                        <m:r>
                          <a:rPr lang="nl-NL" sz="1900" i="1">
                            <a:effectLst/>
                            <a:latin typeface="+mn-lt"/>
                            <a:ea typeface="Dotum" panose="020B0600000101010101" pitchFamily="34" charset="-127"/>
                            <a:cs typeface="Times New Roman" panose="02020603050405020304" pitchFamily="18" charset="0"/>
                          </a:rPr>
                          <m:t>2</m:t>
                        </m:r>
                      </m:sup>
                    </m:sSup>
                    <m:r>
                      <a:rPr lang="nl-NL" sz="1900" i="1">
                        <a:effectLst/>
                        <a:latin typeface="+mn-lt"/>
                        <a:ea typeface="Dotum" panose="020B0600000101010101" pitchFamily="34" charset="-127"/>
                        <a:cs typeface="Times New Roman" panose="02020603050405020304" pitchFamily="18" charset="0"/>
                      </a:rPr>
                      <m:t>+</m:t>
                    </m:r>
                    <m:sSup>
                      <m:sSupPr>
                        <m:ctrlPr>
                          <a:rPr lang="en-US" sz="1900" i="1">
                            <a:effectLst/>
                            <a:latin typeface="+mn-lt"/>
                            <a:ea typeface="Dotum" panose="020B0600000101010101" pitchFamily="34" charset="-127"/>
                            <a:cs typeface="Times New Roman" panose="02020603050405020304" pitchFamily="18" charset="0"/>
                          </a:rPr>
                        </m:ctrlPr>
                      </m:sSupPr>
                      <m:e>
                        <m:r>
                          <a:rPr lang="nl-NL" sz="1900" i="1">
                            <a:effectLst/>
                            <a:latin typeface="+mn-lt"/>
                            <a:ea typeface="Dotum" panose="020B0600000101010101" pitchFamily="34" charset="-127"/>
                            <a:cs typeface="Times New Roman" panose="02020603050405020304" pitchFamily="18" charset="0"/>
                          </a:rPr>
                          <m:t>3</m:t>
                        </m:r>
                      </m:e>
                      <m:sup>
                        <m:r>
                          <a:rPr lang="nl-NL" sz="1900" i="1">
                            <a:effectLst/>
                            <a:latin typeface="+mn-lt"/>
                            <a:ea typeface="Dotum" panose="020B0600000101010101" pitchFamily="34" charset="-127"/>
                            <a:cs typeface="Times New Roman" panose="02020603050405020304" pitchFamily="18" charset="0"/>
                          </a:rPr>
                          <m:t>2</m:t>
                        </m:r>
                      </m:sup>
                    </m:sSup>
                    <m:r>
                      <a:rPr lang="nl-NL" sz="1900" i="1">
                        <a:effectLst/>
                        <a:latin typeface="+mn-lt"/>
                        <a:ea typeface="Dotum" panose="020B0600000101010101" pitchFamily="34" charset="-127"/>
                        <a:cs typeface="Times New Roman" panose="02020603050405020304" pitchFamily="18" charset="0"/>
                      </a:rPr>
                      <m:t>=10</m:t>
                    </m:r>
                  </m:oMath>
                </a14:m>
                <a:r>
                  <a:rPr lang="nl-NL" sz="19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900" i="1">
                        <a:latin typeface="Cambria Math" panose="02040503050406030204" pitchFamily="18" charset="0"/>
                        <a:ea typeface="Dotum" panose="020B0600000101010101" pitchFamily="34" charset="-127"/>
                        <a:cs typeface="Times New Roman" panose="02020603050405020304" pitchFamily="18" charset="0"/>
                      </a:rPr>
                      <m:t>⇒</m:t>
                    </m:r>
                  </m:oMath>
                </a14:m>
                <a:r>
                  <a:rPr lang="nl-NL" sz="1900">
                    <a:effectLst/>
                    <a:latin typeface="+mn-lt"/>
                    <a:ea typeface="Dotum" panose="020B0600000101010101" pitchFamily="34" charset="-127"/>
                    <a:cs typeface="Times New Roman" panose="02020603050405020304" pitchFamily="18" charset="0"/>
                  </a:rPr>
                  <a:t> </a:t>
                </a:r>
                <a14:m>
                  <m:oMath xmlns:m="http://schemas.openxmlformats.org/officeDocument/2006/math">
                    <m:r>
                      <a:rPr lang="nl-NL" sz="1900" i="1">
                        <a:effectLst/>
                        <a:latin typeface="+mn-lt"/>
                        <a:ea typeface="Dotum" panose="020B0600000101010101" pitchFamily="34" charset="-127"/>
                        <a:cs typeface="Times New Roman" panose="02020603050405020304" pitchFamily="18" charset="0"/>
                      </a:rPr>
                      <m:t>𝑥</m:t>
                    </m:r>
                    <m:r>
                      <a:rPr lang="nl-NL" sz="1900" i="1">
                        <a:effectLst/>
                        <a:latin typeface="+mn-lt"/>
                        <a:ea typeface="Dotum" panose="020B0600000101010101" pitchFamily="34" charset="-127"/>
                        <a:cs typeface="Times New Roman" panose="02020603050405020304" pitchFamily="18" charset="0"/>
                      </a:rPr>
                      <m:t>=</m:t>
                    </m:r>
                    <m:rad>
                      <m:radPr>
                        <m:degHide m:val="on"/>
                        <m:ctrlPr>
                          <a:rPr lang="en-US" sz="1900" i="1">
                            <a:effectLst/>
                            <a:latin typeface="+mn-lt"/>
                            <a:ea typeface="Dotum" panose="020B0600000101010101" pitchFamily="34" charset="-127"/>
                            <a:cs typeface="Times New Roman" panose="02020603050405020304" pitchFamily="18" charset="0"/>
                          </a:rPr>
                        </m:ctrlPr>
                      </m:radPr>
                      <m:deg/>
                      <m:e>
                        <m:r>
                          <a:rPr lang="nl-NL" sz="1900" i="1">
                            <a:effectLst/>
                            <a:latin typeface="+mn-lt"/>
                            <a:ea typeface="Dotum" panose="020B0600000101010101" pitchFamily="34" charset="-127"/>
                            <a:cs typeface="Times New Roman" panose="02020603050405020304" pitchFamily="18" charset="0"/>
                          </a:rPr>
                          <m:t>10</m:t>
                        </m:r>
                      </m:e>
                    </m:rad>
                  </m:oMath>
                </a14:m>
                <a:r>
                  <a:rPr lang="nl-NL" sz="1900">
                    <a:effectLst/>
                    <a:latin typeface="+mn-lt"/>
                    <a:ea typeface="Dotum" panose="020B0600000101010101" pitchFamily="34" charset="-127"/>
                    <a:cs typeface="Times New Roman" panose="02020603050405020304" pitchFamily="18" charset="0"/>
                  </a:rPr>
                  <a:t>.</a:t>
                </a:r>
                <a:endParaRPr lang="en-US" sz="1900">
                  <a:effectLst/>
                  <a:latin typeface="+mn-lt"/>
                  <a:ea typeface="Arial" panose="020B0604020202020204" pitchFamily="34" charset="0"/>
                  <a:cs typeface="Times New Roman" panose="02020603050405020304" pitchFamily="18" charset="0"/>
                </a:endParaRPr>
              </a:p>
            </p:txBody>
          </p:sp>
        </mc:Choice>
        <mc:Fallback>
          <p:sp>
            <p:nvSpPr>
              <p:cNvPr id="8" name="Rectangle 7"/>
              <p:cNvSpPr>
                <a:spLocks noRot="1" noChangeAspect="1" noMove="1" noResize="1" noEditPoints="1" noAdjustHandles="1" noChangeArrowheads="1" noChangeShapeType="1" noTextEdit="1"/>
              </p:cNvSpPr>
              <p:nvPr/>
            </p:nvSpPr>
            <p:spPr>
              <a:xfrm>
                <a:off x="1279129" y="1951269"/>
                <a:ext cx="6608565" cy="2765116"/>
              </a:xfrm>
              <a:prstGeom prst="rect">
                <a:avLst/>
              </a:prstGeom>
              <a:blipFill>
                <a:blip r:embed="rId4"/>
                <a:stretch>
                  <a:fillRect l="-738" r="-830" b="-441"/>
                </a:stretch>
              </a:blipFill>
            </p:spPr>
            <p:txBody>
              <a:bodyPr/>
              <a:lstStyle/>
              <a:p>
                <a:r>
                  <a:rPr lang="en-US">
                    <a:noFill/>
                  </a:rPr>
                  <a:t> </a:t>
                </a:r>
              </a:p>
            </p:txBody>
          </p:sp>
        </mc:Fallback>
      </mc:AlternateContent>
      <p:sp>
        <p:nvSpPr>
          <p:cNvPr id="13" name="Rectangle 12"/>
          <p:cNvSpPr/>
          <p:nvPr/>
        </p:nvSpPr>
        <p:spPr>
          <a:xfrm>
            <a:off x="4273326" y="1545071"/>
            <a:ext cx="726482"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Tree>
    <p:extLst>
      <p:ext uri="{BB962C8B-B14F-4D97-AF65-F5344CB8AC3E}">
        <p14:creationId xmlns:p14="http://schemas.microsoft.com/office/powerpoint/2010/main" val="164373906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wipe(left)">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fade">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fade">
                                      <p:cBhvr>
                                        <p:cTn id="37" dur="500"/>
                                        <p:tgtEl>
                                          <p:spTgt spid="8">
                                            <p:txEl>
                                              <p:pRg st="3" end="3"/>
                                            </p:txEl>
                                          </p:spTgt>
                                        </p:tgtEl>
                                      </p:cBhvr>
                                    </p:animEffect>
                                    <p:anim calcmode="lin" valueType="num">
                                      <p:cBhvr>
                                        <p:cTn id="38"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9" dur="500" fill="hold"/>
                                        <p:tgtEl>
                                          <p:spTgt spid="8">
                                            <p:txEl>
                                              <p:pRg st="3" end="3"/>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Effect transition="in" filter="fade">
                                      <p:cBhvr>
                                        <p:cTn id="42" dur="500"/>
                                        <p:tgtEl>
                                          <p:spTgt spid="8">
                                            <p:txEl>
                                              <p:pRg st="4" end="4"/>
                                            </p:txEl>
                                          </p:spTgt>
                                        </p:tgtEl>
                                      </p:cBhvr>
                                    </p:animEffect>
                                    <p:anim calcmode="lin" valueType="num">
                                      <p:cBhvr>
                                        <p:cTn id="43"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27" name="Google Shape;1924;p66"/>
          <p:cNvPicPr preferRelativeResize="0"/>
          <p:nvPr/>
        </p:nvPicPr>
        <p:blipFill>
          <a:blip r:embed="rId3">
            <a:alphaModFix/>
          </a:blip>
          <a:stretch>
            <a:fillRect/>
          </a:stretch>
        </p:blipFill>
        <p:spPr>
          <a:xfrm rot="402579" flipH="1">
            <a:off x="91520" y="3432397"/>
            <a:ext cx="1807594" cy="1672564"/>
          </a:xfrm>
          <a:prstGeom prst="rect">
            <a:avLst/>
          </a:prstGeom>
          <a:noFill/>
          <a:ln>
            <a:noFill/>
          </a:ln>
        </p:spPr>
      </p:pic>
      <p:pic>
        <p:nvPicPr>
          <p:cNvPr id="28" name="Google Shape;1589;p47"/>
          <p:cNvPicPr preferRelativeResize="0"/>
          <p:nvPr/>
        </p:nvPicPr>
        <p:blipFill rotWithShape="1">
          <a:blip r:embed="rId4">
            <a:alphaModFix/>
          </a:blip>
          <a:srcRect l="21204"/>
          <a:stretch/>
        </p:blipFill>
        <p:spPr>
          <a:xfrm>
            <a:off x="7168582" y="3101007"/>
            <a:ext cx="1975418" cy="2287634"/>
          </a:xfrm>
          <a:prstGeom prst="rect">
            <a:avLst/>
          </a:prstGeom>
          <a:noFill/>
          <a:ln>
            <a:noFill/>
          </a:ln>
        </p:spPr>
      </p:pic>
      <p:sp>
        <p:nvSpPr>
          <p:cNvPr id="6" name="Google Shape;488;p36"/>
          <p:cNvSpPr txBox="1">
            <a:spLocks noGrp="1"/>
          </p:cNvSpPr>
          <p:nvPr>
            <p:ph type="title"/>
          </p:nvPr>
        </p:nvSpPr>
        <p:spPr>
          <a:xfrm>
            <a:off x="845296" y="726235"/>
            <a:ext cx="7401724" cy="2529300"/>
          </a:xfrm>
          <a:prstGeom prst="rect">
            <a:avLst/>
          </a:prstGeom>
        </p:spPr>
        <p:txBody>
          <a:bodyPr spcFirstLastPara="1" wrap="square" lIns="91425" tIns="91425" rIns="91425" bIns="91425" anchor="ctr" anchorCtr="0">
            <a:noAutofit/>
          </a:bodyPr>
          <a:lstStyle/>
          <a:p>
            <a:pPr lvl="0">
              <a:lnSpc>
                <a:spcPct val="150000"/>
              </a:lnSpc>
            </a:pPr>
            <a:r>
              <a:rPr lang="en-US" sz="5000" b="1" smtClean="0">
                <a:solidFill>
                  <a:schemeClr val="accent3">
                    <a:lumMod val="50000"/>
                  </a:schemeClr>
                </a:solidFill>
                <a:latin typeface="+mn-lt"/>
              </a:rPr>
              <a:t>II. ỨNG </a:t>
            </a:r>
            <a:r>
              <a:rPr lang="en-US" sz="5000" b="1">
                <a:solidFill>
                  <a:schemeClr val="accent3">
                    <a:lumMod val="50000"/>
                  </a:schemeClr>
                </a:solidFill>
                <a:latin typeface="+mn-lt"/>
              </a:rPr>
              <a:t>DỤNG CỦA ĐỊNH LÍ PYTHAGORE</a:t>
            </a:r>
            <a:endParaRPr sz="5000" b="1">
              <a:solidFill>
                <a:schemeClr val="accent3">
                  <a:lumMod val="50000"/>
                </a:schemeClr>
              </a:solidFill>
              <a:latin typeface="+mn-lt"/>
            </a:endParaRPr>
          </a:p>
        </p:txBody>
      </p:sp>
    </p:spTree>
    <p:extLst>
      <p:ext uri="{BB962C8B-B14F-4D97-AF65-F5344CB8AC3E}">
        <p14:creationId xmlns:p14="http://schemas.microsoft.com/office/powerpoint/2010/main" val="1413298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sp>
        <p:nvSpPr>
          <p:cNvPr id="12" name="Title 21"/>
          <p:cNvSpPr txBox="1">
            <a:spLocks/>
          </p:cNvSpPr>
          <p:nvPr/>
        </p:nvSpPr>
        <p:spPr>
          <a:xfrm>
            <a:off x="2569190" y="454574"/>
            <a:ext cx="4063544" cy="451277"/>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Tính độ dài đoạn thẳng</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14" name="Rectangle 13"/>
              <p:cNvSpPr/>
              <p:nvPr/>
            </p:nvSpPr>
            <p:spPr>
              <a:xfrm>
                <a:off x="296041" y="992569"/>
                <a:ext cx="7991067" cy="96949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C00000"/>
                    </a:solidFill>
                    <a:effectLst/>
                    <a:uLnTx/>
                    <a:uFillTx/>
                    <a:ea typeface="Arial" panose="020B0604020202020204" pitchFamily="34" charset="0"/>
                    <a:sym typeface="Arial"/>
                  </a:rPr>
                  <a:t>Bài toán </a:t>
                </a:r>
                <a:r>
                  <a:rPr kumimoji="0" lang="en-US" sz="2000" b="1" i="0" u="none" strike="noStrike" kern="0" cap="none" spc="0" normalizeH="0" baseline="0" noProof="0" smtClean="0">
                    <a:ln>
                      <a:noFill/>
                    </a:ln>
                    <a:solidFill>
                      <a:srgbClr val="C00000"/>
                    </a:solidFill>
                    <a:effectLst/>
                    <a:uLnTx/>
                    <a:uFillTx/>
                    <a:ea typeface="Arial" panose="020B0604020202020204" pitchFamily="34" charset="0"/>
                    <a:sym typeface="Arial"/>
                  </a:rPr>
                  <a:t>1: </a:t>
                </a:r>
                <a:r>
                  <a:rPr kumimoji="0" lang="vi-VN" sz="1800" b="0" i="0" u="none" strike="noStrike" kern="0" cap="none" spc="0" normalizeH="0" baseline="0" noProof="0" smtClean="0">
                    <a:ln>
                      <a:noFill/>
                    </a:ln>
                    <a:solidFill>
                      <a:srgbClr val="000000"/>
                    </a:solidFill>
                    <a:effectLst/>
                    <a:uLnTx/>
                    <a:uFillTx/>
                    <a:sym typeface="Arial"/>
                  </a:rPr>
                  <a:t>Cho </a:t>
                </a:r>
                <a:r>
                  <a:rPr kumimoji="0" lang="vi-VN" sz="1800" b="0" i="0" u="none" strike="noStrike" kern="0" cap="none" spc="0" normalizeH="0" baseline="0" noProof="0">
                    <a:ln>
                      <a:noFill/>
                    </a:ln>
                    <a:solidFill>
                      <a:srgbClr val="000000"/>
                    </a:solidFill>
                    <a:effectLst/>
                    <a:uLnTx/>
                    <a:uFillTx/>
                    <a:sym typeface="Arial"/>
                  </a:rPr>
                  <a:t>tam giác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𝐴𝐵𝐶</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m:t>
                    </m:r>
                  </m:oMath>
                </a14:m>
                <a:r>
                  <a:rPr kumimoji="0" lang="vi-VN" sz="1800" b="0" i="0" u="none" strike="noStrike" kern="0" cap="none" spc="0" normalizeH="0" baseline="0" noProof="0">
                    <a:ln>
                      <a:noFill/>
                    </a:ln>
                    <a:solidFill>
                      <a:srgbClr val="000000"/>
                    </a:solidFill>
                    <a:effectLst/>
                    <a:uLnTx/>
                    <a:uFillTx/>
                    <a:sym typeface="Arial"/>
                  </a:rPr>
                  <a:t>vuông tại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m:t>
                    </m:r>
                  </m:oMath>
                </a14:m>
                <a:r>
                  <a:rPr kumimoji="0" lang="vi-VN" sz="1800" b="0" i="0" u="none" strike="noStrike" kern="0" cap="none" spc="0" normalizeH="0" baseline="0" noProof="0">
                    <a:ln>
                      <a:noFill/>
                    </a:ln>
                    <a:solidFill>
                      <a:srgbClr val="000000"/>
                    </a:solidFill>
                    <a:effectLst/>
                    <a:uLnTx/>
                    <a:uFillTx/>
                    <a:sym typeface="Arial"/>
                  </a:rPr>
                  <a:t> có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𝐴𝐵</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 6 </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𝑐𝑚</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𝐴𝐶</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 8 </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𝑐𝑚</m:t>
                    </m:r>
                  </m:oMath>
                </a14:m>
                <a:r>
                  <a:rPr kumimoji="0" lang="vi-VN" sz="1800" b="0" i="0" u="none" strike="noStrike" kern="0" cap="none" spc="0" normalizeH="0" baseline="0" noProof="0">
                    <a:ln>
                      <a:noFill/>
                    </a:ln>
                    <a:solidFill>
                      <a:srgbClr val="000000"/>
                    </a:solidFill>
                    <a:effectLst/>
                    <a:uLnTx/>
                    <a:uFillTx/>
                    <a:sym typeface="Arial"/>
                  </a:rPr>
                  <a:t>. Hãy tính độ dài cạnh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𝐵𝐶</m:t>
                    </m:r>
                  </m:oMath>
                </a14:m>
                <a:r>
                  <a:rPr kumimoji="0" lang="vi-VN" sz="1800" b="0" i="0" u="none" strike="noStrike" kern="0" cap="none" spc="0" normalizeH="0" baseline="0" noProof="0">
                    <a:ln>
                      <a:noFill/>
                    </a:ln>
                    <a:solidFill>
                      <a:srgbClr val="000000"/>
                    </a:solidFill>
                    <a:effectLst/>
                    <a:uLnTx/>
                    <a:uFillTx/>
                    <a:sym typeface="Arial"/>
                  </a:rPr>
                  <a:t>, đường cao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𝐴𝐻</m:t>
                    </m:r>
                  </m:oMath>
                </a14:m>
                <a:r>
                  <a:rPr kumimoji="0" lang="vi-VN" sz="1800" b="0" i="0" u="none" strike="noStrike" kern="0" cap="none" spc="0" normalizeH="0" baseline="0" noProof="0">
                    <a:ln>
                      <a:noFill/>
                    </a:ln>
                    <a:solidFill>
                      <a:srgbClr val="000000"/>
                    </a:solidFill>
                    <a:effectLst/>
                    <a:uLnTx/>
                    <a:uFillTx/>
                    <a:sym typeface="Arial"/>
                  </a:rPr>
                  <a:t> và các đoạn thẳng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𝐵𝐻</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m:t>
                    </m:r>
                    <m:r>
                      <a:rPr kumimoji="0" lang="vi-VN" sz="1800" b="0" i="1" u="none" strike="noStrike" kern="0" cap="none" spc="0" normalizeH="0" baseline="0" noProof="0">
                        <a:ln>
                          <a:noFill/>
                        </a:ln>
                        <a:solidFill>
                          <a:srgbClr val="000000"/>
                        </a:solidFill>
                        <a:effectLst/>
                        <a:uLnTx/>
                        <a:uFillTx/>
                        <a:latin typeface="Cambria Math" panose="02040503050406030204" pitchFamily="18" charset="0"/>
                        <a:sym typeface="Arial"/>
                      </a:rPr>
                      <m:t>𝐶𝐻</m:t>
                    </m:r>
                  </m:oMath>
                </a14:m>
                <a:r>
                  <a:rPr kumimoji="0" lang="vi-VN" sz="1800" b="0" i="0" u="none" strike="noStrike" kern="0" cap="none" spc="0" normalizeH="0" baseline="0" noProof="0" smtClean="0">
                    <a:ln>
                      <a:noFill/>
                    </a:ln>
                    <a:solidFill>
                      <a:srgbClr val="000000"/>
                    </a:solidFill>
                    <a:effectLst/>
                    <a:uLnTx/>
                    <a:uFillTx/>
                    <a:sym typeface="Arial"/>
                  </a:rPr>
                  <a:t>.</a:t>
                </a:r>
                <a:endParaRPr kumimoji="0" lang="vi-VN" sz="1800" b="0" i="0" u="none" strike="noStrike" kern="0" cap="none" spc="0" normalizeH="0" baseline="0" noProof="0">
                  <a:ln>
                    <a:noFill/>
                  </a:ln>
                  <a:solidFill>
                    <a:srgbClr val="000000"/>
                  </a:solidFill>
                  <a:effectLst/>
                  <a:uLnTx/>
                  <a:uFillTx/>
                  <a:sym typeface="Arial"/>
                </a:endParaRPr>
              </a:p>
            </p:txBody>
          </p:sp>
        </mc:Choice>
        <mc:Fallback>
          <p:sp>
            <p:nvSpPr>
              <p:cNvPr id="14" name="Rectangle 13"/>
              <p:cNvSpPr>
                <a:spLocks noRot="1" noChangeAspect="1" noMove="1" noResize="1" noEditPoints="1" noAdjustHandles="1" noChangeArrowheads="1" noChangeShapeType="1" noTextEdit="1"/>
              </p:cNvSpPr>
              <p:nvPr/>
            </p:nvSpPr>
            <p:spPr>
              <a:xfrm>
                <a:off x="296041" y="992569"/>
                <a:ext cx="7991067" cy="969496"/>
              </a:xfrm>
              <a:prstGeom prst="rect">
                <a:avLst/>
              </a:prstGeom>
              <a:blipFill>
                <a:blip r:embed="rId3"/>
                <a:stretch>
                  <a:fillRect l="-840" r="-687" b="-4403"/>
                </a:stretch>
              </a:blipFill>
            </p:spPr>
            <p:txBody>
              <a:bodyPr/>
              <a:lstStyle/>
              <a:p>
                <a:r>
                  <a:rPr lang="en-US">
                    <a:noFill/>
                  </a:rPr>
                  <a:t> </a:t>
                </a:r>
              </a:p>
            </p:txBody>
          </p:sp>
        </mc:Fallback>
      </mc:AlternateContent>
      <p:sp>
        <p:nvSpPr>
          <p:cNvPr id="13" name="Rectangle 12"/>
          <p:cNvSpPr/>
          <p:nvPr/>
        </p:nvSpPr>
        <p:spPr>
          <a:xfrm>
            <a:off x="752280" y="2017353"/>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4FBED2">
                    <a:lumMod val="50000"/>
                  </a:srgbClr>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4FBED2">
                  <a:lumMod val="50000"/>
                </a:srgbClr>
              </a:solidFill>
              <a:effectLst/>
              <a:uLnTx/>
              <a:uFillTx/>
              <a:latin typeface="Calibri"/>
              <a:ea typeface="+mn-ea"/>
              <a:cs typeface="Arial"/>
              <a:sym typeface="Arial"/>
            </a:endParaRPr>
          </a:p>
        </p:txBody>
      </p:sp>
      <p:grpSp>
        <p:nvGrpSpPr>
          <p:cNvPr id="31" name="Group 30"/>
          <p:cNvGrpSpPr/>
          <p:nvPr/>
        </p:nvGrpSpPr>
        <p:grpSpPr>
          <a:xfrm>
            <a:off x="6853121" y="2464100"/>
            <a:ext cx="1771636" cy="2418649"/>
            <a:chOff x="6815357" y="2182619"/>
            <a:chExt cx="1771636" cy="2418649"/>
          </a:xfrm>
        </p:grpSpPr>
        <mc:AlternateContent xmlns:mc="http://schemas.openxmlformats.org/markup-compatibility/2006">
          <mc:Choice xmlns:a14="http://schemas.microsoft.com/office/drawing/2010/main" Requires="a14">
            <p:sp>
              <p:nvSpPr>
                <p:cNvPr id="15" name="Rectangle 14"/>
                <p:cNvSpPr/>
                <p:nvPr/>
              </p:nvSpPr>
              <p:spPr>
                <a:xfrm>
                  <a:off x="7774806" y="4107918"/>
                  <a:ext cx="35618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6</m:t>
                        </m:r>
                      </m:oMath>
                    </m:oMathPara>
                  </a14:m>
                  <a:endParaRPr kumimoji="0" lang="en-US" sz="16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15" name="Rectangle 14"/>
                <p:cNvSpPr>
                  <a:spLocks noRot="1" noChangeAspect="1" noMove="1" noResize="1" noEditPoints="1" noAdjustHandles="1" noChangeArrowheads="1" noChangeShapeType="1" noTextEdit="1"/>
                </p:cNvSpPr>
                <p:nvPr/>
              </p:nvSpPr>
              <p:spPr>
                <a:xfrm>
                  <a:off x="7774806" y="4107918"/>
                  <a:ext cx="356188" cy="338554"/>
                </a:xfrm>
                <a:prstGeom prst="rect">
                  <a:avLst/>
                </a:prstGeom>
                <a:blipFill>
                  <a:blip r:embed="rId4"/>
                  <a:stretch>
                    <a:fillRect/>
                  </a:stretch>
                </a:blipFill>
              </p:spPr>
              <p:txBody>
                <a:bodyPr/>
                <a:lstStyle/>
                <a:p>
                  <a:r>
                    <a:rPr lang="en-US">
                      <a:noFill/>
                    </a:rPr>
                    <a:t> </a:t>
                  </a:r>
                </a:p>
              </p:txBody>
            </p:sp>
          </mc:Fallback>
        </mc:AlternateContent>
        <p:grpSp>
          <p:nvGrpSpPr>
            <p:cNvPr id="25" name="Group 24"/>
            <p:cNvGrpSpPr/>
            <p:nvPr/>
          </p:nvGrpSpPr>
          <p:grpSpPr>
            <a:xfrm>
              <a:off x="6815357" y="2182619"/>
              <a:ext cx="1771636" cy="2418649"/>
              <a:chOff x="6027852" y="3422838"/>
              <a:chExt cx="1771636" cy="2418649"/>
            </a:xfrm>
          </p:grpSpPr>
          <p:grpSp>
            <p:nvGrpSpPr>
              <p:cNvPr id="18" name="Group 17"/>
              <p:cNvGrpSpPr/>
              <p:nvPr/>
            </p:nvGrpSpPr>
            <p:grpSpPr>
              <a:xfrm rot="14287978">
                <a:off x="5704345" y="3746345"/>
                <a:ext cx="2418649" cy="1771636"/>
                <a:chOff x="827789" y="2773588"/>
                <a:chExt cx="3681713" cy="2107803"/>
              </a:xfrm>
            </p:grpSpPr>
            <p:sp>
              <p:nvSpPr>
                <p:cNvPr id="6" name="Isosceles Triangle 5"/>
                <p:cNvSpPr/>
                <p:nvPr/>
              </p:nvSpPr>
              <p:spPr>
                <a:xfrm rot="12681775" flipH="1">
                  <a:off x="1399268" y="3462077"/>
                  <a:ext cx="2358448" cy="1419314"/>
                </a:xfrm>
                <a:prstGeom prst="triangle">
                  <a:avLst>
                    <a:gd name="adj" fmla="val 0"/>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Rectangle 15"/>
                <p:cNvSpPr/>
                <p:nvPr/>
              </p:nvSpPr>
              <p:spPr>
                <a:xfrm rot="1878890">
                  <a:off x="1981310" y="3118333"/>
                  <a:ext cx="211185" cy="156472"/>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mc:AlternateContent xmlns:mc="http://schemas.openxmlformats.org/markup-compatibility/2006">
              <mc:Choice xmlns:a14="http://schemas.microsoft.com/office/drawing/2010/main" Requires="a14">
                <p:sp>
                  <p:nvSpPr>
                    <p:cNvPr id="17" name="Rectangle 16"/>
                    <p:cNvSpPr/>
                    <p:nvPr/>
                  </p:nvSpPr>
                  <p:spPr>
                    <a:xfrm rot="7312022">
                      <a:off x="1980493" y="2774311"/>
                      <a:ext cx="386168" cy="3847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vi-VN" sz="1900" b="0" i="1" u="none" strike="noStrike" kern="0" cap="none" spc="0" normalizeH="0" baseline="0" noProof="0">
                                <a:ln>
                                  <a:noFill/>
                                </a:ln>
                                <a:solidFill>
                                  <a:srgbClr val="000000"/>
                                </a:solidFill>
                                <a:effectLst/>
                                <a:uLnTx/>
                                <a:uFillTx/>
                                <a:latin typeface="Cambria Math" panose="02040503050406030204" pitchFamily="18" charset="0"/>
                                <a:sym typeface="Arial"/>
                              </a:rPr>
                              <m:t>𝐴</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17" name="Rectangle 16"/>
                    <p:cNvSpPr>
                      <a:spLocks noRot="1" noChangeAspect="1" noMove="1" noResize="1" noEditPoints="1" noAdjustHandles="1" noChangeArrowheads="1" noChangeShapeType="1" noTextEdit="1"/>
                    </p:cNvSpPr>
                    <p:nvPr/>
                  </p:nvSpPr>
                  <p:spPr>
                    <a:xfrm rot="7312022">
                      <a:off x="1980493" y="2774311"/>
                      <a:ext cx="386168" cy="384721"/>
                    </a:xfrm>
                    <a:prstGeom prst="rect">
                      <a:avLst/>
                    </a:prstGeom>
                    <a:blipFill>
                      <a:blip r:embed="rId5"/>
                      <a:stretch>
                        <a:fillRect b="-4390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Rectangle 19"/>
                    <p:cNvSpPr/>
                    <p:nvPr/>
                  </p:nvSpPr>
                  <p:spPr>
                    <a:xfrm rot="7312022">
                      <a:off x="810733" y="4218391"/>
                      <a:ext cx="418833"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20" name="Rectangle 19"/>
                    <p:cNvSpPr>
                      <a:spLocks noRot="1" noChangeAspect="1" noMove="1" noResize="1" noEditPoints="1" noAdjustHandles="1" noChangeArrowheads="1" noChangeShapeType="1" noTextEdit="1"/>
                    </p:cNvSpPr>
                    <p:nvPr/>
                  </p:nvSpPr>
                  <p:spPr>
                    <a:xfrm rot="7312022">
                      <a:off x="810733" y="4218391"/>
                      <a:ext cx="418833" cy="384721"/>
                    </a:xfrm>
                    <a:prstGeom prst="rect">
                      <a:avLst/>
                    </a:prstGeom>
                    <a:blipFill>
                      <a:blip r:embed="rId6"/>
                      <a:stretch>
                        <a:fillRect b="-4285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Rectangle 20"/>
                    <p:cNvSpPr/>
                    <p:nvPr/>
                  </p:nvSpPr>
                  <p:spPr>
                    <a:xfrm rot="7312022">
                      <a:off x="4112855" y="3835677"/>
                      <a:ext cx="408573"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𝐶</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21" name="Rectangle 20"/>
                    <p:cNvSpPr>
                      <a:spLocks noRot="1" noChangeAspect="1" noMove="1" noResize="1" noEditPoints="1" noAdjustHandles="1" noChangeArrowheads="1" noChangeShapeType="1" noTextEdit="1"/>
                    </p:cNvSpPr>
                    <p:nvPr/>
                  </p:nvSpPr>
                  <p:spPr>
                    <a:xfrm rot="7312022">
                      <a:off x="4112855" y="3835677"/>
                      <a:ext cx="408573" cy="384721"/>
                    </a:xfrm>
                    <a:prstGeom prst="rect">
                      <a:avLst/>
                    </a:prstGeom>
                    <a:blipFill>
                      <a:blip r:embed="rId7"/>
                      <a:stretch>
                        <a:fillRect b="-42857"/>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22" name="Rectangle 21"/>
                  <p:cNvSpPr/>
                  <p:nvPr/>
                </p:nvSpPr>
                <p:spPr>
                  <a:xfrm>
                    <a:off x="6281710" y="4360426"/>
                    <a:ext cx="35618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8</m:t>
                          </m:r>
                        </m:oMath>
                      </m:oMathPara>
                    </a14:m>
                    <a:endParaRPr kumimoji="0" lang="en-US" sz="16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22" name="Rectangle 21"/>
                  <p:cNvSpPr>
                    <a:spLocks noRot="1" noChangeAspect="1" noMove="1" noResize="1" noEditPoints="1" noAdjustHandles="1" noChangeArrowheads="1" noChangeShapeType="1" noTextEdit="1"/>
                  </p:cNvSpPr>
                  <p:nvPr/>
                </p:nvSpPr>
                <p:spPr>
                  <a:xfrm>
                    <a:off x="6281710" y="4360426"/>
                    <a:ext cx="356188" cy="338554"/>
                  </a:xfrm>
                  <a:prstGeom prst="rect">
                    <a:avLst/>
                  </a:prstGeom>
                  <a:blipFill>
                    <a:blip r:embed="rId8"/>
                    <a:stretch>
                      <a:fillRect/>
                    </a:stretch>
                  </a:blipFill>
                </p:spPr>
                <p:txBody>
                  <a:bodyPr/>
                  <a:lstStyle/>
                  <a:p>
                    <a:r>
                      <a:rPr lang="en-US">
                        <a:noFill/>
                      </a:rPr>
                      <a:t> </a:t>
                    </a:r>
                  </a:p>
                </p:txBody>
              </p:sp>
            </mc:Fallback>
          </mc:AlternateContent>
          <p:cxnSp>
            <p:nvCxnSpPr>
              <p:cNvPr id="7" name="Straight Connector 6"/>
              <p:cNvCxnSpPr/>
              <p:nvPr/>
            </p:nvCxnSpPr>
            <p:spPr>
              <a:xfrm flipV="1">
                <a:off x="6607673" y="4754048"/>
                <a:ext cx="758327" cy="539021"/>
              </a:xfrm>
              <a:prstGeom prst="line">
                <a:avLst/>
              </a:prstGeom>
            </p:spPr>
            <p:style>
              <a:lnRef idx="1">
                <a:schemeClr val="dk1"/>
              </a:lnRef>
              <a:fillRef idx="0">
                <a:schemeClr val="dk1"/>
              </a:fillRef>
              <a:effectRef idx="0">
                <a:schemeClr val="dk1"/>
              </a:effectRef>
              <a:fontRef idx="minor">
                <a:schemeClr val="tx1"/>
              </a:fontRef>
            </p:style>
          </p:cxnSp>
          <p:sp>
            <p:nvSpPr>
              <p:cNvPr id="23" name="Rectangle 22"/>
              <p:cNvSpPr/>
              <p:nvPr/>
            </p:nvSpPr>
            <p:spPr>
              <a:xfrm rot="19421818">
                <a:off x="7280485" y="4782645"/>
                <a:ext cx="138735" cy="131517"/>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mc:AlternateContent xmlns:mc="http://schemas.openxmlformats.org/markup-compatibility/2006">
            <mc:Choice xmlns:a14="http://schemas.microsoft.com/office/drawing/2010/main" Requires="a14">
              <p:sp>
                <p:nvSpPr>
                  <p:cNvPr id="24" name="Rectangle 23"/>
                  <p:cNvSpPr/>
                  <p:nvPr/>
                </p:nvSpPr>
                <p:spPr>
                  <a:xfrm>
                    <a:off x="7337512" y="4489232"/>
                    <a:ext cx="437043"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𝐻</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24" name="Rectangle 23"/>
                  <p:cNvSpPr>
                    <a:spLocks noRot="1" noChangeAspect="1" noMove="1" noResize="1" noEditPoints="1" noAdjustHandles="1" noChangeArrowheads="1" noChangeShapeType="1" noTextEdit="1"/>
                  </p:cNvSpPr>
                  <p:nvPr/>
                </p:nvSpPr>
                <p:spPr>
                  <a:xfrm>
                    <a:off x="7337512" y="4489232"/>
                    <a:ext cx="437043" cy="384721"/>
                  </a:xfrm>
                  <a:prstGeom prst="rect">
                    <a:avLst/>
                  </a:prstGeom>
                  <a:blipFill>
                    <a:blip r:embed="rId9"/>
                    <a:stretch>
                      <a:fillRect/>
                    </a:stretch>
                  </a:blipFill>
                </p:spPr>
                <p:txBody>
                  <a:bodyPr/>
                  <a:lstStyle/>
                  <a:p>
                    <a:r>
                      <a:rPr lang="en-US">
                        <a:noFill/>
                      </a:rPr>
                      <a:t> </a:t>
                    </a:r>
                  </a:p>
                </p:txBody>
              </p:sp>
            </mc:Fallback>
          </mc:AlternateContent>
        </p:grpSp>
      </p:grpSp>
      <p:sp>
        <p:nvSpPr>
          <p:cNvPr id="26" name="Rounded Rectangle 25"/>
          <p:cNvSpPr/>
          <p:nvPr/>
        </p:nvSpPr>
        <p:spPr>
          <a:xfrm>
            <a:off x="296041" y="456745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7" name="Rounded Rectangle 26"/>
          <p:cNvSpPr/>
          <p:nvPr/>
        </p:nvSpPr>
        <p:spPr>
          <a:xfrm>
            <a:off x="352326" y="4055450"/>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8" name="Rounded Rectangle 27"/>
          <p:cNvSpPr/>
          <p:nvPr/>
        </p:nvSpPr>
        <p:spPr>
          <a:xfrm>
            <a:off x="772980" y="4597881"/>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mc:AlternateContent xmlns:mc="http://schemas.openxmlformats.org/markup-compatibility/2006">
        <mc:Choice xmlns:a14="http://schemas.microsoft.com/office/drawing/2010/main" Requires="a14">
          <p:sp>
            <p:nvSpPr>
              <p:cNvPr id="29" name="Rectangle 28"/>
              <p:cNvSpPr/>
              <p:nvPr/>
            </p:nvSpPr>
            <p:spPr>
              <a:xfrm>
                <a:off x="356944" y="2464100"/>
                <a:ext cx="6347352" cy="2210862"/>
              </a:xfrm>
              <a:prstGeom prst="rect">
                <a:avLst/>
              </a:prstGeom>
            </p:spPr>
            <p:txBody>
              <a:bodyPr wrap="squar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vi-VN" sz="1800" b="0" i="0" u="none" strike="noStrike" kern="0" cap="none" spc="0" normalizeH="0" baseline="0" noProof="0" smtClean="0">
                    <a:ln>
                      <a:noFill/>
                    </a:ln>
                    <a:solidFill>
                      <a:srgbClr val="000000"/>
                    </a:solidFill>
                    <a:effectLst/>
                    <a:uLnTx/>
                    <a:uFillTx/>
                    <a:latin typeface="Arial" panose="020B0604020202020204" pitchFamily="34" charset="0"/>
                    <a:sym typeface="Arial"/>
                  </a:rPr>
                  <a:t>Áp dụng định lí Pythagore cho tam giác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𝐴𝐵𝐶</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 vuông tại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 </a:t>
                </a:r>
                <a:r>
                  <a:rPr kumimoji="0" lang="en-US" sz="1800" b="0" i="0" u="none" strike="noStrike" kern="0" cap="none" spc="0" normalizeH="0" baseline="0" noProof="0" smtClean="0">
                    <a:ln>
                      <a:noFill/>
                    </a:ln>
                    <a:solidFill>
                      <a:srgbClr val="000000"/>
                    </a:solidFill>
                    <a:effectLst/>
                    <a:uLnTx/>
                    <a:uFillTx/>
                    <a:latin typeface="Arial" panose="020B0604020202020204" pitchFamily="34" charset="0"/>
                    <a:sym typeface="Arial"/>
                  </a:rPr>
                  <a:t>     </a:t>
                </a:r>
                <a:r>
                  <a:rPr kumimoji="0" lang="vi-VN" sz="1800" b="0" i="0" u="none" strike="noStrike" kern="0" cap="none" spc="0" normalizeH="0" baseline="0" noProof="0" smtClean="0">
                    <a:ln>
                      <a:noFill/>
                    </a:ln>
                    <a:solidFill>
                      <a:srgbClr val="000000"/>
                    </a:solidFill>
                    <a:effectLst/>
                    <a:uLnTx/>
                    <a:uFillTx/>
                    <a:latin typeface="Arial" panose="020B0604020202020204" pitchFamily="34" charset="0"/>
                    <a:sym typeface="Arial"/>
                  </a:rPr>
                  <a:t>ta được</a:t>
                </a:r>
                <a:r>
                  <a:rPr kumimoji="0" lang="en-US" sz="1800" b="0" i="0" u="none" strike="noStrike" kern="0" cap="none" spc="0" normalizeH="0" noProof="0" smtClean="0">
                    <a:ln>
                      <a:noFill/>
                    </a:ln>
                    <a:solidFill>
                      <a:srgbClr val="000000"/>
                    </a:solidFill>
                    <a:effectLst/>
                    <a:uLnTx/>
                    <a:uFillTx/>
                    <a:latin typeface="Arial" panose="020B0604020202020204" pitchFamily="34" charset="0"/>
                    <a:sym typeface="Arial"/>
                  </a:rPr>
                  <a:t> </a:t>
                </a:r>
                <a14:m>
                  <m:oMath xmlns:m="http://schemas.openxmlformats.org/officeDocument/2006/math">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𝐵𝐶</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𝐴𝐵</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𝐴𝐶</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Sup>
                      <m:sSup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6</m:t>
                        </m:r>
                      </m:e>
                      <m: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Sup>
                      <m:sSup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8</m:t>
                        </m:r>
                      </m:e>
                      <m: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=100</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 hay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𝐵𝐶</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=10 </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𝑐𝑚</m:t>
                    </m:r>
                  </m:oMath>
                </a14:m>
                <a:endPar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endParaRPr>
              </a:p>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vi-VN" sz="1800" b="0" i="0" u="none" strike="noStrike" kern="0" cap="none" spc="0" normalizeH="0" baseline="0" noProof="0" smtClean="0">
                    <a:ln>
                      <a:noFill/>
                    </a:ln>
                    <a:solidFill>
                      <a:srgbClr val="000000"/>
                    </a:solidFill>
                    <a:effectLst/>
                    <a:uLnTx/>
                    <a:uFillTx/>
                    <a:latin typeface="Arial" panose="020B0604020202020204" pitchFamily="34" charset="0"/>
                    <a:sym typeface="Arial"/>
                  </a:rPr>
                  <a:t>Vì </a:t>
                </a:r>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diện tích của tam giác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𝐴𝐵𝐶</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 </a:t>
                </a:r>
                <a:r>
                  <a:rPr kumimoji="0" lang="vi-VN" sz="1800" b="0" i="0" u="none" strike="noStrike" kern="0" cap="none" spc="0" normalizeH="0" baseline="0" noProof="0" smtClean="0">
                    <a:ln>
                      <a:noFill/>
                    </a:ln>
                    <a:solidFill>
                      <a:srgbClr val="000000"/>
                    </a:solidFill>
                    <a:effectLst/>
                    <a:uLnTx/>
                    <a:uFillTx/>
                    <a:latin typeface="Arial" panose="020B0604020202020204" pitchFamily="34" charset="0"/>
                    <a:sym typeface="Arial"/>
                  </a:rPr>
                  <a:t>bằng</a:t>
                </a:r>
                <a:r>
                  <a:rPr kumimoji="0" lang="en-US" sz="1800" b="0" i="0" u="none" strike="noStrike" kern="0" cap="none" spc="0" normalizeH="0" baseline="0" noProof="0" smtClean="0">
                    <a:ln>
                      <a:noFill/>
                    </a:ln>
                    <a:solidFill>
                      <a:srgbClr val="000000"/>
                    </a:solidFill>
                    <a:effectLst/>
                    <a:uLnTx/>
                    <a:uFillTx/>
                    <a:sym typeface="Arial"/>
                  </a:rPr>
                  <a:t> </a:t>
                </a:r>
                <a14:m>
                  <m:oMath xmlns:m="http://schemas.openxmlformats.org/officeDocument/2006/math">
                    <m:f>
                      <m:f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𝐴𝐵</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𝐴𝐶</m:t>
                        </m:r>
                      </m:num>
                      <m:den>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den>
                    </m:f>
                  </m:oMath>
                </a14:m>
                <a:r>
                  <a:rPr kumimoji="0" lang="en-US" sz="1800" b="0" i="0" u="none" strike="noStrike" kern="0" cap="none" spc="0" normalizeH="0" baseline="0" noProof="0" smtClean="0">
                    <a:ln>
                      <a:noFill/>
                    </a:ln>
                    <a:solidFill>
                      <a:srgbClr val="000000"/>
                    </a:solidFill>
                    <a:effectLst/>
                    <a:uLnTx/>
                    <a:uFillTx/>
                    <a:sym typeface="Arial"/>
                  </a:rPr>
                  <a:t> và cũng bằng </a:t>
                </a:r>
                <a14:m>
                  <m:oMath xmlns:m="http://schemas.openxmlformats.org/officeDocument/2006/math">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fPr>
                      <m:num>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𝐴</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𝐻</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𝐶</m:t>
                        </m:r>
                      </m:num>
                      <m:den>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den>
                    </m:f>
                  </m:oMath>
                </a14:m>
                <a:endPar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endParaRPr>
              </a:p>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vi-VN" sz="1800" b="0" i="0" u="none" strike="noStrike" kern="0" cap="none" spc="0" normalizeH="0" baseline="0" noProof="0" smtClean="0">
                    <a:ln>
                      <a:noFill/>
                    </a:ln>
                    <a:solidFill>
                      <a:srgbClr val="000000"/>
                    </a:solidFill>
                    <a:effectLst/>
                    <a:uLnTx/>
                    <a:uFillTx/>
                    <a:latin typeface="Arial" panose="020B0604020202020204" pitchFamily="34" charset="0"/>
                    <a:sym typeface="Arial"/>
                  </a:rPr>
                  <a:t>Nên</a:t>
                </a:r>
                <a:r>
                  <a:rPr kumimoji="0" lang="en-US" sz="1800" b="0" i="0" u="none" strike="noStrike" kern="0" cap="none" spc="0" normalizeH="0" baseline="0" noProof="0" smtClean="0">
                    <a:ln>
                      <a:noFill/>
                    </a:ln>
                    <a:solidFill>
                      <a:srgbClr val="000000"/>
                    </a:solidFill>
                    <a:effectLst/>
                    <a:uLnTx/>
                    <a:uFillTx/>
                    <a:sym typeface="Arial"/>
                  </a:rPr>
                  <a:t> </a:t>
                </a:r>
                <a14:m>
                  <m:oMath xmlns:m="http://schemas.openxmlformats.org/officeDocument/2006/math">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fPr>
                      <m:num>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𝐴𝐵</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𝐴𝐶</m:t>
                        </m:r>
                      </m:num>
                      <m:den>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den>
                    </m:f>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fPr>
                      <m:num>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𝐴𝐻</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𝐵𝐶</m:t>
                        </m:r>
                      </m:num>
                      <m:den>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den>
                    </m:f>
                  </m:oMath>
                </a14:m>
                <a:r>
                  <a:rPr kumimoji="0" lang="en-US" sz="1800" b="0" i="0" u="none" strike="noStrike" kern="0" cap="none" spc="0" normalizeH="0" baseline="0" noProof="0" smtClean="0">
                    <a:ln>
                      <a:noFill/>
                    </a:ln>
                    <a:solidFill>
                      <a:srgbClr val="000000"/>
                    </a:solidFill>
                    <a:effectLst/>
                    <a:uLnTx/>
                    <a:uFillTx/>
                    <a:sym typeface="Arial"/>
                  </a:rPr>
                  <a:t>, hay </a:t>
                </a:r>
                <a14:m>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𝐴𝐻</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fPr>
                      <m:num>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𝐴𝐵</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𝐴𝐶</m:t>
                        </m:r>
                      </m:num>
                      <m:den>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𝐵𝐶</m:t>
                        </m:r>
                      </m:den>
                    </m:f>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6.8</m:t>
                        </m:r>
                      </m:num>
                      <m:den>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10</m:t>
                        </m:r>
                      </m:den>
                    </m:f>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=4,8 (</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𝑐𝑚</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oMath>
                </a14:m>
                <a:endParaRPr kumimoji="0" lang="en-US" sz="1800" b="0" i="0" u="none" strike="noStrike" kern="0" cap="none" spc="0" normalizeH="0" baseline="0" noProof="0" smtClean="0">
                  <a:ln>
                    <a:noFill/>
                  </a:ln>
                  <a:solidFill>
                    <a:srgbClr val="000000"/>
                  </a:solidFill>
                  <a:effectLst/>
                  <a:uLnTx/>
                  <a:uFillTx/>
                  <a:sym typeface="Arial"/>
                </a:endParaRPr>
              </a:p>
            </p:txBody>
          </p:sp>
        </mc:Choice>
        <mc:Fallback>
          <p:sp>
            <p:nvSpPr>
              <p:cNvPr id="29" name="Rectangle 28"/>
              <p:cNvSpPr>
                <a:spLocks noRot="1" noChangeAspect="1" noMove="1" noResize="1" noEditPoints="1" noAdjustHandles="1" noChangeArrowheads="1" noChangeShapeType="1" noTextEdit="1"/>
              </p:cNvSpPr>
              <p:nvPr/>
            </p:nvSpPr>
            <p:spPr>
              <a:xfrm>
                <a:off x="356944" y="2464100"/>
                <a:ext cx="6347352" cy="2210862"/>
              </a:xfrm>
              <a:prstGeom prst="rect">
                <a:avLst/>
              </a:prstGeom>
              <a:blipFill>
                <a:blip r:embed="rId10"/>
                <a:stretch>
                  <a:fillRect l="-865" r="-768" b="-551"/>
                </a:stretch>
              </a:blipFill>
            </p:spPr>
            <p:txBody>
              <a:bodyPr/>
              <a:lstStyle/>
              <a:p>
                <a:r>
                  <a:rPr lang="en-US">
                    <a:noFill/>
                  </a:rPr>
                  <a:t> </a:t>
                </a:r>
              </a:p>
            </p:txBody>
          </p:sp>
        </mc:Fallback>
      </mc:AlternateContent>
    </p:spTree>
    <p:extLst>
      <p:ext uri="{BB962C8B-B14F-4D97-AF65-F5344CB8AC3E}">
        <p14:creationId xmlns:p14="http://schemas.microsoft.com/office/powerpoint/2010/main" val="559870362"/>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up)">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9">
                                            <p:txEl>
                                              <p:pRg st="0" end="0"/>
                                            </p:txEl>
                                          </p:spTgt>
                                        </p:tgtEl>
                                        <p:attrNameLst>
                                          <p:attrName>style.visibility</p:attrName>
                                        </p:attrNameLst>
                                      </p:cBhvr>
                                      <p:to>
                                        <p:strVal val="visible"/>
                                      </p:to>
                                    </p:set>
                                    <p:animEffect transition="in" filter="dissolve">
                                      <p:cBhvr>
                                        <p:cTn id="27" dur="500"/>
                                        <p:tgtEl>
                                          <p:spTgt spid="2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
                                            <p:txEl>
                                              <p:pRg st="1" end="1"/>
                                            </p:txEl>
                                          </p:spTgt>
                                        </p:tgtEl>
                                        <p:attrNameLst>
                                          <p:attrName>style.visibility</p:attrName>
                                        </p:attrNameLst>
                                      </p:cBhvr>
                                      <p:to>
                                        <p:strVal val="visible"/>
                                      </p:to>
                                    </p:set>
                                    <p:animEffect transition="in" filter="fade">
                                      <p:cBhvr>
                                        <p:cTn id="32" dur="500"/>
                                        <p:tgtEl>
                                          <p:spTgt spid="29">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9">
                                            <p:txEl>
                                              <p:pRg st="2" end="2"/>
                                            </p:txEl>
                                          </p:spTgt>
                                        </p:tgtEl>
                                        <p:attrNameLst>
                                          <p:attrName>style.visibility</p:attrName>
                                        </p:attrNameLst>
                                      </p:cBhvr>
                                      <p:to>
                                        <p:strVal val="visible"/>
                                      </p:to>
                                    </p:set>
                                    <p:animEffect transition="in" filter="wipe(left)">
                                      <p:cBhvr>
                                        <p:cTn id="37" dur="500"/>
                                        <p:tgtEl>
                                          <p:spTgt spid="2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sp>
        <p:nvSpPr>
          <p:cNvPr id="12" name="Title 21"/>
          <p:cNvSpPr txBox="1">
            <a:spLocks/>
          </p:cNvSpPr>
          <p:nvPr/>
        </p:nvSpPr>
        <p:spPr>
          <a:xfrm>
            <a:off x="2569190" y="454574"/>
            <a:ext cx="4063544" cy="451277"/>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Tính độ dài đoạn thẳng</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14" name="Rectangle 13"/>
              <p:cNvSpPr/>
              <p:nvPr/>
            </p:nvSpPr>
            <p:spPr>
              <a:xfrm>
                <a:off x="296041" y="992569"/>
                <a:ext cx="7991067" cy="96949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C00000"/>
                    </a:solidFill>
                    <a:effectLst/>
                    <a:uLnTx/>
                    <a:uFillTx/>
                    <a:latin typeface="Arial"/>
                    <a:ea typeface="Arial" panose="020B0604020202020204" pitchFamily="34" charset="0"/>
                    <a:cs typeface="Arial"/>
                    <a:sym typeface="Arial"/>
                  </a:rPr>
                  <a:t>Bài toán </a:t>
                </a:r>
                <a:r>
                  <a:rPr kumimoji="0" lang="en-US" sz="2000" b="1" i="0" u="none" strike="noStrike" kern="0" cap="none" spc="0" normalizeH="0" baseline="0" noProof="0" smtClean="0">
                    <a:ln>
                      <a:noFill/>
                    </a:ln>
                    <a:solidFill>
                      <a:srgbClr val="C00000"/>
                    </a:solidFill>
                    <a:effectLst/>
                    <a:uLnTx/>
                    <a:uFillTx/>
                    <a:latin typeface="Arial"/>
                    <a:ea typeface="Arial" panose="020B0604020202020204" pitchFamily="34" charset="0"/>
                    <a:cs typeface="Arial"/>
                    <a:sym typeface="Arial"/>
                  </a:rPr>
                  <a:t>1: </a:t>
                </a:r>
                <a:r>
                  <a:rPr kumimoji="0" lang="vi-VN" sz="1800" b="0" i="0" u="none" strike="noStrike" kern="0" cap="none" spc="0" normalizeH="0" baseline="0" noProof="0" smtClean="0">
                    <a:ln>
                      <a:noFill/>
                    </a:ln>
                    <a:solidFill>
                      <a:srgbClr val="000000"/>
                    </a:solidFill>
                    <a:effectLst/>
                    <a:uLnTx/>
                    <a:uFillTx/>
                    <a:latin typeface="Arial"/>
                    <a:cs typeface="Arial"/>
                    <a:sym typeface="Arial"/>
                  </a:rPr>
                  <a:t>Cho </a:t>
                </a:r>
                <a:r>
                  <a:rPr kumimoji="0" lang="vi-VN" sz="1800" b="0" i="0" u="none" strike="noStrike" kern="0" cap="none" spc="0" normalizeH="0" baseline="0" noProof="0">
                    <a:ln>
                      <a:noFill/>
                    </a:ln>
                    <a:solidFill>
                      <a:srgbClr val="000000"/>
                    </a:solidFill>
                    <a:effectLst/>
                    <a:uLnTx/>
                    <a:uFillTx/>
                    <a:latin typeface="Arial"/>
                    <a:cs typeface="Arial"/>
                    <a:sym typeface="Arial"/>
                  </a:rPr>
                  <a:t>tam giác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𝐴𝐵𝐶</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m:t>
                    </m:r>
                  </m:oMath>
                </a14:m>
                <a:r>
                  <a:rPr kumimoji="0" lang="vi-VN" sz="1800" b="0" i="0" u="none" strike="noStrike" kern="0" cap="none" spc="0" normalizeH="0" baseline="0" noProof="0">
                    <a:ln>
                      <a:noFill/>
                    </a:ln>
                    <a:solidFill>
                      <a:srgbClr val="000000"/>
                    </a:solidFill>
                    <a:effectLst/>
                    <a:uLnTx/>
                    <a:uFillTx/>
                    <a:latin typeface="Arial"/>
                    <a:cs typeface="Arial"/>
                    <a:sym typeface="Arial"/>
                  </a:rPr>
                  <a:t>vuông tại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m:t>
                    </m:r>
                  </m:oMath>
                </a14:m>
                <a:r>
                  <a:rPr kumimoji="0" lang="vi-VN" sz="1800" b="0" i="0" u="none" strike="noStrike" kern="0" cap="none" spc="0" normalizeH="0" baseline="0" noProof="0">
                    <a:ln>
                      <a:noFill/>
                    </a:ln>
                    <a:solidFill>
                      <a:srgbClr val="000000"/>
                    </a:solidFill>
                    <a:effectLst/>
                    <a:uLnTx/>
                    <a:uFillTx/>
                    <a:latin typeface="Arial"/>
                    <a:cs typeface="Arial"/>
                    <a:sym typeface="Arial"/>
                  </a:rPr>
                  <a:t> có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𝐴𝐵</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 6 </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𝑐𝑚</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𝐴𝐶</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 8 </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𝑐𝑚</m:t>
                    </m:r>
                  </m:oMath>
                </a14:m>
                <a:r>
                  <a:rPr kumimoji="0" lang="vi-VN" sz="1800" b="0" i="0" u="none" strike="noStrike" kern="0" cap="none" spc="0" normalizeH="0" baseline="0" noProof="0">
                    <a:ln>
                      <a:noFill/>
                    </a:ln>
                    <a:solidFill>
                      <a:srgbClr val="000000"/>
                    </a:solidFill>
                    <a:effectLst/>
                    <a:uLnTx/>
                    <a:uFillTx/>
                    <a:latin typeface="Arial"/>
                    <a:cs typeface="Arial"/>
                    <a:sym typeface="Arial"/>
                  </a:rPr>
                  <a:t>. Hãy tính độ dài cạnh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𝐵𝐶</m:t>
                    </m:r>
                  </m:oMath>
                </a14:m>
                <a:r>
                  <a:rPr kumimoji="0" lang="vi-VN" sz="1800" b="0" i="0" u="none" strike="noStrike" kern="0" cap="none" spc="0" normalizeH="0" baseline="0" noProof="0">
                    <a:ln>
                      <a:noFill/>
                    </a:ln>
                    <a:solidFill>
                      <a:srgbClr val="000000"/>
                    </a:solidFill>
                    <a:effectLst/>
                    <a:uLnTx/>
                    <a:uFillTx/>
                    <a:latin typeface="Arial"/>
                    <a:cs typeface="Arial"/>
                    <a:sym typeface="Arial"/>
                  </a:rPr>
                  <a:t>, đường cao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𝐴𝐻</m:t>
                    </m:r>
                  </m:oMath>
                </a14:m>
                <a:r>
                  <a:rPr kumimoji="0" lang="vi-VN" sz="1800" b="0" i="0" u="none" strike="noStrike" kern="0" cap="none" spc="0" normalizeH="0" baseline="0" noProof="0">
                    <a:ln>
                      <a:noFill/>
                    </a:ln>
                    <a:solidFill>
                      <a:srgbClr val="000000"/>
                    </a:solidFill>
                    <a:effectLst/>
                    <a:uLnTx/>
                    <a:uFillTx/>
                    <a:latin typeface="Arial"/>
                    <a:cs typeface="Arial"/>
                    <a:sym typeface="Arial"/>
                  </a:rPr>
                  <a:t> và các đoạn thẳng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𝐵𝐻</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m:t>
                    </m:r>
                    <m:r>
                      <a:rPr kumimoji="0" lang="vi-VN" sz="1800" b="0" i="1" u="none" strike="noStrike" kern="0" cap="none" spc="0" normalizeH="0" baseline="0" noProof="0">
                        <a:ln>
                          <a:noFill/>
                        </a:ln>
                        <a:solidFill>
                          <a:srgbClr val="000000"/>
                        </a:solidFill>
                        <a:effectLst/>
                        <a:uLnTx/>
                        <a:uFillTx/>
                        <a:latin typeface="Cambria Math" panose="02040503050406030204" pitchFamily="18" charset="0"/>
                        <a:sym typeface="Arial"/>
                      </a:rPr>
                      <m:t>𝐶𝐻</m:t>
                    </m:r>
                  </m:oMath>
                </a14:m>
                <a:r>
                  <a:rPr kumimoji="0" lang="vi-VN" sz="1800" b="0" i="0" u="none" strike="noStrike" kern="0" cap="none" spc="0" normalizeH="0" baseline="0" noProof="0" smtClean="0">
                    <a:ln>
                      <a:noFill/>
                    </a:ln>
                    <a:solidFill>
                      <a:srgbClr val="000000"/>
                    </a:solidFill>
                    <a:effectLst/>
                    <a:uLnTx/>
                    <a:uFillTx/>
                    <a:latin typeface="Arial"/>
                    <a:cs typeface="Arial"/>
                    <a:sym typeface="Arial"/>
                  </a:rPr>
                  <a:t>.</a:t>
                </a:r>
                <a:endParaRPr kumimoji="0" lang="vi-VN" sz="18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14" name="Rectangle 13"/>
              <p:cNvSpPr>
                <a:spLocks noRot="1" noChangeAspect="1" noMove="1" noResize="1" noEditPoints="1" noAdjustHandles="1" noChangeArrowheads="1" noChangeShapeType="1" noTextEdit="1"/>
              </p:cNvSpPr>
              <p:nvPr/>
            </p:nvSpPr>
            <p:spPr>
              <a:xfrm>
                <a:off x="296041" y="992569"/>
                <a:ext cx="7991067" cy="969496"/>
              </a:xfrm>
              <a:prstGeom prst="rect">
                <a:avLst/>
              </a:prstGeom>
              <a:blipFill>
                <a:blip r:embed="rId3"/>
                <a:stretch>
                  <a:fillRect l="-840" r="-687" b="-4403"/>
                </a:stretch>
              </a:blipFill>
            </p:spPr>
            <p:txBody>
              <a:bodyPr/>
              <a:lstStyle/>
              <a:p>
                <a:r>
                  <a:rPr lang="en-US">
                    <a:noFill/>
                  </a:rPr>
                  <a:t> </a:t>
                </a:r>
              </a:p>
            </p:txBody>
          </p:sp>
        </mc:Fallback>
      </mc:AlternateContent>
      <p:sp>
        <p:nvSpPr>
          <p:cNvPr id="13" name="Rectangle 12"/>
          <p:cNvSpPr/>
          <p:nvPr/>
        </p:nvSpPr>
        <p:spPr>
          <a:xfrm>
            <a:off x="752280" y="2017353"/>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4FBED2">
                    <a:lumMod val="50000"/>
                  </a:srgbClr>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4FBED2">
                  <a:lumMod val="50000"/>
                </a:srgbClr>
              </a:solidFill>
              <a:effectLst/>
              <a:uLnTx/>
              <a:uFillTx/>
              <a:latin typeface="Calibri"/>
              <a:ea typeface="+mn-ea"/>
              <a:cs typeface="Arial"/>
              <a:sym typeface="Arial"/>
            </a:endParaRPr>
          </a:p>
        </p:txBody>
      </p:sp>
      <p:grpSp>
        <p:nvGrpSpPr>
          <p:cNvPr id="31" name="Group 30"/>
          <p:cNvGrpSpPr/>
          <p:nvPr/>
        </p:nvGrpSpPr>
        <p:grpSpPr>
          <a:xfrm>
            <a:off x="6853121" y="2464100"/>
            <a:ext cx="1771636" cy="2418649"/>
            <a:chOff x="6815357" y="2182619"/>
            <a:chExt cx="1771636" cy="2418649"/>
          </a:xfrm>
        </p:grpSpPr>
        <mc:AlternateContent xmlns:mc="http://schemas.openxmlformats.org/markup-compatibility/2006">
          <mc:Choice xmlns:a14="http://schemas.microsoft.com/office/drawing/2010/main" Requires="a14">
            <p:sp>
              <p:nvSpPr>
                <p:cNvPr id="15" name="Rectangle 14"/>
                <p:cNvSpPr/>
                <p:nvPr/>
              </p:nvSpPr>
              <p:spPr>
                <a:xfrm>
                  <a:off x="7774806" y="4107918"/>
                  <a:ext cx="35618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6</m:t>
                        </m:r>
                      </m:oMath>
                    </m:oMathPara>
                  </a14:m>
                  <a:endParaRPr kumimoji="0" lang="en-US" sz="16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15" name="Rectangle 14"/>
                <p:cNvSpPr>
                  <a:spLocks noRot="1" noChangeAspect="1" noMove="1" noResize="1" noEditPoints="1" noAdjustHandles="1" noChangeArrowheads="1" noChangeShapeType="1" noTextEdit="1"/>
                </p:cNvSpPr>
                <p:nvPr/>
              </p:nvSpPr>
              <p:spPr>
                <a:xfrm>
                  <a:off x="7774806" y="4107918"/>
                  <a:ext cx="356188" cy="338554"/>
                </a:xfrm>
                <a:prstGeom prst="rect">
                  <a:avLst/>
                </a:prstGeom>
                <a:blipFill>
                  <a:blip r:embed="rId4"/>
                  <a:stretch>
                    <a:fillRect/>
                  </a:stretch>
                </a:blipFill>
              </p:spPr>
              <p:txBody>
                <a:bodyPr/>
                <a:lstStyle/>
                <a:p>
                  <a:r>
                    <a:rPr lang="en-US">
                      <a:noFill/>
                    </a:rPr>
                    <a:t> </a:t>
                  </a:r>
                </a:p>
              </p:txBody>
            </p:sp>
          </mc:Fallback>
        </mc:AlternateContent>
        <p:grpSp>
          <p:nvGrpSpPr>
            <p:cNvPr id="25" name="Group 24"/>
            <p:cNvGrpSpPr/>
            <p:nvPr/>
          </p:nvGrpSpPr>
          <p:grpSpPr>
            <a:xfrm>
              <a:off x="6815357" y="2182619"/>
              <a:ext cx="1771636" cy="2418649"/>
              <a:chOff x="6027852" y="3422838"/>
              <a:chExt cx="1771636" cy="2418649"/>
            </a:xfrm>
          </p:grpSpPr>
          <p:grpSp>
            <p:nvGrpSpPr>
              <p:cNvPr id="18" name="Group 17"/>
              <p:cNvGrpSpPr/>
              <p:nvPr/>
            </p:nvGrpSpPr>
            <p:grpSpPr>
              <a:xfrm rot="14287978">
                <a:off x="5704345" y="3746345"/>
                <a:ext cx="2418649" cy="1771636"/>
                <a:chOff x="827789" y="2773588"/>
                <a:chExt cx="3681713" cy="2107803"/>
              </a:xfrm>
            </p:grpSpPr>
            <p:sp>
              <p:nvSpPr>
                <p:cNvPr id="6" name="Isosceles Triangle 5"/>
                <p:cNvSpPr/>
                <p:nvPr/>
              </p:nvSpPr>
              <p:spPr>
                <a:xfrm rot="12681775" flipH="1">
                  <a:off x="1399268" y="3462077"/>
                  <a:ext cx="2358448" cy="1419314"/>
                </a:xfrm>
                <a:prstGeom prst="triangle">
                  <a:avLst>
                    <a:gd name="adj" fmla="val 0"/>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Rectangle 15"/>
                <p:cNvSpPr/>
                <p:nvPr/>
              </p:nvSpPr>
              <p:spPr>
                <a:xfrm rot="1878890">
                  <a:off x="1981310" y="3118333"/>
                  <a:ext cx="211185" cy="156472"/>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mc:AlternateContent xmlns:mc="http://schemas.openxmlformats.org/markup-compatibility/2006">
              <mc:Choice xmlns:a14="http://schemas.microsoft.com/office/drawing/2010/main" Requires="a14">
                <p:sp>
                  <p:nvSpPr>
                    <p:cNvPr id="17" name="Rectangle 16"/>
                    <p:cNvSpPr/>
                    <p:nvPr/>
                  </p:nvSpPr>
                  <p:spPr>
                    <a:xfrm rot="7312022">
                      <a:off x="1980493" y="2774311"/>
                      <a:ext cx="386168" cy="3847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vi-VN" sz="1900" b="0" i="1" u="none" strike="noStrike" kern="0" cap="none" spc="0" normalizeH="0" baseline="0" noProof="0">
                                <a:ln>
                                  <a:noFill/>
                                </a:ln>
                                <a:solidFill>
                                  <a:srgbClr val="000000"/>
                                </a:solidFill>
                                <a:effectLst/>
                                <a:uLnTx/>
                                <a:uFillTx/>
                                <a:latin typeface="Cambria Math" panose="02040503050406030204" pitchFamily="18" charset="0"/>
                                <a:sym typeface="Arial"/>
                              </a:rPr>
                              <m:t>𝐴</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17" name="Rectangle 16"/>
                    <p:cNvSpPr>
                      <a:spLocks noRot="1" noChangeAspect="1" noMove="1" noResize="1" noEditPoints="1" noAdjustHandles="1" noChangeArrowheads="1" noChangeShapeType="1" noTextEdit="1"/>
                    </p:cNvSpPr>
                    <p:nvPr/>
                  </p:nvSpPr>
                  <p:spPr>
                    <a:xfrm rot="7312022">
                      <a:off x="1980493" y="2774311"/>
                      <a:ext cx="386168" cy="384721"/>
                    </a:xfrm>
                    <a:prstGeom prst="rect">
                      <a:avLst/>
                    </a:prstGeom>
                    <a:blipFill>
                      <a:blip r:embed="rId5"/>
                      <a:stretch>
                        <a:fillRect b="-4390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Rectangle 19"/>
                    <p:cNvSpPr/>
                    <p:nvPr/>
                  </p:nvSpPr>
                  <p:spPr>
                    <a:xfrm rot="7312022">
                      <a:off x="810733" y="4218391"/>
                      <a:ext cx="418833"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20" name="Rectangle 19"/>
                    <p:cNvSpPr>
                      <a:spLocks noRot="1" noChangeAspect="1" noMove="1" noResize="1" noEditPoints="1" noAdjustHandles="1" noChangeArrowheads="1" noChangeShapeType="1" noTextEdit="1"/>
                    </p:cNvSpPr>
                    <p:nvPr/>
                  </p:nvSpPr>
                  <p:spPr>
                    <a:xfrm rot="7312022">
                      <a:off x="810733" y="4218391"/>
                      <a:ext cx="418833" cy="384721"/>
                    </a:xfrm>
                    <a:prstGeom prst="rect">
                      <a:avLst/>
                    </a:prstGeom>
                    <a:blipFill>
                      <a:blip r:embed="rId6"/>
                      <a:stretch>
                        <a:fillRect b="-4285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Rectangle 20"/>
                    <p:cNvSpPr/>
                    <p:nvPr/>
                  </p:nvSpPr>
                  <p:spPr>
                    <a:xfrm rot="7312022">
                      <a:off x="4112855" y="3835677"/>
                      <a:ext cx="408573"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𝐶</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21" name="Rectangle 20"/>
                    <p:cNvSpPr>
                      <a:spLocks noRot="1" noChangeAspect="1" noMove="1" noResize="1" noEditPoints="1" noAdjustHandles="1" noChangeArrowheads="1" noChangeShapeType="1" noTextEdit="1"/>
                    </p:cNvSpPr>
                    <p:nvPr/>
                  </p:nvSpPr>
                  <p:spPr>
                    <a:xfrm rot="7312022">
                      <a:off x="4112855" y="3835677"/>
                      <a:ext cx="408573" cy="384721"/>
                    </a:xfrm>
                    <a:prstGeom prst="rect">
                      <a:avLst/>
                    </a:prstGeom>
                    <a:blipFill>
                      <a:blip r:embed="rId7"/>
                      <a:stretch>
                        <a:fillRect b="-42857"/>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22" name="Rectangle 21"/>
                  <p:cNvSpPr/>
                  <p:nvPr/>
                </p:nvSpPr>
                <p:spPr>
                  <a:xfrm>
                    <a:off x="6281710" y="4360426"/>
                    <a:ext cx="35618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8</m:t>
                          </m:r>
                        </m:oMath>
                      </m:oMathPara>
                    </a14:m>
                    <a:endParaRPr kumimoji="0" lang="en-US" sz="16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22" name="Rectangle 21"/>
                  <p:cNvSpPr>
                    <a:spLocks noRot="1" noChangeAspect="1" noMove="1" noResize="1" noEditPoints="1" noAdjustHandles="1" noChangeArrowheads="1" noChangeShapeType="1" noTextEdit="1"/>
                  </p:cNvSpPr>
                  <p:nvPr/>
                </p:nvSpPr>
                <p:spPr>
                  <a:xfrm>
                    <a:off x="6281710" y="4360426"/>
                    <a:ext cx="356188" cy="338554"/>
                  </a:xfrm>
                  <a:prstGeom prst="rect">
                    <a:avLst/>
                  </a:prstGeom>
                  <a:blipFill>
                    <a:blip r:embed="rId8"/>
                    <a:stretch>
                      <a:fillRect/>
                    </a:stretch>
                  </a:blipFill>
                </p:spPr>
                <p:txBody>
                  <a:bodyPr/>
                  <a:lstStyle/>
                  <a:p>
                    <a:r>
                      <a:rPr lang="en-US">
                        <a:noFill/>
                      </a:rPr>
                      <a:t> </a:t>
                    </a:r>
                  </a:p>
                </p:txBody>
              </p:sp>
            </mc:Fallback>
          </mc:AlternateContent>
          <p:cxnSp>
            <p:nvCxnSpPr>
              <p:cNvPr id="7" name="Straight Connector 6"/>
              <p:cNvCxnSpPr/>
              <p:nvPr/>
            </p:nvCxnSpPr>
            <p:spPr>
              <a:xfrm flipV="1">
                <a:off x="6607673" y="4754048"/>
                <a:ext cx="758327" cy="539021"/>
              </a:xfrm>
              <a:prstGeom prst="line">
                <a:avLst/>
              </a:prstGeom>
            </p:spPr>
            <p:style>
              <a:lnRef idx="1">
                <a:schemeClr val="dk1"/>
              </a:lnRef>
              <a:fillRef idx="0">
                <a:schemeClr val="dk1"/>
              </a:fillRef>
              <a:effectRef idx="0">
                <a:schemeClr val="dk1"/>
              </a:effectRef>
              <a:fontRef idx="minor">
                <a:schemeClr val="tx1"/>
              </a:fontRef>
            </p:style>
          </p:cxnSp>
          <p:sp>
            <p:nvSpPr>
              <p:cNvPr id="23" name="Rectangle 22"/>
              <p:cNvSpPr/>
              <p:nvPr/>
            </p:nvSpPr>
            <p:spPr>
              <a:xfrm rot="19421818">
                <a:off x="7280485" y="4782645"/>
                <a:ext cx="138735" cy="131517"/>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mc:AlternateContent xmlns:mc="http://schemas.openxmlformats.org/markup-compatibility/2006">
            <mc:Choice xmlns:a14="http://schemas.microsoft.com/office/drawing/2010/main" Requires="a14">
              <p:sp>
                <p:nvSpPr>
                  <p:cNvPr id="24" name="Rectangle 23"/>
                  <p:cNvSpPr/>
                  <p:nvPr/>
                </p:nvSpPr>
                <p:spPr>
                  <a:xfrm>
                    <a:off x="7337512" y="4489232"/>
                    <a:ext cx="437043"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𝐻</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24" name="Rectangle 23"/>
                  <p:cNvSpPr>
                    <a:spLocks noRot="1" noChangeAspect="1" noMove="1" noResize="1" noEditPoints="1" noAdjustHandles="1" noChangeArrowheads="1" noChangeShapeType="1" noTextEdit="1"/>
                  </p:cNvSpPr>
                  <p:nvPr/>
                </p:nvSpPr>
                <p:spPr>
                  <a:xfrm>
                    <a:off x="7337512" y="4489232"/>
                    <a:ext cx="437043" cy="384721"/>
                  </a:xfrm>
                  <a:prstGeom prst="rect">
                    <a:avLst/>
                  </a:prstGeom>
                  <a:blipFill>
                    <a:blip r:embed="rId9"/>
                    <a:stretch>
                      <a:fillRect/>
                    </a:stretch>
                  </a:blipFill>
                </p:spPr>
                <p:txBody>
                  <a:bodyPr/>
                  <a:lstStyle/>
                  <a:p>
                    <a:r>
                      <a:rPr lang="en-US">
                        <a:noFill/>
                      </a:rPr>
                      <a:t> </a:t>
                    </a:r>
                  </a:p>
                </p:txBody>
              </p:sp>
            </mc:Fallback>
          </mc:AlternateContent>
        </p:grpSp>
      </p:grpSp>
      <p:sp>
        <p:nvSpPr>
          <p:cNvPr id="26" name="Rounded Rectangle 25"/>
          <p:cNvSpPr/>
          <p:nvPr/>
        </p:nvSpPr>
        <p:spPr>
          <a:xfrm>
            <a:off x="296041" y="456745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7" name="Rounded Rectangle 26"/>
          <p:cNvSpPr/>
          <p:nvPr/>
        </p:nvSpPr>
        <p:spPr>
          <a:xfrm>
            <a:off x="352326" y="4055450"/>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8" name="Rounded Rectangle 27"/>
          <p:cNvSpPr/>
          <p:nvPr/>
        </p:nvSpPr>
        <p:spPr>
          <a:xfrm>
            <a:off x="772980" y="4597881"/>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mc:AlternateContent xmlns:mc="http://schemas.openxmlformats.org/markup-compatibility/2006">
        <mc:Choice xmlns:a14="http://schemas.microsoft.com/office/drawing/2010/main" Requires="a14">
          <p:sp>
            <p:nvSpPr>
              <p:cNvPr id="29" name="Rectangle 28"/>
              <p:cNvSpPr/>
              <p:nvPr/>
            </p:nvSpPr>
            <p:spPr>
              <a:xfrm>
                <a:off x="300141" y="2405240"/>
                <a:ext cx="6667443" cy="1495281"/>
              </a:xfrm>
              <a:prstGeom prst="rect">
                <a:avLst/>
              </a:prstGeom>
            </p:spPr>
            <p:txBody>
              <a:bodyPr wrap="square">
                <a:spAutoFit/>
              </a:bodyPr>
              <a:lstStyle/>
              <a:p>
                <a:pPr lvl="0">
                  <a:lnSpc>
                    <a:spcPct val="150000"/>
                  </a:lnSpc>
                  <a:spcAft>
                    <a:spcPts val="500"/>
                  </a:spcAft>
                </a:pPr>
                <a:r>
                  <a:rPr lang="vi-VN" sz="1700" smtClean="0"/>
                  <a:t>Áp dụng định lí Pythagore cho tam giác </a:t>
                </a:r>
                <a14:m>
                  <m:oMath xmlns:m="http://schemas.openxmlformats.org/officeDocument/2006/math">
                    <m:r>
                      <a:rPr lang="vi-VN" sz="1700" i="1">
                        <a:latin typeface="Cambria Math" panose="02040503050406030204" pitchFamily="18" charset="0"/>
                      </a:rPr>
                      <m:t>𝐴</m:t>
                    </m:r>
                    <m:r>
                      <a:rPr lang="en-US" sz="1700" b="0" i="1" smtClean="0">
                        <a:latin typeface="Cambria Math" panose="02040503050406030204" pitchFamily="18" charset="0"/>
                      </a:rPr>
                      <m:t>𝐻</m:t>
                    </m:r>
                    <m:r>
                      <a:rPr lang="vi-VN" sz="1700" i="1">
                        <a:latin typeface="Cambria Math" panose="02040503050406030204" pitchFamily="18" charset="0"/>
                      </a:rPr>
                      <m:t>𝐵</m:t>
                    </m:r>
                  </m:oMath>
                </a14:m>
                <a:r>
                  <a:rPr lang="vi-VN" sz="1700"/>
                  <a:t> vuông tại </a:t>
                </a:r>
                <a14:m>
                  <m:oMath xmlns:m="http://schemas.openxmlformats.org/officeDocument/2006/math">
                    <m:r>
                      <a:rPr lang="en-US" sz="1700" b="0" i="1" smtClean="0">
                        <a:latin typeface="Cambria Math" panose="02040503050406030204" pitchFamily="18" charset="0"/>
                      </a:rPr>
                      <m:t>𝐻</m:t>
                    </m:r>
                  </m:oMath>
                </a14:m>
                <a:r>
                  <a:rPr lang="vi-VN" sz="1700"/>
                  <a:t>, ta được</a:t>
                </a:r>
              </a:p>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14:m>
                  <m:oMath xmlns:m="http://schemas.openxmlformats.org/officeDocument/2006/math">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𝐵</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𝐻</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𝐴𝐵</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𝐴𝐶</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Sup>
                      <m:sSup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6</m:t>
                        </m:r>
                      </m:e>
                      <m: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Sup>
                      <m:sSup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4,8</m:t>
                        </m:r>
                      </m:e>
                      <m: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=12,9</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hay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𝐻</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=3,6 </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𝑐𝑚</m:t>
                    </m:r>
                  </m:oMath>
                </a14:m>
                <a:endParaRPr kumimoji="0" lang="en-US" sz="18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endParaRPr>
              </a:p>
              <a:p>
                <a:pPr lvl="0" algn="just">
                  <a:lnSpc>
                    <a:spcPct val="150000"/>
                  </a:lnSpc>
                  <a:spcBef>
                    <a:spcPts val="300"/>
                  </a:spcBef>
                  <a:spcAft>
                    <a:spcPts val="300"/>
                  </a:spcAft>
                </a:pPr>
                <a:r>
                  <a:rPr lang="en-US" sz="1800" noProof="0" smtClean="0">
                    <a:latin typeface="Arial" panose="020B0604020202020204" pitchFamily="34" charset="0"/>
                  </a:rPr>
                  <a:t>Suy ra </a:t>
                </a:r>
                <a14:m>
                  <m:oMath xmlns:m="http://schemas.openxmlformats.org/officeDocument/2006/math">
                    <m:r>
                      <a:rPr lang="en-US" sz="1800" b="0" i="1" smtClean="0">
                        <a:latin typeface="Cambria Math" panose="02040503050406030204" pitchFamily="18" charset="0"/>
                      </a:rPr>
                      <m:t>𝐶</m:t>
                    </m:r>
                    <m:r>
                      <a:rPr lang="en-US" sz="1800" i="1">
                        <a:latin typeface="Cambria Math" panose="02040503050406030204" pitchFamily="18" charset="0"/>
                      </a:rPr>
                      <m:t>𝐻</m:t>
                    </m:r>
                    <m:r>
                      <a:rPr lang="en-US" sz="1800" i="1">
                        <a:latin typeface="Cambria Math" panose="02040503050406030204" pitchFamily="18" charset="0"/>
                      </a:rPr>
                      <m:t>=</m:t>
                    </m:r>
                    <m:r>
                      <a:rPr lang="en-US" sz="1800" b="0" i="1" smtClean="0">
                        <a:latin typeface="Cambria Math" panose="02040503050406030204" pitchFamily="18" charset="0"/>
                      </a:rPr>
                      <m:t>𝐵𝐶</m:t>
                    </m:r>
                    <m:r>
                      <a:rPr lang="en-US" sz="1800" b="0" i="1" smtClean="0">
                        <a:latin typeface="Cambria Math" panose="02040503050406030204" pitchFamily="18" charset="0"/>
                      </a:rPr>
                      <m:t>−</m:t>
                    </m:r>
                    <m:r>
                      <a:rPr lang="en-US" sz="1800" b="0" i="1" smtClean="0">
                        <a:latin typeface="Cambria Math" panose="02040503050406030204" pitchFamily="18" charset="0"/>
                      </a:rPr>
                      <m:t>𝐵𝐻</m:t>
                    </m:r>
                    <m:r>
                      <a:rPr lang="en-US" sz="1800" b="0" i="1" smtClean="0">
                        <a:latin typeface="Cambria Math" panose="02040503050406030204" pitchFamily="18" charset="0"/>
                      </a:rPr>
                      <m:t>=10−3,6=6,4 (</m:t>
                    </m:r>
                    <m:r>
                      <a:rPr lang="vi-VN" sz="1800" i="1">
                        <a:latin typeface="Cambria Math" panose="02040503050406030204" pitchFamily="18" charset="0"/>
                      </a:rPr>
                      <m:t>𝑐𝑚</m:t>
                    </m:r>
                    <m:r>
                      <a:rPr lang="en-US" sz="1800" b="0" i="1" smtClean="0">
                        <a:latin typeface="Cambria Math" panose="02040503050406030204" pitchFamily="18" charset="0"/>
                      </a:rPr>
                      <m:t>)</m:t>
                    </m:r>
                  </m:oMath>
                </a14:m>
                <a:endPar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endParaRPr>
              </a:p>
            </p:txBody>
          </p:sp>
        </mc:Choice>
        <mc:Fallback>
          <p:sp>
            <p:nvSpPr>
              <p:cNvPr id="29" name="Rectangle 28"/>
              <p:cNvSpPr>
                <a:spLocks noRot="1" noChangeAspect="1" noMove="1" noResize="1" noEditPoints="1" noAdjustHandles="1" noChangeArrowheads="1" noChangeShapeType="1" noTextEdit="1"/>
              </p:cNvSpPr>
              <p:nvPr/>
            </p:nvSpPr>
            <p:spPr>
              <a:xfrm>
                <a:off x="300141" y="2405240"/>
                <a:ext cx="6667443" cy="1495281"/>
              </a:xfrm>
              <a:prstGeom prst="rect">
                <a:avLst/>
              </a:prstGeom>
              <a:blipFill>
                <a:blip r:embed="rId10"/>
                <a:stretch>
                  <a:fillRect l="-731" b="-244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Rectangle 1"/>
              <p:cNvSpPr/>
              <p:nvPr/>
            </p:nvSpPr>
            <p:spPr>
              <a:xfrm>
                <a:off x="387068" y="3982386"/>
                <a:ext cx="6364552" cy="92333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just">
                  <a:lnSpc>
                    <a:spcPct val="150000"/>
                  </a:lnSpc>
                </a:pPr>
                <a:r>
                  <a:rPr lang="en-US" sz="1800" b="1" i="1">
                    <a:solidFill>
                      <a:srgbClr val="FFFF00"/>
                    </a:solidFill>
                    <a:latin typeface="+mn-lt"/>
                    <a:ea typeface="Arial" panose="020B0604020202020204" pitchFamily="34" charset="0"/>
                    <a:cs typeface="Times New Roman" panose="02020603050405020304" pitchFamily="18" charset="0"/>
                  </a:rPr>
                  <a:t>Nhận </a:t>
                </a:r>
                <a:r>
                  <a:rPr lang="en-US" sz="1800" b="1" i="1" smtClean="0">
                    <a:solidFill>
                      <a:srgbClr val="FFFF00"/>
                    </a:solidFill>
                    <a:latin typeface="+mn-lt"/>
                    <a:ea typeface="Arial" panose="020B0604020202020204" pitchFamily="34" charset="0"/>
                    <a:cs typeface="Times New Roman" panose="02020603050405020304" pitchFamily="18" charset="0"/>
                  </a:rPr>
                  <a:t>xét</a:t>
                </a:r>
                <a:r>
                  <a:rPr lang="en-US" sz="1800" i="1" smtClean="0">
                    <a:solidFill>
                      <a:srgbClr val="FFFF00"/>
                    </a:solidFill>
                    <a:latin typeface="+mn-lt"/>
                    <a:ea typeface="Arial" panose="020B0604020202020204" pitchFamily="34" charset="0"/>
                    <a:cs typeface="Times New Roman" panose="02020603050405020304" pitchFamily="18" charset="0"/>
                  </a:rPr>
                  <a:t>: </a:t>
                </a:r>
                <a:r>
                  <a:rPr lang="en-US" sz="1800" smtClean="0">
                    <a:effectLst/>
                    <a:latin typeface="+mn-lt"/>
                    <a:ea typeface="Arial" panose="020B0604020202020204" pitchFamily="34" charset="0"/>
                    <a:cs typeface="Times New Roman" panose="02020603050405020304" pitchFamily="18" charset="0"/>
                  </a:rPr>
                  <a:t>Nếu </a:t>
                </a:r>
                <a:r>
                  <a:rPr lang="en-US" sz="1800">
                    <a:effectLst/>
                    <a:latin typeface="+mn-lt"/>
                    <a:ea typeface="Arial" panose="020B0604020202020204" pitchFamily="34" charset="0"/>
                    <a:cs typeface="Times New Roman" panose="02020603050405020304" pitchFamily="18" charset="0"/>
                  </a:rPr>
                  <a:t>tam giác </a:t>
                </a:r>
                <a14:m>
                  <m:oMath xmlns:m="http://schemas.openxmlformats.org/officeDocument/2006/math">
                    <m:r>
                      <a:rPr lang="en-US" sz="1800" i="1">
                        <a:effectLst/>
                        <a:latin typeface="+mn-lt"/>
                        <a:ea typeface="Arial" panose="020B0604020202020204" pitchFamily="34" charset="0"/>
                        <a:cs typeface="Times New Roman" panose="02020603050405020304" pitchFamily="18" charset="0"/>
                      </a:rPr>
                      <m:t>𝐴𝐵𝐶</m:t>
                    </m:r>
                  </m:oMath>
                </a14:m>
                <a:r>
                  <a:rPr lang="en-US" sz="1800">
                    <a:effectLst/>
                    <a:latin typeface="+mn-lt"/>
                    <a:ea typeface="Dotum" panose="020B0600000101010101" pitchFamily="34" charset="-127"/>
                    <a:cs typeface="Times New Roman" panose="02020603050405020304" pitchFamily="18" charset="0"/>
                  </a:rPr>
                  <a:t> vuông tại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𝐴</m:t>
                    </m:r>
                  </m:oMath>
                </a14:m>
                <a:r>
                  <a:rPr lang="en-US" sz="1800">
                    <a:effectLst/>
                    <a:latin typeface="+mn-lt"/>
                    <a:ea typeface="Dotum" panose="020B0600000101010101" pitchFamily="34" charset="-127"/>
                    <a:cs typeface="Times New Roman" panose="02020603050405020304" pitchFamily="18" charset="0"/>
                  </a:rPr>
                  <a:t> có đường cao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𝐴𝐻</m:t>
                    </m:r>
                    <m:r>
                      <a:rPr lang="en-US" sz="1800" i="1">
                        <a:effectLst/>
                        <a:latin typeface="+mn-lt"/>
                        <a:ea typeface="Dotum" panose="020B0600000101010101" pitchFamily="34" charset="-127"/>
                        <a:cs typeface="Times New Roman" panose="02020603050405020304" pitchFamily="18" charset="0"/>
                      </a:rPr>
                      <m:t>=</m:t>
                    </m:r>
                    <m:r>
                      <a:rPr lang="en-US" sz="1800" i="1">
                        <a:effectLst/>
                        <a:latin typeface="+mn-lt"/>
                        <a:ea typeface="Dotum" panose="020B0600000101010101" pitchFamily="34" charset="-127"/>
                        <a:cs typeface="Times New Roman" panose="02020603050405020304" pitchFamily="18" charset="0"/>
                      </a:rPr>
                      <m:t>h</m:t>
                    </m:r>
                  </m:oMath>
                </a14:m>
                <a:r>
                  <a:rPr lang="en-US" sz="1800">
                    <a:effectLst/>
                    <a:latin typeface="+mn-lt"/>
                    <a:ea typeface="Dotum" panose="020B0600000101010101" pitchFamily="34" charset="-127"/>
                    <a:cs typeface="Times New Roman" panose="02020603050405020304" pitchFamily="18" charset="0"/>
                  </a:rPr>
                  <a:t>, các cạnh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𝐵𝐶</m:t>
                    </m:r>
                    <m:r>
                      <a:rPr lang="en-US" sz="1800" i="1">
                        <a:effectLst/>
                        <a:latin typeface="+mn-lt"/>
                        <a:ea typeface="Dotum" panose="020B0600000101010101" pitchFamily="34" charset="-127"/>
                        <a:cs typeface="Times New Roman" panose="02020603050405020304" pitchFamily="18" charset="0"/>
                      </a:rPr>
                      <m:t>=</m:t>
                    </m:r>
                    <m:r>
                      <a:rPr lang="en-US" sz="1800" i="1">
                        <a:effectLst/>
                        <a:latin typeface="+mn-lt"/>
                        <a:ea typeface="Dotum" panose="020B0600000101010101" pitchFamily="34" charset="-127"/>
                        <a:cs typeface="Times New Roman" panose="02020603050405020304" pitchFamily="18" charset="0"/>
                      </a:rPr>
                      <m:t>𝑎</m:t>
                    </m:r>
                    <m:r>
                      <a:rPr lang="en-US" sz="1800" i="1">
                        <a:effectLst/>
                        <a:latin typeface="+mn-lt"/>
                        <a:ea typeface="Dotum" panose="020B0600000101010101" pitchFamily="34" charset="-127"/>
                        <a:cs typeface="Times New Roman" panose="02020603050405020304" pitchFamily="18" charset="0"/>
                      </a:rPr>
                      <m:t>;</m:t>
                    </m:r>
                    <m:r>
                      <a:rPr lang="en-US" sz="1800" i="1">
                        <a:effectLst/>
                        <a:latin typeface="+mn-lt"/>
                        <a:ea typeface="Dotum" panose="020B0600000101010101" pitchFamily="34" charset="-127"/>
                        <a:cs typeface="Times New Roman" panose="02020603050405020304" pitchFamily="18" charset="0"/>
                      </a:rPr>
                      <m:t>𝐴𝐶</m:t>
                    </m:r>
                    <m:r>
                      <a:rPr lang="en-US" sz="1800" i="1">
                        <a:effectLst/>
                        <a:latin typeface="+mn-lt"/>
                        <a:ea typeface="Dotum" panose="020B0600000101010101" pitchFamily="34" charset="-127"/>
                        <a:cs typeface="Times New Roman" panose="02020603050405020304" pitchFamily="18" charset="0"/>
                      </a:rPr>
                      <m:t>=</m:t>
                    </m:r>
                    <m:r>
                      <a:rPr lang="en-US" sz="1800" i="1">
                        <a:effectLst/>
                        <a:latin typeface="+mn-lt"/>
                        <a:ea typeface="Dotum" panose="020B0600000101010101" pitchFamily="34" charset="-127"/>
                        <a:cs typeface="Times New Roman" panose="02020603050405020304" pitchFamily="18" charset="0"/>
                      </a:rPr>
                      <m:t>𝑏</m:t>
                    </m:r>
                    <m:r>
                      <a:rPr lang="en-US" sz="1800" i="1">
                        <a:effectLst/>
                        <a:latin typeface="+mn-lt"/>
                        <a:ea typeface="Dotum" panose="020B0600000101010101" pitchFamily="34" charset="-127"/>
                        <a:cs typeface="Times New Roman" panose="02020603050405020304" pitchFamily="18" charset="0"/>
                      </a:rPr>
                      <m:t>;</m:t>
                    </m:r>
                    <m:r>
                      <a:rPr lang="en-US" sz="1800" i="1">
                        <a:effectLst/>
                        <a:latin typeface="+mn-lt"/>
                        <a:ea typeface="Dotum" panose="020B0600000101010101" pitchFamily="34" charset="-127"/>
                        <a:cs typeface="Times New Roman" panose="02020603050405020304" pitchFamily="18" charset="0"/>
                      </a:rPr>
                      <m:t>𝐴𝐵</m:t>
                    </m:r>
                    <m:r>
                      <a:rPr lang="en-US" sz="1800" i="1">
                        <a:effectLst/>
                        <a:latin typeface="+mn-lt"/>
                        <a:ea typeface="Dotum" panose="020B0600000101010101" pitchFamily="34" charset="-127"/>
                        <a:cs typeface="Times New Roman" panose="02020603050405020304" pitchFamily="18" charset="0"/>
                      </a:rPr>
                      <m:t>=</m:t>
                    </m:r>
                    <m:r>
                      <a:rPr lang="en-US" sz="1800" i="1">
                        <a:effectLst/>
                        <a:latin typeface="+mn-lt"/>
                        <a:ea typeface="Dotum" panose="020B0600000101010101" pitchFamily="34" charset="-127"/>
                        <a:cs typeface="Times New Roman" panose="02020603050405020304" pitchFamily="18" charset="0"/>
                      </a:rPr>
                      <m:t>𝑐</m:t>
                    </m:r>
                  </m:oMath>
                </a14:m>
                <a:r>
                  <a:rPr lang="en-US" sz="1800">
                    <a:effectLst/>
                    <a:latin typeface="+mn-lt"/>
                    <a:ea typeface="Dotum" panose="020B0600000101010101" pitchFamily="34" charset="-127"/>
                    <a:cs typeface="Times New Roman" panose="02020603050405020304" pitchFamily="18" charset="0"/>
                  </a:rPr>
                  <a:t> thì: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h</m:t>
                    </m:r>
                    <m:r>
                      <a:rPr lang="en-US" sz="1800" i="1">
                        <a:effectLst/>
                        <a:latin typeface="+mn-lt"/>
                        <a:ea typeface="Dotum" panose="020B0600000101010101" pitchFamily="34" charset="-127"/>
                        <a:cs typeface="Times New Roman" panose="02020603050405020304" pitchFamily="18" charset="0"/>
                      </a:rPr>
                      <m:t> . </m:t>
                    </m:r>
                    <m:r>
                      <a:rPr lang="en-US" sz="1800" i="1">
                        <a:effectLst/>
                        <a:latin typeface="+mn-lt"/>
                        <a:ea typeface="Dotum" panose="020B0600000101010101" pitchFamily="34" charset="-127"/>
                        <a:cs typeface="Times New Roman" panose="02020603050405020304" pitchFamily="18" charset="0"/>
                      </a:rPr>
                      <m:t>𝑎</m:t>
                    </m:r>
                    <m:r>
                      <a:rPr lang="en-US" sz="1800" i="1">
                        <a:effectLst/>
                        <a:latin typeface="+mn-lt"/>
                        <a:ea typeface="Dotum" panose="020B0600000101010101" pitchFamily="34" charset="-127"/>
                        <a:cs typeface="Times New Roman" panose="02020603050405020304" pitchFamily="18" charset="0"/>
                      </a:rPr>
                      <m:t>=</m:t>
                    </m:r>
                    <m:r>
                      <a:rPr lang="en-US" sz="1800" i="1">
                        <a:effectLst/>
                        <a:latin typeface="+mn-lt"/>
                        <a:ea typeface="Dotum" panose="020B0600000101010101" pitchFamily="34" charset="-127"/>
                        <a:cs typeface="Times New Roman" panose="02020603050405020304" pitchFamily="18" charset="0"/>
                      </a:rPr>
                      <m:t>𝑏</m:t>
                    </m:r>
                    <m:r>
                      <a:rPr lang="en-US" sz="1800" i="1">
                        <a:effectLst/>
                        <a:latin typeface="+mn-lt"/>
                        <a:ea typeface="Dotum" panose="020B0600000101010101" pitchFamily="34" charset="-127"/>
                        <a:cs typeface="Times New Roman" panose="02020603050405020304" pitchFamily="18" charset="0"/>
                      </a:rPr>
                      <m:t> . </m:t>
                    </m:r>
                    <m:r>
                      <a:rPr lang="en-US" sz="1800" i="1">
                        <a:effectLst/>
                        <a:latin typeface="+mn-lt"/>
                        <a:ea typeface="Dotum" panose="020B0600000101010101" pitchFamily="34" charset="-127"/>
                        <a:cs typeface="Times New Roman" panose="02020603050405020304" pitchFamily="18" charset="0"/>
                      </a:rPr>
                      <m:t>𝑐</m:t>
                    </m:r>
                  </m:oMath>
                </a14:m>
                <a:endParaRPr lang="en-US" sz="1800">
                  <a:effectLst/>
                  <a:latin typeface="+mn-lt"/>
                  <a:ea typeface="Arial" panose="020B060402020202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387068" y="3982386"/>
                <a:ext cx="6364552" cy="923330"/>
              </a:xfrm>
              <a:prstGeom prst="rect">
                <a:avLst/>
              </a:prstGeom>
              <a:blipFill>
                <a:blip r:embed="rId11"/>
                <a:stretch>
                  <a:fillRect l="-572" r="-572" b="-2564"/>
                </a:stretch>
              </a:blipFill>
            </p:spPr>
            <p:txBody>
              <a:bodyPr/>
              <a:lstStyle/>
              <a:p>
                <a:r>
                  <a:rPr lang="en-US">
                    <a:noFill/>
                  </a:rPr>
                  <a:t> </a:t>
                </a:r>
              </a:p>
            </p:txBody>
          </p:sp>
        </mc:Fallback>
      </mc:AlternateContent>
    </p:spTree>
    <p:extLst>
      <p:ext uri="{BB962C8B-B14F-4D97-AF65-F5344CB8AC3E}">
        <p14:creationId xmlns:p14="http://schemas.microsoft.com/office/powerpoint/2010/main" val="3495742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fade">
                                      <p:cBhvr>
                                        <p:cTn id="7" dur="5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9">
                                            <p:txEl>
                                              <p:pRg st="1" end="1"/>
                                            </p:txEl>
                                          </p:spTgt>
                                        </p:tgtEl>
                                        <p:attrNameLst>
                                          <p:attrName>style.visibility</p:attrName>
                                        </p:attrNameLst>
                                      </p:cBhvr>
                                      <p:to>
                                        <p:strVal val="visible"/>
                                      </p:to>
                                    </p:set>
                                    <p:animEffect transition="in" filter="wipe(down)">
                                      <p:cBhvr>
                                        <p:cTn id="12" dur="500"/>
                                        <p:tgtEl>
                                          <p:spTgt spid="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9">
                                            <p:txEl>
                                              <p:pRg st="2" end="2"/>
                                            </p:txEl>
                                          </p:spTgt>
                                        </p:tgtEl>
                                        <p:attrNameLst>
                                          <p:attrName>style.visibility</p:attrName>
                                        </p:attrNameLst>
                                      </p:cBhvr>
                                      <p:to>
                                        <p:strVal val="visible"/>
                                      </p:to>
                                    </p:set>
                                    <p:animEffect transition="in" filter="randombar(horizontal)">
                                      <p:cBhvr>
                                        <p:cTn id="17" dur="500"/>
                                        <p:tgtEl>
                                          <p:spTgt spid="2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sp>
        <p:nvSpPr>
          <p:cNvPr id="27" name="Rounded Rectangle 26"/>
          <p:cNvSpPr/>
          <p:nvPr/>
        </p:nvSpPr>
        <p:spPr>
          <a:xfrm>
            <a:off x="8588057" y="151051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ounded Rectangle 9"/>
          <p:cNvSpPr/>
          <p:nvPr/>
        </p:nvSpPr>
        <p:spPr>
          <a:xfrm>
            <a:off x="8424000" y="109392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277" name="Google Shape;1277;p35"/>
          <p:cNvPicPr preferRelativeResize="0"/>
          <p:nvPr/>
        </p:nvPicPr>
        <p:blipFill rotWithShape="1">
          <a:blip r:embed="rId3">
            <a:alphaModFix/>
          </a:blip>
          <a:srcRect l="21938" t="18565" r="21938" b="18565"/>
          <a:stretch/>
        </p:blipFill>
        <p:spPr>
          <a:xfrm rot="611685">
            <a:off x="7765074" y="4108310"/>
            <a:ext cx="806162" cy="980745"/>
          </a:xfrm>
          <a:prstGeom prst="rect">
            <a:avLst/>
          </a:prstGeom>
          <a:noFill/>
          <a:ln>
            <a:noFill/>
          </a:ln>
        </p:spPr>
      </p:pic>
      <p:pic>
        <p:nvPicPr>
          <p:cNvPr id="18" name="Google Shape;1299;p38"/>
          <p:cNvPicPr preferRelativeResize="0"/>
          <p:nvPr/>
        </p:nvPicPr>
        <p:blipFill>
          <a:blip r:embed="rId4">
            <a:alphaModFix/>
          </a:blip>
          <a:stretch>
            <a:fillRect/>
          </a:stretch>
        </p:blipFill>
        <p:spPr>
          <a:xfrm>
            <a:off x="193060" y="134580"/>
            <a:ext cx="879805" cy="1215795"/>
          </a:xfrm>
          <a:prstGeom prst="rect">
            <a:avLst/>
          </a:prstGeom>
          <a:noFill/>
          <a:ln>
            <a:noFill/>
          </a:ln>
        </p:spPr>
      </p:pic>
      <p:sp>
        <p:nvSpPr>
          <p:cNvPr id="20" name="TextBox 19"/>
          <p:cNvSpPr txBox="1"/>
          <p:nvPr/>
        </p:nvSpPr>
        <p:spPr>
          <a:xfrm>
            <a:off x="3185196" y="773551"/>
            <a:ext cx="2775163" cy="584775"/>
          </a:xfrm>
          <a:prstGeom prst="rect">
            <a:avLst/>
          </a:prstGeom>
          <a:noFill/>
        </p:spPr>
        <p:txBody>
          <a:bodyPr wrap="square" rtlCol="0">
            <a:spAutoFit/>
          </a:bodyPr>
          <a:lstStyle/>
          <a:p>
            <a:pPr algn="ctr">
              <a:buClr>
                <a:srgbClr val="000000"/>
              </a:buClr>
              <a:buFont typeface="Arial"/>
              <a:buNone/>
            </a:pPr>
            <a:r>
              <a:rPr lang="en-US" sz="3200" b="1" kern="0" dirty="0" smtClean="0">
                <a:solidFill>
                  <a:srgbClr val="C00000"/>
                </a:solidFill>
                <a:latin typeface="Arial" panose="020B0604020202020204" pitchFamily="34" charset="0"/>
                <a:cs typeface="Arial" panose="020B0604020202020204" pitchFamily="34" charset="0"/>
                <a:sym typeface="Arial"/>
              </a:rPr>
              <a:t>KHỞI ĐỘNG</a:t>
            </a:r>
            <a:endParaRPr lang="en-US" sz="3200" b="1" kern="0" dirty="0">
              <a:solidFill>
                <a:srgbClr val="C00000"/>
              </a:solidFill>
              <a:latin typeface="Arial" panose="020B0604020202020204" pitchFamily="34" charset="0"/>
              <a:cs typeface="Arial" panose="020B0604020202020204" pitchFamily="34" charset="0"/>
              <a:sym typeface="Arial"/>
            </a:endParaRPr>
          </a:p>
        </p:txBody>
      </p:sp>
      <p:sp>
        <p:nvSpPr>
          <p:cNvPr id="21" name="Rectangle 20"/>
          <p:cNvSpPr/>
          <p:nvPr/>
        </p:nvSpPr>
        <p:spPr>
          <a:xfrm>
            <a:off x="493892" y="1438996"/>
            <a:ext cx="8157773" cy="2862322"/>
          </a:xfrm>
          <a:prstGeom prst="rect">
            <a:avLst/>
          </a:prstGeom>
        </p:spPr>
        <p:txBody>
          <a:bodyPr wrap="square">
            <a:spAutoFit/>
          </a:bodyPr>
          <a:lstStyle/>
          <a:p>
            <a:pPr algn="just">
              <a:lnSpc>
                <a:spcPct val="150000"/>
              </a:lnSpc>
            </a:pPr>
            <a:r>
              <a:rPr lang="vi-VN" sz="2000">
                <a:latin typeface="Arial" panose="020B0604020202020204" pitchFamily="34" charset="0"/>
                <a:ea typeface="Calibri" panose="020F0502020204030204" pitchFamily="34" charset="0"/>
                <a:cs typeface="Arial" panose="020B0604020202020204" pitchFamily="34" charset="0"/>
              </a:rPr>
              <a:t>Bạn Lan vẽ một hình chữ nhật với chiều rộng và chiều dài lần lượt là 1;3 (đơn vị độ dài). Sau đó Lan đặt lên trục số một đoạn OM có độ dài bằng độ dài của đường chéo hình chữ nhật vừa vẽ (trục số nằm ngang và M nằm bên phải gốc O). Hỏi điểm M biểu diễn số thực nào? Biết rằng đơn vị độ dài trên trục số và đơn vị độ dài đo kích thước hình chữ nhật là như nhau.</a:t>
            </a:r>
            <a:endParaRPr lang="en-US" sz="200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sp>
        <p:nvSpPr>
          <p:cNvPr id="7" name="TextBox 6"/>
          <p:cNvSpPr txBox="1"/>
          <p:nvPr/>
        </p:nvSpPr>
        <p:spPr>
          <a:xfrm>
            <a:off x="3582399" y="409193"/>
            <a:ext cx="1896046" cy="60016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smtClean="0">
                <a:ln>
                  <a:noFill/>
                </a:ln>
                <a:solidFill>
                  <a:schemeClr val="bg1"/>
                </a:solidFill>
                <a:effectLst/>
                <a:uLnTx/>
                <a:uFillTx/>
                <a:latin typeface="Arial"/>
                <a:ea typeface="+mn-ea"/>
                <a:cs typeface="Arial" panose="020B0604020202020204" pitchFamily="34" charset="0"/>
              </a:rPr>
              <a:t>Luyện tập 2</a:t>
            </a:r>
            <a:endParaRPr kumimoji="0" lang="en-US" sz="2200" b="1" i="0" u="none" strike="noStrike" kern="1200" cap="none" spc="0" normalizeH="0" baseline="0" noProof="0">
              <a:ln>
                <a:noFill/>
              </a:ln>
              <a:solidFill>
                <a:schemeClr val="bg1"/>
              </a:solidFill>
              <a:effectLst/>
              <a:uLnTx/>
              <a:uFillTx/>
              <a:latin typeface="Arial"/>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8" name="Rectangle 7"/>
              <p:cNvSpPr/>
              <p:nvPr/>
            </p:nvSpPr>
            <p:spPr>
              <a:xfrm>
                <a:off x="731687" y="1115581"/>
                <a:ext cx="7597471" cy="923330"/>
              </a:xfrm>
              <a:prstGeom prst="rect">
                <a:avLst/>
              </a:prstGeom>
            </p:spPr>
            <p:txBody>
              <a:bodyPr wrap="square">
                <a:spAutoFit/>
              </a:bodyPr>
              <a:lstStyle/>
              <a:p>
                <a:pPr algn="just">
                  <a:lnSpc>
                    <a:spcPct val="150000"/>
                  </a:lnSpc>
                </a:pPr>
                <a:r>
                  <a:rPr lang="vi-VN" sz="1800">
                    <a:latin typeface="+mn-lt"/>
                  </a:rPr>
                  <a:t>Cho tam giác vuông với kích thước như Hình 9.37. Hãy tính độ dài </a:t>
                </a:r>
                <a14:m>
                  <m:oMath xmlns:m="http://schemas.openxmlformats.org/officeDocument/2006/math">
                    <m:r>
                      <a:rPr lang="vi-VN" sz="1800" i="1" smtClean="0">
                        <a:latin typeface="Cambria Math" panose="02040503050406030204" pitchFamily="18" charset="0"/>
                      </a:rPr>
                      <m:t>𝑥</m:t>
                    </m:r>
                  </m:oMath>
                </a14:m>
                <a:r>
                  <a:rPr lang="vi-VN" sz="1800">
                    <a:latin typeface="+mn-lt"/>
                  </a:rPr>
                  <a:t> và cho biết những tam giác nào đồng dạng, viết đúng kí hiệu </a:t>
                </a:r>
                <a:r>
                  <a:rPr lang="vi-VN" sz="1800">
                    <a:latin typeface="+mn-lt"/>
                  </a:rPr>
                  <a:t>đồng </a:t>
                </a:r>
                <a:r>
                  <a:rPr lang="vi-VN" sz="1800" smtClean="0">
                    <a:latin typeface="+mn-lt"/>
                  </a:rPr>
                  <a:t>dạng</a:t>
                </a:r>
                <a:r>
                  <a:rPr lang="en-US" sz="1800" smtClean="0">
                    <a:latin typeface="+mn-lt"/>
                  </a:rPr>
                  <a:t>.</a:t>
                </a:r>
                <a:r>
                  <a:rPr lang="vi-VN" sz="1800">
                    <a:latin typeface="+mn-lt"/>
                  </a:rPr>
                  <a:t> </a:t>
                </a:r>
                <a:endParaRPr lang="en-US" sz="1800">
                  <a:latin typeface="+mn-lt"/>
                </a:endParaRPr>
              </a:p>
            </p:txBody>
          </p:sp>
        </mc:Choice>
        <mc:Fallback>
          <p:sp>
            <p:nvSpPr>
              <p:cNvPr id="8" name="Rectangle 7"/>
              <p:cNvSpPr>
                <a:spLocks noRot="1" noChangeAspect="1" noMove="1" noResize="1" noEditPoints="1" noAdjustHandles="1" noChangeArrowheads="1" noChangeShapeType="1" noTextEdit="1"/>
              </p:cNvSpPr>
              <p:nvPr/>
            </p:nvSpPr>
            <p:spPr>
              <a:xfrm>
                <a:off x="731687" y="1115581"/>
                <a:ext cx="7597471" cy="923330"/>
              </a:xfrm>
              <a:prstGeom prst="rect">
                <a:avLst/>
              </a:prstGeom>
              <a:blipFill>
                <a:blip r:embed="rId3"/>
                <a:stretch>
                  <a:fillRect l="-642" r="-722" b="-4636"/>
                </a:stretch>
              </a:blipFill>
            </p:spPr>
            <p:txBody>
              <a:bodyPr/>
              <a:lstStyle/>
              <a:p>
                <a:r>
                  <a:rPr lang="en-US">
                    <a:noFill/>
                  </a:rPr>
                  <a:t> </a:t>
                </a:r>
              </a:p>
            </p:txBody>
          </p:sp>
        </mc:Fallback>
      </mc:AlternateContent>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Effect>
                      <a14:brightnessContrast contrast="-40000"/>
                    </a14:imgEffect>
                  </a14:imgLayer>
                </a14:imgProps>
              </a:ext>
            </a:extLst>
          </a:blip>
          <a:stretch>
            <a:fillRect/>
          </a:stretch>
        </p:blipFill>
        <p:spPr>
          <a:xfrm>
            <a:off x="595114" y="2251359"/>
            <a:ext cx="7870618" cy="1944793"/>
          </a:xfrm>
          <a:prstGeom prst="rect">
            <a:avLst/>
          </a:prstGeom>
        </p:spPr>
      </p:pic>
      <p:pic>
        <p:nvPicPr>
          <p:cNvPr id="12" name="Picture 11"/>
          <p:cNvPicPr>
            <a:picLocks noChangeAspect="1"/>
          </p:cNvPicPr>
          <p:nvPr/>
        </p:nvPicPr>
        <p:blipFill>
          <a:blip r:embed="rId6"/>
          <a:stretch>
            <a:fillRect/>
          </a:stretch>
        </p:blipFill>
        <p:spPr>
          <a:xfrm>
            <a:off x="8203967" y="4011067"/>
            <a:ext cx="645833" cy="930000"/>
          </a:xfrm>
          <a:prstGeom prst="rect">
            <a:avLst/>
          </a:prstGeom>
        </p:spPr>
      </p:pic>
    </p:spTree>
    <p:extLst>
      <p:ext uri="{BB962C8B-B14F-4D97-AF65-F5344CB8AC3E}">
        <p14:creationId xmlns:p14="http://schemas.microsoft.com/office/powerpoint/2010/main" val="3101344315"/>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8203967" y="4011067"/>
            <a:ext cx="645833" cy="930000"/>
          </a:xfrm>
          <a:prstGeom prst="rect">
            <a:avLst/>
          </a:prstGeom>
        </p:spPr>
      </p:pic>
      <p:pic>
        <p:nvPicPr>
          <p:cNvPr id="3" name="Picture 2"/>
          <p:cNvPicPr>
            <a:picLocks noChangeAspect="1"/>
          </p:cNvPicPr>
          <p:nvPr/>
        </p:nvPicPr>
        <p:blipFill>
          <a:blip r:embed="rId4"/>
          <a:stretch>
            <a:fillRect/>
          </a:stretch>
        </p:blipFill>
        <p:spPr>
          <a:xfrm>
            <a:off x="305622" y="148103"/>
            <a:ext cx="8516850" cy="1943090"/>
          </a:xfrm>
          <a:prstGeom prst="rect">
            <a:avLst/>
          </a:prstGeom>
        </p:spPr>
      </p:pic>
      <p:sp>
        <p:nvSpPr>
          <p:cNvPr id="10" name="Rectangle 9"/>
          <p:cNvSpPr/>
          <p:nvPr/>
        </p:nvSpPr>
        <p:spPr>
          <a:xfrm>
            <a:off x="1094187" y="2438772"/>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4FBED2">
                    <a:lumMod val="50000"/>
                  </a:srgbClr>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4FBED2">
                  <a:lumMod val="50000"/>
                </a:srgbClr>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4" name="Rectangle 3"/>
              <p:cNvSpPr/>
              <p:nvPr/>
            </p:nvSpPr>
            <p:spPr>
              <a:xfrm>
                <a:off x="1926987" y="2330437"/>
                <a:ext cx="5849390" cy="2541530"/>
              </a:xfrm>
              <a:prstGeom prst="rect">
                <a:avLst/>
              </a:prstGeom>
            </p:spPr>
            <p:txBody>
              <a:bodyPr wrap="square">
                <a:spAutoFit/>
              </a:bodyPr>
              <a:lstStyle/>
              <a:p>
                <a:pPr algn="just">
                  <a:lnSpc>
                    <a:spcPct val="150000"/>
                  </a:lnSpc>
                </a:pPr>
                <a:r>
                  <a:rPr lang="en-US" sz="1800" smtClean="0">
                    <a:latin typeface="+mn-lt"/>
                    <a:ea typeface="Arial" panose="020B0604020202020204" pitchFamily="34" charset="0"/>
                    <a:cs typeface="Times New Roman" panose="02020603050405020304" pitchFamily="18" charset="0"/>
                  </a:rPr>
                  <a:t>Ta </a:t>
                </a:r>
                <a:r>
                  <a:rPr lang="en-US" sz="1800" smtClean="0">
                    <a:latin typeface="+mn-lt"/>
                    <a:ea typeface="Arial" panose="020B0604020202020204" pitchFamily="34" charset="0"/>
                    <a:cs typeface="Times New Roman" panose="02020603050405020304" pitchFamily="18" charset="0"/>
                  </a:rPr>
                  <a:t>có: </a:t>
                </a:r>
                <a14:m>
                  <m:oMath xmlns:m="http://schemas.openxmlformats.org/officeDocument/2006/math">
                    <m:sSup>
                      <m:sSupPr>
                        <m:ctrlPr>
                          <a:rPr lang="en-US" sz="1800" i="1">
                            <a:effectLst/>
                            <a:latin typeface="+mn-lt"/>
                            <a:ea typeface="Arial" panose="020B0604020202020204" pitchFamily="34" charset="0"/>
                            <a:cs typeface="Times New Roman" panose="02020603050405020304" pitchFamily="18" charset="0"/>
                          </a:rPr>
                        </m:ctrlPr>
                      </m:sSupPr>
                      <m:e>
                        <m:r>
                          <a:rPr lang="en-US" sz="1800" i="1">
                            <a:effectLst/>
                            <a:latin typeface="+mn-lt"/>
                            <a:ea typeface="Arial" panose="020B0604020202020204" pitchFamily="34" charset="0"/>
                            <a:cs typeface="Times New Roman" panose="02020603050405020304" pitchFamily="18" charset="0"/>
                          </a:rPr>
                          <m:t>𝑥</m:t>
                        </m:r>
                      </m:e>
                      <m:sup>
                        <m:r>
                          <a:rPr lang="en-US" sz="1800" i="1">
                            <a:effectLst/>
                            <a:latin typeface="+mn-lt"/>
                            <a:ea typeface="Arial" panose="020B0604020202020204" pitchFamily="34" charset="0"/>
                            <a:cs typeface="Times New Roman" panose="02020603050405020304" pitchFamily="18" charset="0"/>
                          </a:rPr>
                          <m:t>2</m:t>
                        </m:r>
                      </m:sup>
                    </m:sSup>
                    <m:r>
                      <a:rPr lang="en-US" sz="1800" i="1">
                        <a:effectLst/>
                        <a:latin typeface="+mn-lt"/>
                        <a:ea typeface="Arial" panose="020B0604020202020204" pitchFamily="34" charset="0"/>
                        <a:cs typeface="Times New Roman" panose="02020603050405020304" pitchFamily="18" charset="0"/>
                      </a:rPr>
                      <m:t>+</m:t>
                    </m:r>
                    <m:sSup>
                      <m:sSupPr>
                        <m:ctrlPr>
                          <a:rPr lang="en-US" sz="1800" i="1">
                            <a:effectLst/>
                            <a:latin typeface="+mn-lt"/>
                            <a:ea typeface="Arial" panose="020B0604020202020204" pitchFamily="34" charset="0"/>
                            <a:cs typeface="Times New Roman" panose="02020603050405020304" pitchFamily="18" charset="0"/>
                          </a:rPr>
                        </m:ctrlPr>
                      </m:sSupPr>
                      <m:e>
                        <m:r>
                          <a:rPr lang="en-US" sz="1800" i="1">
                            <a:effectLst/>
                            <a:latin typeface="+mn-lt"/>
                            <a:ea typeface="Arial" panose="020B0604020202020204" pitchFamily="34" charset="0"/>
                            <a:cs typeface="Times New Roman" panose="02020603050405020304" pitchFamily="18" charset="0"/>
                          </a:rPr>
                          <m:t>12</m:t>
                        </m:r>
                      </m:e>
                      <m:sup>
                        <m:r>
                          <a:rPr lang="en-US" sz="1800" i="1">
                            <a:effectLst/>
                            <a:latin typeface="+mn-lt"/>
                            <a:ea typeface="Arial" panose="020B0604020202020204" pitchFamily="34" charset="0"/>
                            <a:cs typeface="Times New Roman" panose="02020603050405020304" pitchFamily="18" charset="0"/>
                          </a:rPr>
                          <m:t>2</m:t>
                        </m:r>
                      </m:sup>
                    </m:sSup>
                    <m:r>
                      <a:rPr lang="en-US" sz="1800" i="1">
                        <a:effectLst/>
                        <a:latin typeface="+mn-lt"/>
                        <a:ea typeface="Arial" panose="020B0604020202020204" pitchFamily="34" charset="0"/>
                        <a:cs typeface="Times New Roman" panose="02020603050405020304" pitchFamily="18" charset="0"/>
                      </a:rPr>
                      <m:t>=</m:t>
                    </m:r>
                    <m:sSup>
                      <m:sSupPr>
                        <m:ctrlPr>
                          <a:rPr lang="en-US" sz="1800" i="1">
                            <a:effectLst/>
                            <a:latin typeface="+mn-lt"/>
                            <a:ea typeface="Arial" panose="020B0604020202020204" pitchFamily="34" charset="0"/>
                            <a:cs typeface="Times New Roman" panose="02020603050405020304" pitchFamily="18" charset="0"/>
                          </a:rPr>
                        </m:ctrlPr>
                      </m:sSupPr>
                      <m:e>
                        <m:r>
                          <a:rPr lang="en-US" sz="1800" i="1">
                            <a:effectLst/>
                            <a:latin typeface="+mn-lt"/>
                            <a:ea typeface="Arial" panose="020B0604020202020204" pitchFamily="34" charset="0"/>
                            <a:cs typeface="Times New Roman" panose="02020603050405020304" pitchFamily="18" charset="0"/>
                          </a:rPr>
                          <m:t>13</m:t>
                        </m:r>
                      </m:e>
                      <m:sup>
                        <m:r>
                          <a:rPr lang="en-US" sz="1800" i="1">
                            <a:effectLst/>
                            <a:latin typeface="+mn-lt"/>
                            <a:ea typeface="Arial" panose="020B0604020202020204" pitchFamily="34" charset="0"/>
                            <a:cs typeface="Times New Roman" panose="02020603050405020304" pitchFamily="18" charset="0"/>
                          </a:rPr>
                          <m:t>2</m:t>
                        </m:r>
                      </m:sup>
                    </m:sSup>
                  </m:oMath>
                </a14:m>
                <a:r>
                  <a:rPr lang="en-US" sz="18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800" b="0" i="1" smtClean="0">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800" i="1">
                            <a:effectLst/>
                            <a:latin typeface="+mn-lt"/>
                            <a:ea typeface="Dotum" panose="020B0600000101010101" pitchFamily="34" charset="-127"/>
                            <a:cs typeface="Times New Roman" panose="02020603050405020304" pitchFamily="18" charset="0"/>
                          </a:rPr>
                        </m:ctrlPr>
                      </m:sSupPr>
                      <m:e>
                        <m:r>
                          <a:rPr lang="en-US" sz="1800" i="1">
                            <a:effectLst/>
                            <a:latin typeface="+mn-lt"/>
                            <a:ea typeface="Dotum" panose="020B0600000101010101" pitchFamily="34" charset="-127"/>
                            <a:cs typeface="Times New Roman" panose="02020603050405020304" pitchFamily="18" charset="0"/>
                          </a:rPr>
                          <m:t>𝑥</m:t>
                        </m:r>
                      </m:e>
                      <m:sup>
                        <m:r>
                          <a:rPr lang="en-US" sz="1800" i="1">
                            <a:effectLst/>
                            <a:latin typeface="+mn-lt"/>
                            <a:ea typeface="Dotum" panose="020B0600000101010101" pitchFamily="34" charset="-127"/>
                            <a:cs typeface="Times New Roman" panose="02020603050405020304" pitchFamily="18" charset="0"/>
                          </a:rPr>
                          <m:t>2</m:t>
                        </m:r>
                      </m:sup>
                    </m:sSup>
                    <m:r>
                      <a:rPr lang="en-US" sz="1800" i="1">
                        <a:effectLst/>
                        <a:latin typeface="+mn-lt"/>
                        <a:ea typeface="Dotum" panose="020B0600000101010101" pitchFamily="34" charset="-127"/>
                        <a:cs typeface="Times New Roman" panose="02020603050405020304" pitchFamily="18" charset="0"/>
                      </a:rPr>
                      <m:t>=</m:t>
                    </m:r>
                    <m:sSup>
                      <m:sSupPr>
                        <m:ctrlPr>
                          <a:rPr lang="en-US" sz="1800" i="1">
                            <a:effectLst/>
                            <a:latin typeface="+mn-lt"/>
                            <a:ea typeface="Dotum" panose="020B0600000101010101" pitchFamily="34" charset="-127"/>
                            <a:cs typeface="Times New Roman" panose="02020603050405020304" pitchFamily="18" charset="0"/>
                          </a:rPr>
                        </m:ctrlPr>
                      </m:sSupPr>
                      <m:e>
                        <m:r>
                          <a:rPr lang="en-US" sz="1800" i="1">
                            <a:effectLst/>
                            <a:latin typeface="+mn-lt"/>
                            <a:ea typeface="Dotum" panose="020B0600000101010101" pitchFamily="34" charset="-127"/>
                            <a:cs typeface="Times New Roman" panose="02020603050405020304" pitchFamily="18" charset="0"/>
                          </a:rPr>
                          <m:t>13</m:t>
                        </m:r>
                      </m:e>
                      <m:sup>
                        <m:r>
                          <a:rPr lang="en-US" sz="1800" i="1">
                            <a:effectLst/>
                            <a:latin typeface="+mn-lt"/>
                            <a:ea typeface="Dotum" panose="020B0600000101010101" pitchFamily="34" charset="-127"/>
                            <a:cs typeface="Times New Roman" panose="02020603050405020304" pitchFamily="18" charset="0"/>
                          </a:rPr>
                          <m:t>2</m:t>
                        </m:r>
                      </m:sup>
                    </m:sSup>
                    <m:r>
                      <a:rPr lang="en-US" sz="1800" i="1">
                        <a:effectLst/>
                        <a:latin typeface="+mn-lt"/>
                        <a:ea typeface="Dotum" panose="020B0600000101010101" pitchFamily="34" charset="-127"/>
                        <a:cs typeface="Times New Roman" panose="02020603050405020304" pitchFamily="18" charset="0"/>
                      </a:rPr>
                      <m:t>−</m:t>
                    </m:r>
                    <m:sSup>
                      <m:sSupPr>
                        <m:ctrlPr>
                          <a:rPr lang="en-US" sz="1800" i="1">
                            <a:effectLst/>
                            <a:latin typeface="+mn-lt"/>
                            <a:ea typeface="Dotum" panose="020B0600000101010101" pitchFamily="34" charset="-127"/>
                            <a:cs typeface="Times New Roman" panose="02020603050405020304" pitchFamily="18" charset="0"/>
                          </a:rPr>
                        </m:ctrlPr>
                      </m:sSupPr>
                      <m:e>
                        <m:r>
                          <a:rPr lang="en-US" sz="1800" i="1">
                            <a:effectLst/>
                            <a:latin typeface="+mn-lt"/>
                            <a:ea typeface="Dotum" panose="020B0600000101010101" pitchFamily="34" charset="-127"/>
                            <a:cs typeface="Times New Roman" panose="02020603050405020304" pitchFamily="18" charset="0"/>
                          </a:rPr>
                          <m:t>12</m:t>
                        </m:r>
                      </m:e>
                      <m:sup>
                        <m:r>
                          <a:rPr lang="en-US" sz="1800" i="1">
                            <a:effectLst/>
                            <a:latin typeface="+mn-lt"/>
                            <a:ea typeface="Dotum" panose="020B0600000101010101" pitchFamily="34" charset="-127"/>
                            <a:cs typeface="Times New Roman" panose="02020603050405020304" pitchFamily="18" charset="0"/>
                          </a:rPr>
                          <m:t>2</m:t>
                        </m:r>
                      </m:sup>
                    </m:sSup>
                    <m:r>
                      <a:rPr lang="en-US" sz="1800" i="1">
                        <a:effectLst/>
                        <a:latin typeface="+mn-lt"/>
                        <a:ea typeface="Dotum" panose="020B0600000101010101" pitchFamily="34" charset="-127"/>
                        <a:cs typeface="Times New Roman" panose="02020603050405020304" pitchFamily="18" charset="0"/>
                      </a:rPr>
                      <m:t>=25</m:t>
                    </m:r>
                    <m:r>
                      <a:rPr lang="en-US" sz="18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mn-lt"/>
                        <a:ea typeface="Dotum" panose="020B0600000101010101" pitchFamily="34" charset="-127"/>
                        <a:cs typeface="Times New Roman" panose="02020603050405020304" pitchFamily="18" charset="0"/>
                      </a:rPr>
                      <m:t>𝑥</m:t>
                    </m:r>
                    <m:r>
                      <a:rPr lang="en-US" sz="1800" i="1">
                        <a:effectLst/>
                        <a:latin typeface="+mn-lt"/>
                        <a:ea typeface="Dotum" panose="020B0600000101010101" pitchFamily="34" charset="-127"/>
                        <a:cs typeface="Times New Roman" panose="02020603050405020304" pitchFamily="18" charset="0"/>
                      </a:rPr>
                      <m:t>=5</m:t>
                    </m:r>
                  </m:oMath>
                </a14:m>
                <a:r>
                  <a:rPr lang="en-US" sz="1800">
                    <a:effectLst/>
                    <a:latin typeface="+mn-lt"/>
                    <a:ea typeface="Dotum" panose="020B0600000101010101" pitchFamily="34" charset="-127"/>
                    <a:cs typeface="Times New Roman" panose="02020603050405020304" pitchFamily="18" charset="0"/>
                  </a:rPr>
                  <a:t>.</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en-US" sz="1800">
                    <a:effectLst/>
                    <a:latin typeface="+mn-lt"/>
                    <a:ea typeface="Dotum" panose="020B0600000101010101" pitchFamily="34" charset="-127"/>
                    <a:cs typeface="Times New Roman" panose="02020603050405020304" pitchFamily="18" charset="0"/>
                  </a:rPr>
                  <a:t>Vậy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m:t>
                    </m:r>
                    <m:r>
                      <a:rPr lang="en-US" sz="1800" i="1">
                        <a:effectLst/>
                        <a:latin typeface="+mn-lt"/>
                        <a:ea typeface="Dotum" panose="020B0600000101010101" pitchFamily="34" charset="-127"/>
                        <a:cs typeface="Times New Roman" panose="02020603050405020304" pitchFamily="18" charset="0"/>
                      </a:rPr>
                      <m:t>𝐴𝐵𝐶</m:t>
                    </m:r>
                    <m:r>
                      <a:rPr lang="en-US" sz="1800" i="1">
                        <a:effectLst/>
                        <a:latin typeface="+mn-lt"/>
                        <a:ea typeface="Dotum" panose="020B0600000101010101" pitchFamily="34" charset="-127"/>
                        <a:cs typeface="Times New Roman" panose="02020603050405020304" pitchFamily="18" charset="0"/>
                      </a:rPr>
                      <m:t>=∆</m:t>
                    </m:r>
                    <m:r>
                      <a:rPr lang="en-US" sz="1800" i="1">
                        <a:effectLst/>
                        <a:latin typeface="+mn-lt"/>
                        <a:ea typeface="Dotum" panose="020B0600000101010101" pitchFamily="34" charset="-127"/>
                        <a:cs typeface="Times New Roman" panose="02020603050405020304" pitchFamily="18" charset="0"/>
                      </a:rPr>
                      <m:t>𝐸𝐷𝐹</m:t>
                    </m:r>
                  </m:oMath>
                </a14:m>
                <a:r>
                  <a:rPr lang="en-US" sz="1800">
                    <a:effectLst/>
                    <a:latin typeface="+mn-lt"/>
                    <a:ea typeface="Dotum" panose="020B0600000101010101" pitchFamily="34" charset="-127"/>
                    <a:cs typeface="Times New Roman" panose="02020603050405020304" pitchFamily="18" charset="0"/>
                  </a:rPr>
                  <a:t> (cạnh huyền – cạnh góc vuông)</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800" i="1">
                        <a:effectLst/>
                        <a:latin typeface="+mn-lt"/>
                        <a:ea typeface="Arial" panose="020B0604020202020204" pitchFamily="34" charset="0"/>
                        <a:cs typeface="Times New Roman" panose="02020603050405020304" pitchFamily="18" charset="0"/>
                      </a:rPr>
                      <m:t>∆</m:t>
                    </m:r>
                    <m:r>
                      <a:rPr lang="en-US" sz="1800" i="1">
                        <a:effectLst/>
                        <a:latin typeface="+mn-lt"/>
                        <a:ea typeface="Arial" panose="020B0604020202020204" pitchFamily="34" charset="0"/>
                        <a:cs typeface="Times New Roman" panose="02020603050405020304" pitchFamily="18" charset="0"/>
                      </a:rPr>
                      <m:t>𝐴𝐵𝐶</m:t>
                    </m:r>
                    <m:r>
                      <a:rPr lang="en-US" sz="1800">
                        <a:latin typeface="Cambria Math" panose="02040503050406030204" pitchFamily="18" charset="0"/>
                      </a:rPr>
                      <m:t>∽</m:t>
                    </m:r>
                    <m:r>
                      <a:rPr lang="en-US" sz="1800" i="1">
                        <a:effectLst/>
                        <a:latin typeface="+mn-lt"/>
                        <a:ea typeface="Arial" panose="020B0604020202020204" pitchFamily="34" charset="0"/>
                        <a:cs typeface="Times New Roman" panose="02020603050405020304" pitchFamily="18" charset="0"/>
                      </a:rPr>
                      <m:t>∆</m:t>
                    </m:r>
                    <m:r>
                      <a:rPr lang="en-US" sz="1800" i="1">
                        <a:effectLst/>
                        <a:latin typeface="+mn-lt"/>
                        <a:ea typeface="Arial" panose="020B0604020202020204" pitchFamily="34" charset="0"/>
                        <a:cs typeface="Times New Roman" panose="02020603050405020304" pitchFamily="18" charset="0"/>
                      </a:rPr>
                      <m:t>𝑀𝑃𝑁</m:t>
                    </m:r>
                  </m:oMath>
                </a14:m>
                <a:r>
                  <a:rPr lang="en-US" sz="1800">
                    <a:effectLst/>
                    <a:latin typeface="+mn-lt"/>
                    <a:ea typeface="Dotum" panose="020B0600000101010101" pitchFamily="34" charset="-127"/>
                    <a:cs typeface="Times New Roman" panose="02020603050405020304" pitchFamily="18" charset="0"/>
                  </a:rPr>
                  <a:t> (c.c.c)</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mn-lt"/>
                              <a:ea typeface="Arial" panose="020B0604020202020204" pitchFamily="34" charset="0"/>
                              <a:cs typeface="Times New Roman" panose="02020603050405020304" pitchFamily="18" charset="0"/>
                            </a:rPr>
                          </m:ctrlPr>
                        </m:fPr>
                        <m:num>
                          <m:r>
                            <a:rPr lang="en-US" sz="1800" i="1">
                              <a:effectLst/>
                              <a:latin typeface="+mn-lt"/>
                              <a:ea typeface="Arial" panose="020B0604020202020204" pitchFamily="34" charset="0"/>
                              <a:cs typeface="Times New Roman" panose="02020603050405020304" pitchFamily="18" charset="0"/>
                            </a:rPr>
                            <m:t>𝑀𝑃</m:t>
                          </m:r>
                        </m:num>
                        <m:den>
                          <m:r>
                            <a:rPr lang="en-US" sz="1800" i="1">
                              <a:effectLst/>
                              <a:latin typeface="+mn-lt"/>
                              <a:ea typeface="Arial" panose="020B0604020202020204" pitchFamily="34" charset="0"/>
                              <a:cs typeface="Times New Roman" panose="02020603050405020304" pitchFamily="18" charset="0"/>
                            </a:rPr>
                            <m:t>𝐸𝐷</m:t>
                          </m:r>
                        </m:den>
                      </m:f>
                      <m:r>
                        <a:rPr lang="en-US" sz="1800" i="1">
                          <a:effectLst/>
                          <a:latin typeface="+mn-lt"/>
                          <a:ea typeface="Arial" panose="020B0604020202020204" pitchFamily="34" charset="0"/>
                          <a:cs typeface="Times New Roman" panose="02020603050405020304" pitchFamily="18" charset="0"/>
                        </a:rPr>
                        <m:t>=</m:t>
                      </m:r>
                      <m:f>
                        <m:fPr>
                          <m:ctrlPr>
                            <a:rPr lang="en-US" sz="1800" i="1">
                              <a:effectLst/>
                              <a:latin typeface="+mn-lt"/>
                              <a:ea typeface="Arial" panose="020B0604020202020204" pitchFamily="34" charset="0"/>
                              <a:cs typeface="Times New Roman" panose="02020603050405020304" pitchFamily="18" charset="0"/>
                            </a:rPr>
                          </m:ctrlPr>
                        </m:fPr>
                        <m:num>
                          <m:r>
                            <a:rPr lang="en-US" sz="1800" i="1">
                              <a:effectLst/>
                              <a:latin typeface="+mn-lt"/>
                              <a:ea typeface="Arial" panose="020B0604020202020204" pitchFamily="34" charset="0"/>
                              <a:cs typeface="Times New Roman" panose="02020603050405020304" pitchFamily="18" charset="0"/>
                            </a:rPr>
                            <m:t>𝑀𝑃</m:t>
                          </m:r>
                        </m:num>
                        <m:den>
                          <m:r>
                            <a:rPr lang="en-US" sz="1800" i="1">
                              <a:effectLst/>
                              <a:latin typeface="+mn-lt"/>
                              <a:ea typeface="Arial" panose="020B0604020202020204" pitchFamily="34" charset="0"/>
                              <a:cs typeface="Times New Roman" panose="02020603050405020304" pitchFamily="18" charset="0"/>
                            </a:rPr>
                            <m:t>𝐴𝐵</m:t>
                          </m:r>
                        </m:den>
                      </m:f>
                      <m:r>
                        <a:rPr lang="en-US" sz="1800" i="1">
                          <a:effectLst/>
                          <a:latin typeface="+mn-lt"/>
                          <a:ea typeface="Arial" panose="020B0604020202020204" pitchFamily="34" charset="0"/>
                          <a:cs typeface="Times New Roman" panose="02020603050405020304" pitchFamily="18" charset="0"/>
                        </a:rPr>
                        <m:t>=</m:t>
                      </m:r>
                      <m:f>
                        <m:fPr>
                          <m:ctrlPr>
                            <a:rPr lang="en-US" sz="1800" i="1">
                              <a:effectLst/>
                              <a:latin typeface="+mn-lt"/>
                              <a:ea typeface="Arial" panose="020B0604020202020204" pitchFamily="34" charset="0"/>
                              <a:cs typeface="Times New Roman" panose="02020603050405020304" pitchFamily="18" charset="0"/>
                            </a:rPr>
                          </m:ctrlPr>
                        </m:fPr>
                        <m:num>
                          <m:r>
                            <a:rPr lang="en-US" sz="1800" i="1">
                              <a:effectLst/>
                              <a:latin typeface="+mn-lt"/>
                              <a:ea typeface="Arial" panose="020B0604020202020204" pitchFamily="34" charset="0"/>
                              <a:cs typeface="Times New Roman" panose="02020603050405020304" pitchFamily="18" charset="0"/>
                            </a:rPr>
                            <m:t>𝑃𝑁</m:t>
                          </m:r>
                        </m:num>
                        <m:den>
                          <m:r>
                            <a:rPr lang="en-US" sz="1800" i="1">
                              <a:effectLst/>
                              <a:latin typeface="+mn-lt"/>
                              <a:ea typeface="Arial" panose="020B0604020202020204" pitchFamily="34" charset="0"/>
                              <a:cs typeface="Times New Roman" panose="02020603050405020304" pitchFamily="18" charset="0"/>
                            </a:rPr>
                            <m:t>𝐵𝐶</m:t>
                          </m:r>
                        </m:den>
                      </m:f>
                      <m:r>
                        <a:rPr lang="en-US" sz="1800" i="1">
                          <a:effectLst/>
                          <a:latin typeface="+mn-lt"/>
                          <a:ea typeface="Arial" panose="020B0604020202020204" pitchFamily="34" charset="0"/>
                          <a:cs typeface="Times New Roman" panose="02020603050405020304" pitchFamily="18" charset="0"/>
                        </a:rPr>
                        <m:t>=</m:t>
                      </m:r>
                      <m:f>
                        <m:fPr>
                          <m:ctrlPr>
                            <a:rPr lang="en-US" sz="1800" i="1">
                              <a:effectLst/>
                              <a:latin typeface="+mn-lt"/>
                              <a:ea typeface="Arial" panose="020B0604020202020204" pitchFamily="34" charset="0"/>
                              <a:cs typeface="Times New Roman" panose="02020603050405020304" pitchFamily="18" charset="0"/>
                            </a:rPr>
                          </m:ctrlPr>
                        </m:fPr>
                        <m:num>
                          <m:r>
                            <a:rPr lang="en-US" sz="1800" i="1">
                              <a:effectLst/>
                              <a:latin typeface="+mn-lt"/>
                              <a:ea typeface="Arial" panose="020B0604020202020204" pitchFamily="34" charset="0"/>
                              <a:cs typeface="Times New Roman" panose="02020603050405020304" pitchFamily="18" charset="0"/>
                            </a:rPr>
                            <m:t>𝑃𝑁</m:t>
                          </m:r>
                        </m:num>
                        <m:den>
                          <m:r>
                            <a:rPr lang="en-US" sz="1800" i="1">
                              <a:effectLst/>
                              <a:latin typeface="+mn-lt"/>
                              <a:ea typeface="Arial" panose="020B0604020202020204" pitchFamily="34" charset="0"/>
                              <a:cs typeface="Times New Roman" panose="02020603050405020304" pitchFamily="18" charset="0"/>
                            </a:rPr>
                            <m:t>𝐷𝐹</m:t>
                          </m:r>
                        </m:den>
                      </m:f>
                    </m:oMath>
                  </m:oMathPara>
                </a14:m>
                <a:endParaRPr lang="en-US" sz="1800" smtClean="0">
                  <a:effectLst/>
                  <a:latin typeface="+mn-lt"/>
                  <a:ea typeface="Arial" panose="020B0604020202020204" pitchFamily="34" charset="0"/>
                  <a:cs typeface="Times New Roman" panose="02020603050405020304" pitchFamily="18" charset="0"/>
                </a:endParaRPr>
              </a:p>
              <a:p>
                <a:pPr algn="just">
                  <a:lnSpc>
                    <a:spcPct val="150000"/>
                  </a:lnSpc>
                </a:pPr>
                <a:r>
                  <a:rPr lang="en-US" sz="1800" smtClean="0">
                    <a:effectLst/>
                    <a:latin typeface="+mn-lt"/>
                    <a:ea typeface="Dotum" panose="020B0600000101010101" pitchFamily="34" charset="-127"/>
                    <a:cs typeface="Times New Roman" panose="02020603050405020304" pitchFamily="18" charset="0"/>
                  </a:rPr>
                  <a:t>Do </a:t>
                </a:r>
                <a:r>
                  <a:rPr lang="en-US" sz="1800">
                    <a:effectLst/>
                    <a:latin typeface="+mn-lt"/>
                    <a:ea typeface="Dotum" panose="020B0600000101010101" pitchFamily="34" charset="-127"/>
                    <a:cs typeface="Times New Roman" panose="02020603050405020304" pitchFamily="18" charset="0"/>
                  </a:rPr>
                  <a:t>đó: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m:t>
                    </m:r>
                    <m:r>
                      <a:rPr lang="en-US" sz="1800" i="1">
                        <a:effectLst/>
                        <a:latin typeface="+mn-lt"/>
                        <a:ea typeface="Dotum" panose="020B0600000101010101" pitchFamily="34" charset="-127"/>
                        <a:cs typeface="Times New Roman" panose="02020603050405020304" pitchFamily="18" charset="0"/>
                      </a:rPr>
                      <m:t>𝑀𝑃𝑁</m:t>
                    </m:r>
                    <m:r>
                      <a:rPr lang="en-US" sz="1800">
                        <a:latin typeface="Cambria Math" panose="02040503050406030204" pitchFamily="18" charset="0"/>
                      </a:rPr>
                      <m:t>∽</m:t>
                    </m:r>
                    <m:r>
                      <a:rPr lang="en-US" sz="1800" i="1">
                        <a:effectLst/>
                        <a:latin typeface="+mn-lt"/>
                        <a:ea typeface="Arial" panose="020B0604020202020204" pitchFamily="34" charset="0"/>
                        <a:cs typeface="Times New Roman" panose="02020603050405020304" pitchFamily="18" charset="0"/>
                      </a:rPr>
                      <m:t>∆</m:t>
                    </m:r>
                    <m:r>
                      <a:rPr lang="en-US" sz="1800" i="1">
                        <a:effectLst/>
                        <a:latin typeface="+mn-lt"/>
                        <a:ea typeface="Arial" panose="020B0604020202020204" pitchFamily="34" charset="0"/>
                        <a:cs typeface="Times New Roman" panose="02020603050405020304" pitchFamily="18" charset="0"/>
                      </a:rPr>
                      <m:t>𝐸𝐷𝐹</m:t>
                    </m:r>
                  </m:oMath>
                </a14:m>
                <a:r>
                  <a:rPr lang="en-US" sz="1800">
                    <a:effectLst/>
                    <a:latin typeface="+mn-lt"/>
                    <a:ea typeface="Dotum" panose="020B0600000101010101" pitchFamily="34" charset="-127"/>
                    <a:cs typeface="Times New Roman" panose="02020603050405020304" pitchFamily="18" charset="0"/>
                  </a:rPr>
                  <a:t> (cạnh huyền – cạnh góc vuông)</a:t>
                </a:r>
                <a:endParaRPr lang="en-US" sz="1800">
                  <a:effectLst/>
                  <a:latin typeface="+mn-lt"/>
                  <a:ea typeface="Arial" panose="020B060402020202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1926987" y="2330437"/>
                <a:ext cx="5849390" cy="2541530"/>
              </a:xfrm>
              <a:prstGeom prst="rect">
                <a:avLst/>
              </a:prstGeom>
              <a:blipFill>
                <a:blip r:embed="rId5"/>
                <a:stretch>
                  <a:fillRect l="-833" b="-959"/>
                </a:stretch>
              </a:blipFill>
            </p:spPr>
            <p:txBody>
              <a:bodyPr/>
              <a:lstStyle/>
              <a:p>
                <a:r>
                  <a:rPr lang="en-US">
                    <a:noFill/>
                  </a:rPr>
                  <a:t> </a:t>
                </a:r>
              </a:p>
            </p:txBody>
          </p:sp>
        </mc:Fallback>
      </mc:AlternateContent>
    </p:spTree>
    <p:extLst>
      <p:ext uri="{BB962C8B-B14F-4D97-AF65-F5344CB8AC3E}">
        <p14:creationId xmlns:p14="http://schemas.microsoft.com/office/powerpoint/2010/main" val="41287286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left)">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wipe(up)">
                                      <p:cBhvr>
                                        <p:cTn id="32" dur="500"/>
                                        <p:tgtEl>
                                          <p:spTgt spid="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fade">
                                      <p:cBhvr>
                                        <p:cTn id="3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803152" y="4013138"/>
            <a:ext cx="1157968" cy="910989"/>
          </a:xfrm>
          <a:prstGeom prst="rect">
            <a:avLst/>
          </a:prstGeom>
        </p:spPr>
      </p:pic>
      <p:sp>
        <p:nvSpPr>
          <p:cNvPr id="10" name="TextBox 9"/>
          <p:cNvSpPr txBox="1"/>
          <p:nvPr/>
        </p:nvSpPr>
        <p:spPr>
          <a:xfrm>
            <a:off x="598040" y="732956"/>
            <a:ext cx="1976167" cy="623248"/>
          </a:xfrm>
          <a:prstGeom prst="rect">
            <a:avLst/>
          </a:prstGeom>
          <a:solidFill>
            <a:srgbClr val="AA6FCF"/>
          </a:solidFill>
          <a:ln w="38100" cap="flat" cmpd="sng" algn="ctr">
            <a:solidFill>
              <a:srgbClr val="BFDBF7"/>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300" b="1" i="0" u="none" strike="noStrike" kern="1200" cap="none" spc="0" normalizeH="0" baseline="0" noProof="0" smtClean="0">
                <a:ln>
                  <a:noFill/>
                </a:ln>
                <a:solidFill>
                  <a:srgbClr val="FFFFFF"/>
                </a:solidFill>
                <a:effectLst/>
                <a:uLnTx/>
                <a:uFillTx/>
                <a:latin typeface="Arial"/>
                <a:ea typeface="+mn-ea"/>
                <a:cs typeface="Arial" panose="020B0604020202020204" pitchFamily="34" charset="0"/>
                <a:sym typeface="Arial"/>
              </a:rPr>
              <a:t>Vận dụng 2</a:t>
            </a:r>
            <a:endParaRPr kumimoji="0" lang="en-US" sz="2300" b="1" i="0" u="none" strike="noStrike" kern="1200" cap="none" spc="0" normalizeH="0" baseline="0" noProof="0">
              <a:ln>
                <a:noFill/>
              </a:ln>
              <a:solidFill>
                <a:srgbClr val="FFFFFF"/>
              </a:solidFill>
              <a:effectLst/>
              <a:uLnTx/>
              <a:uFillTx/>
              <a:latin typeface="Arial"/>
              <a:ea typeface="+mn-ea"/>
              <a:cs typeface="Arial" panose="020B0604020202020204" pitchFamily="34" charset="0"/>
              <a:sym typeface="Arial"/>
            </a:endParaRPr>
          </a:p>
        </p:txBody>
      </p:sp>
      <p:sp>
        <p:nvSpPr>
          <p:cNvPr id="9" name="Rounded Rectangle 8"/>
          <p:cNvSpPr/>
          <p:nvPr/>
        </p:nvSpPr>
        <p:spPr>
          <a:xfrm>
            <a:off x="781071" y="4200393"/>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1" name="Rounded Rectangle 10"/>
          <p:cNvSpPr/>
          <p:nvPr/>
        </p:nvSpPr>
        <p:spPr>
          <a:xfrm>
            <a:off x="1258010" y="4230819"/>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2" name="Rounded Rectangle 11"/>
          <p:cNvSpPr/>
          <p:nvPr/>
        </p:nvSpPr>
        <p:spPr>
          <a:xfrm>
            <a:off x="837916" y="368278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4" name="Rectangle 13"/>
          <p:cNvSpPr/>
          <p:nvPr/>
        </p:nvSpPr>
        <p:spPr>
          <a:xfrm>
            <a:off x="536877" y="1438497"/>
            <a:ext cx="5036990" cy="3416320"/>
          </a:xfrm>
          <a:prstGeom prst="rect">
            <a:avLst/>
          </a:prstGeom>
        </p:spPr>
        <p:txBody>
          <a:bodyPr wrap="square">
            <a:spAutoFit/>
          </a:bodyPr>
          <a:lstStyle/>
          <a:p>
            <a:pPr lvl="0" algn="just">
              <a:lnSpc>
                <a:spcPct val="150000"/>
              </a:lnSpc>
            </a:pPr>
            <a:r>
              <a:rPr lang="vi-VN" sz="1800"/>
              <a:t>Để đón được một người khách, một xe taxi xuất phát từ vị trí điểm A, chạy dọc một con phố dài 3km đến điểm B thì rẽ vuông góc sang trái, chạy được 3km đến điểm C thì tài xế cho xe rẽ vuông góc sang phải, chạy 1km nữa thì gặp người khách tại điểm D (H.9.38). Hỏi lúc đầu, khoảng cách từ chỗ người lái xe đến người khác là bao </a:t>
            </a:r>
            <a:r>
              <a:rPr lang="vi-VN" sz="1800"/>
              <a:t>nhiêu </a:t>
            </a:r>
            <a:r>
              <a:rPr lang="vi-VN" sz="1800" smtClean="0"/>
              <a:t>kilômét</a:t>
            </a:r>
            <a:r>
              <a:rPr lang="en-US" sz="1800"/>
              <a:t>?</a:t>
            </a:r>
            <a:endParaRPr lang="vi-VN" sz="1800"/>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763011" y="1498636"/>
            <a:ext cx="2921217" cy="2090316"/>
          </a:xfrm>
          <a:prstGeom prst="rect">
            <a:avLst/>
          </a:prstGeom>
        </p:spPr>
      </p:pic>
    </p:spTree>
    <p:extLst>
      <p:ext uri="{BB962C8B-B14F-4D97-AF65-F5344CB8AC3E}">
        <p14:creationId xmlns:p14="http://schemas.microsoft.com/office/powerpoint/2010/main" val="3803192056"/>
      </p:ext>
    </p:extLst>
  </p:cSld>
  <p:clrMapOvr>
    <a:masterClrMapping/>
  </p:clrMapOvr>
  <mc:AlternateContent xmlns:mc="http://schemas.openxmlformats.org/markup-compatibility/2006">
    <mc:Choice xmlns:p14="http://schemas.microsoft.com/office/powerpoint/2010/main" Requires="p14">
      <p:transition spd="med" p14:dur="700">
        <p:pull dir="r"/>
      </p:transition>
    </mc:Choice>
    <mc:Fallback>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803152" y="4013138"/>
            <a:ext cx="1157968" cy="910989"/>
          </a:xfrm>
          <a:prstGeom prst="rect">
            <a:avLst/>
          </a:prstGeom>
        </p:spPr>
      </p:pic>
      <p:sp>
        <p:nvSpPr>
          <p:cNvPr id="9" name="Rounded Rectangle 8"/>
          <p:cNvSpPr/>
          <p:nvPr/>
        </p:nvSpPr>
        <p:spPr>
          <a:xfrm>
            <a:off x="781071" y="4200393"/>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1" name="Rounded Rectangle 10"/>
          <p:cNvSpPr/>
          <p:nvPr/>
        </p:nvSpPr>
        <p:spPr>
          <a:xfrm>
            <a:off x="1258010" y="4230819"/>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2" name="Rounded Rectangle 11"/>
          <p:cNvSpPr/>
          <p:nvPr/>
        </p:nvSpPr>
        <p:spPr>
          <a:xfrm>
            <a:off x="837916" y="368278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65428" y="1538490"/>
            <a:ext cx="2921217" cy="2090316"/>
          </a:xfrm>
          <a:prstGeom prst="rect">
            <a:avLst/>
          </a:prstGeom>
        </p:spPr>
      </p:pic>
      <p:sp>
        <p:nvSpPr>
          <p:cNvPr id="13" name="Rectangle 12"/>
          <p:cNvSpPr/>
          <p:nvPr/>
        </p:nvSpPr>
        <p:spPr>
          <a:xfrm>
            <a:off x="4425782" y="885424"/>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16" name="Rounded Rectangle 15"/>
          <p:cNvSpPr/>
          <p:nvPr/>
        </p:nvSpPr>
        <p:spPr>
          <a:xfrm>
            <a:off x="8081690" y="1458980"/>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mc:AlternateContent xmlns:mc="http://schemas.openxmlformats.org/markup-compatibility/2006">
        <mc:Choice xmlns:a14="http://schemas.microsoft.com/office/drawing/2010/main" Requires="a14">
          <p:sp>
            <p:nvSpPr>
              <p:cNvPr id="17" name="Rectangle 16"/>
              <p:cNvSpPr/>
              <p:nvPr/>
            </p:nvSpPr>
            <p:spPr>
              <a:xfrm>
                <a:off x="3526400" y="1457024"/>
                <a:ext cx="5045103" cy="2594685"/>
              </a:xfrm>
              <a:prstGeom prst="rect">
                <a:avLst/>
              </a:prstGeom>
            </p:spPr>
            <p:txBody>
              <a:bodyPr wrap="square">
                <a:spAutoFit/>
              </a:bodyPr>
              <a:lstStyle/>
              <a:p>
                <a:pPr algn="just">
                  <a:lnSpc>
                    <a:spcPct val="150000"/>
                  </a:lnSpc>
                </a:pPr>
                <a:r>
                  <a:rPr lang="en-US" sz="1800" smtClean="0">
                    <a:latin typeface="+mn-lt"/>
                    <a:ea typeface="Arial" panose="020B0604020202020204" pitchFamily="34" charset="0"/>
                    <a:cs typeface="Times New Roman" panose="02020603050405020304" pitchFamily="18" charset="0"/>
                  </a:rPr>
                  <a:t>Do </a:t>
                </a:r>
                <a14:m>
                  <m:oMath xmlns:m="http://schemas.openxmlformats.org/officeDocument/2006/math">
                    <m:r>
                      <a:rPr lang="en-US" sz="1800" i="1">
                        <a:effectLst/>
                        <a:latin typeface="+mn-lt"/>
                        <a:ea typeface="Arial" panose="020B0604020202020204" pitchFamily="34" charset="0"/>
                        <a:cs typeface="Times New Roman" panose="02020603050405020304" pitchFamily="18" charset="0"/>
                      </a:rPr>
                      <m:t>𝐴𝐵𝐶𝑀</m:t>
                    </m:r>
                  </m:oMath>
                </a14:m>
                <a:r>
                  <a:rPr lang="en-US" sz="1800">
                    <a:effectLst/>
                    <a:latin typeface="+mn-lt"/>
                    <a:ea typeface="Dotum" panose="020B0600000101010101" pitchFamily="34" charset="-127"/>
                    <a:cs typeface="Times New Roman" panose="02020603050405020304" pitchFamily="18" charset="0"/>
                  </a:rPr>
                  <a:t> là hình vuông nên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𝐴𝑀</m:t>
                    </m:r>
                    <m:r>
                      <a:rPr lang="en-US" sz="1800" i="1">
                        <a:effectLst/>
                        <a:latin typeface="+mn-lt"/>
                        <a:ea typeface="Dotum" panose="020B0600000101010101" pitchFamily="34" charset="-127"/>
                        <a:cs typeface="Times New Roman" panose="02020603050405020304" pitchFamily="18" charset="0"/>
                      </a:rPr>
                      <m:t>=</m:t>
                    </m:r>
                    <m:r>
                      <a:rPr lang="en-US" sz="1800" i="1">
                        <a:effectLst/>
                        <a:latin typeface="+mn-lt"/>
                        <a:ea typeface="Dotum" panose="020B0600000101010101" pitchFamily="34" charset="-127"/>
                        <a:cs typeface="Times New Roman" panose="02020603050405020304" pitchFamily="18" charset="0"/>
                      </a:rPr>
                      <m:t>𝐵𝐶</m:t>
                    </m:r>
                    <m:r>
                      <a:rPr lang="en-US" sz="1800" i="1">
                        <a:effectLst/>
                        <a:latin typeface="+mn-lt"/>
                        <a:ea typeface="Dotum" panose="020B0600000101010101" pitchFamily="34" charset="-127"/>
                        <a:cs typeface="Times New Roman" panose="02020603050405020304" pitchFamily="18" charset="0"/>
                      </a:rPr>
                      <m:t>=3</m:t>
                    </m:r>
                  </m:oMath>
                </a14:m>
                <a:r>
                  <a:rPr lang="en-US" sz="1800">
                    <a:effectLst/>
                    <a:latin typeface="+mn-lt"/>
                    <a:ea typeface="Dotum" panose="020B0600000101010101" pitchFamily="34" charset="-127"/>
                    <a:cs typeface="Times New Roman" panose="02020603050405020304" pitchFamily="18" charset="0"/>
                  </a:rPr>
                  <a:t> km;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𝑀𝐶</m:t>
                    </m:r>
                    <m:r>
                      <a:rPr lang="en-US" sz="1800" i="1">
                        <a:effectLst/>
                        <a:latin typeface="+mn-lt"/>
                        <a:ea typeface="Dotum" panose="020B0600000101010101" pitchFamily="34" charset="-127"/>
                        <a:cs typeface="Times New Roman" panose="02020603050405020304" pitchFamily="18" charset="0"/>
                      </a:rPr>
                      <m:t>=</m:t>
                    </m:r>
                    <m:r>
                      <a:rPr lang="en-US" sz="1800" i="1">
                        <a:effectLst/>
                        <a:latin typeface="+mn-lt"/>
                        <a:ea typeface="Dotum" panose="020B0600000101010101" pitchFamily="34" charset="-127"/>
                        <a:cs typeface="Times New Roman" panose="02020603050405020304" pitchFamily="18" charset="0"/>
                      </a:rPr>
                      <m:t>𝐴𝐵</m:t>
                    </m:r>
                    <m:r>
                      <a:rPr lang="en-US" sz="1800" i="1">
                        <a:effectLst/>
                        <a:latin typeface="+mn-lt"/>
                        <a:ea typeface="Dotum" panose="020B0600000101010101" pitchFamily="34" charset="-127"/>
                        <a:cs typeface="Times New Roman" panose="02020603050405020304" pitchFamily="18" charset="0"/>
                      </a:rPr>
                      <m:t>=3</m:t>
                    </m:r>
                  </m:oMath>
                </a14:m>
                <a:r>
                  <a:rPr lang="en-US" sz="1800">
                    <a:effectLst/>
                    <a:latin typeface="+mn-lt"/>
                    <a:ea typeface="Dotum" panose="020B0600000101010101" pitchFamily="34" charset="-127"/>
                    <a:cs typeface="Times New Roman" panose="02020603050405020304" pitchFamily="18" charset="0"/>
                  </a:rPr>
                  <a:t> km.</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mn-lt"/>
                        <a:ea typeface="Arial" panose="020B0604020202020204" pitchFamily="34" charset="0"/>
                        <a:cs typeface="Times New Roman" panose="02020603050405020304" pitchFamily="18" charset="0"/>
                      </a:rPr>
                      <m:t>𝑀𝐷</m:t>
                    </m:r>
                    <m:r>
                      <a:rPr lang="en-US" sz="1800" i="1">
                        <a:effectLst/>
                        <a:latin typeface="+mn-lt"/>
                        <a:ea typeface="Arial" panose="020B0604020202020204" pitchFamily="34" charset="0"/>
                        <a:cs typeface="Times New Roman" panose="02020603050405020304" pitchFamily="18" charset="0"/>
                      </a:rPr>
                      <m:t>=</m:t>
                    </m:r>
                    <m:r>
                      <a:rPr lang="en-US" sz="1800" i="1">
                        <a:effectLst/>
                        <a:latin typeface="+mn-lt"/>
                        <a:ea typeface="Arial" panose="020B0604020202020204" pitchFamily="34" charset="0"/>
                        <a:cs typeface="Times New Roman" panose="02020603050405020304" pitchFamily="18" charset="0"/>
                      </a:rPr>
                      <m:t>𝑀𝐶</m:t>
                    </m:r>
                    <m:r>
                      <a:rPr lang="en-US" sz="1800" i="1">
                        <a:effectLst/>
                        <a:latin typeface="+mn-lt"/>
                        <a:ea typeface="Arial" panose="020B0604020202020204" pitchFamily="34" charset="0"/>
                        <a:cs typeface="Times New Roman" panose="02020603050405020304" pitchFamily="18" charset="0"/>
                      </a:rPr>
                      <m:t>+</m:t>
                    </m:r>
                    <m:r>
                      <a:rPr lang="en-US" sz="1800" i="1">
                        <a:effectLst/>
                        <a:latin typeface="+mn-lt"/>
                        <a:ea typeface="Arial" panose="020B0604020202020204" pitchFamily="34" charset="0"/>
                        <a:cs typeface="Times New Roman" panose="02020603050405020304" pitchFamily="18" charset="0"/>
                      </a:rPr>
                      <m:t>𝐶𝐷</m:t>
                    </m:r>
                    <m:r>
                      <a:rPr lang="en-US" sz="1800" i="1">
                        <a:effectLst/>
                        <a:latin typeface="+mn-lt"/>
                        <a:ea typeface="Arial" panose="020B0604020202020204" pitchFamily="34" charset="0"/>
                        <a:cs typeface="Times New Roman" panose="02020603050405020304" pitchFamily="18" charset="0"/>
                      </a:rPr>
                      <m:t>=4</m:t>
                    </m:r>
                  </m:oMath>
                </a14:m>
                <a:r>
                  <a:rPr lang="en-US" sz="1800">
                    <a:effectLst/>
                    <a:latin typeface="+mn-lt"/>
                    <a:ea typeface="Dotum" panose="020B0600000101010101" pitchFamily="34" charset="-127"/>
                    <a:cs typeface="Times New Roman" panose="02020603050405020304" pitchFamily="18" charset="0"/>
                  </a:rPr>
                  <a:t> km</a:t>
                </a:r>
                <a:endParaRPr lang="en-US" sz="1800">
                  <a:effectLst/>
                  <a:latin typeface="+mn-lt"/>
                  <a:ea typeface="Arial" panose="020B0604020202020204" pitchFamily="34" charset="0"/>
                  <a:cs typeface="Times New Roman" panose="02020603050405020304" pitchFamily="18" charset="0"/>
                </a:endParaRPr>
              </a:p>
              <a:p>
                <a:pPr>
                  <a:lnSpc>
                    <a:spcPct val="150000"/>
                  </a:lnSpc>
                </a:pPr>
                <a:r>
                  <a:rPr lang="en-US" sz="1800" smtClean="0">
                    <a:effectLst/>
                    <a:latin typeface="+mn-lt"/>
                    <a:ea typeface="Dotum" panose="020B0600000101010101" pitchFamily="34" charset="-127"/>
                    <a:cs typeface="Times New Roman" panose="02020603050405020304" pitchFamily="18" charset="0"/>
                  </a:rPr>
                  <a:t>Áp </a:t>
                </a:r>
                <a:r>
                  <a:rPr lang="en-US" sz="1800">
                    <a:effectLst/>
                    <a:latin typeface="+mn-lt"/>
                    <a:ea typeface="Dotum" panose="020B0600000101010101" pitchFamily="34" charset="-127"/>
                    <a:cs typeface="Times New Roman" panose="02020603050405020304" pitchFamily="18" charset="0"/>
                  </a:rPr>
                  <a:t>dụng định lí Pythagore cho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m:t>
                    </m:r>
                    <m:r>
                      <a:rPr lang="en-US" sz="1800" i="1">
                        <a:effectLst/>
                        <a:latin typeface="+mn-lt"/>
                        <a:ea typeface="Dotum" panose="020B0600000101010101" pitchFamily="34" charset="-127"/>
                        <a:cs typeface="Times New Roman" panose="02020603050405020304" pitchFamily="18" charset="0"/>
                      </a:rPr>
                      <m:t>𝐴𝑀𝐷</m:t>
                    </m:r>
                  </m:oMath>
                </a14:m>
                <a:r>
                  <a:rPr lang="en-US" sz="1800">
                    <a:effectLst/>
                    <a:latin typeface="+mn-lt"/>
                    <a:ea typeface="Dotum" panose="020B0600000101010101" pitchFamily="34" charset="-127"/>
                    <a:cs typeface="Times New Roman" panose="02020603050405020304" pitchFamily="18" charset="0"/>
                  </a:rPr>
                  <a:t>, ta có: </a:t>
                </a:r>
                <a:endParaRPr lang="en-US" sz="1800" smtClean="0">
                  <a:effectLst/>
                  <a:latin typeface="+mn-lt"/>
                  <a:ea typeface="Dotum" panose="020B0600000101010101" pitchFamily="34" charset="-127"/>
                  <a:cs typeface="Times New Roman" panose="02020603050405020304" pitchFamily="18" charset="0"/>
                </a:endParaRPr>
              </a:p>
              <a:p>
                <a:pPr algn="ctr">
                  <a:lnSpc>
                    <a:spcPct val="150000"/>
                  </a:lnSpc>
                </a:pPr>
                <a14:m>
                  <m:oMathPara xmlns:m="http://schemas.openxmlformats.org/officeDocument/2006/math">
                    <m:oMathParaPr>
                      <m:jc m:val="centerGroup"/>
                    </m:oMathParaPr>
                    <m:oMath xmlns:m="http://schemas.openxmlformats.org/officeDocument/2006/math">
                      <m:r>
                        <a:rPr lang="en-US" sz="1800" i="1">
                          <a:effectLst/>
                          <a:latin typeface="+mn-lt"/>
                          <a:ea typeface="Dotum" panose="020B0600000101010101" pitchFamily="34" charset="-127"/>
                          <a:cs typeface="Times New Roman" panose="02020603050405020304" pitchFamily="18" charset="0"/>
                        </a:rPr>
                        <m:t>𝐴</m:t>
                      </m:r>
                      <m:sSup>
                        <m:sSupPr>
                          <m:ctrlPr>
                            <a:rPr lang="en-US" sz="1800" i="1">
                              <a:effectLst/>
                              <a:latin typeface="+mn-lt"/>
                              <a:ea typeface="Dotum" panose="020B0600000101010101" pitchFamily="34" charset="-127"/>
                              <a:cs typeface="Times New Roman" panose="02020603050405020304" pitchFamily="18" charset="0"/>
                            </a:rPr>
                          </m:ctrlPr>
                        </m:sSupPr>
                        <m:e>
                          <m:r>
                            <a:rPr lang="en-US" sz="1800" i="1">
                              <a:effectLst/>
                              <a:latin typeface="+mn-lt"/>
                              <a:ea typeface="Dotum" panose="020B0600000101010101" pitchFamily="34" charset="-127"/>
                              <a:cs typeface="Times New Roman" panose="02020603050405020304" pitchFamily="18" charset="0"/>
                            </a:rPr>
                            <m:t>𝐷</m:t>
                          </m:r>
                        </m:e>
                        <m:sup>
                          <m:r>
                            <a:rPr lang="en-US" sz="1800" i="1">
                              <a:effectLst/>
                              <a:latin typeface="+mn-lt"/>
                              <a:ea typeface="Dotum" panose="020B0600000101010101" pitchFamily="34" charset="-127"/>
                              <a:cs typeface="Times New Roman" panose="02020603050405020304" pitchFamily="18" charset="0"/>
                            </a:rPr>
                            <m:t>2</m:t>
                          </m:r>
                        </m:sup>
                      </m:sSup>
                      <m:r>
                        <a:rPr lang="en-US" sz="1800" i="1">
                          <a:effectLst/>
                          <a:latin typeface="+mn-lt"/>
                          <a:ea typeface="Dotum" panose="020B0600000101010101" pitchFamily="34" charset="-127"/>
                          <a:cs typeface="Times New Roman" panose="02020603050405020304" pitchFamily="18" charset="0"/>
                        </a:rPr>
                        <m:t>=</m:t>
                      </m:r>
                      <m:r>
                        <a:rPr lang="en-US" sz="1800" i="1">
                          <a:effectLst/>
                          <a:latin typeface="+mn-lt"/>
                          <a:ea typeface="Dotum" panose="020B0600000101010101" pitchFamily="34" charset="-127"/>
                          <a:cs typeface="Times New Roman" panose="02020603050405020304" pitchFamily="18" charset="0"/>
                        </a:rPr>
                        <m:t>𝐴</m:t>
                      </m:r>
                      <m:sSup>
                        <m:sSupPr>
                          <m:ctrlPr>
                            <a:rPr lang="en-US" sz="1800" i="1">
                              <a:effectLst/>
                              <a:latin typeface="+mn-lt"/>
                              <a:ea typeface="Dotum" panose="020B0600000101010101" pitchFamily="34" charset="-127"/>
                              <a:cs typeface="Times New Roman" panose="02020603050405020304" pitchFamily="18" charset="0"/>
                            </a:rPr>
                          </m:ctrlPr>
                        </m:sSupPr>
                        <m:e>
                          <m:r>
                            <a:rPr lang="en-US" sz="1800" i="1">
                              <a:effectLst/>
                              <a:latin typeface="+mn-lt"/>
                              <a:ea typeface="Dotum" panose="020B0600000101010101" pitchFamily="34" charset="-127"/>
                              <a:cs typeface="Times New Roman" panose="02020603050405020304" pitchFamily="18" charset="0"/>
                            </a:rPr>
                            <m:t>𝑀</m:t>
                          </m:r>
                        </m:e>
                        <m:sup>
                          <m:r>
                            <a:rPr lang="en-US" sz="1800" i="1">
                              <a:effectLst/>
                              <a:latin typeface="+mn-lt"/>
                              <a:ea typeface="Dotum" panose="020B0600000101010101" pitchFamily="34" charset="-127"/>
                              <a:cs typeface="Times New Roman" panose="02020603050405020304" pitchFamily="18" charset="0"/>
                            </a:rPr>
                            <m:t>2</m:t>
                          </m:r>
                        </m:sup>
                      </m:sSup>
                      <m:r>
                        <a:rPr lang="en-US" sz="1800" i="1">
                          <a:effectLst/>
                          <a:latin typeface="+mn-lt"/>
                          <a:ea typeface="Dotum" panose="020B0600000101010101" pitchFamily="34" charset="-127"/>
                          <a:cs typeface="Times New Roman" panose="02020603050405020304" pitchFamily="18" charset="0"/>
                        </a:rPr>
                        <m:t>+</m:t>
                      </m:r>
                      <m:r>
                        <a:rPr lang="en-US" sz="1800" i="1">
                          <a:effectLst/>
                          <a:latin typeface="+mn-lt"/>
                          <a:ea typeface="Dotum" panose="020B0600000101010101" pitchFamily="34" charset="-127"/>
                          <a:cs typeface="Times New Roman" panose="02020603050405020304" pitchFamily="18" charset="0"/>
                        </a:rPr>
                        <m:t>𝑀</m:t>
                      </m:r>
                      <m:sSup>
                        <m:sSupPr>
                          <m:ctrlPr>
                            <a:rPr lang="en-US" sz="1800" i="1">
                              <a:effectLst/>
                              <a:latin typeface="+mn-lt"/>
                              <a:ea typeface="Dotum" panose="020B0600000101010101" pitchFamily="34" charset="-127"/>
                              <a:cs typeface="Times New Roman" panose="02020603050405020304" pitchFamily="18" charset="0"/>
                            </a:rPr>
                          </m:ctrlPr>
                        </m:sSupPr>
                        <m:e>
                          <m:r>
                            <a:rPr lang="en-US" sz="1800" i="1">
                              <a:effectLst/>
                              <a:latin typeface="+mn-lt"/>
                              <a:ea typeface="Dotum" panose="020B0600000101010101" pitchFamily="34" charset="-127"/>
                              <a:cs typeface="Times New Roman" panose="02020603050405020304" pitchFamily="18" charset="0"/>
                            </a:rPr>
                            <m:t>𝐷</m:t>
                          </m:r>
                        </m:e>
                        <m:sup>
                          <m:r>
                            <a:rPr lang="en-US" sz="1800" i="1">
                              <a:effectLst/>
                              <a:latin typeface="+mn-lt"/>
                              <a:ea typeface="Dotum" panose="020B0600000101010101" pitchFamily="34" charset="-127"/>
                              <a:cs typeface="Times New Roman" panose="02020603050405020304" pitchFamily="18" charset="0"/>
                            </a:rPr>
                            <m:t>2</m:t>
                          </m:r>
                        </m:sup>
                      </m:sSup>
                      <m:r>
                        <a:rPr lang="en-US" sz="1800" i="1">
                          <a:effectLst/>
                          <a:latin typeface="+mn-lt"/>
                          <a:ea typeface="Dotum" panose="020B0600000101010101" pitchFamily="34" charset="-127"/>
                          <a:cs typeface="Times New Roman" panose="02020603050405020304" pitchFamily="18" charset="0"/>
                        </a:rPr>
                        <m:t>=25</m:t>
                      </m:r>
                    </m:oMath>
                  </m:oMathPara>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mn-lt"/>
                        <a:ea typeface="Arial" panose="020B0604020202020204" pitchFamily="34" charset="0"/>
                        <a:cs typeface="Times New Roman" panose="02020603050405020304" pitchFamily="18" charset="0"/>
                      </a:rPr>
                      <m:t>𝐴𝐷</m:t>
                    </m:r>
                    <m:r>
                      <a:rPr lang="en-US" sz="1800" i="1">
                        <a:effectLst/>
                        <a:latin typeface="+mn-lt"/>
                        <a:ea typeface="Arial" panose="020B0604020202020204" pitchFamily="34" charset="0"/>
                        <a:cs typeface="Times New Roman" panose="02020603050405020304" pitchFamily="18" charset="0"/>
                      </a:rPr>
                      <m:t>=5</m:t>
                    </m:r>
                  </m:oMath>
                </a14:m>
                <a:r>
                  <a:rPr lang="en-US" sz="1800">
                    <a:effectLst/>
                    <a:latin typeface="+mn-lt"/>
                    <a:ea typeface="Dotum" panose="020B0600000101010101" pitchFamily="34" charset="-127"/>
                    <a:cs typeface="Times New Roman" panose="02020603050405020304" pitchFamily="18" charset="0"/>
                  </a:rPr>
                  <a:t> km.</a:t>
                </a:r>
                <a:endParaRPr lang="en-US" sz="1800">
                  <a:effectLst/>
                  <a:latin typeface="+mn-lt"/>
                  <a:ea typeface="Arial" panose="020B0604020202020204" pitchFamily="34" charset="0"/>
                  <a:cs typeface="Times New Roman" panose="02020603050405020304" pitchFamily="18" charset="0"/>
                </a:endParaRPr>
              </a:p>
            </p:txBody>
          </p:sp>
        </mc:Choice>
        <mc:Fallback>
          <p:sp>
            <p:nvSpPr>
              <p:cNvPr id="17" name="Rectangle 16"/>
              <p:cNvSpPr>
                <a:spLocks noRot="1" noChangeAspect="1" noMove="1" noResize="1" noEditPoints="1" noAdjustHandles="1" noChangeArrowheads="1" noChangeShapeType="1" noTextEdit="1"/>
              </p:cNvSpPr>
              <p:nvPr/>
            </p:nvSpPr>
            <p:spPr>
              <a:xfrm>
                <a:off x="3526400" y="1457024"/>
                <a:ext cx="5045103" cy="2594685"/>
              </a:xfrm>
              <a:prstGeom prst="rect">
                <a:avLst/>
              </a:prstGeom>
              <a:blipFill>
                <a:blip r:embed="rId6"/>
                <a:stretch>
                  <a:fillRect l="-966" r="-966" b="-939"/>
                </a:stretch>
              </a:blipFill>
            </p:spPr>
            <p:txBody>
              <a:bodyPr/>
              <a:lstStyle/>
              <a:p>
                <a:r>
                  <a:rPr lang="en-US">
                    <a:noFill/>
                  </a:rPr>
                  <a:t> </a:t>
                </a:r>
              </a:p>
            </p:txBody>
          </p:sp>
        </mc:Fallback>
      </mc:AlternateContent>
    </p:spTree>
    <p:extLst>
      <p:ext uri="{BB962C8B-B14F-4D97-AF65-F5344CB8AC3E}">
        <p14:creationId xmlns:p14="http://schemas.microsoft.com/office/powerpoint/2010/main" val="20419849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fade">
                                      <p:cBhvr>
                                        <p:cTn id="17" dur="500"/>
                                        <p:tgtEl>
                                          <p:spTgt spid="1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7">
                                            <p:txEl>
                                              <p:pRg st="1" end="1"/>
                                            </p:txEl>
                                          </p:spTgt>
                                        </p:tgtEl>
                                        <p:attrNameLst>
                                          <p:attrName>style.visibility</p:attrName>
                                        </p:attrNameLst>
                                      </p:cBhvr>
                                      <p:to>
                                        <p:strVal val="visible"/>
                                      </p:to>
                                    </p:set>
                                    <p:animEffect transition="in" filter="wipe(left)">
                                      <p:cBhvr>
                                        <p:cTn id="22" dur="500"/>
                                        <p:tgtEl>
                                          <p:spTgt spid="1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27" dur="500"/>
                                        <p:tgtEl>
                                          <p:spTgt spid="17">
                                            <p:txEl>
                                              <p:pRg st="2" end="2"/>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17">
                                            <p:txEl>
                                              <p:pRg st="3" end="3"/>
                                            </p:txEl>
                                          </p:spTgt>
                                        </p:tgtEl>
                                        <p:attrNameLst>
                                          <p:attrName>style.visibility</p:attrName>
                                        </p:attrNameLst>
                                      </p:cBhvr>
                                      <p:to>
                                        <p:strVal val="visible"/>
                                      </p:to>
                                    </p:set>
                                    <p:animEffect transition="in" filter="randombar(horizontal)">
                                      <p:cBhvr>
                                        <p:cTn id="30" dur="500"/>
                                        <p:tgtEl>
                                          <p:spTgt spid="17">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7">
                                            <p:txEl>
                                              <p:pRg st="4" end="4"/>
                                            </p:txEl>
                                          </p:spTgt>
                                        </p:tgtEl>
                                        <p:attrNameLst>
                                          <p:attrName>style.visibility</p:attrName>
                                        </p:attrNameLst>
                                      </p:cBhvr>
                                      <p:to>
                                        <p:strVal val="visible"/>
                                      </p:to>
                                    </p:set>
                                    <p:animEffect transition="in" filter="wipe(down)">
                                      <p:cBhvr>
                                        <p:cTn id="35"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sp>
        <p:nvSpPr>
          <p:cNvPr id="12" name="Title 21"/>
          <p:cNvSpPr txBox="1">
            <a:spLocks/>
          </p:cNvSpPr>
          <p:nvPr/>
        </p:nvSpPr>
        <p:spPr>
          <a:xfrm>
            <a:off x="2450381" y="285789"/>
            <a:ext cx="4356396" cy="451277"/>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lvl="0" algn="ctr" defTabSz="457200">
              <a:buClr>
                <a:srgbClr val="070185"/>
              </a:buClr>
            </a:pPr>
            <a:r>
              <a:rPr lang="nl-NL" sz="2000" b="1" kern="1200">
                <a:solidFill>
                  <a:srgbClr val="000000"/>
                </a:solidFill>
                <a:latin typeface="Arial" panose="020B0604020202020204" pitchFamily="34" charset="0"/>
                <a:ea typeface="+mn-ea"/>
                <a:cs typeface="Arial" panose="020B0604020202020204" pitchFamily="34" charset="0"/>
                <a:sym typeface="Arial"/>
              </a:rPr>
              <a:t>Chứng minh tính chất hình học</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3" name="Rectangle 12"/>
          <p:cNvSpPr/>
          <p:nvPr/>
        </p:nvSpPr>
        <p:spPr>
          <a:xfrm>
            <a:off x="4279765" y="2428702"/>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4FBED2">
                    <a:lumMod val="50000"/>
                  </a:srgbClr>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4FBED2">
                  <a:lumMod val="50000"/>
                </a:srgbClr>
              </a:solidFill>
              <a:effectLst/>
              <a:uLnTx/>
              <a:uFillTx/>
              <a:latin typeface="Calibri"/>
              <a:ea typeface="+mn-ea"/>
              <a:cs typeface="Arial"/>
              <a:sym typeface="Arial"/>
            </a:endParaRPr>
          </a:p>
        </p:txBody>
      </p:sp>
      <p:sp>
        <p:nvSpPr>
          <p:cNvPr id="26" name="Rounded Rectangle 25"/>
          <p:cNvSpPr/>
          <p:nvPr/>
        </p:nvSpPr>
        <p:spPr>
          <a:xfrm>
            <a:off x="296041" y="456745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7" name="Rounded Rectangle 26"/>
          <p:cNvSpPr/>
          <p:nvPr/>
        </p:nvSpPr>
        <p:spPr>
          <a:xfrm>
            <a:off x="352326" y="4055450"/>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8" name="Rounded Rectangle 27"/>
          <p:cNvSpPr/>
          <p:nvPr/>
        </p:nvSpPr>
        <p:spPr>
          <a:xfrm>
            <a:off x="772980" y="4597881"/>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mc:AlternateContent xmlns:mc="http://schemas.openxmlformats.org/markup-compatibility/2006">
        <mc:Choice xmlns:a14="http://schemas.microsoft.com/office/drawing/2010/main" Requires="a14">
          <p:sp>
            <p:nvSpPr>
              <p:cNvPr id="29" name="Rectangle 28"/>
              <p:cNvSpPr/>
              <p:nvPr/>
            </p:nvSpPr>
            <p:spPr>
              <a:xfrm>
                <a:off x="352326" y="2779723"/>
                <a:ext cx="5738373" cy="2169825"/>
              </a:xfrm>
              <a:prstGeom prst="rect">
                <a:avLst/>
              </a:prstGeom>
            </p:spPr>
            <p:txBody>
              <a:bodyPr wrap="square">
                <a:spAutoFit/>
              </a:bodyPr>
              <a:lstStyle/>
              <a:p>
                <a:pPr lvl="0" algn="just">
                  <a:lnSpc>
                    <a:spcPct val="150000"/>
                  </a:lnSpc>
                </a:pPr>
                <a:r>
                  <a:rPr kumimoji="0" lang="vi-VN" sz="1800" b="0" i="0" u="none" strike="noStrike" kern="0" cap="none" spc="0" normalizeH="0" baseline="0" noProof="0" smtClean="0">
                    <a:ln>
                      <a:noFill/>
                    </a:ln>
                    <a:solidFill>
                      <a:srgbClr val="000000"/>
                    </a:solidFill>
                    <a:effectLst/>
                    <a:uLnTx/>
                    <a:uFillTx/>
                    <a:latin typeface="Arial" panose="020B0604020202020204" pitchFamily="34" charset="0"/>
                    <a:sym typeface="Arial"/>
                  </a:rPr>
                  <a:t>Áp dụng định lí Pythagore cho</a:t>
                </a:r>
                <a:r>
                  <a:rPr kumimoji="0" lang="en-US" sz="1800" b="0" i="0" u="none" strike="noStrike" kern="0" cap="none" spc="0" normalizeH="0" baseline="0" noProof="0" smtClean="0">
                    <a:ln>
                      <a:noFill/>
                    </a:ln>
                    <a:solidFill>
                      <a:srgbClr val="000000"/>
                    </a:solidFill>
                    <a:effectLst/>
                    <a:uLnTx/>
                    <a:uFillTx/>
                    <a:latin typeface="Arial" panose="020B0604020202020204" pitchFamily="34" charset="0"/>
                    <a:sym typeface="Arial"/>
                  </a:rPr>
                  <a:t> hai</a:t>
                </a:r>
                <a:r>
                  <a:rPr kumimoji="0" lang="vi-VN" sz="1800" b="0" i="0" u="none" strike="noStrike" kern="0" cap="none" spc="0" normalizeH="0" baseline="0" noProof="0" smtClean="0">
                    <a:ln>
                      <a:noFill/>
                    </a:ln>
                    <a:solidFill>
                      <a:srgbClr val="000000"/>
                    </a:solidFill>
                    <a:effectLst/>
                    <a:uLnTx/>
                    <a:uFillTx/>
                    <a:latin typeface="Arial" panose="020B0604020202020204" pitchFamily="34" charset="0"/>
                    <a:sym typeface="Arial"/>
                  </a:rPr>
                  <a:t> tam giác </a:t>
                </a:r>
                <a:r>
                  <a:rPr kumimoji="0" lang="en-US" sz="1800" b="0" i="0" u="none" strike="noStrike" kern="0" cap="none" spc="0" normalizeH="0" baseline="0" noProof="0" smtClean="0">
                    <a:ln>
                      <a:noFill/>
                    </a:ln>
                    <a:solidFill>
                      <a:srgbClr val="000000"/>
                    </a:solidFill>
                    <a:effectLst/>
                    <a:uLnTx/>
                    <a:uFillTx/>
                    <a:latin typeface="Arial" panose="020B0604020202020204" pitchFamily="34" charset="0"/>
                    <a:sym typeface="Arial"/>
                  </a:rPr>
                  <a:t>vuông</a:t>
                </a:r>
                <a:r>
                  <a:rPr kumimoji="0" lang="en-US" sz="1800" b="0" i="0" u="none" strike="noStrike" kern="0" cap="none" spc="0" normalizeH="0" noProof="0" smtClean="0">
                    <a:ln>
                      <a:noFill/>
                    </a:ln>
                    <a:solidFill>
                      <a:srgbClr val="000000"/>
                    </a:solidFill>
                    <a:effectLst/>
                    <a:uLnTx/>
                    <a:uFillTx/>
                    <a:latin typeface="Arial" panose="020B0604020202020204" pitchFamily="34" charset="0"/>
                    <a:sym typeface="Arial"/>
                  </a:rPr>
                  <a:t>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𝑀</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𝐶</m:t>
                    </m:r>
                  </m:oMath>
                </a14:m>
                <a:r>
                  <a:rPr kumimoji="0" lang="en-US" sz="1800" b="0" i="0" u="none" strike="noStrike" kern="0" cap="none" spc="0" normalizeH="0" baseline="0" noProof="0" smtClean="0">
                    <a:ln>
                      <a:noFill/>
                    </a:ln>
                    <a:solidFill>
                      <a:srgbClr val="000000"/>
                    </a:solidFill>
                    <a:effectLst/>
                    <a:uLnTx/>
                    <a:uFillTx/>
                    <a:latin typeface="Arial" panose="020B0604020202020204" pitchFamily="34" charset="0"/>
                    <a:sym typeface="Arial"/>
                  </a:rPr>
                  <a:t> và</a:t>
                </a:r>
                <a:r>
                  <a:rPr kumimoji="0" lang="vi-VN" sz="1800" b="0" i="0" u="none" strike="noStrike" kern="0" cap="none" spc="0" normalizeH="0" baseline="0" noProof="0" smtClean="0">
                    <a:ln>
                      <a:noFill/>
                    </a:ln>
                    <a:solidFill>
                      <a:srgbClr val="000000"/>
                    </a:solidFill>
                    <a:effectLst/>
                    <a:uLnTx/>
                    <a:uFillTx/>
                    <a:latin typeface="Arial" panose="020B0604020202020204" pitchFamily="34" charset="0"/>
                    <a:sym typeface="Arial"/>
                  </a:rPr>
                  <a:t> </a:t>
                </a:r>
                <a14:m>
                  <m:oMath xmlns:m="http://schemas.openxmlformats.org/officeDocument/2006/math">
                    <m:r>
                      <a:rPr lang="vi-VN" sz="1800" i="1">
                        <a:latin typeface="Cambria Math" panose="02040503050406030204" pitchFamily="18" charset="0"/>
                      </a:rPr>
                      <m:t>𝐴</m:t>
                    </m:r>
                    <m:r>
                      <a:rPr lang="en-US" sz="1800" i="1">
                        <a:latin typeface="Cambria Math" panose="02040503050406030204" pitchFamily="18" charset="0"/>
                      </a:rPr>
                      <m:t>𝑀</m:t>
                    </m:r>
                    <m:r>
                      <a:rPr lang="en-US" sz="1800" b="0" i="1" smtClean="0">
                        <a:latin typeface="Cambria Math" panose="02040503050406030204" pitchFamily="18" charset="0"/>
                      </a:rPr>
                      <m:t>𝐷</m:t>
                    </m:r>
                  </m:oMath>
                </a14:m>
                <a:r>
                  <a:rPr lang="en-US" sz="1800" smtClean="0">
                    <a:latin typeface="Arial" panose="020B0604020202020204" pitchFamily="34" charset="0"/>
                  </a:rPr>
                  <a:t> ta </a:t>
                </a:r>
                <a:r>
                  <a:rPr kumimoji="0" lang="vi-VN" sz="1800" b="0" i="0" u="none" strike="noStrike" kern="0" cap="none" spc="0" normalizeH="0" baseline="0" noProof="0" smtClean="0">
                    <a:ln>
                      <a:noFill/>
                    </a:ln>
                    <a:solidFill>
                      <a:srgbClr val="000000"/>
                    </a:solidFill>
                    <a:effectLst/>
                    <a:uLnTx/>
                    <a:uFillTx/>
                    <a:latin typeface="Arial" panose="020B0604020202020204" pitchFamily="34" charset="0"/>
                    <a:sym typeface="Arial"/>
                  </a:rPr>
                  <a:t>được</a:t>
                </a:r>
                <a:r>
                  <a:rPr kumimoji="0" lang="en-US" sz="1800" b="0" i="0" u="none" strike="noStrike" kern="0" cap="none" spc="0" normalizeH="0" noProof="0" smtClean="0">
                    <a:ln>
                      <a:noFill/>
                    </a:ln>
                    <a:solidFill>
                      <a:srgbClr val="000000"/>
                    </a:solidFill>
                    <a:effectLst/>
                    <a:uLnTx/>
                    <a:uFillTx/>
                    <a:latin typeface="Arial" panose="020B0604020202020204" pitchFamily="34" charset="0"/>
                    <a:sym typeface="Arial"/>
                  </a:rPr>
                  <a:t> </a:t>
                </a:r>
              </a:p>
              <a:p>
                <a:pPr lvl="0" algn="ctr">
                  <a:lnSpc>
                    <a:spcPct val="150000"/>
                  </a:lnSpc>
                </a:pPr>
                <a14:m>
                  <m:oMath xmlns:m="http://schemas.openxmlformats.org/officeDocument/2006/math">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𝐶</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𝐴</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𝑀</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𝐶</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𝑀</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oMath>
                </a14:m>
                <a:r>
                  <a:rPr kumimoji="0" lang="vi-VN" sz="1800" b="0" i="0" u="none" strike="noStrike" kern="0" cap="none" spc="0" normalizeH="0" baseline="0" noProof="0" smtClean="0">
                    <a:ln>
                      <a:noFill/>
                    </a:ln>
                    <a:solidFill>
                      <a:srgbClr val="000000"/>
                    </a:solidFill>
                    <a:effectLst/>
                    <a:uLnTx/>
                    <a:uFillTx/>
                    <a:latin typeface="Arial" panose="020B0604020202020204" pitchFamily="34" charset="0"/>
                    <a:sym typeface="Arial"/>
                  </a:rPr>
                  <a:t>, hay</a:t>
                </a:r>
                <a:r>
                  <a:rPr kumimoji="0" lang="en-US" sz="1800" b="0" i="0" u="none" strike="noStrike" kern="0" cap="none" spc="0" normalizeH="0" baseline="0" noProof="0" smtClean="0">
                    <a:ln>
                      <a:noFill/>
                    </a:ln>
                    <a:solidFill>
                      <a:srgbClr val="000000"/>
                    </a:solidFill>
                    <a:effectLst/>
                    <a:uLnTx/>
                    <a:uFillTx/>
                    <a:latin typeface="Arial" panose="020B0604020202020204" pitchFamily="34" charset="0"/>
                    <a:sym typeface="Arial"/>
                  </a:rPr>
                  <a:t> </a:t>
                </a:r>
                <a14:m>
                  <m:oMath xmlns:m="http://schemas.openxmlformats.org/officeDocument/2006/math">
                    <m:sSup>
                      <m:sSupPr>
                        <m:ctrlPr>
                          <a:rPr lang="en-US" sz="1800" i="1">
                            <a:latin typeface="Cambria Math" panose="02040503050406030204" pitchFamily="18" charset="0"/>
                          </a:rPr>
                        </m:ctrlPr>
                      </m:sSupPr>
                      <m:e>
                        <m:r>
                          <a:rPr lang="en-US" sz="1800" b="0" i="1" smtClean="0">
                            <a:latin typeface="Cambria Math" panose="02040503050406030204" pitchFamily="18" charset="0"/>
                          </a:rPr>
                          <m:t>𝑎</m:t>
                        </m:r>
                      </m:e>
                      <m:sup>
                        <m:r>
                          <a:rPr lang="en-US" sz="1800" i="1">
                            <a:latin typeface="Cambria Math" panose="02040503050406030204" pitchFamily="18" charset="0"/>
                          </a:rPr>
                          <m:t>2</m:t>
                        </m:r>
                      </m:sup>
                    </m:sSup>
                    <m:r>
                      <a:rPr lang="en-US" sz="1800" b="0" i="1" smtClean="0">
                        <a:latin typeface="Cambria Math" panose="02040503050406030204" pitchFamily="18" charset="0"/>
                      </a:rPr>
                      <m:t>=</m:t>
                    </m:r>
                    <m:sSup>
                      <m:sSupPr>
                        <m:ctrlPr>
                          <a:rPr lang="en-US" sz="1800" i="1">
                            <a:latin typeface="Cambria Math" panose="02040503050406030204" pitchFamily="18" charset="0"/>
                          </a:rPr>
                        </m:ctrlPr>
                      </m:sSupPr>
                      <m:e>
                        <m:r>
                          <a:rPr lang="en-US" sz="1800" b="0" i="1" smtClean="0">
                            <a:latin typeface="Cambria Math" panose="02040503050406030204" pitchFamily="18" charset="0"/>
                          </a:rPr>
                          <m:t>h</m:t>
                        </m:r>
                      </m:e>
                      <m:sup>
                        <m:r>
                          <a:rPr lang="en-US" sz="1800" i="1">
                            <a:latin typeface="Cambria Math" panose="02040503050406030204" pitchFamily="18" charset="0"/>
                          </a:rPr>
                          <m:t>2</m:t>
                        </m:r>
                      </m:sup>
                    </m:sSup>
                    <m:r>
                      <a:rPr lang="en-US" sz="1800" b="0" i="1" smtClean="0">
                        <a:latin typeface="Cambria Math" panose="02040503050406030204" pitchFamily="18" charset="0"/>
                      </a:rPr>
                      <m:t>+</m:t>
                    </m:r>
                    <m:sSup>
                      <m:sSupPr>
                        <m:ctrlPr>
                          <a:rPr lang="en-US" sz="1800" i="1">
                            <a:latin typeface="Cambria Math" panose="02040503050406030204" pitchFamily="18" charset="0"/>
                          </a:rPr>
                        </m:ctrlPr>
                      </m:sSupPr>
                      <m:e>
                        <m:r>
                          <a:rPr lang="en-US" sz="1800" b="0" i="1" smtClean="0">
                            <a:latin typeface="Cambria Math" panose="02040503050406030204" pitchFamily="18" charset="0"/>
                          </a:rPr>
                          <m:t>𝑐</m:t>
                        </m:r>
                      </m:e>
                      <m:sup>
                        <m:r>
                          <a:rPr lang="en-US" sz="1800" i="1">
                            <a:latin typeface="Cambria Math" panose="02040503050406030204" pitchFamily="18" charset="0"/>
                          </a:rPr>
                          <m:t>2</m:t>
                        </m:r>
                      </m:sup>
                    </m:sSup>
                    <m:r>
                      <a:rPr lang="en-US" sz="1800" b="0" i="1" smtClean="0">
                        <a:latin typeface="Cambria Math" panose="02040503050406030204" pitchFamily="18" charset="0"/>
                      </a:rPr>
                      <m:t>          (1)</m:t>
                    </m:r>
                  </m:oMath>
                </a14:m>
                <a:endParaRPr kumimoji="0" lang="en-US" sz="1800" b="0" i="0" u="none" strike="noStrike" kern="0" cap="none" spc="0" normalizeH="0" baseline="0" noProof="0" smtClean="0">
                  <a:ln>
                    <a:noFill/>
                  </a:ln>
                  <a:solidFill>
                    <a:srgbClr val="000000"/>
                  </a:solidFill>
                  <a:effectLst/>
                  <a:uLnTx/>
                  <a:uFillTx/>
                  <a:latin typeface="Arial" panose="020B0604020202020204" pitchFamily="34" charset="0"/>
                  <a:sym typeface="Arial"/>
                </a:endParaRPr>
              </a:p>
              <a:p>
                <a:pPr lvl="0" algn="ctr">
                  <a:lnSpc>
                    <a:spcPct val="150000"/>
                  </a:lnSpc>
                </a:pPr>
                <a:r>
                  <a:rPr lang="en-US" sz="1800" smtClean="0"/>
                  <a:t>Và </a:t>
                </a:r>
                <a14:m>
                  <m:oMath xmlns:m="http://schemas.openxmlformats.org/officeDocument/2006/math">
                    <m:sSup>
                      <m:sSupPr>
                        <m:ctrlPr>
                          <a:rPr lang="en-US" sz="1800" i="1">
                            <a:latin typeface="Cambria Math" panose="02040503050406030204" pitchFamily="18" charset="0"/>
                          </a:rPr>
                        </m:ctrlPr>
                      </m:sSupPr>
                      <m:e>
                        <m:r>
                          <a:rPr lang="en-US" sz="1800" i="1">
                            <a:latin typeface="Cambria Math" panose="02040503050406030204" pitchFamily="18" charset="0"/>
                          </a:rPr>
                          <m:t>𝐴</m:t>
                        </m:r>
                        <m:r>
                          <a:rPr lang="en-US" sz="1800" b="0" i="1" smtClean="0">
                            <a:latin typeface="Cambria Math" panose="02040503050406030204" pitchFamily="18" charset="0"/>
                          </a:rPr>
                          <m:t>𝐷</m:t>
                        </m:r>
                      </m:e>
                      <m:sup>
                        <m:r>
                          <a:rPr lang="en-US" sz="1800" i="1">
                            <a:latin typeface="Cambria Math" panose="02040503050406030204" pitchFamily="18" charset="0"/>
                          </a:rPr>
                          <m:t>2</m:t>
                        </m:r>
                      </m:sup>
                    </m:sSup>
                    <m:r>
                      <a:rPr lang="en-US" sz="1800" i="1">
                        <a:latin typeface="Cambria Math" panose="02040503050406030204" pitchFamily="18" charset="0"/>
                      </a:rPr>
                      <m:t>=</m:t>
                    </m:r>
                    <m:sSup>
                      <m:sSupPr>
                        <m:ctrlPr>
                          <a:rPr lang="en-US" sz="1800" i="1">
                            <a:latin typeface="Cambria Math" panose="02040503050406030204" pitchFamily="18" charset="0"/>
                          </a:rPr>
                        </m:ctrlPr>
                      </m:sSupPr>
                      <m:e>
                        <m:r>
                          <a:rPr lang="en-US" sz="1800" i="1">
                            <a:latin typeface="Cambria Math" panose="02040503050406030204" pitchFamily="18" charset="0"/>
                          </a:rPr>
                          <m:t>𝐴</m:t>
                        </m:r>
                        <m:r>
                          <a:rPr lang="en-US" sz="1800" i="1">
                            <a:latin typeface="Cambria Math" panose="02040503050406030204" pitchFamily="18" charset="0"/>
                          </a:rPr>
                          <m:t>𝑀</m:t>
                        </m:r>
                      </m:e>
                      <m:sup>
                        <m:r>
                          <a:rPr lang="en-US" sz="1800" i="1">
                            <a:latin typeface="Cambria Math" panose="02040503050406030204" pitchFamily="18" charset="0"/>
                          </a:rPr>
                          <m:t>2</m:t>
                        </m:r>
                      </m:sup>
                    </m:sSup>
                    <m:r>
                      <a:rPr lang="en-US" sz="1800" i="1">
                        <a:latin typeface="Cambria Math" panose="02040503050406030204" pitchFamily="18" charset="0"/>
                      </a:rPr>
                      <m:t>+</m:t>
                    </m:r>
                    <m:sSup>
                      <m:sSupPr>
                        <m:ctrlPr>
                          <a:rPr lang="en-US" sz="1800" i="1">
                            <a:latin typeface="Cambria Math" panose="02040503050406030204" pitchFamily="18" charset="0"/>
                          </a:rPr>
                        </m:ctrlPr>
                      </m:sSupPr>
                      <m:e>
                        <m:r>
                          <a:rPr lang="en-US" sz="1800" b="0" i="1" smtClean="0">
                            <a:latin typeface="Cambria Math" panose="02040503050406030204" pitchFamily="18" charset="0"/>
                          </a:rPr>
                          <m:t>𝐷</m:t>
                        </m:r>
                        <m:r>
                          <a:rPr lang="en-US" sz="1800" i="1">
                            <a:latin typeface="Cambria Math" panose="02040503050406030204" pitchFamily="18" charset="0"/>
                          </a:rPr>
                          <m:t>𝑀</m:t>
                        </m:r>
                      </m:e>
                      <m:sup>
                        <m:r>
                          <a:rPr lang="en-US" sz="1800" i="1">
                            <a:latin typeface="Cambria Math" panose="02040503050406030204" pitchFamily="18" charset="0"/>
                          </a:rPr>
                          <m:t>2</m:t>
                        </m:r>
                      </m:sup>
                    </m:sSup>
                  </m:oMath>
                </a14:m>
                <a:r>
                  <a:rPr lang="vi-VN" sz="1800">
                    <a:latin typeface="Arial" panose="020B0604020202020204" pitchFamily="34" charset="0"/>
                  </a:rPr>
                  <a:t>, hay</a:t>
                </a:r>
                <a:r>
                  <a:rPr lang="en-US" sz="1800">
                    <a:latin typeface="Arial" panose="020B0604020202020204" pitchFamily="34" charset="0"/>
                  </a:rPr>
                  <a:t> </a:t>
                </a:r>
                <a14:m>
                  <m:oMath xmlns:m="http://schemas.openxmlformats.org/officeDocument/2006/math">
                    <m:sSup>
                      <m:sSupPr>
                        <m:ctrlPr>
                          <a:rPr lang="en-US" sz="1800" i="1">
                            <a:latin typeface="Cambria Math" panose="02040503050406030204" pitchFamily="18" charset="0"/>
                          </a:rPr>
                        </m:ctrlPr>
                      </m:sSupPr>
                      <m:e>
                        <m:r>
                          <a:rPr lang="en-US" sz="1800" b="0" i="1" smtClean="0">
                            <a:latin typeface="Cambria Math" panose="02040503050406030204" pitchFamily="18" charset="0"/>
                          </a:rPr>
                          <m:t>𝑏</m:t>
                        </m:r>
                      </m:e>
                      <m:sup>
                        <m:r>
                          <a:rPr lang="en-US" sz="1800" i="1">
                            <a:latin typeface="Cambria Math" panose="02040503050406030204" pitchFamily="18" charset="0"/>
                          </a:rPr>
                          <m:t>2</m:t>
                        </m:r>
                      </m:sup>
                    </m:sSup>
                    <m:r>
                      <a:rPr lang="en-US" sz="1800" i="1">
                        <a:latin typeface="Cambria Math" panose="02040503050406030204" pitchFamily="18" charset="0"/>
                      </a:rPr>
                      <m:t>=</m:t>
                    </m:r>
                    <m:sSup>
                      <m:sSupPr>
                        <m:ctrlPr>
                          <a:rPr lang="en-US" sz="1800" i="1">
                            <a:latin typeface="Cambria Math" panose="02040503050406030204" pitchFamily="18" charset="0"/>
                          </a:rPr>
                        </m:ctrlPr>
                      </m:sSupPr>
                      <m:e>
                        <m:r>
                          <a:rPr lang="en-US" sz="1800" i="1">
                            <a:latin typeface="Cambria Math" panose="02040503050406030204" pitchFamily="18" charset="0"/>
                          </a:rPr>
                          <m:t>h</m:t>
                        </m:r>
                      </m:e>
                      <m:sup>
                        <m:r>
                          <a:rPr lang="en-US" sz="1800" i="1">
                            <a:latin typeface="Cambria Math" panose="02040503050406030204" pitchFamily="18" charset="0"/>
                          </a:rPr>
                          <m:t>2</m:t>
                        </m:r>
                      </m:sup>
                    </m:sSup>
                    <m:r>
                      <a:rPr lang="en-US" sz="1800" i="1">
                        <a:latin typeface="Cambria Math" panose="02040503050406030204" pitchFamily="18" charset="0"/>
                      </a:rPr>
                      <m:t>+</m:t>
                    </m:r>
                    <m:sSup>
                      <m:sSupPr>
                        <m:ctrlPr>
                          <a:rPr lang="en-US" sz="1800" i="1">
                            <a:latin typeface="Cambria Math" panose="02040503050406030204" pitchFamily="18" charset="0"/>
                          </a:rPr>
                        </m:ctrlPr>
                      </m:sSupPr>
                      <m:e>
                        <m:r>
                          <a:rPr lang="en-US" sz="1800" b="0" i="1" smtClean="0">
                            <a:latin typeface="Cambria Math" panose="02040503050406030204" pitchFamily="18" charset="0"/>
                          </a:rPr>
                          <m:t>𝑑</m:t>
                        </m:r>
                      </m:e>
                      <m:sup>
                        <m:r>
                          <a:rPr lang="en-US" sz="1800" i="1">
                            <a:latin typeface="Cambria Math" panose="02040503050406030204" pitchFamily="18" charset="0"/>
                          </a:rPr>
                          <m:t>2</m:t>
                        </m:r>
                      </m:sup>
                    </m:sSup>
                    <m:r>
                      <a:rPr lang="en-US" sz="1800" i="1">
                        <a:latin typeface="Cambria Math" panose="02040503050406030204" pitchFamily="18" charset="0"/>
                      </a:rPr>
                      <m:t>   (</m:t>
                    </m:r>
                    <m:r>
                      <a:rPr lang="en-US" sz="1800" b="0" i="1" smtClean="0">
                        <a:latin typeface="Cambria Math" panose="02040503050406030204" pitchFamily="18" charset="0"/>
                      </a:rPr>
                      <m:t>2</m:t>
                    </m:r>
                    <m:r>
                      <a:rPr lang="en-US" sz="1800" i="1">
                        <a:latin typeface="Cambria Math" panose="02040503050406030204" pitchFamily="18" charset="0"/>
                      </a:rPr>
                      <m:t>)</m:t>
                    </m:r>
                  </m:oMath>
                </a14:m>
                <a:endParaRPr lang="en-US" sz="1800">
                  <a:latin typeface="Arial" panose="020B0604020202020204" pitchFamily="34" charset="0"/>
                </a:endParaRPr>
              </a:p>
              <a:p>
                <a:pPr lvl="0" algn="just">
                  <a:lnSpc>
                    <a:spcPct val="150000"/>
                  </a:lnSpc>
                </a:pPr>
                <a:r>
                  <a:rPr kumimoji="0" lang="vi-VN" sz="1800" b="0" i="0" u="none" strike="noStrike" kern="0" cap="none" spc="0" normalizeH="0" baseline="0" noProof="0" smtClean="0">
                    <a:ln>
                      <a:noFill/>
                    </a:ln>
                    <a:solidFill>
                      <a:srgbClr val="000000"/>
                    </a:solidFill>
                    <a:effectLst/>
                    <a:uLnTx/>
                    <a:uFillTx/>
                    <a:latin typeface="Arial" panose="020B0604020202020204" pitchFamily="34" charset="0"/>
                    <a:sym typeface="Arial"/>
                  </a:rPr>
                  <a:t>Vì</a:t>
                </a:r>
                <a:r>
                  <a:rPr kumimoji="0" lang="en-US" sz="1800" b="0" i="0" u="none" strike="noStrike" kern="0" cap="none" spc="0" normalizeH="0" noProof="0" smtClean="0">
                    <a:ln>
                      <a:noFill/>
                    </a:ln>
                    <a:solidFill>
                      <a:srgbClr val="000000"/>
                    </a:solidFill>
                    <a:effectLst/>
                    <a:uLnTx/>
                    <a:uFillTx/>
                    <a:latin typeface="Arial" panose="020B0604020202020204" pitchFamily="34" charset="0"/>
                    <a:sym typeface="Arial"/>
                  </a:rPr>
                  <a:t> </a:t>
                </a:r>
                <a14:m>
                  <m:oMath xmlns:m="http://schemas.openxmlformats.org/officeDocument/2006/math">
                    <m:r>
                      <a:rPr lang="vi-VN" sz="1800" i="1">
                        <a:latin typeface="Cambria Math" panose="02040503050406030204" pitchFamily="18" charset="0"/>
                      </a:rPr>
                      <m:t>𝑐</m:t>
                    </m:r>
                    <m:r>
                      <a:rPr lang="vi-VN" sz="1800" i="1">
                        <a:latin typeface="Cambria Math" panose="02040503050406030204" pitchFamily="18" charset="0"/>
                      </a:rPr>
                      <m:t>&lt;</m:t>
                    </m:r>
                    <m:r>
                      <a:rPr lang="vi-VN" sz="1800" i="1">
                        <a:latin typeface="Cambria Math" panose="02040503050406030204" pitchFamily="18" charset="0"/>
                      </a:rPr>
                      <m:t>𝑑</m:t>
                    </m:r>
                  </m:oMath>
                </a14:m>
                <a:r>
                  <a:rPr kumimoji="0" lang="en-US" sz="1800" b="0" i="0" u="none" strike="noStrike" kern="0" cap="none" spc="0" normalizeH="0" baseline="0" noProof="0" smtClean="0">
                    <a:ln>
                      <a:noFill/>
                    </a:ln>
                    <a:solidFill>
                      <a:srgbClr val="000000"/>
                    </a:solidFill>
                    <a:effectLst/>
                    <a:uLnTx/>
                    <a:uFillTx/>
                    <a:sym typeface="Arial"/>
                  </a:rPr>
                  <a:t> nên</a:t>
                </a:r>
                <a:r>
                  <a:rPr kumimoji="0" lang="en-US" sz="1800" b="0" i="0" u="none" strike="noStrike" kern="0" cap="none" spc="0" normalizeH="0" noProof="0" smtClean="0">
                    <a:ln>
                      <a:noFill/>
                    </a:ln>
                    <a:solidFill>
                      <a:srgbClr val="000000"/>
                    </a:solidFill>
                    <a:effectLst/>
                    <a:uLnTx/>
                    <a:uFillTx/>
                    <a:sym typeface="Arial"/>
                  </a:rPr>
                  <a:t> từ (1) và (2) suy ra </a:t>
                </a:r>
                <a14:m>
                  <m:oMath xmlns:m="http://schemas.openxmlformats.org/officeDocument/2006/math">
                    <m:sSup>
                      <m:sSupPr>
                        <m:ctrlPr>
                          <a:rPr lang="en-US" sz="1800" i="1">
                            <a:latin typeface="Cambria Math" panose="02040503050406030204" pitchFamily="18" charset="0"/>
                          </a:rPr>
                        </m:ctrlPr>
                      </m:sSupPr>
                      <m:e>
                        <m:r>
                          <a:rPr lang="en-US" sz="1800" i="1">
                            <a:latin typeface="Cambria Math" panose="02040503050406030204" pitchFamily="18" charset="0"/>
                          </a:rPr>
                          <m:t>𝑎</m:t>
                        </m:r>
                      </m:e>
                      <m:sup>
                        <m:r>
                          <a:rPr lang="en-US" sz="1800" i="1">
                            <a:latin typeface="Cambria Math" panose="02040503050406030204" pitchFamily="18" charset="0"/>
                          </a:rPr>
                          <m:t>2</m:t>
                        </m:r>
                      </m:sup>
                    </m:sSup>
                    <m:r>
                      <a:rPr lang="en-US" sz="1800" b="0" i="1" smtClean="0">
                        <a:latin typeface="Cambria Math" panose="02040503050406030204" pitchFamily="18" charset="0"/>
                      </a:rPr>
                      <m:t>&lt;</m:t>
                    </m:r>
                    <m:sSup>
                      <m:sSupPr>
                        <m:ctrlPr>
                          <a:rPr lang="en-US" sz="1800" i="1">
                            <a:latin typeface="Cambria Math" panose="02040503050406030204" pitchFamily="18" charset="0"/>
                          </a:rPr>
                        </m:ctrlPr>
                      </m:sSupPr>
                      <m:e>
                        <m:r>
                          <a:rPr lang="en-US" sz="1800" i="1">
                            <a:latin typeface="Cambria Math" panose="02040503050406030204" pitchFamily="18" charset="0"/>
                          </a:rPr>
                          <m:t>𝑏</m:t>
                        </m:r>
                      </m:e>
                      <m:sup>
                        <m:r>
                          <a:rPr lang="en-US" sz="1800" i="1">
                            <a:latin typeface="Cambria Math" panose="02040503050406030204" pitchFamily="18" charset="0"/>
                          </a:rPr>
                          <m:t>2</m:t>
                        </m:r>
                      </m:sup>
                    </m:sSup>
                  </m:oMath>
                </a14:m>
                <a:r>
                  <a:rPr kumimoji="0" lang="en-US" sz="1800" b="0" i="0" u="none" strike="noStrike" kern="0" cap="none" spc="0" normalizeH="0" baseline="0" noProof="0" smtClean="0">
                    <a:ln>
                      <a:noFill/>
                    </a:ln>
                    <a:solidFill>
                      <a:srgbClr val="000000"/>
                    </a:solidFill>
                    <a:effectLst/>
                    <a:uLnTx/>
                    <a:uFillTx/>
                    <a:sym typeface="Arial"/>
                  </a:rPr>
                  <a:t>. Do đó</a:t>
                </a:r>
                <a:r>
                  <a:rPr kumimoji="0" lang="en-US" sz="1800" b="0" i="0" u="none" strike="noStrike" kern="0" cap="none" spc="0" normalizeH="0" noProof="0" smtClean="0">
                    <a:ln>
                      <a:noFill/>
                    </a:ln>
                    <a:solidFill>
                      <a:srgbClr val="000000"/>
                    </a:solidFill>
                    <a:effectLst/>
                    <a:uLnTx/>
                    <a:uFillTx/>
                    <a:sym typeface="Arial"/>
                  </a:rPr>
                  <a:t> </a:t>
                </a:r>
                <a14:m>
                  <m:oMath xmlns:m="http://schemas.openxmlformats.org/officeDocument/2006/math">
                    <m:r>
                      <a:rPr lang="vi-VN" sz="1800" i="1">
                        <a:latin typeface="Cambria Math" panose="02040503050406030204" pitchFamily="18" charset="0"/>
                      </a:rPr>
                      <m:t>𝑎</m:t>
                    </m:r>
                    <m:r>
                      <a:rPr lang="vi-VN" sz="1800" i="1">
                        <a:latin typeface="Cambria Math" panose="02040503050406030204" pitchFamily="18" charset="0"/>
                      </a:rPr>
                      <m:t>&lt;</m:t>
                    </m:r>
                    <m:r>
                      <a:rPr lang="vi-VN" sz="1800" i="1">
                        <a:latin typeface="Cambria Math" panose="02040503050406030204" pitchFamily="18" charset="0"/>
                      </a:rPr>
                      <m:t>𝑏</m:t>
                    </m:r>
                    <m:r>
                      <a:rPr lang="en-US" sz="1800" b="0" i="1" smtClean="0">
                        <a:latin typeface="Cambria Math" panose="02040503050406030204" pitchFamily="18" charset="0"/>
                      </a:rPr>
                      <m:t>.</m:t>
                    </m:r>
                  </m:oMath>
                </a14:m>
                <a:endParaRPr kumimoji="0" lang="en-US" sz="1800" b="0" i="0" u="none" strike="noStrike" kern="0" cap="none" spc="0" normalizeH="0" baseline="0" noProof="0" smtClean="0">
                  <a:ln>
                    <a:noFill/>
                  </a:ln>
                  <a:solidFill>
                    <a:srgbClr val="000000"/>
                  </a:solidFill>
                  <a:effectLst/>
                  <a:uLnTx/>
                  <a:uFillTx/>
                  <a:sym typeface="Arial"/>
                </a:endParaRPr>
              </a:p>
            </p:txBody>
          </p:sp>
        </mc:Choice>
        <mc:Fallback>
          <p:sp>
            <p:nvSpPr>
              <p:cNvPr id="29" name="Rectangle 28"/>
              <p:cNvSpPr>
                <a:spLocks noRot="1" noChangeAspect="1" noMove="1" noResize="1" noEditPoints="1" noAdjustHandles="1" noChangeArrowheads="1" noChangeShapeType="1" noTextEdit="1"/>
              </p:cNvSpPr>
              <p:nvPr/>
            </p:nvSpPr>
            <p:spPr>
              <a:xfrm>
                <a:off x="352326" y="2779723"/>
                <a:ext cx="5738373" cy="2169825"/>
              </a:xfrm>
              <a:prstGeom prst="rect">
                <a:avLst/>
              </a:prstGeom>
              <a:blipFill>
                <a:blip r:embed="rId3"/>
                <a:stretch>
                  <a:fillRect l="-956" r="-850" b="-1404"/>
                </a:stretch>
              </a:blipFill>
            </p:spPr>
            <p:txBody>
              <a:bodyPr/>
              <a:lstStyle/>
              <a:p>
                <a:r>
                  <a:rPr lang="en-US">
                    <a:noFill/>
                  </a:rPr>
                  <a:t> </a:t>
                </a:r>
              </a:p>
            </p:txBody>
          </p:sp>
        </mc:Fallback>
      </mc:AlternateContent>
      <p:sp>
        <p:nvSpPr>
          <p:cNvPr id="30" name="Rounded Rectangle 29"/>
          <p:cNvSpPr/>
          <p:nvPr/>
        </p:nvSpPr>
        <p:spPr>
          <a:xfrm>
            <a:off x="8423599" y="1086109"/>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32" name="Rounded Rectangle 31"/>
          <p:cNvSpPr/>
          <p:nvPr/>
        </p:nvSpPr>
        <p:spPr>
          <a:xfrm>
            <a:off x="8624739" y="1585652"/>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pic>
        <p:nvPicPr>
          <p:cNvPr id="2" name="Picture 1"/>
          <p:cNvPicPr>
            <a:picLocks noChangeAspect="1"/>
          </p:cNvPicPr>
          <p:nvPr/>
        </p:nvPicPr>
        <p:blipFill>
          <a:blip r:embed="rId4"/>
          <a:stretch>
            <a:fillRect/>
          </a:stretch>
        </p:blipFill>
        <p:spPr>
          <a:xfrm>
            <a:off x="6301613" y="2699963"/>
            <a:ext cx="2603218" cy="2219136"/>
          </a:xfrm>
          <a:prstGeom prst="rect">
            <a:avLst/>
          </a:prstGeom>
        </p:spPr>
      </p:pic>
      <p:sp>
        <p:nvSpPr>
          <p:cNvPr id="34" name="Rounded Rectangle 33"/>
          <p:cNvSpPr/>
          <p:nvPr/>
        </p:nvSpPr>
        <p:spPr>
          <a:xfrm>
            <a:off x="8423599" y="662376"/>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mc:AlternateContent xmlns:mc="http://schemas.openxmlformats.org/markup-compatibility/2006">
        <mc:Choice xmlns:a14="http://schemas.microsoft.com/office/drawing/2010/main" Requires="a14">
          <p:sp>
            <p:nvSpPr>
              <p:cNvPr id="35" name="Rectangle 34"/>
              <p:cNvSpPr/>
              <p:nvPr/>
            </p:nvSpPr>
            <p:spPr>
              <a:xfrm>
                <a:off x="311942" y="756706"/>
                <a:ext cx="8521956" cy="1800493"/>
              </a:xfrm>
              <a:prstGeom prst="rect">
                <a:avLst/>
              </a:prstGeom>
            </p:spPr>
            <p:txBody>
              <a:bodyPr wrap="square">
                <a:spAutoFit/>
              </a:bodyPr>
              <a:lstStyle/>
              <a:p>
                <a:pPr lvl="0" algn="just">
                  <a:lnSpc>
                    <a:spcPct val="150000"/>
                  </a:lnSpc>
                </a:pPr>
                <a:r>
                  <a:rPr kumimoji="0" lang="en-US" sz="2000" b="1" i="0" u="none" strike="noStrike" kern="0" cap="none" spc="0" normalizeH="0" baseline="0" noProof="0" smtClean="0">
                    <a:ln>
                      <a:noFill/>
                    </a:ln>
                    <a:solidFill>
                      <a:srgbClr val="C00000"/>
                    </a:solidFill>
                    <a:effectLst/>
                    <a:uLnTx/>
                    <a:uFillTx/>
                    <a:ea typeface="Arial" panose="020B0604020202020204" pitchFamily="34" charset="0"/>
                    <a:sym typeface="Arial"/>
                  </a:rPr>
                  <a:t>Bài toán </a:t>
                </a:r>
                <a:r>
                  <a:rPr lang="en-US" sz="2000" b="1">
                    <a:solidFill>
                      <a:srgbClr val="C00000"/>
                    </a:solidFill>
                    <a:ea typeface="Arial" panose="020B0604020202020204" pitchFamily="34" charset="0"/>
                  </a:rPr>
                  <a:t>2</a:t>
                </a:r>
                <a:r>
                  <a:rPr kumimoji="0" lang="en-US" sz="2000" b="1" i="0" u="none" strike="noStrike" kern="0" cap="none" spc="0" normalizeH="0" baseline="0" noProof="0" smtClean="0">
                    <a:ln>
                      <a:noFill/>
                    </a:ln>
                    <a:solidFill>
                      <a:srgbClr val="C00000"/>
                    </a:solidFill>
                    <a:effectLst/>
                    <a:uLnTx/>
                    <a:uFillTx/>
                    <a:ea typeface="Arial" panose="020B0604020202020204" pitchFamily="34" charset="0"/>
                    <a:sym typeface="Arial"/>
                  </a:rPr>
                  <a:t>: </a:t>
                </a:r>
                <a:r>
                  <a:rPr lang="vi-VN" sz="1800"/>
                  <a:t>Một chiếc cột có chiều cao </a:t>
                </a:r>
                <a14:m>
                  <m:oMath xmlns:m="http://schemas.openxmlformats.org/officeDocument/2006/math">
                    <m:r>
                      <a:rPr lang="vi-VN" sz="1800" i="1" smtClean="0">
                        <a:latin typeface="Cambria Math" panose="02040503050406030204" pitchFamily="18" charset="0"/>
                      </a:rPr>
                      <m:t>h</m:t>
                    </m:r>
                  </m:oMath>
                </a14:m>
                <a:r>
                  <a:rPr lang="vi-VN" sz="1800"/>
                  <a:t> dựng thẳng đứng trên mặt đất tại điểm </a:t>
                </a:r>
                <a14:m>
                  <m:oMath xmlns:m="http://schemas.openxmlformats.org/officeDocument/2006/math">
                    <m:r>
                      <a:rPr lang="vi-VN" sz="1800" i="1" smtClean="0">
                        <a:latin typeface="Cambria Math" panose="02040503050406030204" pitchFamily="18" charset="0"/>
                      </a:rPr>
                      <m:t>𝑀</m:t>
                    </m:r>
                  </m:oMath>
                </a14:m>
                <a:r>
                  <a:rPr lang="vi-VN" sz="1800"/>
                  <a:t>, người ta kéo căng các sợi dây từ đỉnh cột (điểm </a:t>
                </a:r>
                <a14:m>
                  <m:oMath xmlns:m="http://schemas.openxmlformats.org/officeDocument/2006/math">
                    <m:r>
                      <a:rPr lang="vi-VN" sz="1800" i="1" smtClean="0">
                        <a:latin typeface="Cambria Math" panose="02040503050406030204" pitchFamily="18" charset="0"/>
                      </a:rPr>
                      <m:t>𝐴</m:t>
                    </m:r>
                  </m:oMath>
                </a14:m>
                <a:r>
                  <a:rPr lang="vi-VN" sz="1800"/>
                  <a:t>) lần lượt đến các điểm </a:t>
                </a:r>
                <a14:m>
                  <m:oMath xmlns:m="http://schemas.openxmlformats.org/officeDocument/2006/math">
                    <m:r>
                      <a:rPr lang="vi-VN" sz="1800" i="1" smtClean="0">
                        <a:latin typeface="Cambria Math" panose="02040503050406030204" pitchFamily="18" charset="0"/>
                      </a:rPr>
                      <m:t>𝐶</m:t>
                    </m:r>
                  </m:oMath>
                </a14:m>
                <a:r>
                  <a:rPr lang="vi-VN" sz="1800"/>
                  <a:t> và </a:t>
                </a:r>
                <a14:m>
                  <m:oMath xmlns:m="http://schemas.openxmlformats.org/officeDocument/2006/math">
                    <m:r>
                      <a:rPr lang="vi-VN" sz="1800" i="1" smtClean="0">
                        <a:latin typeface="Cambria Math" panose="02040503050406030204" pitchFamily="18" charset="0"/>
                      </a:rPr>
                      <m:t>𝐷</m:t>
                    </m:r>
                  </m:oMath>
                </a14:m>
                <a:r>
                  <a:rPr lang="vi-VN" sz="1800"/>
                  <a:t> trên mặt đất (H.9.39). Biết rằng </a:t>
                </a:r>
                <a14:m>
                  <m:oMath xmlns:m="http://schemas.openxmlformats.org/officeDocument/2006/math">
                    <m:r>
                      <a:rPr lang="vi-VN" sz="1800" i="1" smtClean="0">
                        <a:latin typeface="Cambria Math" panose="02040503050406030204" pitchFamily="18" charset="0"/>
                      </a:rPr>
                      <m:t>𝐴𝐶</m:t>
                    </m:r>
                    <m:r>
                      <a:rPr lang="vi-VN" sz="1800" i="1" smtClean="0">
                        <a:latin typeface="Cambria Math" panose="02040503050406030204" pitchFamily="18" charset="0"/>
                      </a:rPr>
                      <m:t>=</m:t>
                    </m:r>
                    <m:r>
                      <a:rPr lang="vi-VN" sz="1800" i="1" smtClean="0">
                        <a:latin typeface="Cambria Math" panose="02040503050406030204" pitchFamily="18" charset="0"/>
                      </a:rPr>
                      <m:t>𝑎</m:t>
                    </m:r>
                    <m:r>
                      <a:rPr lang="vi-VN" sz="1800" i="1" smtClean="0">
                        <a:latin typeface="Cambria Math" panose="02040503050406030204" pitchFamily="18" charset="0"/>
                      </a:rPr>
                      <m:t>, </m:t>
                    </m:r>
                    <m:r>
                      <a:rPr lang="vi-VN" sz="1800" i="1" smtClean="0">
                        <a:latin typeface="Cambria Math" panose="02040503050406030204" pitchFamily="18" charset="0"/>
                      </a:rPr>
                      <m:t>𝐴𝐷</m:t>
                    </m:r>
                    <m:r>
                      <a:rPr lang="vi-VN" sz="1800" i="1" smtClean="0">
                        <a:latin typeface="Cambria Math" panose="02040503050406030204" pitchFamily="18" charset="0"/>
                      </a:rPr>
                      <m:t>=</m:t>
                    </m:r>
                    <m:r>
                      <a:rPr lang="vi-VN" sz="1800" i="1" smtClean="0">
                        <a:latin typeface="Cambria Math" panose="02040503050406030204" pitchFamily="18" charset="0"/>
                      </a:rPr>
                      <m:t>𝑏</m:t>
                    </m:r>
                    <m:r>
                      <a:rPr lang="vi-VN" sz="1800" i="1" smtClean="0">
                        <a:latin typeface="Cambria Math" panose="02040503050406030204" pitchFamily="18" charset="0"/>
                      </a:rPr>
                      <m:t>, </m:t>
                    </m:r>
                    <m:r>
                      <a:rPr lang="vi-VN" sz="1800" i="1" smtClean="0">
                        <a:latin typeface="Cambria Math" panose="02040503050406030204" pitchFamily="18" charset="0"/>
                      </a:rPr>
                      <m:t>𝐶𝑀</m:t>
                    </m:r>
                    <m:r>
                      <a:rPr lang="vi-VN" sz="1800" i="1" smtClean="0">
                        <a:latin typeface="Cambria Math" panose="02040503050406030204" pitchFamily="18" charset="0"/>
                      </a:rPr>
                      <m:t>=</m:t>
                    </m:r>
                    <m:r>
                      <a:rPr lang="en-US" sz="1800" b="0" i="1" smtClean="0">
                        <a:latin typeface="Cambria Math" panose="02040503050406030204" pitchFamily="18" charset="0"/>
                      </a:rPr>
                      <m:t>𝑐</m:t>
                    </m:r>
                    <m:r>
                      <a:rPr lang="vi-VN" sz="1800" i="1" smtClean="0">
                        <a:latin typeface="Cambria Math" panose="02040503050406030204" pitchFamily="18" charset="0"/>
                      </a:rPr>
                      <m:t>, </m:t>
                    </m:r>
                    <m:r>
                      <a:rPr lang="vi-VN" sz="1800" i="1" smtClean="0">
                        <a:latin typeface="Cambria Math" panose="02040503050406030204" pitchFamily="18" charset="0"/>
                      </a:rPr>
                      <m:t>𝐷𝑀</m:t>
                    </m:r>
                    <m:r>
                      <a:rPr lang="vi-VN" sz="1800" i="1" smtClean="0">
                        <a:latin typeface="Cambria Math" panose="02040503050406030204" pitchFamily="18" charset="0"/>
                      </a:rPr>
                      <m:t>=</m:t>
                    </m:r>
                    <m:r>
                      <a:rPr lang="vi-VN" sz="1800" i="1" smtClean="0">
                        <a:latin typeface="Cambria Math" panose="02040503050406030204" pitchFamily="18" charset="0"/>
                      </a:rPr>
                      <m:t>𝑑</m:t>
                    </m:r>
                    <m:r>
                      <a:rPr lang="vi-VN" sz="1800" i="1" smtClean="0">
                        <a:latin typeface="Cambria Math" panose="02040503050406030204" pitchFamily="18" charset="0"/>
                      </a:rPr>
                      <m:t> </m:t>
                    </m:r>
                  </m:oMath>
                </a14:m>
                <a:r>
                  <a:rPr lang="en-US" sz="1800" smtClean="0"/>
                  <a:t> </a:t>
                </a:r>
                <a:r>
                  <a:rPr lang="vi-VN" sz="1800" smtClean="0"/>
                  <a:t>và </a:t>
                </a:r>
                <a14:m>
                  <m:oMath xmlns:m="http://schemas.openxmlformats.org/officeDocument/2006/math">
                    <m:r>
                      <a:rPr lang="vi-VN" sz="1800" i="1" smtClean="0">
                        <a:latin typeface="Cambria Math" panose="02040503050406030204" pitchFamily="18" charset="0"/>
                      </a:rPr>
                      <m:t>𝑐</m:t>
                    </m:r>
                    <m:r>
                      <a:rPr lang="vi-VN" sz="1800" i="1" smtClean="0">
                        <a:latin typeface="Cambria Math" panose="02040503050406030204" pitchFamily="18" charset="0"/>
                      </a:rPr>
                      <m:t>&lt;</m:t>
                    </m:r>
                    <m:r>
                      <a:rPr lang="vi-VN" sz="1800" i="1" smtClean="0">
                        <a:latin typeface="Cambria Math" panose="02040503050406030204" pitchFamily="18" charset="0"/>
                      </a:rPr>
                      <m:t>𝑑</m:t>
                    </m:r>
                  </m:oMath>
                </a14:m>
                <a:r>
                  <a:rPr lang="vi-VN" sz="1800"/>
                  <a:t>. Hãy chứng minh rằng </a:t>
                </a:r>
                <a14:m>
                  <m:oMath xmlns:m="http://schemas.openxmlformats.org/officeDocument/2006/math">
                    <m:r>
                      <a:rPr lang="vi-VN" sz="1800" i="1" smtClean="0">
                        <a:latin typeface="Cambria Math" panose="02040503050406030204" pitchFamily="18" charset="0"/>
                      </a:rPr>
                      <m:t>𝑎</m:t>
                    </m:r>
                    <m:r>
                      <a:rPr lang="vi-VN" sz="1800" i="1" smtClean="0">
                        <a:latin typeface="Cambria Math" panose="02040503050406030204" pitchFamily="18" charset="0"/>
                      </a:rPr>
                      <m:t>&lt;</m:t>
                    </m:r>
                    <m:r>
                      <a:rPr lang="vi-VN" sz="1800" i="1" smtClean="0">
                        <a:latin typeface="Cambria Math" panose="02040503050406030204" pitchFamily="18" charset="0"/>
                      </a:rPr>
                      <m:t>𝑏</m:t>
                    </m:r>
                  </m:oMath>
                </a14:m>
                <a:r>
                  <a:rPr lang="vi-VN" sz="1800"/>
                  <a:t>.</a:t>
                </a:r>
              </a:p>
            </p:txBody>
          </p:sp>
        </mc:Choice>
        <mc:Fallback>
          <p:sp>
            <p:nvSpPr>
              <p:cNvPr id="35" name="Rectangle 34"/>
              <p:cNvSpPr>
                <a:spLocks noRot="1" noChangeAspect="1" noMove="1" noResize="1" noEditPoints="1" noAdjustHandles="1" noChangeArrowheads="1" noChangeShapeType="1" noTextEdit="1"/>
              </p:cNvSpPr>
              <p:nvPr/>
            </p:nvSpPr>
            <p:spPr>
              <a:xfrm>
                <a:off x="311942" y="756706"/>
                <a:ext cx="8521956" cy="1800493"/>
              </a:xfrm>
              <a:prstGeom prst="rect">
                <a:avLst/>
              </a:prstGeom>
              <a:blipFill>
                <a:blip r:embed="rId5"/>
                <a:stretch>
                  <a:fillRect l="-715" r="-644" b="-2034"/>
                </a:stretch>
              </a:blipFill>
            </p:spPr>
            <p:txBody>
              <a:bodyPr/>
              <a:lstStyle/>
              <a:p>
                <a:r>
                  <a:rPr lang="en-US">
                    <a:noFill/>
                  </a:rPr>
                  <a:t> </a:t>
                </a:r>
              </a:p>
            </p:txBody>
          </p:sp>
        </mc:Fallback>
      </mc:AlternateContent>
      <p:pic>
        <p:nvPicPr>
          <p:cNvPr id="3" name="Picture 2"/>
          <p:cNvPicPr>
            <a:picLocks noChangeAspect="1"/>
          </p:cNvPicPr>
          <p:nvPr/>
        </p:nvPicPr>
        <p:blipFill>
          <a:blip r:embed="rId6"/>
          <a:stretch>
            <a:fillRect/>
          </a:stretch>
        </p:blipFill>
        <p:spPr>
          <a:xfrm rot="14005373">
            <a:off x="154055" y="189614"/>
            <a:ext cx="396932" cy="752609"/>
          </a:xfrm>
          <a:prstGeom prst="rect">
            <a:avLst/>
          </a:prstGeom>
        </p:spPr>
      </p:pic>
      <p:pic>
        <p:nvPicPr>
          <p:cNvPr id="4" name="Picture 3"/>
          <p:cNvPicPr>
            <a:picLocks noChangeAspect="1"/>
          </p:cNvPicPr>
          <p:nvPr/>
        </p:nvPicPr>
        <p:blipFill>
          <a:blip r:embed="rId7"/>
          <a:stretch>
            <a:fillRect/>
          </a:stretch>
        </p:blipFill>
        <p:spPr>
          <a:xfrm>
            <a:off x="8241679" y="2236273"/>
            <a:ext cx="684333" cy="905735"/>
          </a:xfrm>
          <a:prstGeom prst="rect">
            <a:avLst/>
          </a:prstGeom>
        </p:spPr>
      </p:pic>
    </p:spTree>
    <p:extLst>
      <p:ext uri="{BB962C8B-B14F-4D97-AF65-F5344CB8AC3E}">
        <p14:creationId xmlns:p14="http://schemas.microsoft.com/office/powerpoint/2010/main" val="1305647721"/>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circle(in)">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up)">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
                                            <p:txEl>
                                              <p:pRg st="0" end="0"/>
                                            </p:txEl>
                                          </p:spTgt>
                                        </p:tgtEl>
                                        <p:attrNameLst>
                                          <p:attrName>style.visibility</p:attrName>
                                        </p:attrNameLst>
                                      </p:cBhvr>
                                      <p:to>
                                        <p:strVal val="visible"/>
                                      </p:to>
                                    </p:set>
                                    <p:animEffect transition="in" filter="fade">
                                      <p:cBhvr>
                                        <p:cTn id="27" dur="500"/>
                                        <p:tgtEl>
                                          <p:spTgt spid="2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
                                            <p:txEl>
                                              <p:pRg st="1" end="1"/>
                                            </p:txEl>
                                          </p:spTgt>
                                        </p:tgtEl>
                                        <p:attrNameLst>
                                          <p:attrName>style.visibility</p:attrName>
                                        </p:attrNameLst>
                                      </p:cBhvr>
                                      <p:to>
                                        <p:strVal val="visible"/>
                                      </p:to>
                                    </p:set>
                                    <p:animEffect transition="in" filter="fade">
                                      <p:cBhvr>
                                        <p:cTn id="32" dur="500"/>
                                        <p:tgtEl>
                                          <p:spTgt spid="29">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9">
                                            <p:txEl>
                                              <p:pRg st="2" end="2"/>
                                            </p:txEl>
                                          </p:spTgt>
                                        </p:tgtEl>
                                        <p:attrNameLst>
                                          <p:attrName>style.visibility</p:attrName>
                                        </p:attrNameLst>
                                      </p:cBhvr>
                                      <p:to>
                                        <p:strVal val="visible"/>
                                      </p:to>
                                    </p:set>
                                    <p:animEffect transition="in" filter="fade">
                                      <p:cBhvr>
                                        <p:cTn id="37" dur="500"/>
                                        <p:tgtEl>
                                          <p:spTgt spid="29">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9">
                                            <p:txEl>
                                              <p:pRg st="3" end="3"/>
                                            </p:txEl>
                                          </p:spTgt>
                                        </p:tgtEl>
                                        <p:attrNameLst>
                                          <p:attrName>style.visibility</p:attrName>
                                        </p:attrNameLst>
                                      </p:cBhvr>
                                      <p:to>
                                        <p:strVal val="visible"/>
                                      </p:to>
                                    </p:set>
                                    <p:animEffect transition="in" filter="fade">
                                      <p:cBhvr>
                                        <p:cTn id="42" dur="500"/>
                                        <p:tgtEl>
                                          <p:spTgt spid="2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3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grpSp>
        <p:nvGrpSpPr>
          <p:cNvPr id="5" name="Group 4"/>
          <p:cNvGrpSpPr/>
          <p:nvPr/>
        </p:nvGrpSpPr>
        <p:grpSpPr>
          <a:xfrm>
            <a:off x="632131" y="853198"/>
            <a:ext cx="7838843" cy="3750606"/>
            <a:chOff x="400591" y="788543"/>
            <a:chExt cx="7973110" cy="6402455"/>
          </a:xfrm>
        </p:grpSpPr>
        <p:sp>
          <p:nvSpPr>
            <p:cNvPr id="3" name="Rounded Rectangular Callout 2"/>
            <p:cNvSpPr/>
            <p:nvPr/>
          </p:nvSpPr>
          <p:spPr>
            <a:xfrm>
              <a:off x="400591" y="788543"/>
              <a:ext cx="7973110" cy="6402455"/>
            </a:xfrm>
            <a:prstGeom prst="wedgeRoundRectCallout">
              <a:avLst>
                <a:gd name="adj1" fmla="val -20218"/>
                <a:gd name="adj2" fmla="val 49523"/>
                <a:gd name="adj3" fmla="val 16667"/>
              </a:avLst>
            </a:prstGeom>
            <a:solidFill>
              <a:schemeClr val="accent1">
                <a:lumMod val="20000"/>
                <a:lumOff val="80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 name="Rectangle 17"/>
            <p:cNvSpPr/>
            <p:nvPr/>
          </p:nvSpPr>
          <p:spPr>
            <a:xfrm>
              <a:off x="702981" y="1161920"/>
              <a:ext cx="7416851" cy="5753004"/>
            </a:xfrm>
            <a:prstGeom prst="rect">
              <a:avLst/>
            </a:prstGeom>
          </p:spPr>
          <p:txBody>
            <a:bodyPr wrap="square">
              <a:spAutoFit/>
            </a:bodyPr>
            <a:lstStyle/>
            <a:p>
              <a:pPr marL="342900" lvl="0" indent="-342900" algn="just">
                <a:lnSpc>
                  <a:spcPct val="150000"/>
                </a:lnSpc>
                <a:buClr>
                  <a:srgbClr val="4FBED2">
                    <a:lumMod val="50000"/>
                  </a:srgbClr>
                </a:buClr>
                <a:buFont typeface="Wingdings" panose="05000000000000000000" pitchFamily="2" charset="2"/>
                <a:buChar char="Ø"/>
              </a:pPr>
              <a:r>
                <a:rPr lang="vi-VN" sz="2200" b="1">
                  <a:solidFill>
                    <a:srgbClr val="4FBED2">
                      <a:lumMod val="50000"/>
                    </a:srgbClr>
                  </a:solidFill>
                  <a:latin typeface="Arial" panose="020B0604020202020204" pitchFamily="34" charset="0"/>
                  <a:ea typeface="Calibri" panose="020F0502020204030204" pitchFamily="34" charset="0"/>
                </a:rPr>
                <a:t>Chú ý</a:t>
              </a:r>
            </a:p>
            <a:p>
              <a:pPr lvl="0" algn="just">
                <a:lnSpc>
                  <a:spcPct val="150000"/>
                </a:lnSpc>
                <a:buClr>
                  <a:srgbClr val="4FBED2">
                    <a:lumMod val="50000"/>
                  </a:srgbClr>
                </a:buClr>
              </a:pPr>
              <a:r>
                <a:rPr lang="vi-VN" sz="2000" smtClean="0">
                  <a:latin typeface="Arial" panose="020B0604020202020204" pitchFamily="34" charset="0"/>
                  <a:ea typeface="Calibri" panose="020F0502020204030204" pitchFamily="34" charset="0"/>
                </a:rPr>
                <a:t>Trong </a:t>
              </a:r>
              <a:r>
                <a:rPr lang="vi-VN" sz="2000">
                  <a:latin typeface="Arial" panose="020B0604020202020204" pitchFamily="34" charset="0"/>
                  <a:ea typeface="Calibri" panose="020F0502020204030204" pitchFamily="34" charset="0"/>
                </a:rPr>
                <a:t>bài toán 2, nếu gọi AM là đường cao, các đoạn thẳng </a:t>
              </a:r>
              <a:r>
                <a:rPr lang="vi-VN" sz="2000">
                  <a:latin typeface="Arial" panose="020B0604020202020204" pitchFamily="34" charset="0"/>
                  <a:ea typeface="Calibri" panose="020F0502020204030204" pitchFamily="34" charset="0"/>
                </a:rPr>
                <a:t>AC</a:t>
              </a:r>
              <a:r>
                <a:rPr lang="vi-VN" sz="2000" smtClean="0">
                  <a:latin typeface="Arial" panose="020B0604020202020204" pitchFamily="34" charset="0"/>
                  <a:ea typeface="Calibri" panose="020F0502020204030204" pitchFamily="34" charset="0"/>
                </a:rPr>
                <a:t>,</a:t>
              </a:r>
              <a:r>
                <a:rPr lang="en-US" sz="2000" smtClean="0">
                  <a:latin typeface="Arial" panose="020B0604020202020204" pitchFamily="34" charset="0"/>
                  <a:ea typeface="Calibri" panose="020F0502020204030204" pitchFamily="34" charset="0"/>
                </a:rPr>
                <a:t> </a:t>
              </a:r>
              <a:r>
                <a:rPr lang="vi-VN" sz="2000" smtClean="0">
                  <a:latin typeface="Arial" panose="020B0604020202020204" pitchFamily="34" charset="0"/>
                  <a:ea typeface="Calibri" panose="020F0502020204030204" pitchFamily="34" charset="0"/>
                </a:rPr>
                <a:t>AD </a:t>
              </a:r>
              <a:r>
                <a:rPr lang="vi-VN" sz="2000">
                  <a:latin typeface="Arial" panose="020B0604020202020204" pitchFamily="34" charset="0"/>
                  <a:ea typeface="Calibri" panose="020F0502020204030204" pitchFamily="34" charset="0"/>
                </a:rPr>
                <a:t>là đường xiên thì đoạn thẳng MC được gọi </a:t>
              </a:r>
              <a:r>
                <a:rPr lang="vi-VN" sz="2000">
                  <a:latin typeface="Arial" panose="020B0604020202020204" pitchFamily="34" charset="0"/>
                  <a:ea typeface="Calibri" panose="020F0502020204030204" pitchFamily="34" charset="0"/>
                </a:rPr>
                <a:t>là </a:t>
              </a:r>
              <a:r>
                <a:rPr lang="en-US" sz="2000" smtClean="0">
                  <a:latin typeface="Arial" panose="020B0604020202020204" pitchFamily="34" charset="0"/>
                  <a:ea typeface="Calibri" panose="020F0502020204030204" pitchFamily="34" charset="0"/>
                </a:rPr>
                <a:t>          </a:t>
              </a:r>
              <a:r>
                <a:rPr lang="vi-VN" sz="2000" smtClean="0">
                  <a:latin typeface="Arial" panose="020B0604020202020204" pitchFamily="34" charset="0"/>
                  <a:ea typeface="Calibri" panose="020F0502020204030204" pitchFamily="34" charset="0"/>
                </a:rPr>
                <a:t>hình </a:t>
              </a:r>
              <a:r>
                <a:rPr lang="vi-VN" sz="2000">
                  <a:latin typeface="Arial" panose="020B0604020202020204" pitchFamily="34" charset="0"/>
                  <a:ea typeface="Calibri" panose="020F0502020204030204" pitchFamily="34" charset="0"/>
                </a:rPr>
                <a:t>chiếu của đường xiên AC và đoạn thẳng MD được gọi là hình chiếu của đường xiên AD.</a:t>
              </a:r>
            </a:p>
            <a:p>
              <a:pPr lvl="0" algn="just">
                <a:lnSpc>
                  <a:spcPct val="150000"/>
                </a:lnSpc>
                <a:buClr>
                  <a:srgbClr val="4FBED2">
                    <a:lumMod val="50000"/>
                  </a:srgbClr>
                </a:buClr>
              </a:pPr>
              <a:r>
                <a:rPr lang="vi-VN" sz="2000" smtClean="0">
                  <a:latin typeface="Arial" panose="020B0604020202020204" pitchFamily="34" charset="0"/>
                  <a:ea typeface="Calibri" panose="020F0502020204030204" pitchFamily="34" charset="0"/>
                </a:rPr>
                <a:t>Với </a:t>
              </a:r>
              <a:r>
                <a:rPr lang="vi-VN" sz="2000">
                  <a:latin typeface="Arial" panose="020B0604020202020204" pitchFamily="34" charset="0"/>
                  <a:ea typeface="Calibri" panose="020F0502020204030204" pitchFamily="34" charset="0"/>
                </a:rPr>
                <a:t>cùng 1 đường cao, hình chiếu cảng lớn thì đường xiên càng lớn.</a:t>
              </a:r>
              <a:endParaRPr lang="vi-VN" sz="2000">
                <a:latin typeface="Arial" panose="020B0604020202020204" pitchFamily="34" charset="0"/>
                <a:ea typeface="Calibri" panose="020F0502020204030204" pitchFamily="34" charset="0"/>
              </a:endParaRPr>
            </a:p>
          </p:txBody>
        </p:sp>
      </p:grpSp>
      <p:pic>
        <p:nvPicPr>
          <p:cNvPr id="7" name="Picture 6"/>
          <p:cNvPicPr>
            <a:picLocks noChangeAspect="1"/>
          </p:cNvPicPr>
          <p:nvPr/>
        </p:nvPicPr>
        <p:blipFill>
          <a:blip r:embed="rId3"/>
          <a:stretch>
            <a:fillRect/>
          </a:stretch>
        </p:blipFill>
        <p:spPr>
          <a:xfrm>
            <a:off x="7609402" y="3946740"/>
            <a:ext cx="861572" cy="737927"/>
          </a:xfrm>
          <a:prstGeom prst="rect">
            <a:avLst/>
          </a:prstGeom>
        </p:spPr>
      </p:pic>
      <p:pic>
        <p:nvPicPr>
          <p:cNvPr id="8" name="Picture 7"/>
          <p:cNvPicPr>
            <a:picLocks noChangeAspect="1"/>
          </p:cNvPicPr>
          <p:nvPr/>
        </p:nvPicPr>
        <p:blipFill>
          <a:blip r:embed="rId4"/>
          <a:stretch>
            <a:fillRect/>
          </a:stretch>
        </p:blipFill>
        <p:spPr>
          <a:xfrm>
            <a:off x="7715117" y="864688"/>
            <a:ext cx="755857" cy="658190"/>
          </a:xfrm>
          <a:prstGeom prst="rect">
            <a:avLst/>
          </a:prstGeom>
        </p:spPr>
      </p:pic>
    </p:spTree>
    <p:extLst>
      <p:ext uri="{BB962C8B-B14F-4D97-AF65-F5344CB8AC3E}">
        <p14:creationId xmlns:p14="http://schemas.microsoft.com/office/powerpoint/2010/main" val="2735068876"/>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11" name="Rectangle 10"/>
          <p:cNvSpPr/>
          <p:nvPr/>
        </p:nvSpPr>
        <p:spPr>
          <a:xfrm>
            <a:off x="2929974" y="2956760"/>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9" name="Picture 8"/>
          <p:cNvPicPr>
            <a:picLocks noChangeAspect="1"/>
          </p:cNvPicPr>
          <p:nvPr/>
        </p:nvPicPr>
        <p:blipFill>
          <a:blip r:embed="rId3"/>
          <a:stretch>
            <a:fillRect/>
          </a:stretch>
        </p:blipFill>
        <p:spPr>
          <a:xfrm>
            <a:off x="8110330" y="4183133"/>
            <a:ext cx="520312" cy="520312"/>
          </a:xfrm>
          <a:prstGeom prst="rect">
            <a:avLst/>
          </a:prstGeom>
        </p:spPr>
      </p:pic>
      <p:sp>
        <p:nvSpPr>
          <p:cNvPr id="10" name="Rounded Rectangle 9"/>
          <p:cNvSpPr/>
          <p:nvPr/>
        </p:nvSpPr>
        <p:spPr>
          <a:xfrm>
            <a:off x="8107904" y="1567422"/>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2" name="Rounded Rectangle 11"/>
          <p:cNvSpPr/>
          <p:nvPr/>
        </p:nvSpPr>
        <p:spPr>
          <a:xfrm>
            <a:off x="7457222" y="945148"/>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3" name="Rounded Rectangle 12"/>
          <p:cNvSpPr/>
          <p:nvPr/>
        </p:nvSpPr>
        <p:spPr>
          <a:xfrm>
            <a:off x="8097347" y="915209"/>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grpSp>
        <p:nvGrpSpPr>
          <p:cNvPr id="14" name="Group 13"/>
          <p:cNvGrpSpPr/>
          <p:nvPr/>
        </p:nvGrpSpPr>
        <p:grpSpPr>
          <a:xfrm>
            <a:off x="633492" y="915209"/>
            <a:ext cx="4768464" cy="1938992"/>
            <a:chOff x="1050368" y="921052"/>
            <a:chExt cx="4768464" cy="1938992"/>
          </a:xfrm>
        </p:grpSpPr>
        <p:pic>
          <p:nvPicPr>
            <p:cNvPr id="15" name="Picture 14"/>
            <p:cNvPicPr>
              <a:picLocks noChangeAspect="1"/>
            </p:cNvPicPr>
            <p:nvPr/>
          </p:nvPicPr>
          <p:blipFill>
            <a:blip r:embed="rId4"/>
            <a:stretch>
              <a:fillRect/>
            </a:stretch>
          </p:blipFill>
          <p:spPr>
            <a:xfrm>
              <a:off x="1050368" y="1126865"/>
              <a:ext cx="384841" cy="592864"/>
            </a:xfrm>
            <a:prstGeom prst="rect">
              <a:avLst/>
            </a:prstGeom>
          </p:spPr>
        </p:pic>
        <p:sp>
          <p:nvSpPr>
            <p:cNvPr id="16" name="Rectangle 15"/>
            <p:cNvSpPr/>
            <p:nvPr/>
          </p:nvSpPr>
          <p:spPr>
            <a:xfrm>
              <a:off x="1542039" y="921052"/>
              <a:ext cx="4276793" cy="1938992"/>
            </a:xfrm>
            <a:prstGeom prst="rect">
              <a:avLst/>
            </a:prstGeom>
          </p:spPr>
          <p:txBody>
            <a:bodyPr wrap="square">
              <a:spAutoFit/>
            </a:bodyPr>
            <a:lstStyle/>
            <a:p>
              <a:pPr lvl="0" algn="just">
                <a:lnSpc>
                  <a:spcPct val="150000"/>
                </a:lnSpc>
              </a:pPr>
              <a:r>
                <a:rPr lang="en-US" sz="2000"/>
                <a:t>Cho hình 9.42, trong đó các đoạn thẳng AC, AD, AE đoạn nào có độ dài lớn nhất, đoạn nào có độ dài </a:t>
              </a:r>
              <a:r>
                <a:rPr lang="en-US" sz="2000"/>
                <a:t>nhỏ </a:t>
              </a:r>
              <a:r>
                <a:rPr lang="en-US" sz="2000" smtClean="0"/>
                <a:t>nhất?</a:t>
              </a:r>
            </a:p>
          </p:txBody>
        </p:sp>
      </p:grpSp>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580348" y="1075818"/>
            <a:ext cx="2929557" cy="2097114"/>
          </a:xfrm>
          <a:prstGeom prst="rect">
            <a:avLst/>
          </a:prstGeom>
        </p:spPr>
      </p:pic>
      <p:sp>
        <p:nvSpPr>
          <p:cNvPr id="17" name="Rounded Rectangle 16"/>
          <p:cNvSpPr/>
          <p:nvPr/>
        </p:nvSpPr>
        <p:spPr>
          <a:xfrm>
            <a:off x="797049" y="4219162"/>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8" name="Rounded Rectangle 17"/>
          <p:cNvSpPr/>
          <p:nvPr/>
        </p:nvSpPr>
        <p:spPr>
          <a:xfrm>
            <a:off x="1304284" y="4282680"/>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9" name="Rounded Rectangle 18"/>
          <p:cNvSpPr/>
          <p:nvPr/>
        </p:nvSpPr>
        <p:spPr>
          <a:xfrm>
            <a:off x="825912" y="3774848"/>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mc:AlternateContent xmlns:mc="http://schemas.openxmlformats.org/markup-compatibility/2006">
        <mc:Choice xmlns:a14="http://schemas.microsoft.com/office/drawing/2010/main" Requires="a14">
          <p:sp>
            <p:nvSpPr>
              <p:cNvPr id="20" name="Rectangle 19"/>
              <p:cNvSpPr/>
              <p:nvPr/>
            </p:nvSpPr>
            <p:spPr>
              <a:xfrm>
                <a:off x="1125163" y="3459429"/>
                <a:ext cx="4822413" cy="1015663"/>
              </a:xfrm>
              <a:prstGeom prst="rect">
                <a:avLst/>
              </a:prstGeom>
            </p:spPr>
            <p:txBody>
              <a:bodyPr wrap="square">
                <a:spAutoFit/>
              </a:bodyPr>
              <a:lstStyle/>
              <a:p>
                <a:pPr algn="just">
                  <a:lnSpc>
                    <a:spcPct val="150000"/>
                  </a:lnSpc>
                  <a:spcBef>
                    <a:spcPts val="600"/>
                  </a:spcBef>
                  <a:spcAft>
                    <a:spcPts val="600"/>
                  </a:spcAft>
                </a:pPr>
                <a:r>
                  <a:rPr lang="en-US" sz="2000" smtClean="0">
                    <a:latin typeface="+mn-lt"/>
                    <a:ea typeface="Arial" panose="020B0604020202020204" pitchFamily="34" charset="0"/>
                    <a:cs typeface="Times New Roman" panose="02020603050405020304" pitchFamily="18" charset="0"/>
                  </a:rPr>
                  <a:t>Do </a:t>
                </a:r>
                <a14:m>
                  <m:oMath xmlns:m="http://schemas.openxmlformats.org/officeDocument/2006/math">
                    <m:r>
                      <a:rPr lang="en-US" sz="2000" i="1">
                        <a:effectLst/>
                        <a:latin typeface="+mn-lt"/>
                        <a:ea typeface="Arial" panose="020B0604020202020204" pitchFamily="34" charset="0"/>
                        <a:cs typeface="Times New Roman" panose="02020603050405020304" pitchFamily="18" charset="0"/>
                      </a:rPr>
                      <m:t>𝐻𝐷</m:t>
                    </m:r>
                    <m:r>
                      <a:rPr lang="en-US" sz="2000" i="1">
                        <a:effectLst/>
                        <a:latin typeface="+mn-lt"/>
                        <a:ea typeface="Arial" panose="020B0604020202020204" pitchFamily="34" charset="0"/>
                        <a:cs typeface="Times New Roman" panose="02020603050405020304" pitchFamily="18" charset="0"/>
                      </a:rPr>
                      <m:t>&lt;</m:t>
                    </m:r>
                    <m:r>
                      <a:rPr lang="en-US" sz="2000" i="1">
                        <a:effectLst/>
                        <a:latin typeface="+mn-lt"/>
                        <a:ea typeface="Arial" panose="020B0604020202020204" pitchFamily="34" charset="0"/>
                        <a:cs typeface="Times New Roman" panose="02020603050405020304" pitchFamily="18" charset="0"/>
                      </a:rPr>
                      <m:t>𝐻𝐶</m:t>
                    </m:r>
                    <m:r>
                      <a:rPr lang="en-US" sz="2000" i="1">
                        <a:effectLst/>
                        <a:latin typeface="+mn-lt"/>
                        <a:ea typeface="Arial" panose="020B0604020202020204" pitchFamily="34" charset="0"/>
                        <a:cs typeface="Times New Roman" panose="02020603050405020304" pitchFamily="18" charset="0"/>
                      </a:rPr>
                      <m:t>&lt;</m:t>
                    </m:r>
                    <m:r>
                      <a:rPr lang="en-US" sz="2000" i="1">
                        <a:effectLst/>
                        <a:latin typeface="+mn-lt"/>
                        <a:ea typeface="Arial" panose="020B0604020202020204" pitchFamily="34" charset="0"/>
                        <a:cs typeface="Times New Roman" panose="02020603050405020304" pitchFamily="18" charset="0"/>
                      </a:rPr>
                      <m:t>𝐻𝐸</m:t>
                    </m:r>
                  </m:oMath>
                </a14:m>
                <a:r>
                  <a:rPr lang="en-US" sz="2000">
                    <a:effectLst/>
                    <a:latin typeface="+mn-lt"/>
                    <a:ea typeface="Dotum" panose="020B0600000101010101" pitchFamily="34" charset="-127"/>
                    <a:cs typeface="Times New Roman" panose="02020603050405020304" pitchFamily="18" charset="0"/>
                  </a:rPr>
                  <a:t> nên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𝐴𝐷</m:t>
                    </m:r>
                    <m:r>
                      <a:rPr lang="en-US" sz="2000" i="1">
                        <a:effectLst/>
                        <a:latin typeface="+mn-lt"/>
                        <a:ea typeface="Dotum" panose="020B0600000101010101" pitchFamily="34" charset="-127"/>
                        <a:cs typeface="Times New Roman" panose="02020603050405020304" pitchFamily="18" charset="0"/>
                      </a:rPr>
                      <m:t>&lt;</m:t>
                    </m:r>
                    <m:r>
                      <a:rPr lang="en-US" sz="2000" i="1">
                        <a:effectLst/>
                        <a:latin typeface="+mn-lt"/>
                        <a:ea typeface="Dotum" panose="020B0600000101010101" pitchFamily="34" charset="-127"/>
                        <a:cs typeface="Times New Roman" panose="02020603050405020304" pitchFamily="18" charset="0"/>
                      </a:rPr>
                      <m:t>𝐴𝐶</m:t>
                    </m:r>
                    <m:r>
                      <a:rPr lang="en-US" sz="2000" i="1">
                        <a:effectLst/>
                        <a:latin typeface="+mn-lt"/>
                        <a:ea typeface="Dotum" panose="020B0600000101010101" pitchFamily="34" charset="-127"/>
                        <a:cs typeface="Times New Roman" panose="02020603050405020304" pitchFamily="18" charset="0"/>
                      </a:rPr>
                      <m:t>&lt;</m:t>
                    </m:r>
                    <m:r>
                      <a:rPr lang="en-US" sz="2000" i="1">
                        <a:effectLst/>
                        <a:latin typeface="+mn-lt"/>
                        <a:ea typeface="Dotum" panose="020B0600000101010101" pitchFamily="34" charset="-127"/>
                        <a:cs typeface="Times New Roman" panose="02020603050405020304" pitchFamily="18" charset="0"/>
                      </a:rPr>
                      <m:t>𝐴𝐸</m:t>
                    </m:r>
                  </m:oMath>
                </a14:m>
                <a:r>
                  <a:rPr lang="en-US" sz="2000">
                    <a:effectLst/>
                    <a:latin typeface="+mn-lt"/>
                    <a:ea typeface="Dotum" panose="020B0600000101010101" pitchFamily="34" charset="-127"/>
                    <a:cs typeface="Times New Roman" panose="02020603050405020304" pitchFamily="18" charset="0"/>
                  </a:rPr>
                  <a:t>. Vậy đoạn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𝐴𝐸</m:t>
                    </m:r>
                  </m:oMath>
                </a14:m>
                <a:r>
                  <a:rPr lang="en-US" sz="2000">
                    <a:effectLst/>
                    <a:latin typeface="+mn-lt"/>
                    <a:ea typeface="Dotum" panose="020B0600000101010101" pitchFamily="34" charset="-127"/>
                    <a:cs typeface="Times New Roman" panose="02020603050405020304" pitchFamily="18" charset="0"/>
                  </a:rPr>
                  <a:t> có độ dài lớn nhất.</a:t>
                </a:r>
                <a:endParaRPr lang="en-US" sz="2000">
                  <a:effectLst/>
                  <a:latin typeface="+mn-lt"/>
                  <a:ea typeface="Arial" panose="020B0604020202020204" pitchFamily="34" charset="0"/>
                  <a:cs typeface="Times New Roman" panose="02020603050405020304" pitchFamily="18" charset="0"/>
                </a:endParaRPr>
              </a:p>
            </p:txBody>
          </p:sp>
        </mc:Choice>
        <mc:Fallback>
          <p:sp>
            <p:nvSpPr>
              <p:cNvPr id="20" name="Rectangle 19"/>
              <p:cNvSpPr>
                <a:spLocks noRot="1" noChangeAspect="1" noMove="1" noResize="1" noEditPoints="1" noAdjustHandles="1" noChangeArrowheads="1" noChangeShapeType="1" noTextEdit="1"/>
              </p:cNvSpPr>
              <p:nvPr/>
            </p:nvSpPr>
            <p:spPr>
              <a:xfrm>
                <a:off x="1125163" y="3459429"/>
                <a:ext cx="4822413" cy="1015663"/>
              </a:xfrm>
              <a:prstGeom prst="rect">
                <a:avLst/>
              </a:prstGeom>
              <a:blipFill>
                <a:blip r:embed="rId7"/>
                <a:stretch>
                  <a:fillRect l="-1391" r="-1264" b="-4192"/>
                </a:stretch>
              </a:blipFill>
            </p:spPr>
            <p:txBody>
              <a:bodyPr/>
              <a:lstStyle/>
              <a:p>
                <a:r>
                  <a:rPr lang="en-US">
                    <a:noFill/>
                  </a:rPr>
                  <a:t> </a:t>
                </a:r>
              </a:p>
            </p:txBody>
          </p:sp>
        </mc:Fallback>
      </mc:AlternateContent>
    </p:spTree>
    <p:extLst>
      <p:ext uri="{BB962C8B-B14F-4D97-AF65-F5344CB8AC3E}">
        <p14:creationId xmlns:p14="http://schemas.microsoft.com/office/powerpoint/2010/main" val="4152661967"/>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0">
                                            <p:txEl>
                                              <p:pRg st="0" end="0"/>
                                            </p:txEl>
                                          </p:spTgt>
                                        </p:tgtEl>
                                        <p:attrNameLst>
                                          <p:attrName>style.visibility</p:attrName>
                                        </p:attrNameLst>
                                      </p:cBhvr>
                                      <p:to>
                                        <p:strVal val="visible"/>
                                      </p:to>
                                    </p:set>
                                    <p:animEffect transition="in" filter="wipe(up)">
                                      <p:cBhvr>
                                        <p:cTn id="20"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6" name="TextBox 5"/>
          <p:cNvSpPr txBox="1"/>
          <p:nvPr/>
        </p:nvSpPr>
        <p:spPr>
          <a:xfrm>
            <a:off x="3582401" y="425289"/>
            <a:ext cx="1903997" cy="60016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smtClean="0">
                <a:ln>
                  <a:noFill/>
                </a:ln>
                <a:solidFill>
                  <a:srgbClr val="070185"/>
                </a:solidFill>
                <a:effectLst/>
                <a:uLnTx/>
                <a:uFillTx/>
                <a:latin typeface="Arial"/>
                <a:ea typeface="+mn-ea"/>
                <a:cs typeface="Arial" panose="020B0604020202020204" pitchFamily="34" charset="0"/>
              </a:rPr>
              <a:t>Luyện tập 3</a:t>
            </a:r>
            <a:endParaRPr kumimoji="0" lang="en-US" sz="2200" b="1" i="0" u="none" strike="noStrike" kern="1200" cap="none" spc="0" normalizeH="0" baseline="0" noProof="0">
              <a:ln>
                <a:noFill/>
              </a:ln>
              <a:solidFill>
                <a:srgbClr val="070185"/>
              </a:solidFill>
              <a:effectLst/>
              <a:uLnTx/>
              <a:uFillTx/>
              <a:latin typeface="Arial"/>
              <a:ea typeface="+mn-ea"/>
              <a:cs typeface="Arial" panose="020B0604020202020204" pitchFamily="34" charset="0"/>
            </a:endParaRPr>
          </a:p>
        </p:txBody>
      </p:sp>
      <p:sp>
        <p:nvSpPr>
          <p:cNvPr id="21" name="Rounded Rectangle 20"/>
          <p:cNvSpPr/>
          <p:nvPr/>
        </p:nvSpPr>
        <p:spPr>
          <a:xfrm>
            <a:off x="8107904" y="1567422"/>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2" name="Rounded Rectangle 21"/>
          <p:cNvSpPr/>
          <p:nvPr/>
        </p:nvSpPr>
        <p:spPr>
          <a:xfrm>
            <a:off x="7457222" y="945148"/>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3" name="Rectangle 22"/>
          <p:cNvSpPr/>
          <p:nvPr/>
        </p:nvSpPr>
        <p:spPr>
          <a:xfrm>
            <a:off x="548807" y="1042743"/>
            <a:ext cx="7971183" cy="2169825"/>
          </a:xfrm>
          <a:prstGeom prst="rect">
            <a:avLst/>
          </a:prstGeom>
        </p:spPr>
        <p:txBody>
          <a:bodyPr wrap="square">
            <a:spAutoFit/>
          </a:bodyPr>
          <a:lstStyle/>
          <a:p>
            <a:pPr algn="just">
              <a:lnSpc>
                <a:spcPct val="150000"/>
              </a:lnSpc>
            </a:pPr>
            <a:r>
              <a:rPr lang="vi-VN" sz="1800">
                <a:latin typeface="+mn-lt"/>
              </a:rPr>
              <a:t>Trước đây chúng ta thừa nhận định lí về trường hợp bằng nhau đặc biệt của hai tam giác vuông: "Nếu một cạnh góc vuông và cạnh huyền của tam giác vuông này bằng một cạnh góc vuông và cạnh huyền của tam giác vuông kia thì hai tam giác vuông đó bằng </a:t>
            </a:r>
            <a:r>
              <a:rPr lang="vi-VN" sz="1800">
                <a:latin typeface="+mn-lt"/>
              </a:rPr>
              <a:t>nhau</a:t>
            </a:r>
            <a:r>
              <a:rPr lang="vi-VN" sz="1800">
                <a:latin typeface="+mn-lt"/>
              </a:rPr>
              <a:t>”. Áp dụng định </a:t>
            </a:r>
            <a:r>
              <a:rPr lang="vi-VN" sz="1800">
                <a:latin typeface="+mn-lt"/>
              </a:rPr>
              <a:t>lí </a:t>
            </a:r>
            <a:r>
              <a:rPr lang="vi-VN" sz="1800" smtClean="0">
                <a:latin typeface="+mn-lt"/>
              </a:rPr>
              <a:t>Pythagore</a:t>
            </a:r>
            <a:r>
              <a:rPr lang="en-US" sz="1800" smtClean="0">
                <a:latin typeface="+mn-lt"/>
              </a:rPr>
              <a:t>, em hãy chứng minh định lí trên.</a:t>
            </a:r>
            <a:endParaRPr lang="vi-VN" sz="1800">
              <a:latin typeface="+mn-lt"/>
            </a:endParaRPr>
          </a:p>
        </p:txBody>
      </p:sp>
      <p:pic>
        <p:nvPicPr>
          <p:cNvPr id="25" name="Picture 24"/>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Lst>
          </a:blip>
          <a:stretch>
            <a:fillRect/>
          </a:stretch>
        </p:blipFill>
        <p:spPr>
          <a:xfrm>
            <a:off x="4774892" y="3110546"/>
            <a:ext cx="3661126" cy="1719198"/>
          </a:xfrm>
          <a:prstGeom prst="rect">
            <a:avLst/>
          </a:prstGeom>
        </p:spPr>
      </p:pic>
      <p:sp>
        <p:nvSpPr>
          <p:cNvPr id="27" name="Rounded Rectangle 26"/>
          <p:cNvSpPr/>
          <p:nvPr/>
        </p:nvSpPr>
        <p:spPr>
          <a:xfrm>
            <a:off x="797049" y="4219162"/>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8" name="Rounded Rectangle 27"/>
          <p:cNvSpPr/>
          <p:nvPr/>
        </p:nvSpPr>
        <p:spPr>
          <a:xfrm>
            <a:off x="1350228" y="4299216"/>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9" name="Rounded Rectangle 28"/>
          <p:cNvSpPr/>
          <p:nvPr/>
        </p:nvSpPr>
        <p:spPr>
          <a:xfrm>
            <a:off x="797666" y="3685681"/>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mc:AlternateContent xmlns:mc="http://schemas.openxmlformats.org/markup-compatibility/2006">
        <mc:Choice xmlns:a14="http://schemas.microsoft.com/office/drawing/2010/main" Requires="a14">
          <p:graphicFrame>
            <p:nvGraphicFramePr>
              <p:cNvPr id="30" name="Table 29"/>
              <p:cNvGraphicFramePr>
                <a:graphicFrameLocks noGrp="1"/>
              </p:cNvGraphicFramePr>
              <p:nvPr>
                <p:extLst>
                  <p:ext uri="{D42A27DB-BD31-4B8C-83A1-F6EECF244321}">
                    <p14:modId xmlns:p14="http://schemas.microsoft.com/office/powerpoint/2010/main" val="1447647288"/>
                  </p:ext>
                </p:extLst>
              </p:nvPr>
            </p:nvGraphicFramePr>
            <p:xfrm>
              <a:off x="548807" y="3229859"/>
              <a:ext cx="3508636" cy="1480573"/>
            </p:xfrm>
            <a:graphic>
              <a:graphicData uri="http://schemas.openxmlformats.org/drawingml/2006/table">
                <a:tbl>
                  <a:tblPr firstRow="1" firstCol="1" bandRow="1"/>
                  <a:tblGrid>
                    <a:gridCol w="500076">
                      <a:extLst>
                        <a:ext uri="{9D8B030D-6E8A-4147-A177-3AD203B41FA5}">
                          <a16:colId xmlns:a16="http://schemas.microsoft.com/office/drawing/2014/main" val="3509545832"/>
                        </a:ext>
                      </a:extLst>
                    </a:gridCol>
                    <a:gridCol w="3008560">
                      <a:extLst>
                        <a:ext uri="{9D8B030D-6E8A-4147-A177-3AD203B41FA5}">
                          <a16:colId xmlns:a16="http://schemas.microsoft.com/office/drawing/2014/main" val="442840815"/>
                        </a:ext>
                      </a:extLst>
                    </a:gridCol>
                  </a:tblGrid>
                  <a:tr h="606756">
                    <a:tc>
                      <a:txBody>
                        <a:bodyPr/>
                        <a:lstStyle/>
                        <a:p>
                          <a:pPr algn="ctr">
                            <a:lnSpc>
                              <a:spcPct val="150000"/>
                            </a:lnSpc>
                            <a:spcBef>
                              <a:spcPts val="600"/>
                            </a:spcBef>
                            <a:spcAft>
                              <a:spcPts val="600"/>
                            </a:spcAft>
                          </a:pPr>
                          <a:r>
                            <a:rPr lang="en-US" sz="1700">
                              <a:effectLst/>
                              <a:latin typeface="+mn-lt"/>
                              <a:ea typeface="Dotum" panose="020B0600000101010101" pitchFamily="34" charset="-127"/>
                              <a:cs typeface="Times New Roman" panose="02020603050405020304" pitchFamily="18" charset="0"/>
                            </a:rPr>
                            <a:t>GT</a:t>
                          </a:r>
                          <a:endParaRPr lang="en-US" sz="1700">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 xmlns:m="http://schemas.openxmlformats.org/officeDocument/2006/math">
                              <m:r>
                                <a:rPr lang="en-US" sz="1700" i="1" smtClean="0">
                                  <a:effectLst/>
                                  <a:latin typeface="+mn-lt"/>
                                  <a:ea typeface="Dotum" panose="020B0600000101010101" pitchFamily="34" charset="-127"/>
                                  <a:cs typeface="Times New Roman" panose="02020603050405020304" pitchFamily="18" charset="0"/>
                                </a:rPr>
                                <m:t>∆</m:t>
                              </m:r>
                              <m:r>
                                <a:rPr lang="en-US" sz="1700" i="1" smtClean="0">
                                  <a:effectLst/>
                                  <a:latin typeface="+mn-lt"/>
                                  <a:ea typeface="Dotum" panose="020B0600000101010101" pitchFamily="34" charset="-127"/>
                                  <a:cs typeface="Times New Roman" panose="02020603050405020304" pitchFamily="18" charset="0"/>
                                </a:rPr>
                                <m:t>𝐴𝐵𝐶</m:t>
                              </m:r>
                            </m:oMath>
                          </a14:m>
                          <a:r>
                            <a:rPr lang="en-US" sz="1700">
                              <a:effectLst/>
                              <a:latin typeface="+mn-lt"/>
                              <a:ea typeface="Dotum" panose="020B0600000101010101" pitchFamily="34" charset="-127"/>
                              <a:cs typeface="Times New Roman" panose="02020603050405020304" pitchFamily="18" charset="0"/>
                            </a:rPr>
                            <a:t> ,</a:t>
                          </a:r>
                          <a:r>
                            <a:rPr lang="en-US" sz="1700" smtClean="0">
                              <a:effectLst/>
                              <a:ea typeface="Dotum" panose="020B0600000101010101" pitchFamily="34" charset="-127"/>
                              <a:cs typeface="Times New Roman" panose="02020603050405020304" pitchFamily="18" charset="0"/>
                            </a:rPr>
                            <a:t>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𝐴</m:t>
                              </m:r>
                              <m: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𝐵</m:t>
                              </m:r>
                              <m: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𝐶</m:t>
                              </m:r>
                              <m: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t>′</m:t>
                              </m:r>
                            </m:oMath>
                          </a14:m>
                          <a:r>
                            <a:rPr lang="en-US" sz="1700" smtClean="0">
                              <a:effectLst/>
                              <a:latin typeface="+mn-lt"/>
                              <a:ea typeface="Dotum" panose="020B0600000101010101" pitchFamily="34" charset="-127"/>
                              <a:cs typeface="Times New Roman" panose="02020603050405020304" pitchFamily="18" charset="0"/>
                            </a:rPr>
                            <a:t>,</a:t>
                          </a:r>
                          <a:r>
                            <a:rPr lang="en-US" sz="1700">
                              <a:effectLst/>
                              <a:latin typeface="+mn-lt"/>
                              <a:ea typeface="Dotum" panose="020B0600000101010101" pitchFamily="34" charset="-127"/>
                              <a:cs typeface="Times New Roman" panose="02020603050405020304" pitchFamily="18" charset="0"/>
                            </a:rPr>
                            <a:t> </a:t>
                          </a:r>
                          <a14:m>
                            <m:oMath xmlns:m="http://schemas.openxmlformats.org/officeDocument/2006/math">
                              <m:acc>
                                <m:accPr>
                                  <m:chr m:val="̂"/>
                                  <m:ctrlPr>
                                    <a:rPr lang="en-US" sz="1700" i="1">
                                      <a:effectLst/>
                                      <a:latin typeface="+mn-lt"/>
                                      <a:ea typeface="Dotum" panose="020B0600000101010101" pitchFamily="34" charset="-127"/>
                                      <a:cs typeface="Times New Roman" panose="02020603050405020304" pitchFamily="18" charset="0"/>
                                    </a:rPr>
                                  </m:ctrlPr>
                                </m:accPr>
                                <m:e>
                                  <m:r>
                                    <a:rPr lang="en-US" sz="1700" i="1">
                                      <a:effectLst/>
                                      <a:latin typeface="+mn-lt"/>
                                      <a:ea typeface="Dotum" panose="020B0600000101010101" pitchFamily="34" charset="-127"/>
                                      <a:cs typeface="Times New Roman" panose="02020603050405020304" pitchFamily="18" charset="0"/>
                                    </a:rPr>
                                    <m:t>𝐴</m:t>
                                  </m:r>
                                </m:e>
                              </m:acc>
                              <m: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700" i="1" smtClean="0">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1700" i="1">
                                      <a:effectLst/>
                                      <a:latin typeface="Cambria Math" panose="02040503050406030204" pitchFamily="18" charset="0"/>
                                      <a:ea typeface="Dotum" panose="020B0600000101010101" pitchFamily="34" charset="-127"/>
                                      <a:cs typeface="Times New Roman" panose="02020603050405020304" pitchFamily="18" charset="0"/>
                                    </a:rPr>
                                    <m:t>𝐴</m:t>
                                  </m:r>
                                  <m: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t>′</m:t>
                                  </m:r>
                                </m:e>
                              </m:acc>
                              <m:r>
                                <a:rPr lang="en-US" sz="1700" i="1">
                                  <a:effectLst/>
                                  <a:latin typeface="+mn-lt"/>
                                  <a:ea typeface="Dotum" panose="020B0600000101010101" pitchFamily="34" charset="-127"/>
                                  <a:cs typeface="Times New Roman" panose="02020603050405020304" pitchFamily="18" charset="0"/>
                                </a:rPr>
                                <m:t>=</m:t>
                              </m:r>
                              <m:sSup>
                                <m:sSupPr>
                                  <m:ctrlPr>
                                    <a:rPr lang="en-US" sz="1700" i="1">
                                      <a:effectLst/>
                                      <a:latin typeface="+mn-lt"/>
                                      <a:ea typeface="Dotum" panose="020B0600000101010101" pitchFamily="34" charset="-127"/>
                                      <a:cs typeface="Times New Roman" panose="02020603050405020304" pitchFamily="18" charset="0"/>
                                    </a:rPr>
                                  </m:ctrlPr>
                                </m:sSupPr>
                                <m:e>
                                  <m:r>
                                    <a:rPr lang="en-US" sz="1700" i="1">
                                      <a:effectLst/>
                                      <a:latin typeface="+mn-lt"/>
                                      <a:ea typeface="Dotum" panose="020B0600000101010101" pitchFamily="34" charset="-127"/>
                                      <a:cs typeface="Times New Roman" panose="02020603050405020304" pitchFamily="18" charset="0"/>
                                    </a:rPr>
                                    <m:t>90</m:t>
                                  </m:r>
                                </m:e>
                                <m:sup>
                                  <m:r>
                                    <a:rPr lang="en-US" sz="1700" i="1">
                                      <a:effectLst/>
                                      <a:latin typeface="+mn-lt"/>
                                      <a:ea typeface="Dotum" panose="020B0600000101010101" pitchFamily="34" charset="-127"/>
                                      <a:cs typeface="Times New Roman" panose="02020603050405020304" pitchFamily="18" charset="0"/>
                                    </a:rPr>
                                    <m:t>𝑜</m:t>
                                  </m:r>
                                </m:sup>
                              </m:sSup>
                              <m: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 </m:t>
                              </m:r>
                            </m:oMath>
                          </a14:m>
                          <a:endParaRPr lang="en-US" sz="1700" b="0" i="0" smtClean="0">
                            <a:effectLst/>
                            <a:latin typeface="Cambria Math" panose="02040503050406030204" pitchFamily="18" charset="0"/>
                            <a:ea typeface="Dotum" panose="020B0600000101010101" pitchFamily="34" charset="-127"/>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m:rPr>
                                    <m:sty m:val="p"/>
                                  </m:rP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AB</m:t>
                                </m:r>
                                <m: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A</m:t>
                                    </m:r>
                                  </m:e>
                                  <m:sup>
                                    <m: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B</m:t>
                                    </m:r>
                                  </m:e>
                                  <m:sup>
                                    <m: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m:t>
                                    </m:r>
                                  </m:sup>
                                </m:sSup>
                                <m: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 </m:t>
                                </m:r>
                                <m:r>
                                  <m:rPr>
                                    <m:sty m:val="p"/>
                                  </m:rP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BC</m:t>
                                </m:r>
                                <m: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B</m:t>
                                    </m:r>
                                  </m:e>
                                  <m:sup>
                                    <m: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m:t>
                                    </m:r>
                                  </m:sup>
                                </m:sSup>
                                <m:r>
                                  <m:rPr>
                                    <m:sty m:val="p"/>
                                  </m:rP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C</m:t>
                                </m:r>
                                <m: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sz="1700" b="0" smtClean="0">
                            <a:effectLst/>
                            <a:latin typeface="+mn-lt"/>
                            <a:ea typeface="Dotum" panose="020B0600000101010101" pitchFamily="34" charset="-127"/>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6714528"/>
                      </a:ext>
                    </a:extLst>
                  </a:tr>
                  <a:tr h="508324">
                    <a:tc>
                      <a:txBody>
                        <a:bodyPr/>
                        <a:lstStyle/>
                        <a:p>
                          <a:pPr algn="ctr">
                            <a:lnSpc>
                              <a:spcPct val="150000"/>
                            </a:lnSpc>
                            <a:spcBef>
                              <a:spcPts val="600"/>
                            </a:spcBef>
                            <a:spcAft>
                              <a:spcPts val="600"/>
                            </a:spcAft>
                          </a:pPr>
                          <a:r>
                            <a:rPr lang="en-US" sz="1700">
                              <a:effectLst/>
                              <a:latin typeface="+mn-lt"/>
                              <a:ea typeface="Dotum" panose="020B0600000101010101" pitchFamily="34" charset="-127"/>
                              <a:cs typeface="Times New Roman" panose="02020603050405020304" pitchFamily="18" charset="0"/>
                            </a:rPr>
                            <a:t>KL</a:t>
                          </a:r>
                          <a:endParaRPr lang="en-US" sz="1700">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Bef>
                              <a:spcPts val="600"/>
                            </a:spcBef>
                            <a:spcAft>
                              <a:spcPts val="600"/>
                            </a:spcAft>
                          </a:pPr>
                          <a14:m>
                            <m:oMath xmlns:m="http://schemas.openxmlformats.org/officeDocument/2006/math">
                              <m:r>
                                <a:rPr lang="en-US" sz="170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700" i="1" smtClean="0">
                                  <a:effectLst/>
                                  <a:latin typeface="Cambria Math" panose="02040503050406030204" pitchFamily="18" charset="0"/>
                                  <a:ea typeface="Dotum" panose="020B0600000101010101" pitchFamily="34" charset="-127"/>
                                  <a:cs typeface="Times New Roman" panose="02020603050405020304" pitchFamily="18" charset="0"/>
                                </a:rPr>
                                <m:t>𝐴𝐵𝐶</m:t>
                              </m:r>
                              <m: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𝐴</m:t>
                              </m:r>
                              <m: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𝐵</m:t>
                              </m:r>
                              <m: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𝐶</m:t>
                              </m:r>
                              <m: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t>′</m:t>
                              </m:r>
                            </m:oMath>
                          </a14:m>
                          <a:r>
                            <a:rPr lang="en-US" sz="1700">
                              <a:effectLst/>
                              <a:latin typeface="+mn-lt"/>
                              <a:ea typeface="Dotum" panose="020B0600000101010101" pitchFamily="34" charset="-127"/>
                              <a:cs typeface="Times New Roman" panose="02020603050405020304" pitchFamily="18" charset="0"/>
                            </a:rPr>
                            <a:t> </a:t>
                          </a:r>
                          <a:endParaRPr lang="en-US" sz="1700">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287373802"/>
                      </a:ext>
                    </a:extLst>
                  </a:tr>
                </a:tbl>
              </a:graphicData>
            </a:graphic>
          </p:graphicFrame>
        </mc:Choice>
        <mc:Fallback>
          <p:graphicFrame>
            <p:nvGraphicFramePr>
              <p:cNvPr id="30" name="Table 29"/>
              <p:cNvGraphicFramePr>
                <a:graphicFrameLocks noGrp="1"/>
              </p:cNvGraphicFramePr>
              <p:nvPr>
                <p:extLst>
                  <p:ext uri="{D42A27DB-BD31-4B8C-83A1-F6EECF244321}">
                    <p14:modId xmlns:p14="http://schemas.microsoft.com/office/powerpoint/2010/main" val="1447647288"/>
                  </p:ext>
                </p:extLst>
              </p:nvPr>
            </p:nvGraphicFramePr>
            <p:xfrm>
              <a:off x="548807" y="3229859"/>
              <a:ext cx="3508636" cy="1480573"/>
            </p:xfrm>
            <a:graphic>
              <a:graphicData uri="http://schemas.openxmlformats.org/drawingml/2006/table">
                <a:tbl>
                  <a:tblPr firstRow="1" firstCol="1" bandRow="1"/>
                  <a:tblGrid>
                    <a:gridCol w="500076">
                      <a:extLst>
                        <a:ext uri="{9D8B030D-6E8A-4147-A177-3AD203B41FA5}">
                          <a16:colId xmlns:a16="http://schemas.microsoft.com/office/drawing/2014/main" val="3509545832"/>
                        </a:ext>
                      </a:extLst>
                    </a:gridCol>
                    <a:gridCol w="3008560">
                      <a:extLst>
                        <a:ext uri="{9D8B030D-6E8A-4147-A177-3AD203B41FA5}">
                          <a16:colId xmlns:a16="http://schemas.microsoft.com/office/drawing/2014/main" val="442840815"/>
                        </a:ext>
                      </a:extLst>
                    </a:gridCol>
                  </a:tblGrid>
                  <a:tr h="972249">
                    <a:tc>
                      <a:txBody>
                        <a:bodyPr/>
                        <a:lstStyle/>
                        <a:p>
                          <a:pPr algn="ctr">
                            <a:lnSpc>
                              <a:spcPct val="150000"/>
                            </a:lnSpc>
                            <a:spcBef>
                              <a:spcPts val="600"/>
                            </a:spcBef>
                            <a:spcAft>
                              <a:spcPts val="600"/>
                            </a:spcAft>
                          </a:pPr>
                          <a:r>
                            <a:rPr lang="en-US" sz="1700">
                              <a:effectLst/>
                              <a:latin typeface="+mn-lt"/>
                              <a:ea typeface="Dotum" panose="020B0600000101010101" pitchFamily="34" charset="-127"/>
                              <a:cs typeface="Times New Roman" panose="02020603050405020304" pitchFamily="18" charset="0"/>
                            </a:rPr>
                            <a:t>GT</a:t>
                          </a:r>
                          <a:endParaRPr lang="en-US" sz="1700">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5"/>
                          <a:stretch>
                            <a:fillRect l="-16599" r="-202" b="-55000"/>
                          </a:stretch>
                        </a:blipFill>
                      </a:tcPr>
                    </a:tc>
                    <a:extLst>
                      <a:ext uri="{0D108BD9-81ED-4DB2-BD59-A6C34878D82A}">
                        <a16:rowId xmlns:a16="http://schemas.microsoft.com/office/drawing/2014/main" val="4066714528"/>
                      </a:ext>
                    </a:extLst>
                  </a:tr>
                  <a:tr h="508324">
                    <a:tc>
                      <a:txBody>
                        <a:bodyPr/>
                        <a:lstStyle/>
                        <a:p>
                          <a:pPr algn="ctr">
                            <a:lnSpc>
                              <a:spcPct val="150000"/>
                            </a:lnSpc>
                            <a:spcBef>
                              <a:spcPts val="600"/>
                            </a:spcBef>
                            <a:spcAft>
                              <a:spcPts val="600"/>
                            </a:spcAft>
                          </a:pPr>
                          <a:r>
                            <a:rPr lang="en-US" sz="1700">
                              <a:effectLst/>
                              <a:latin typeface="+mn-lt"/>
                              <a:ea typeface="Dotum" panose="020B0600000101010101" pitchFamily="34" charset="-127"/>
                              <a:cs typeface="Times New Roman" panose="02020603050405020304" pitchFamily="18" charset="0"/>
                            </a:rPr>
                            <a:t>KL</a:t>
                          </a:r>
                          <a:endParaRPr lang="en-US" sz="1700">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blipFill>
                          <a:blip r:embed="rId5"/>
                          <a:stretch>
                            <a:fillRect l="-16599" t="-190476" r="-202" b="-4762"/>
                          </a:stretch>
                        </a:blipFill>
                      </a:tcPr>
                    </a:tc>
                    <a:extLst>
                      <a:ext uri="{0D108BD9-81ED-4DB2-BD59-A6C34878D82A}">
                        <a16:rowId xmlns:a16="http://schemas.microsoft.com/office/drawing/2014/main" val="1287373802"/>
                      </a:ext>
                    </a:extLst>
                  </a:tr>
                </a:tbl>
              </a:graphicData>
            </a:graphic>
          </p:graphicFrame>
        </mc:Fallback>
      </mc:AlternateContent>
    </p:spTree>
    <p:extLst>
      <p:ext uri="{BB962C8B-B14F-4D97-AF65-F5344CB8AC3E}">
        <p14:creationId xmlns:p14="http://schemas.microsoft.com/office/powerpoint/2010/main" val="4017220210"/>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anim calcmode="lin" valueType="num">
                                      <p:cBhvr>
                                        <p:cTn id="18" dur="500" fill="hold"/>
                                        <p:tgtEl>
                                          <p:spTgt spid="30"/>
                                        </p:tgtEl>
                                        <p:attrNameLst>
                                          <p:attrName>ppt_x</p:attrName>
                                        </p:attrNameLst>
                                      </p:cBhvr>
                                      <p:tavLst>
                                        <p:tav tm="0">
                                          <p:val>
                                            <p:strVal val="#ppt_x"/>
                                          </p:val>
                                        </p:tav>
                                        <p:tav tm="100000">
                                          <p:val>
                                            <p:strVal val="#ppt_x"/>
                                          </p:val>
                                        </p:tav>
                                      </p:tavLst>
                                    </p:anim>
                                    <p:anim calcmode="lin" valueType="num">
                                      <p:cBhvr>
                                        <p:cTn id="19" dur="5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21" name="Rounded Rectangle 20"/>
          <p:cNvSpPr/>
          <p:nvPr/>
        </p:nvSpPr>
        <p:spPr>
          <a:xfrm>
            <a:off x="8107904" y="1567422"/>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2" name="Rounded Rectangle 21"/>
          <p:cNvSpPr/>
          <p:nvPr/>
        </p:nvSpPr>
        <p:spPr>
          <a:xfrm>
            <a:off x="7457222" y="945148"/>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pic>
        <p:nvPicPr>
          <p:cNvPr id="25" name="Picture 24"/>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Lst>
          </a:blip>
          <a:stretch>
            <a:fillRect/>
          </a:stretch>
        </p:blipFill>
        <p:spPr>
          <a:xfrm>
            <a:off x="687920" y="1463037"/>
            <a:ext cx="3479356" cy="1633842"/>
          </a:xfrm>
          <a:prstGeom prst="rect">
            <a:avLst/>
          </a:prstGeom>
        </p:spPr>
      </p:pic>
      <p:sp>
        <p:nvSpPr>
          <p:cNvPr id="27" name="Rounded Rectangle 26"/>
          <p:cNvSpPr/>
          <p:nvPr/>
        </p:nvSpPr>
        <p:spPr>
          <a:xfrm>
            <a:off x="797049" y="4219162"/>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8" name="Rounded Rectangle 27"/>
          <p:cNvSpPr/>
          <p:nvPr/>
        </p:nvSpPr>
        <p:spPr>
          <a:xfrm>
            <a:off x="1350228" y="4299216"/>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9" name="Rounded Rectangle 28"/>
          <p:cNvSpPr/>
          <p:nvPr/>
        </p:nvSpPr>
        <p:spPr>
          <a:xfrm>
            <a:off x="797666" y="3685681"/>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1" name="Rectangle 10"/>
          <p:cNvSpPr/>
          <p:nvPr/>
        </p:nvSpPr>
        <p:spPr>
          <a:xfrm>
            <a:off x="4308819" y="800493"/>
            <a:ext cx="644728"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2" name="Rectangle 1"/>
              <p:cNvSpPr/>
              <p:nvPr/>
            </p:nvSpPr>
            <p:spPr>
              <a:xfrm>
                <a:off x="4556891" y="1260894"/>
                <a:ext cx="4372109" cy="3382849"/>
              </a:xfrm>
              <a:prstGeom prst="rect">
                <a:avLst/>
              </a:prstGeom>
            </p:spPr>
            <p:txBody>
              <a:bodyPr wrap="square">
                <a:spAutoFit/>
              </a:bodyPr>
              <a:lstStyle/>
              <a:p>
                <a:pPr algn="just">
                  <a:lnSpc>
                    <a:spcPct val="150000"/>
                  </a:lnSpc>
                  <a:spcBef>
                    <a:spcPts val="200"/>
                  </a:spcBef>
                  <a:spcAft>
                    <a:spcPts val="200"/>
                  </a:spcAft>
                </a:pPr>
                <a14:m>
                  <m:oMath xmlns:m="http://schemas.openxmlformats.org/officeDocument/2006/math">
                    <m:r>
                      <a:rPr lang="en-US" sz="1800" i="1">
                        <a:latin typeface="+mn-lt"/>
                        <a:ea typeface="Arial" panose="020B0604020202020204" pitchFamily="34" charset="0"/>
                        <a:cs typeface="Times New Roman" panose="02020603050405020304" pitchFamily="18" charset="0"/>
                      </a:rPr>
                      <m:t>∆</m:t>
                    </m:r>
                    <m:r>
                      <a:rPr lang="en-US" sz="1800" i="1">
                        <a:latin typeface="+mn-lt"/>
                        <a:ea typeface="Arial" panose="020B0604020202020204" pitchFamily="34" charset="0"/>
                        <a:cs typeface="Times New Roman" panose="02020603050405020304" pitchFamily="18" charset="0"/>
                      </a:rPr>
                      <m:t>𝐴𝐵𝐶</m:t>
                    </m:r>
                  </m:oMath>
                </a14:m>
                <a:r>
                  <a:rPr lang="en-US" sz="1800">
                    <a:effectLst/>
                    <a:latin typeface="+mn-lt"/>
                    <a:ea typeface="Dotum" panose="020B0600000101010101" pitchFamily="34" charset="-127"/>
                    <a:cs typeface="Times New Roman" panose="02020603050405020304" pitchFamily="18" charset="0"/>
                  </a:rPr>
                  <a:t> vuông tại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𝐴</m:t>
                    </m:r>
                  </m:oMath>
                </a14:m>
                <a:r>
                  <a:rPr lang="en-US" sz="1800">
                    <a:effectLst/>
                    <a:latin typeface="+mn-lt"/>
                    <a:ea typeface="Dotum" panose="020B0600000101010101" pitchFamily="34" charset="-127"/>
                    <a:cs typeface="Times New Roman" panose="02020603050405020304" pitchFamily="18" charset="0"/>
                  </a:rPr>
                  <a:t>, có: </a:t>
                </a:r>
                <a:endParaRPr lang="en-US" sz="1800" smtClean="0">
                  <a:effectLst/>
                  <a:latin typeface="+mn-lt"/>
                  <a:ea typeface="Dotum" panose="020B0600000101010101" pitchFamily="34" charset="-127"/>
                  <a:cs typeface="Times New Roman" panose="02020603050405020304" pitchFamily="18" charset="0"/>
                </a:endParaRPr>
              </a:p>
              <a:p>
                <a:pPr algn="ctr">
                  <a:lnSpc>
                    <a:spcPct val="150000"/>
                  </a:lnSpc>
                  <a:spcBef>
                    <a:spcPts val="200"/>
                  </a:spcBef>
                  <a:spcAft>
                    <a:spcPts val="200"/>
                  </a:spcAft>
                </a:pP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𝐵</m:t>
                    </m:r>
                    <m:sSup>
                      <m:sSupPr>
                        <m:ctrlPr>
                          <a:rPr lang="en-US" sz="1800" i="1">
                            <a:effectLst/>
                            <a:latin typeface="+mn-lt"/>
                            <a:ea typeface="Dotum" panose="020B0600000101010101" pitchFamily="34" charset="-127"/>
                            <a:cs typeface="Times New Roman" panose="02020603050405020304" pitchFamily="18" charset="0"/>
                          </a:rPr>
                        </m:ctrlPr>
                      </m:sSupPr>
                      <m:e>
                        <m:r>
                          <a:rPr lang="en-US" sz="1800" i="1">
                            <a:effectLst/>
                            <a:latin typeface="+mn-lt"/>
                            <a:ea typeface="Dotum" panose="020B0600000101010101" pitchFamily="34" charset="-127"/>
                            <a:cs typeface="Times New Roman" panose="02020603050405020304" pitchFamily="18" charset="0"/>
                          </a:rPr>
                          <m:t>𝐶</m:t>
                        </m:r>
                      </m:e>
                      <m:sup>
                        <m:r>
                          <a:rPr lang="en-US" sz="1800" i="1">
                            <a:effectLst/>
                            <a:latin typeface="+mn-lt"/>
                            <a:ea typeface="Dotum" panose="020B0600000101010101" pitchFamily="34" charset="-127"/>
                            <a:cs typeface="Times New Roman" panose="02020603050405020304" pitchFamily="18" charset="0"/>
                          </a:rPr>
                          <m:t>2</m:t>
                        </m:r>
                      </m:sup>
                    </m:sSup>
                    <m:r>
                      <a:rPr lang="en-US" sz="1800" i="1">
                        <a:effectLst/>
                        <a:latin typeface="+mn-lt"/>
                        <a:ea typeface="Dotum" panose="020B0600000101010101" pitchFamily="34" charset="-127"/>
                        <a:cs typeface="Times New Roman" panose="02020603050405020304" pitchFamily="18" charset="0"/>
                      </a:rPr>
                      <m:t>=</m:t>
                    </m:r>
                    <m:r>
                      <a:rPr lang="en-US" sz="1800" i="1">
                        <a:effectLst/>
                        <a:latin typeface="+mn-lt"/>
                        <a:ea typeface="Dotum" panose="020B0600000101010101" pitchFamily="34" charset="-127"/>
                        <a:cs typeface="Times New Roman" panose="02020603050405020304" pitchFamily="18" charset="0"/>
                      </a:rPr>
                      <m:t>𝐴</m:t>
                    </m:r>
                    <m:sSup>
                      <m:sSupPr>
                        <m:ctrlPr>
                          <a:rPr lang="en-US" sz="1800" i="1">
                            <a:effectLst/>
                            <a:latin typeface="+mn-lt"/>
                            <a:ea typeface="Dotum" panose="020B0600000101010101" pitchFamily="34" charset="-127"/>
                            <a:cs typeface="Times New Roman" panose="02020603050405020304" pitchFamily="18" charset="0"/>
                          </a:rPr>
                        </m:ctrlPr>
                      </m:sSupPr>
                      <m:e>
                        <m:r>
                          <a:rPr lang="en-US" sz="1800" i="1">
                            <a:effectLst/>
                            <a:latin typeface="+mn-lt"/>
                            <a:ea typeface="Dotum" panose="020B0600000101010101" pitchFamily="34" charset="-127"/>
                            <a:cs typeface="Times New Roman" panose="02020603050405020304" pitchFamily="18" charset="0"/>
                          </a:rPr>
                          <m:t>𝐵</m:t>
                        </m:r>
                      </m:e>
                      <m:sup>
                        <m:r>
                          <a:rPr lang="en-US" sz="1800" i="1">
                            <a:effectLst/>
                            <a:latin typeface="+mn-lt"/>
                            <a:ea typeface="Dotum" panose="020B0600000101010101" pitchFamily="34" charset="-127"/>
                            <a:cs typeface="Times New Roman" panose="02020603050405020304" pitchFamily="18" charset="0"/>
                          </a:rPr>
                          <m:t>2</m:t>
                        </m:r>
                      </m:sup>
                    </m:sSup>
                    <m:r>
                      <a:rPr lang="en-US" sz="1800" i="1">
                        <a:effectLst/>
                        <a:latin typeface="+mn-lt"/>
                        <a:ea typeface="Dotum" panose="020B0600000101010101" pitchFamily="34" charset="-127"/>
                        <a:cs typeface="Times New Roman" panose="02020603050405020304" pitchFamily="18" charset="0"/>
                      </a:rPr>
                      <m:t>+</m:t>
                    </m:r>
                    <m:r>
                      <a:rPr lang="en-US" sz="1800" i="1">
                        <a:effectLst/>
                        <a:latin typeface="+mn-lt"/>
                        <a:ea typeface="Dotum" panose="020B0600000101010101" pitchFamily="34" charset="-127"/>
                        <a:cs typeface="Times New Roman" panose="02020603050405020304" pitchFamily="18" charset="0"/>
                      </a:rPr>
                      <m:t>𝐴</m:t>
                    </m:r>
                    <m:sSup>
                      <m:sSupPr>
                        <m:ctrlPr>
                          <a:rPr lang="en-US" sz="1800" i="1">
                            <a:effectLst/>
                            <a:latin typeface="+mn-lt"/>
                            <a:ea typeface="Dotum" panose="020B0600000101010101" pitchFamily="34" charset="-127"/>
                            <a:cs typeface="Times New Roman" panose="02020603050405020304" pitchFamily="18" charset="0"/>
                          </a:rPr>
                        </m:ctrlPr>
                      </m:sSupPr>
                      <m:e>
                        <m:r>
                          <a:rPr lang="en-US" sz="1800" i="1">
                            <a:effectLst/>
                            <a:latin typeface="+mn-lt"/>
                            <a:ea typeface="Dotum" panose="020B0600000101010101" pitchFamily="34" charset="-127"/>
                            <a:cs typeface="Times New Roman" panose="02020603050405020304" pitchFamily="18" charset="0"/>
                          </a:rPr>
                          <m:t>𝐶</m:t>
                        </m:r>
                      </m:e>
                      <m:sup>
                        <m:r>
                          <a:rPr lang="en-US" sz="1800" i="1">
                            <a:effectLst/>
                            <a:latin typeface="+mn-lt"/>
                            <a:ea typeface="Dotum" panose="020B0600000101010101" pitchFamily="34" charset="-127"/>
                            <a:cs typeface="Times New Roman" panose="02020603050405020304" pitchFamily="18" charset="0"/>
                          </a:rPr>
                          <m:t>2</m:t>
                        </m:r>
                      </m:sup>
                    </m:sSup>
                  </m:oMath>
                </a14:m>
                <a:r>
                  <a:rPr lang="en-US" sz="1800">
                    <a:effectLst/>
                    <a:latin typeface="+mn-lt"/>
                    <a:ea typeface="Dotum" panose="020B0600000101010101" pitchFamily="34" charset="-127"/>
                    <a:cs typeface="Times New Roman" panose="02020603050405020304" pitchFamily="18" charset="0"/>
                  </a:rPr>
                  <a:t> (1)</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14:m>
                  <m:oMath xmlns:m="http://schemas.openxmlformats.org/officeDocument/2006/math">
                    <m:r>
                      <a:rPr lang="en-US" sz="1800" i="1">
                        <a:effectLst/>
                        <a:latin typeface="+mn-lt"/>
                        <a:ea typeface="Arial" panose="020B0604020202020204" pitchFamily="34" charset="0"/>
                        <a:cs typeface="Times New Roman" panose="02020603050405020304" pitchFamily="18" charset="0"/>
                      </a:rPr>
                      <m:t>∆</m:t>
                    </m:r>
                    <m:r>
                      <a:rPr lang="en-US" sz="1800" i="1">
                        <a:effectLst/>
                        <a:latin typeface="+mn-lt"/>
                        <a:ea typeface="Arial" panose="020B0604020202020204" pitchFamily="34" charset="0"/>
                        <a:cs typeface="Times New Roman" panose="02020603050405020304" pitchFamily="18" charset="0"/>
                      </a:rPr>
                      <m:t>𝐴</m:t>
                    </m:r>
                    <m:r>
                      <a:rPr lang="en-US" sz="1800" i="1">
                        <a:effectLst/>
                        <a:latin typeface="+mn-lt"/>
                        <a:ea typeface="Arial" panose="020B0604020202020204" pitchFamily="34" charset="0"/>
                        <a:cs typeface="Times New Roman" panose="02020603050405020304" pitchFamily="18" charset="0"/>
                      </a:rPr>
                      <m:t>′</m:t>
                    </m:r>
                    <m:r>
                      <a:rPr lang="en-US" sz="1800" i="1">
                        <a:effectLst/>
                        <a:latin typeface="+mn-lt"/>
                        <a:ea typeface="Arial" panose="020B0604020202020204" pitchFamily="34" charset="0"/>
                        <a:cs typeface="Times New Roman" panose="02020603050405020304" pitchFamily="18" charset="0"/>
                      </a:rPr>
                      <m:t>𝐵</m:t>
                    </m:r>
                    <m:r>
                      <a:rPr lang="en-US" sz="1800" i="1">
                        <a:effectLst/>
                        <a:latin typeface="+mn-lt"/>
                        <a:ea typeface="Arial" panose="020B0604020202020204" pitchFamily="34" charset="0"/>
                        <a:cs typeface="Times New Roman" panose="02020603050405020304" pitchFamily="18" charset="0"/>
                      </a:rPr>
                      <m:t>′</m:t>
                    </m:r>
                    <m:r>
                      <a:rPr lang="en-US" sz="1800" i="1">
                        <a:effectLst/>
                        <a:latin typeface="+mn-lt"/>
                        <a:ea typeface="Arial" panose="020B0604020202020204" pitchFamily="34" charset="0"/>
                        <a:cs typeface="Times New Roman" panose="02020603050405020304" pitchFamily="18" charset="0"/>
                      </a:rPr>
                      <m:t>𝐶</m:t>
                    </m:r>
                    <m:r>
                      <a:rPr lang="en-US" sz="1800" i="1">
                        <a:effectLst/>
                        <a:latin typeface="+mn-lt"/>
                        <a:ea typeface="Arial" panose="020B0604020202020204" pitchFamily="34" charset="0"/>
                        <a:cs typeface="Times New Roman" panose="02020603050405020304" pitchFamily="18" charset="0"/>
                      </a:rPr>
                      <m:t>′</m:t>
                    </m:r>
                  </m:oMath>
                </a14:m>
                <a:r>
                  <a:rPr lang="en-US" sz="1800">
                    <a:effectLst/>
                    <a:latin typeface="+mn-lt"/>
                    <a:ea typeface="Dotum" panose="020B0600000101010101" pitchFamily="34" charset="-127"/>
                    <a:cs typeface="Times New Roman" panose="02020603050405020304" pitchFamily="18" charset="0"/>
                  </a:rPr>
                  <a:t> vuông tại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𝐴</m:t>
                    </m:r>
                    <m:r>
                      <a:rPr lang="en-US" sz="1800" i="1">
                        <a:effectLst/>
                        <a:latin typeface="+mn-lt"/>
                        <a:ea typeface="Dotum" panose="020B0600000101010101" pitchFamily="34" charset="-127"/>
                        <a:cs typeface="Times New Roman" panose="02020603050405020304" pitchFamily="18" charset="0"/>
                      </a:rPr>
                      <m:t>′</m:t>
                    </m:r>
                  </m:oMath>
                </a14:m>
                <a:r>
                  <a:rPr lang="en-US" sz="1800">
                    <a:effectLst/>
                    <a:latin typeface="+mn-lt"/>
                    <a:ea typeface="Dotum" panose="020B0600000101010101" pitchFamily="34" charset="-127"/>
                    <a:cs typeface="Times New Roman" panose="02020603050405020304" pitchFamily="18" charset="0"/>
                  </a:rPr>
                  <a:t>, có</a:t>
                </a:r>
                <a:r>
                  <a:rPr lang="en-US" sz="1800">
                    <a:effectLst/>
                    <a:latin typeface="+mn-lt"/>
                    <a:ea typeface="Dotum" panose="020B0600000101010101" pitchFamily="34" charset="-127"/>
                    <a:cs typeface="Times New Roman" panose="02020603050405020304" pitchFamily="18" charset="0"/>
                  </a:rPr>
                  <a:t>: </a:t>
                </a:r>
                <a:endParaRPr lang="en-US" sz="1800" i="1" smtClean="0">
                  <a:effectLst/>
                  <a:latin typeface="+mn-lt"/>
                  <a:ea typeface="Dotum" panose="020B0600000101010101" pitchFamily="34" charset="-127"/>
                  <a:cs typeface="Times New Roman" panose="02020603050405020304" pitchFamily="18" charset="0"/>
                </a:endParaRPr>
              </a:p>
              <a:p>
                <a:pPr algn="ctr">
                  <a:lnSpc>
                    <a:spcPct val="150000"/>
                  </a:lnSpc>
                  <a:spcBef>
                    <a:spcPts val="200"/>
                  </a:spcBef>
                  <a:spcAft>
                    <a:spcPts val="200"/>
                  </a:spcAft>
                </a:pPr>
                <a14:m>
                  <m:oMath xmlns:m="http://schemas.openxmlformats.org/officeDocument/2006/math">
                    <m:sSup>
                      <m:sSupPr>
                        <m:ctrlPr>
                          <a:rPr lang="en-US" sz="1800" i="1" smtClean="0">
                            <a:effectLst/>
                            <a:latin typeface="+mn-lt"/>
                            <a:ea typeface="Dotum" panose="020B0600000101010101" pitchFamily="34" charset="-127"/>
                            <a:cs typeface="Times New Roman" panose="02020603050405020304" pitchFamily="18" charset="0"/>
                          </a:rPr>
                        </m:ctrlPr>
                      </m:sSupPr>
                      <m:e>
                        <m:r>
                          <a:rPr lang="en-US" sz="1800" i="1">
                            <a:effectLst/>
                            <a:latin typeface="+mn-lt"/>
                            <a:ea typeface="Dotum" panose="020B0600000101010101" pitchFamily="34" charset="-127"/>
                            <a:cs typeface="Times New Roman" panose="02020603050405020304" pitchFamily="18" charset="0"/>
                          </a:rPr>
                          <m:t>𝐵</m:t>
                        </m:r>
                      </m:e>
                      <m:sup>
                        <m:r>
                          <a:rPr lang="en-US" sz="1800" i="1">
                            <a:effectLst/>
                            <a:latin typeface="+mn-lt"/>
                            <a:ea typeface="Dotum" panose="020B0600000101010101" pitchFamily="34" charset="-127"/>
                            <a:cs typeface="Times New Roman" panose="02020603050405020304" pitchFamily="18" charset="0"/>
                          </a:rPr>
                          <m:t>′</m:t>
                        </m:r>
                      </m:sup>
                    </m:sSup>
                    <m:sSup>
                      <m:sSupPr>
                        <m:ctrlPr>
                          <a:rPr lang="en-US" sz="1800" i="1">
                            <a:effectLst/>
                            <a:latin typeface="+mn-lt"/>
                            <a:ea typeface="Dotum" panose="020B0600000101010101" pitchFamily="34" charset="-127"/>
                            <a:cs typeface="Times New Roman" panose="02020603050405020304" pitchFamily="18" charset="0"/>
                          </a:rPr>
                        </m:ctrlPr>
                      </m:sSupPr>
                      <m:e>
                        <m:r>
                          <a:rPr lang="en-US" sz="1800" i="1">
                            <a:effectLst/>
                            <a:latin typeface="+mn-lt"/>
                            <a:ea typeface="Dotum" panose="020B0600000101010101" pitchFamily="34" charset="-127"/>
                            <a:cs typeface="Times New Roman" panose="02020603050405020304" pitchFamily="18" charset="0"/>
                          </a:rPr>
                          <m:t>𝐶</m:t>
                        </m:r>
                      </m:e>
                      <m:sup>
                        <m:r>
                          <a:rPr lang="en-US" sz="1800" i="1">
                            <a:effectLst/>
                            <a:latin typeface="+mn-lt"/>
                            <a:ea typeface="Dotum" panose="020B0600000101010101" pitchFamily="34" charset="-127"/>
                            <a:cs typeface="Times New Roman" panose="02020603050405020304" pitchFamily="18" charset="0"/>
                          </a:rPr>
                          <m:t>′2</m:t>
                        </m:r>
                      </m:sup>
                    </m:sSup>
                    <m:r>
                      <a:rPr lang="en-US" sz="1800" i="1">
                        <a:effectLst/>
                        <a:latin typeface="+mn-lt"/>
                        <a:ea typeface="Dotum" panose="020B0600000101010101" pitchFamily="34" charset="-127"/>
                        <a:cs typeface="Times New Roman" panose="02020603050405020304" pitchFamily="18" charset="0"/>
                      </a:rPr>
                      <m:t>=</m:t>
                    </m:r>
                    <m:sSup>
                      <m:sSupPr>
                        <m:ctrlPr>
                          <a:rPr lang="en-US" sz="1800" i="1">
                            <a:effectLst/>
                            <a:latin typeface="+mn-lt"/>
                            <a:ea typeface="Dotum" panose="020B0600000101010101" pitchFamily="34" charset="-127"/>
                            <a:cs typeface="Times New Roman" panose="02020603050405020304" pitchFamily="18" charset="0"/>
                          </a:rPr>
                        </m:ctrlPr>
                      </m:sSupPr>
                      <m:e>
                        <m:r>
                          <a:rPr lang="en-US" sz="1800" i="1">
                            <a:effectLst/>
                            <a:latin typeface="+mn-lt"/>
                            <a:ea typeface="Dotum" panose="020B0600000101010101" pitchFamily="34" charset="-127"/>
                            <a:cs typeface="Times New Roman" panose="02020603050405020304" pitchFamily="18" charset="0"/>
                          </a:rPr>
                          <m:t>𝐴</m:t>
                        </m:r>
                      </m:e>
                      <m:sup>
                        <m:r>
                          <a:rPr lang="en-US" sz="1800" i="1">
                            <a:effectLst/>
                            <a:latin typeface="+mn-lt"/>
                            <a:ea typeface="Dotum" panose="020B0600000101010101" pitchFamily="34" charset="-127"/>
                            <a:cs typeface="Times New Roman" panose="02020603050405020304" pitchFamily="18" charset="0"/>
                          </a:rPr>
                          <m:t>′</m:t>
                        </m:r>
                      </m:sup>
                    </m:sSup>
                    <m:sSup>
                      <m:sSupPr>
                        <m:ctrlPr>
                          <a:rPr lang="en-US" sz="1800" i="1">
                            <a:effectLst/>
                            <a:latin typeface="+mn-lt"/>
                            <a:ea typeface="Dotum" panose="020B0600000101010101" pitchFamily="34" charset="-127"/>
                            <a:cs typeface="Times New Roman" panose="02020603050405020304" pitchFamily="18" charset="0"/>
                          </a:rPr>
                        </m:ctrlPr>
                      </m:sSupPr>
                      <m:e>
                        <m:r>
                          <a:rPr lang="en-US" sz="1800" i="1">
                            <a:effectLst/>
                            <a:latin typeface="+mn-lt"/>
                            <a:ea typeface="Dotum" panose="020B0600000101010101" pitchFamily="34" charset="-127"/>
                            <a:cs typeface="Times New Roman" panose="02020603050405020304" pitchFamily="18" charset="0"/>
                          </a:rPr>
                          <m:t>𝐵</m:t>
                        </m:r>
                      </m:e>
                      <m:sup>
                        <m:r>
                          <a:rPr lang="en-US" sz="1800" i="1">
                            <a:effectLst/>
                            <a:latin typeface="+mn-lt"/>
                            <a:ea typeface="Dotum" panose="020B0600000101010101" pitchFamily="34" charset="-127"/>
                            <a:cs typeface="Times New Roman" panose="02020603050405020304" pitchFamily="18" charset="0"/>
                          </a:rPr>
                          <m:t>′2</m:t>
                        </m:r>
                      </m:sup>
                    </m:sSup>
                    <m:r>
                      <a:rPr lang="en-US" sz="1800" i="1">
                        <a:effectLst/>
                        <a:latin typeface="+mn-lt"/>
                        <a:ea typeface="Dotum" panose="020B0600000101010101" pitchFamily="34" charset="-127"/>
                        <a:cs typeface="Times New Roman" panose="02020603050405020304" pitchFamily="18" charset="0"/>
                      </a:rPr>
                      <m:t>+</m:t>
                    </m:r>
                    <m:sSup>
                      <m:sSupPr>
                        <m:ctrlPr>
                          <a:rPr lang="en-US" sz="1800" i="1">
                            <a:effectLst/>
                            <a:latin typeface="+mn-lt"/>
                            <a:ea typeface="Dotum" panose="020B0600000101010101" pitchFamily="34" charset="-127"/>
                            <a:cs typeface="Times New Roman" panose="02020603050405020304" pitchFamily="18" charset="0"/>
                          </a:rPr>
                        </m:ctrlPr>
                      </m:sSupPr>
                      <m:e>
                        <m:r>
                          <a:rPr lang="en-US" sz="1800" i="1">
                            <a:effectLst/>
                            <a:latin typeface="+mn-lt"/>
                            <a:ea typeface="Dotum" panose="020B0600000101010101" pitchFamily="34" charset="-127"/>
                            <a:cs typeface="Times New Roman" panose="02020603050405020304" pitchFamily="18" charset="0"/>
                          </a:rPr>
                          <m:t>𝐴</m:t>
                        </m:r>
                      </m:e>
                      <m:sup>
                        <m:r>
                          <a:rPr lang="en-US" sz="1800" i="1">
                            <a:effectLst/>
                            <a:latin typeface="+mn-lt"/>
                            <a:ea typeface="Dotum" panose="020B0600000101010101" pitchFamily="34" charset="-127"/>
                            <a:cs typeface="Times New Roman" panose="02020603050405020304" pitchFamily="18" charset="0"/>
                          </a:rPr>
                          <m:t>′</m:t>
                        </m:r>
                      </m:sup>
                    </m:sSup>
                    <m:sSup>
                      <m:sSupPr>
                        <m:ctrlPr>
                          <a:rPr lang="en-US" sz="1800" i="1">
                            <a:effectLst/>
                            <a:latin typeface="+mn-lt"/>
                            <a:ea typeface="Dotum" panose="020B0600000101010101" pitchFamily="34" charset="-127"/>
                            <a:cs typeface="Times New Roman" panose="02020603050405020304" pitchFamily="18" charset="0"/>
                          </a:rPr>
                        </m:ctrlPr>
                      </m:sSupPr>
                      <m:e>
                        <m:r>
                          <a:rPr lang="en-US" sz="1800" i="1">
                            <a:effectLst/>
                            <a:latin typeface="+mn-lt"/>
                            <a:ea typeface="Dotum" panose="020B0600000101010101" pitchFamily="34" charset="-127"/>
                            <a:cs typeface="Times New Roman" panose="02020603050405020304" pitchFamily="18" charset="0"/>
                          </a:rPr>
                          <m:t>𝐶</m:t>
                        </m:r>
                      </m:e>
                      <m:sup>
                        <m:r>
                          <a:rPr lang="en-US" sz="1800" i="1">
                            <a:effectLst/>
                            <a:latin typeface="+mn-lt"/>
                            <a:ea typeface="Dotum" panose="020B0600000101010101" pitchFamily="34" charset="-127"/>
                            <a:cs typeface="Times New Roman" panose="02020603050405020304" pitchFamily="18" charset="0"/>
                          </a:rPr>
                          <m:t>′2</m:t>
                        </m:r>
                      </m:sup>
                    </m:sSup>
                  </m:oMath>
                </a14:m>
                <a:r>
                  <a:rPr lang="en-US" sz="1800">
                    <a:effectLst/>
                    <a:latin typeface="+mn-lt"/>
                    <a:ea typeface="Dotum" panose="020B0600000101010101" pitchFamily="34" charset="-127"/>
                    <a:cs typeface="Times New Roman" panose="02020603050405020304" pitchFamily="18" charset="0"/>
                  </a:rPr>
                  <a:t> (2)</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r>
                  <a:rPr lang="en-US" sz="1800">
                    <a:effectLst/>
                    <a:latin typeface="+mn-lt"/>
                    <a:ea typeface="Arial" panose="020B0604020202020204" pitchFamily="34" charset="0"/>
                    <a:cs typeface="Times New Roman" panose="02020603050405020304" pitchFamily="18" charset="0"/>
                  </a:rPr>
                  <a:t>Mà </a:t>
                </a:r>
                <a14:m>
                  <m:oMath xmlns:m="http://schemas.openxmlformats.org/officeDocument/2006/math">
                    <m:r>
                      <a:rPr lang="en-US" sz="1800" i="1">
                        <a:effectLst/>
                        <a:latin typeface="+mn-lt"/>
                        <a:ea typeface="Arial" panose="020B0604020202020204" pitchFamily="34" charset="0"/>
                        <a:cs typeface="Times New Roman" panose="02020603050405020304" pitchFamily="18" charset="0"/>
                      </a:rPr>
                      <m:t>𝐴𝐵</m:t>
                    </m:r>
                    <m:r>
                      <a:rPr lang="en-US" sz="1800" i="1">
                        <a:effectLst/>
                        <a:latin typeface="+mn-lt"/>
                        <a:ea typeface="Arial" panose="020B0604020202020204" pitchFamily="34" charset="0"/>
                        <a:cs typeface="Times New Roman" panose="02020603050405020304" pitchFamily="18" charset="0"/>
                      </a:rPr>
                      <m:t>=</m:t>
                    </m:r>
                    <m:sSup>
                      <m:sSupPr>
                        <m:ctrlPr>
                          <a:rPr lang="en-US" sz="1800" i="1">
                            <a:effectLst/>
                            <a:latin typeface="+mn-lt"/>
                            <a:ea typeface="Arial" panose="020B0604020202020204" pitchFamily="34" charset="0"/>
                            <a:cs typeface="Times New Roman" panose="02020603050405020304" pitchFamily="18" charset="0"/>
                          </a:rPr>
                        </m:ctrlPr>
                      </m:sSupPr>
                      <m:e>
                        <m:r>
                          <a:rPr lang="en-US" sz="1800" i="1">
                            <a:effectLst/>
                            <a:latin typeface="+mn-lt"/>
                            <a:ea typeface="Arial" panose="020B0604020202020204" pitchFamily="34" charset="0"/>
                            <a:cs typeface="Times New Roman" panose="02020603050405020304" pitchFamily="18" charset="0"/>
                          </a:rPr>
                          <m:t>𝐴</m:t>
                        </m:r>
                      </m:e>
                      <m:sup>
                        <m:r>
                          <a:rPr lang="en-US" sz="1800" i="1">
                            <a:effectLst/>
                            <a:latin typeface="+mn-lt"/>
                            <a:ea typeface="Arial" panose="020B0604020202020204" pitchFamily="34" charset="0"/>
                            <a:cs typeface="Times New Roman" panose="02020603050405020304" pitchFamily="18" charset="0"/>
                          </a:rPr>
                          <m:t>′</m:t>
                        </m:r>
                      </m:sup>
                    </m:sSup>
                    <m:sSup>
                      <m:sSupPr>
                        <m:ctrlPr>
                          <a:rPr lang="en-US" sz="1800" i="1">
                            <a:effectLst/>
                            <a:latin typeface="+mn-lt"/>
                            <a:ea typeface="Arial" panose="020B0604020202020204" pitchFamily="34" charset="0"/>
                            <a:cs typeface="Times New Roman" panose="02020603050405020304" pitchFamily="18" charset="0"/>
                          </a:rPr>
                        </m:ctrlPr>
                      </m:sSupPr>
                      <m:e>
                        <m:r>
                          <a:rPr lang="en-US" sz="1800" i="1">
                            <a:effectLst/>
                            <a:latin typeface="+mn-lt"/>
                            <a:ea typeface="Arial" panose="020B0604020202020204" pitchFamily="34" charset="0"/>
                            <a:cs typeface="Times New Roman" panose="02020603050405020304" pitchFamily="18" charset="0"/>
                          </a:rPr>
                          <m:t>𝐵</m:t>
                        </m:r>
                      </m:e>
                      <m:sup>
                        <m:r>
                          <a:rPr lang="en-US" sz="1800" i="1">
                            <a:effectLst/>
                            <a:latin typeface="+mn-lt"/>
                            <a:ea typeface="Arial" panose="020B0604020202020204" pitchFamily="34" charset="0"/>
                            <a:cs typeface="Times New Roman" panose="02020603050405020304" pitchFamily="18" charset="0"/>
                          </a:rPr>
                          <m:t>′</m:t>
                        </m:r>
                      </m:sup>
                    </m:sSup>
                    <m:r>
                      <a:rPr lang="en-US" sz="1800" i="1">
                        <a:effectLst/>
                        <a:latin typeface="+mn-lt"/>
                        <a:ea typeface="Arial" panose="020B0604020202020204" pitchFamily="34" charset="0"/>
                        <a:cs typeface="Times New Roman" panose="02020603050405020304" pitchFamily="18" charset="0"/>
                      </a:rPr>
                      <m:t>;</m:t>
                    </m:r>
                    <m:r>
                      <a:rPr lang="en-US" sz="1800" i="1">
                        <a:effectLst/>
                        <a:latin typeface="+mn-lt"/>
                        <a:ea typeface="Arial" panose="020B0604020202020204" pitchFamily="34" charset="0"/>
                        <a:cs typeface="Times New Roman" panose="02020603050405020304" pitchFamily="18" charset="0"/>
                      </a:rPr>
                      <m:t>𝐵𝐶</m:t>
                    </m:r>
                    <m:r>
                      <a:rPr lang="en-US" sz="1800" i="1">
                        <a:effectLst/>
                        <a:latin typeface="+mn-lt"/>
                        <a:ea typeface="Arial" panose="020B0604020202020204" pitchFamily="34" charset="0"/>
                        <a:cs typeface="Times New Roman" panose="02020603050405020304" pitchFamily="18" charset="0"/>
                      </a:rPr>
                      <m:t>=</m:t>
                    </m:r>
                    <m:r>
                      <a:rPr lang="en-US" sz="1800" i="1">
                        <a:effectLst/>
                        <a:latin typeface="+mn-lt"/>
                        <a:ea typeface="Arial" panose="020B0604020202020204" pitchFamily="34" charset="0"/>
                        <a:cs typeface="Times New Roman" panose="02020603050405020304" pitchFamily="18" charset="0"/>
                      </a:rPr>
                      <m:t>𝐵</m:t>
                    </m:r>
                    <m:r>
                      <a:rPr lang="en-US" sz="1800" i="1">
                        <a:effectLst/>
                        <a:latin typeface="+mn-lt"/>
                        <a:ea typeface="Arial" panose="020B0604020202020204" pitchFamily="34" charset="0"/>
                        <a:cs typeface="Times New Roman" panose="02020603050405020304" pitchFamily="18" charset="0"/>
                      </a:rPr>
                      <m:t>′</m:t>
                    </m:r>
                    <m:r>
                      <a:rPr lang="en-US" sz="1800" i="1">
                        <a:effectLst/>
                        <a:latin typeface="+mn-lt"/>
                        <a:ea typeface="Arial" panose="020B0604020202020204" pitchFamily="34" charset="0"/>
                        <a:cs typeface="Times New Roman" panose="02020603050405020304" pitchFamily="18" charset="0"/>
                      </a:rPr>
                      <m:t>𝐶</m:t>
                    </m:r>
                    <m:r>
                      <a:rPr lang="en-US" sz="1800" i="1">
                        <a:effectLst/>
                        <a:latin typeface="+mn-lt"/>
                        <a:ea typeface="Arial" panose="020B0604020202020204" pitchFamily="34" charset="0"/>
                        <a:cs typeface="Times New Roman" panose="02020603050405020304" pitchFamily="18" charset="0"/>
                      </a:rPr>
                      <m:t>′</m:t>
                    </m:r>
                  </m:oMath>
                </a14:m>
                <a:r>
                  <a:rPr lang="en-US" sz="1800">
                    <a:effectLst/>
                    <a:latin typeface="+mn-lt"/>
                    <a:ea typeface="Dotum" panose="020B0600000101010101" pitchFamily="34" charset="-127"/>
                    <a:cs typeface="Times New Roman" panose="02020603050405020304" pitchFamily="18" charset="0"/>
                  </a:rPr>
                  <a:t> (3)</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r>
                  <a:rPr lang="en-US" sz="1800">
                    <a:effectLst/>
                    <a:latin typeface="+mn-lt"/>
                    <a:ea typeface="Dotum" panose="020B0600000101010101" pitchFamily="34" charset="-127"/>
                    <a:cs typeface="Times New Roman" panose="02020603050405020304" pitchFamily="18" charset="0"/>
                  </a:rPr>
                  <a:t>Từ (1)(2)(3) suy ra: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𝐴𝐶</m:t>
                    </m:r>
                    <m:r>
                      <a:rPr lang="en-US" sz="1800" i="1">
                        <a:effectLst/>
                        <a:latin typeface="+mn-lt"/>
                        <a:ea typeface="Dotum" panose="020B0600000101010101" pitchFamily="34" charset="-127"/>
                        <a:cs typeface="Times New Roman" panose="02020603050405020304" pitchFamily="18" charset="0"/>
                      </a:rPr>
                      <m:t>=</m:t>
                    </m:r>
                    <m:r>
                      <a:rPr lang="en-US" sz="1800" i="1">
                        <a:effectLst/>
                        <a:latin typeface="+mn-lt"/>
                        <a:ea typeface="Dotum" panose="020B0600000101010101" pitchFamily="34" charset="-127"/>
                        <a:cs typeface="Times New Roman" panose="02020603050405020304" pitchFamily="18" charset="0"/>
                      </a:rPr>
                      <m:t>𝐴</m:t>
                    </m:r>
                    <m:r>
                      <a:rPr lang="en-US" sz="1800" i="1">
                        <a:effectLst/>
                        <a:latin typeface="+mn-lt"/>
                        <a:ea typeface="Dotum" panose="020B0600000101010101" pitchFamily="34" charset="-127"/>
                        <a:cs typeface="Times New Roman" panose="02020603050405020304" pitchFamily="18" charset="0"/>
                      </a:rPr>
                      <m:t>′</m:t>
                    </m:r>
                    <m:r>
                      <a:rPr lang="en-US" sz="1800" i="1">
                        <a:effectLst/>
                        <a:latin typeface="+mn-lt"/>
                        <a:ea typeface="Dotum" panose="020B0600000101010101" pitchFamily="34" charset="-127"/>
                        <a:cs typeface="Times New Roman" panose="02020603050405020304" pitchFamily="18" charset="0"/>
                      </a:rPr>
                      <m:t>𝐶</m:t>
                    </m:r>
                    <m:r>
                      <a:rPr lang="en-US" sz="1800" i="1">
                        <a:effectLst/>
                        <a:latin typeface="+mn-lt"/>
                        <a:ea typeface="Dotum" panose="020B0600000101010101" pitchFamily="34" charset="-127"/>
                        <a:cs typeface="Times New Roman" panose="02020603050405020304" pitchFamily="18" charset="0"/>
                      </a:rPr>
                      <m:t>′</m:t>
                    </m:r>
                  </m:oMath>
                </a14:m>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r>
                  <a:rPr lang="en-US" sz="1800">
                    <a:effectLst/>
                    <a:latin typeface="+mn-lt"/>
                    <a:ea typeface="Arial" panose="020B0604020202020204" pitchFamily="34" charset="0"/>
                    <a:cs typeface="Times New Roman" panose="02020603050405020304" pitchFamily="18" charset="0"/>
                  </a:rPr>
                  <a:t>Vậy </a:t>
                </a:r>
                <a14:m>
                  <m:oMath xmlns:m="http://schemas.openxmlformats.org/officeDocument/2006/math">
                    <m:r>
                      <a:rPr lang="en-US" sz="1800" i="1">
                        <a:effectLst/>
                        <a:latin typeface="+mn-lt"/>
                        <a:ea typeface="Arial" panose="020B0604020202020204" pitchFamily="34" charset="0"/>
                        <a:cs typeface="Times New Roman" panose="02020603050405020304" pitchFamily="18" charset="0"/>
                      </a:rPr>
                      <m:t>∆</m:t>
                    </m:r>
                    <m:r>
                      <a:rPr lang="en-US" sz="1800" i="1">
                        <a:effectLst/>
                        <a:latin typeface="+mn-lt"/>
                        <a:ea typeface="Arial" panose="020B0604020202020204" pitchFamily="34" charset="0"/>
                        <a:cs typeface="Times New Roman" panose="02020603050405020304" pitchFamily="18" charset="0"/>
                      </a:rPr>
                      <m:t>𝐴𝐵𝐶</m:t>
                    </m:r>
                    <m:r>
                      <a:rPr lang="en-US" sz="1800" i="1">
                        <a:effectLst/>
                        <a:latin typeface="+mn-lt"/>
                        <a:ea typeface="Arial" panose="020B0604020202020204" pitchFamily="34" charset="0"/>
                        <a:cs typeface="Times New Roman" panose="02020603050405020304" pitchFamily="18" charset="0"/>
                      </a:rPr>
                      <m:t>=∆</m:t>
                    </m:r>
                    <m:r>
                      <a:rPr lang="en-US" sz="1800" i="1">
                        <a:effectLst/>
                        <a:latin typeface="+mn-lt"/>
                        <a:ea typeface="Arial" panose="020B0604020202020204" pitchFamily="34" charset="0"/>
                        <a:cs typeface="Times New Roman" panose="02020603050405020304" pitchFamily="18" charset="0"/>
                      </a:rPr>
                      <m:t>𝐴</m:t>
                    </m:r>
                    <m:r>
                      <a:rPr lang="en-US" sz="1800" i="1">
                        <a:effectLst/>
                        <a:latin typeface="+mn-lt"/>
                        <a:ea typeface="Arial" panose="020B0604020202020204" pitchFamily="34" charset="0"/>
                        <a:cs typeface="Times New Roman" panose="02020603050405020304" pitchFamily="18" charset="0"/>
                      </a:rPr>
                      <m:t>′</m:t>
                    </m:r>
                    <m:r>
                      <a:rPr lang="en-US" sz="1800" i="1">
                        <a:effectLst/>
                        <a:latin typeface="+mn-lt"/>
                        <a:ea typeface="Arial" panose="020B0604020202020204" pitchFamily="34" charset="0"/>
                        <a:cs typeface="Times New Roman" panose="02020603050405020304" pitchFamily="18" charset="0"/>
                      </a:rPr>
                      <m:t>𝐵</m:t>
                    </m:r>
                    <m:r>
                      <a:rPr lang="en-US" sz="1800" i="1">
                        <a:effectLst/>
                        <a:latin typeface="+mn-lt"/>
                        <a:ea typeface="Arial" panose="020B0604020202020204" pitchFamily="34" charset="0"/>
                        <a:cs typeface="Times New Roman" panose="02020603050405020304" pitchFamily="18" charset="0"/>
                      </a:rPr>
                      <m:t>′</m:t>
                    </m:r>
                    <m:r>
                      <a:rPr lang="en-US" sz="1800" i="1">
                        <a:effectLst/>
                        <a:latin typeface="+mn-lt"/>
                        <a:ea typeface="Arial" panose="020B0604020202020204" pitchFamily="34" charset="0"/>
                        <a:cs typeface="Times New Roman" panose="02020603050405020304" pitchFamily="18" charset="0"/>
                      </a:rPr>
                      <m:t>𝐶</m:t>
                    </m:r>
                    <m:r>
                      <a:rPr lang="en-US" sz="1800" i="1">
                        <a:effectLst/>
                        <a:latin typeface="+mn-lt"/>
                        <a:ea typeface="Arial" panose="020B0604020202020204" pitchFamily="34" charset="0"/>
                        <a:cs typeface="Times New Roman" panose="02020603050405020304" pitchFamily="18" charset="0"/>
                      </a:rPr>
                      <m:t>′</m:t>
                    </m:r>
                  </m:oMath>
                </a14:m>
                <a:r>
                  <a:rPr lang="en-US" sz="1800">
                    <a:effectLst/>
                    <a:latin typeface="+mn-lt"/>
                    <a:ea typeface="Dotum" panose="020B0600000101010101" pitchFamily="34" charset="-127"/>
                    <a:cs typeface="Times New Roman" panose="02020603050405020304" pitchFamily="18" charset="0"/>
                  </a:rPr>
                  <a:t> (c.c.c)</a:t>
                </a:r>
                <a:endParaRPr lang="en-US" sz="1800">
                  <a:effectLst/>
                  <a:latin typeface="+mn-lt"/>
                  <a:ea typeface="Arial" panose="020B060402020202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4556891" y="1260894"/>
                <a:ext cx="4372109" cy="3382849"/>
              </a:xfrm>
              <a:prstGeom prst="rect">
                <a:avLst/>
              </a:prstGeom>
              <a:blipFill>
                <a:blip r:embed="rId5"/>
                <a:stretch>
                  <a:fillRect l="-1255" b="-541"/>
                </a:stretch>
              </a:blipFill>
            </p:spPr>
            <p:txBody>
              <a:bodyPr/>
              <a:lstStyle/>
              <a:p>
                <a:r>
                  <a:rPr lang="en-US">
                    <a:noFill/>
                  </a:rPr>
                  <a:t> </a:t>
                </a:r>
              </a:p>
            </p:txBody>
          </p:sp>
        </mc:Fallback>
      </mc:AlternateContent>
      <p:pic>
        <p:nvPicPr>
          <p:cNvPr id="3" name="Picture 2"/>
          <p:cNvPicPr>
            <a:picLocks noChangeAspect="1"/>
          </p:cNvPicPr>
          <p:nvPr/>
        </p:nvPicPr>
        <p:blipFill>
          <a:blip r:embed="rId6"/>
          <a:stretch>
            <a:fillRect/>
          </a:stretch>
        </p:blipFill>
        <p:spPr>
          <a:xfrm>
            <a:off x="529771" y="3832529"/>
            <a:ext cx="1025928" cy="921310"/>
          </a:xfrm>
          <a:prstGeom prst="rect">
            <a:avLst/>
          </a:prstGeom>
        </p:spPr>
      </p:pic>
    </p:spTree>
    <p:extLst>
      <p:ext uri="{BB962C8B-B14F-4D97-AF65-F5344CB8AC3E}">
        <p14:creationId xmlns:p14="http://schemas.microsoft.com/office/powerpoint/2010/main" val="17262360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7" dur="500"/>
                                        <p:tgtEl>
                                          <p:spTgt spid="2">
                                            <p:txEl>
                                              <p:pRg st="0" end="0"/>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anim calcmode="lin" valueType="num">
                                      <p:cBhvr>
                                        <p:cTn id="26"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7" dur="500" fill="hold"/>
                                        <p:tgtEl>
                                          <p:spTgt spid="2">
                                            <p:txEl>
                                              <p:pRg st="2" end="2"/>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anim calcmode="lin" valueType="num">
                                      <p:cBhvr>
                                        <p:cTn id="3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2" dur="5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Effect transition="in" filter="wipe(left)">
                                      <p:cBhvr>
                                        <p:cTn id="37" dur="500"/>
                                        <p:tgtEl>
                                          <p:spTgt spid="2">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500"/>
                                        <p:tgtEl>
                                          <p:spTgt spid="2">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2">
                                            <p:txEl>
                                              <p:pRg st="6" end="6"/>
                                            </p:txEl>
                                          </p:spTgt>
                                        </p:tgtEl>
                                        <p:attrNameLst>
                                          <p:attrName>style.visibility</p:attrName>
                                        </p:attrNameLst>
                                      </p:cBhvr>
                                      <p:to>
                                        <p:strVal val="visible"/>
                                      </p:to>
                                    </p:set>
                                    <p:animEffect transition="in" filter="randombar(horizontal)">
                                      <p:cBhvr>
                                        <p:cTn id="4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786417" y="3979806"/>
            <a:ext cx="1157968" cy="910989"/>
          </a:xfrm>
          <a:prstGeom prst="rect">
            <a:avLst/>
          </a:prstGeom>
        </p:spPr>
      </p:pic>
      <p:sp>
        <p:nvSpPr>
          <p:cNvPr id="10" name="TextBox 9"/>
          <p:cNvSpPr txBox="1"/>
          <p:nvPr/>
        </p:nvSpPr>
        <p:spPr>
          <a:xfrm>
            <a:off x="683811" y="785913"/>
            <a:ext cx="2496710" cy="623248"/>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lang="en-US" sz="2300" b="1" kern="1200" smtClean="0">
                <a:solidFill>
                  <a:srgbClr val="FFFFFF"/>
                </a:solidFill>
                <a:ea typeface="+mn-ea"/>
                <a:cs typeface="Arial" panose="020B0604020202020204" pitchFamily="34" charset="0"/>
              </a:rPr>
              <a:t>Thử thách nhỏ</a:t>
            </a:r>
            <a:endParaRPr kumimoji="0" lang="en-US" sz="2300" b="1" i="0" u="none" strike="noStrike" kern="1200" cap="none" spc="0" normalizeH="0" baseline="0" noProof="0">
              <a:ln>
                <a:noFill/>
              </a:ln>
              <a:solidFill>
                <a:srgbClr val="FFFFFF"/>
              </a:solidFill>
              <a:effectLst/>
              <a:uLnTx/>
              <a:uFillTx/>
              <a:latin typeface="Arial"/>
              <a:ea typeface="+mn-ea"/>
              <a:cs typeface="Arial" panose="020B0604020202020204" pitchFamily="34" charset="0"/>
              <a:sym typeface="Arial"/>
            </a:endParaRPr>
          </a:p>
        </p:txBody>
      </p:sp>
      <p:sp>
        <p:nvSpPr>
          <p:cNvPr id="13" name="Rectangle 12"/>
          <p:cNvSpPr/>
          <p:nvPr/>
        </p:nvSpPr>
        <p:spPr>
          <a:xfrm>
            <a:off x="1568925" y="2851484"/>
            <a:ext cx="726482"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9" name="Rounded Rectangle 8"/>
          <p:cNvSpPr/>
          <p:nvPr/>
        </p:nvSpPr>
        <p:spPr>
          <a:xfrm>
            <a:off x="8054022" y="1349282"/>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1" name="Rounded Rectangle 10"/>
          <p:cNvSpPr/>
          <p:nvPr/>
        </p:nvSpPr>
        <p:spPr>
          <a:xfrm>
            <a:off x="8206422" y="1501682"/>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2" name="Rectangle 11"/>
          <p:cNvSpPr/>
          <p:nvPr/>
        </p:nvSpPr>
        <p:spPr>
          <a:xfrm>
            <a:off x="575279" y="1443406"/>
            <a:ext cx="5372295" cy="1408078"/>
          </a:xfrm>
          <a:prstGeom prst="rect">
            <a:avLst/>
          </a:prstGeom>
        </p:spPr>
        <p:txBody>
          <a:bodyPr wrap="square">
            <a:spAutoFit/>
          </a:bodyPr>
          <a:lstStyle/>
          <a:p>
            <a:pPr lvl="0" algn="just">
              <a:lnSpc>
                <a:spcPct val="150000"/>
              </a:lnSpc>
            </a:pPr>
            <a:r>
              <a:rPr lang="vi-VN" sz="1900"/>
              <a:t>Tính chiều cao theo đơn vị centimét của một tam giác đều cạnh 2cm </a:t>
            </a:r>
            <a:r>
              <a:rPr lang="vi-VN" sz="1900"/>
              <a:t>(</a:t>
            </a:r>
            <a:r>
              <a:rPr lang="vi-VN" sz="1900" smtClean="0"/>
              <a:t>h.9.4</a:t>
            </a:r>
            <a:r>
              <a:rPr lang="en-US" sz="1900" smtClean="0"/>
              <a:t>2</a:t>
            </a:r>
            <a:r>
              <a:rPr lang="vi-VN" sz="1900" smtClean="0"/>
              <a:t>) </a:t>
            </a:r>
            <a:r>
              <a:rPr lang="vi-VN" sz="1900"/>
              <a:t>(làm tròn kết quả đến chữ số thập phân thứ </a:t>
            </a:r>
            <a:r>
              <a:rPr lang="vi-VN" sz="1900"/>
              <a:t>hai</a:t>
            </a:r>
            <a:r>
              <a:rPr lang="vi-VN" sz="1900" smtClean="0"/>
              <a:t>)</a:t>
            </a:r>
            <a:endParaRPr lang="vi-VN" sz="1900"/>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Lst>
          </a:blip>
          <a:stretch>
            <a:fillRect/>
          </a:stretch>
        </p:blipFill>
        <p:spPr>
          <a:xfrm>
            <a:off x="6464697" y="903820"/>
            <a:ext cx="1981302" cy="2121009"/>
          </a:xfrm>
          <a:prstGeom prst="rect">
            <a:avLst/>
          </a:prstGeom>
        </p:spPr>
      </p:pic>
      <p:sp>
        <p:nvSpPr>
          <p:cNvPr id="14" name="Rounded Rectangle 13"/>
          <p:cNvSpPr/>
          <p:nvPr/>
        </p:nvSpPr>
        <p:spPr>
          <a:xfrm>
            <a:off x="932302" y="3691022"/>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5" name="Rounded Rectangle 14"/>
          <p:cNvSpPr/>
          <p:nvPr/>
        </p:nvSpPr>
        <p:spPr>
          <a:xfrm>
            <a:off x="740034" y="4172849"/>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6" name="Rounded Rectangle 15"/>
          <p:cNvSpPr/>
          <p:nvPr/>
        </p:nvSpPr>
        <p:spPr>
          <a:xfrm>
            <a:off x="1352800" y="4235523"/>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mc:AlternateContent xmlns:mc="http://schemas.openxmlformats.org/markup-compatibility/2006">
        <mc:Choice xmlns:a14="http://schemas.microsoft.com/office/drawing/2010/main" Requires="a14">
          <p:sp>
            <p:nvSpPr>
              <p:cNvPr id="4" name="Rectangle 3"/>
              <p:cNvSpPr/>
              <p:nvPr/>
            </p:nvSpPr>
            <p:spPr>
              <a:xfrm>
                <a:off x="583230" y="3236205"/>
                <a:ext cx="5446080" cy="1487202"/>
              </a:xfrm>
              <a:prstGeom prst="rect">
                <a:avLst/>
              </a:prstGeom>
            </p:spPr>
            <p:txBody>
              <a:bodyPr wrap="square">
                <a:spAutoFit/>
              </a:bodyPr>
              <a:lstStyle/>
              <a:p>
                <a:pPr algn="just">
                  <a:lnSpc>
                    <a:spcPct val="150000"/>
                  </a:lnSpc>
                  <a:spcBef>
                    <a:spcPts val="200"/>
                  </a:spcBef>
                  <a:spcAft>
                    <a:spcPts val="200"/>
                  </a:spcAft>
                </a:pPr>
                <a:r>
                  <a:rPr lang="en-US" sz="1900" smtClean="0">
                    <a:latin typeface="+mn-lt"/>
                    <a:ea typeface="Arial" panose="020B0604020202020204" pitchFamily="34" charset="0"/>
                    <a:cs typeface="Times New Roman" panose="02020603050405020304" pitchFamily="18" charset="0"/>
                  </a:rPr>
                  <a:t>Áp dụng định lí Pythagore cho </a:t>
                </a:r>
                <a14:m>
                  <m:oMath xmlns:m="http://schemas.openxmlformats.org/officeDocument/2006/math">
                    <m:r>
                      <a:rPr lang="en-US" sz="1900" i="1">
                        <a:effectLst/>
                        <a:latin typeface="+mn-lt"/>
                        <a:ea typeface="Arial" panose="020B0604020202020204" pitchFamily="34" charset="0"/>
                        <a:cs typeface="Times New Roman" panose="02020603050405020304" pitchFamily="18" charset="0"/>
                      </a:rPr>
                      <m:t>∆</m:t>
                    </m:r>
                    <m:r>
                      <a:rPr lang="en-US" sz="1900" i="1">
                        <a:effectLst/>
                        <a:latin typeface="+mn-lt"/>
                        <a:ea typeface="Arial" panose="020B0604020202020204" pitchFamily="34" charset="0"/>
                        <a:cs typeface="Times New Roman" panose="02020603050405020304" pitchFamily="18" charset="0"/>
                      </a:rPr>
                      <m:t>𝐴𝐵𝐻</m:t>
                    </m:r>
                  </m:oMath>
                </a14:m>
                <a:r>
                  <a:rPr lang="en-US" sz="1900">
                    <a:effectLst/>
                    <a:latin typeface="+mn-lt"/>
                    <a:ea typeface="Dotum" panose="020B0600000101010101" pitchFamily="34" charset="-127"/>
                    <a:cs typeface="Times New Roman" panose="02020603050405020304" pitchFamily="18" charset="0"/>
                  </a:rPr>
                  <a:t> có:</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14:m>
                  <m:oMath xmlns:m="http://schemas.openxmlformats.org/officeDocument/2006/math">
                    <m:r>
                      <a:rPr lang="en-US" sz="1900" i="1">
                        <a:effectLst/>
                        <a:latin typeface="+mn-lt"/>
                        <a:ea typeface="Dotum" panose="020B0600000101010101" pitchFamily="34" charset="-127"/>
                        <a:cs typeface="Times New Roman" panose="02020603050405020304" pitchFamily="18" charset="0"/>
                      </a:rPr>
                      <m:t>𝐴</m:t>
                    </m:r>
                    <m:sSup>
                      <m:sSupPr>
                        <m:ctrlPr>
                          <a:rPr lang="en-US" sz="1900" i="1">
                            <a:effectLst/>
                            <a:latin typeface="+mn-lt"/>
                            <a:ea typeface="Dotum" panose="020B0600000101010101" pitchFamily="34" charset="-127"/>
                            <a:cs typeface="Times New Roman" panose="02020603050405020304" pitchFamily="18" charset="0"/>
                          </a:rPr>
                        </m:ctrlPr>
                      </m:sSupPr>
                      <m:e>
                        <m:r>
                          <a:rPr lang="en-US" sz="1900" i="1">
                            <a:effectLst/>
                            <a:latin typeface="+mn-lt"/>
                            <a:ea typeface="Dotum" panose="020B0600000101010101" pitchFamily="34" charset="-127"/>
                            <a:cs typeface="Times New Roman" panose="02020603050405020304" pitchFamily="18" charset="0"/>
                          </a:rPr>
                          <m:t>𝐵</m:t>
                        </m:r>
                      </m:e>
                      <m:sup>
                        <m:r>
                          <a:rPr lang="en-US" sz="1900" i="1">
                            <a:effectLst/>
                            <a:latin typeface="+mn-lt"/>
                            <a:ea typeface="Dotum" panose="020B0600000101010101" pitchFamily="34" charset="-127"/>
                            <a:cs typeface="Times New Roman" panose="02020603050405020304" pitchFamily="18" charset="0"/>
                          </a:rPr>
                          <m:t>2</m:t>
                        </m:r>
                      </m:sup>
                    </m:sSup>
                    <m:r>
                      <a:rPr lang="en-US" sz="1900" i="1">
                        <a:effectLst/>
                        <a:latin typeface="+mn-lt"/>
                        <a:ea typeface="Dotum" panose="020B0600000101010101" pitchFamily="34" charset="-127"/>
                        <a:cs typeface="Times New Roman" panose="02020603050405020304" pitchFamily="18" charset="0"/>
                      </a:rPr>
                      <m:t>=</m:t>
                    </m:r>
                    <m:r>
                      <a:rPr lang="en-US" sz="1900" i="1">
                        <a:effectLst/>
                        <a:latin typeface="+mn-lt"/>
                        <a:ea typeface="Dotum" panose="020B0600000101010101" pitchFamily="34" charset="-127"/>
                        <a:cs typeface="Times New Roman" panose="02020603050405020304" pitchFamily="18" charset="0"/>
                      </a:rPr>
                      <m:t>𝐴</m:t>
                    </m:r>
                    <m:sSup>
                      <m:sSupPr>
                        <m:ctrlPr>
                          <a:rPr lang="en-US" sz="1900" i="1">
                            <a:effectLst/>
                            <a:latin typeface="+mn-lt"/>
                            <a:ea typeface="Dotum" panose="020B0600000101010101" pitchFamily="34" charset="-127"/>
                            <a:cs typeface="Times New Roman" panose="02020603050405020304" pitchFamily="18" charset="0"/>
                          </a:rPr>
                        </m:ctrlPr>
                      </m:sSupPr>
                      <m:e>
                        <m:r>
                          <a:rPr lang="en-US" sz="1900" i="1">
                            <a:effectLst/>
                            <a:latin typeface="+mn-lt"/>
                            <a:ea typeface="Dotum" panose="020B0600000101010101" pitchFamily="34" charset="-127"/>
                            <a:cs typeface="Times New Roman" panose="02020603050405020304" pitchFamily="18" charset="0"/>
                          </a:rPr>
                          <m:t>𝐻</m:t>
                        </m:r>
                      </m:e>
                      <m:sup>
                        <m:r>
                          <a:rPr lang="en-US" sz="1900" i="1">
                            <a:effectLst/>
                            <a:latin typeface="+mn-lt"/>
                            <a:ea typeface="Dotum" panose="020B0600000101010101" pitchFamily="34" charset="-127"/>
                            <a:cs typeface="Times New Roman" panose="02020603050405020304" pitchFamily="18" charset="0"/>
                          </a:rPr>
                          <m:t>2</m:t>
                        </m:r>
                      </m:sup>
                    </m:sSup>
                    <m:r>
                      <a:rPr lang="en-US" sz="1900" i="1">
                        <a:effectLst/>
                        <a:latin typeface="+mn-lt"/>
                        <a:ea typeface="Dotum" panose="020B0600000101010101" pitchFamily="34" charset="-127"/>
                        <a:cs typeface="Times New Roman" panose="02020603050405020304" pitchFamily="18" charset="0"/>
                      </a:rPr>
                      <m:t>+</m:t>
                    </m:r>
                    <m:r>
                      <a:rPr lang="en-US" sz="1900" i="1">
                        <a:effectLst/>
                        <a:latin typeface="+mn-lt"/>
                        <a:ea typeface="Dotum" panose="020B0600000101010101" pitchFamily="34" charset="-127"/>
                        <a:cs typeface="Times New Roman" panose="02020603050405020304" pitchFamily="18" charset="0"/>
                      </a:rPr>
                      <m:t>𝐵</m:t>
                    </m:r>
                    <m:sSup>
                      <m:sSupPr>
                        <m:ctrlPr>
                          <a:rPr lang="en-US" sz="1900" i="1">
                            <a:effectLst/>
                            <a:latin typeface="+mn-lt"/>
                            <a:ea typeface="Dotum" panose="020B0600000101010101" pitchFamily="34" charset="-127"/>
                            <a:cs typeface="Times New Roman" panose="02020603050405020304" pitchFamily="18" charset="0"/>
                          </a:rPr>
                        </m:ctrlPr>
                      </m:sSupPr>
                      <m:e>
                        <m:r>
                          <a:rPr lang="en-US" sz="1900" i="1">
                            <a:effectLst/>
                            <a:latin typeface="+mn-lt"/>
                            <a:ea typeface="Dotum" panose="020B0600000101010101" pitchFamily="34" charset="-127"/>
                            <a:cs typeface="Times New Roman" panose="02020603050405020304" pitchFamily="18" charset="0"/>
                          </a:rPr>
                          <m:t>𝐻</m:t>
                        </m:r>
                      </m:e>
                      <m:sup>
                        <m:r>
                          <a:rPr lang="en-US" sz="1900" i="1">
                            <a:effectLst/>
                            <a:latin typeface="+mn-lt"/>
                            <a:ea typeface="Dotum" panose="020B0600000101010101" pitchFamily="34" charset="-127"/>
                            <a:cs typeface="Times New Roman" panose="02020603050405020304" pitchFamily="18" charset="0"/>
                          </a:rPr>
                          <m:t>2</m:t>
                        </m:r>
                      </m:sup>
                    </m:sSup>
                  </m:oMath>
                </a14:m>
                <a:r>
                  <a:rPr lang="en-US" sz="19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900" b="0" i="0"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mn-lt"/>
                        <a:ea typeface="Dotum" panose="020B0600000101010101" pitchFamily="34" charset="-127"/>
                        <a:cs typeface="Times New Roman" panose="02020603050405020304" pitchFamily="18" charset="0"/>
                      </a:rPr>
                      <m:t>𝐴</m:t>
                    </m:r>
                    <m:sSup>
                      <m:sSupPr>
                        <m:ctrlPr>
                          <a:rPr lang="en-US" sz="1900" i="1">
                            <a:effectLst/>
                            <a:latin typeface="+mn-lt"/>
                            <a:ea typeface="Dotum" panose="020B0600000101010101" pitchFamily="34" charset="-127"/>
                            <a:cs typeface="Times New Roman" panose="02020603050405020304" pitchFamily="18" charset="0"/>
                          </a:rPr>
                        </m:ctrlPr>
                      </m:sSupPr>
                      <m:e>
                        <m:r>
                          <a:rPr lang="en-US" sz="1900" i="1">
                            <a:effectLst/>
                            <a:latin typeface="+mn-lt"/>
                            <a:ea typeface="Dotum" panose="020B0600000101010101" pitchFamily="34" charset="-127"/>
                            <a:cs typeface="Times New Roman" panose="02020603050405020304" pitchFamily="18" charset="0"/>
                          </a:rPr>
                          <m:t>𝐻</m:t>
                        </m:r>
                      </m:e>
                      <m:sup>
                        <m:r>
                          <a:rPr lang="en-US" sz="1900" i="1">
                            <a:effectLst/>
                            <a:latin typeface="+mn-lt"/>
                            <a:ea typeface="Dotum" panose="020B0600000101010101" pitchFamily="34" charset="-127"/>
                            <a:cs typeface="Times New Roman" panose="02020603050405020304" pitchFamily="18" charset="0"/>
                          </a:rPr>
                          <m:t>2</m:t>
                        </m:r>
                      </m:sup>
                    </m:sSup>
                    <m:r>
                      <a:rPr lang="en-US" sz="1900" i="1">
                        <a:effectLst/>
                        <a:latin typeface="+mn-lt"/>
                        <a:ea typeface="Dotum" panose="020B0600000101010101" pitchFamily="34" charset="-127"/>
                        <a:cs typeface="Times New Roman" panose="02020603050405020304" pitchFamily="18" charset="0"/>
                      </a:rPr>
                      <m:t>=</m:t>
                    </m:r>
                    <m:r>
                      <a:rPr lang="en-US" sz="1900" i="1">
                        <a:effectLst/>
                        <a:latin typeface="+mn-lt"/>
                        <a:ea typeface="Dotum" panose="020B0600000101010101" pitchFamily="34" charset="-127"/>
                        <a:cs typeface="Times New Roman" panose="02020603050405020304" pitchFamily="18" charset="0"/>
                      </a:rPr>
                      <m:t>𝐴</m:t>
                    </m:r>
                    <m:sSup>
                      <m:sSupPr>
                        <m:ctrlPr>
                          <a:rPr lang="en-US" sz="1900" i="1">
                            <a:effectLst/>
                            <a:latin typeface="+mn-lt"/>
                            <a:ea typeface="Dotum" panose="020B0600000101010101" pitchFamily="34" charset="-127"/>
                            <a:cs typeface="Times New Roman" panose="02020603050405020304" pitchFamily="18" charset="0"/>
                          </a:rPr>
                        </m:ctrlPr>
                      </m:sSupPr>
                      <m:e>
                        <m:r>
                          <a:rPr lang="en-US" sz="1900" i="1">
                            <a:effectLst/>
                            <a:latin typeface="+mn-lt"/>
                            <a:ea typeface="Dotum" panose="020B0600000101010101" pitchFamily="34" charset="-127"/>
                            <a:cs typeface="Times New Roman" panose="02020603050405020304" pitchFamily="18" charset="0"/>
                          </a:rPr>
                          <m:t>𝐵</m:t>
                        </m:r>
                      </m:e>
                      <m:sup>
                        <m:r>
                          <a:rPr lang="en-US" sz="1900" i="1">
                            <a:effectLst/>
                            <a:latin typeface="+mn-lt"/>
                            <a:ea typeface="Dotum" panose="020B0600000101010101" pitchFamily="34" charset="-127"/>
                            <a:cs typeface="Times New Roman" panose="02020603050405020304" pitchFamily="18" charset="0"/>
                          </a:rPr>
                          <m:t>2</m:t>
                        </m:r>
                      </m:sup>
                    </m:sSup>
                    <m:r>
                      <a:rPr lang="en-US" sz="1900" i="1">
                        <a:effectLst/>
                        <a:latin typeface="+mn-lt"/>
                        <a:ea typeface="Dotum" panose="020B0600000101010101" pitchFamily="34" charset="-127"/>
                        <a:cs typeface="Times New Roman" panose="02020603050405020304" pitchFamily="18" charset="0"/>
                      </a:rPr>
                      <m:t>−</m:t>
                    </m:r>
                    <m:r>
                      <a:rPr lang="en-US" sz="1900" i="1">
                        <a:effectLst/>
                        <a:latin typeface="+mn-lt"/>
                        <a:ea typeface="Dotum" panose="020B0600000101010101" pitchFamily="34" charset="-127"/>
                        <a:cs typeface="Times New Roman" panose="02020603050405020304" pitchFamily="18" charset="0"/>
                      </a:rPr>
                      <m:t>𝐵</m:t>
                    </m:r>
                    <m:sSup>
                      <m:sSupPr>
                        <m:ctrlPr>
                          <a:rPr lang="en-US" sz="1900" i="1">
                            <a:effectLst/>
                            <a:latin typeface="+mn-lt"/>
                            <a:ea typeface="Dotum" panose="020B0600000101010101" pitchFamily="34" charset="-127"/>
                            <a:cs typeface="Times New Roman" panose="02020603050405020304" pitchFamily="18" charset="0"/>
                          </a:rPr>
                        </m:ctrlPr>
                      </m:sSupPr>
                      <m:e>
                        <m:r>
                          <a:rPr lang="en-US" sz="1900" i="1">
                            <a:effectLst/>
                            <a:latin typeface="+mn-lt"/>
                            <a:ea typeface="Dotum" panose="020B0600000101010101" pitchFamily="34" charset="-127"/>
                            <a:cs typeface="Times New Roman" panose="02020603050405020304" pitchFamily="18" charset="0"/>
                          </a:rPr>
                          <m:t>𝐻</m:t>
                        </m:r>
                      </m:e>
                      <m:sup>
                        <m:r>
                          <a:rPr lang="en-US" sz="1900" i="1">
                            <a:effectLst/>
                            <a:latin typeface="+mn-lt"/>
                            <a:ea typeface="Dotum" panose="020B0600000101010101" pitchFamily="34" charset="-127"/>
                            <a:cs typeface="Times New Roman" panose="02020603050405020304" pitchFamily="18" charset="0"/>
                          </a:rPr>
                          <m:t>2</m:t>
                        </m:r>
                      </m:sup>
                    </m:sSup>
                  </m:oMath>
                </a14:m>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14:m>
                  <m:oMath xmlns:m="http://schemas.openxmlformats.org/officeDocument/2006/math">
                    <m:r>
                      <a:rPr lang="en-US" sz="1900" i="1">
                        <a:effectLst/>
                        <a:latin typeface="+mn-lt"/>
                        <a:ea typeface="Dotum" panose="020B0600000101010101" pitchFamily="34" charset="-127"/>
                        <a:cs typeface="Times New Roman" panose="02020603050405020304" pitchFamily="18" charset="0"/>
                      </a:rPr>
                      <m:t>𝐴</m:t>
                    </m:r>
                    <m:sSup>
                      <m:sSupPr>
                        <m:ctrlPr>
                          <a:rPr lang="en-US" sz="1900" i="1">
                            <a:effectLst/>
                            <a:latin typeface="+mn-lt"/>
                            <a:ea typeface="Dotum" panose="020B0600000101010101" pitchFamily="34" charset="-127"/>
                            <a:cs typeface="Times New Roman" panose="02020603050405020304" pitchFamily="18" charset="0"/>
                          </a:rPr>
                        </m:ctrlPr>
                      </m:sSupPr>
                      <m:e>
                        <m:r>
                          <a:rPr lang="en-US" sz="1900" i="1">
                            <a:effectLst/>
                            <a:latin typeface="+mn-lt"/>
                            <a:ea typeface="Dotum" panose="020B0600000101010101" pitchFamily="34" charset="-127"/>
                            <a:cs typeface="Times New Roman" panose="02020603050405020304" pitchFamily="18" charset="0"/>
                          </a:rPr>
                          <m:t>𝐻</m:t>
                        </m:r>
                      </m:e>
                      <m:sup>
                        <m:r>
                          <a:rPr lang="en-US" sz="1900" i="1">
                            <a:effectLst/>
                            <a:latin typeface="+mn-lt"/>
                            <a:ea typeface="Dotum" panose="020B0600000101010101" pitchFamily="34" charset="-127"/>
                            <a:cs typeface="Times New Roman" panose="02020603050405020304" pitchFamily="18" charset="0"/>
                          </a:rPr>
                          <m:t>2</m:t>
                        </m:r>
                      </m:sup>
                    </m:sSup>
                    <m:r>
                      <a:rPr lang="en-US" sz="1900" i="1">
                        <a:effectLst/>
                        <a:latin typeface="+mn-lt"/>
                        <a:ea typeface="Dotum" panose="020B0600000101010101" pitchFamily="34" charset="-127"/>
                        <a:cs typeface="Times New Roman" panose="02020603050405020304" pitchFamily="18" charset="0"/>
                      </a:rPr>
                      <m:t>=3</m:t>
                    </m:r>
                  </m:oMath>
                </a14:m>
                <a:r>
                  <a:rPr lang="en-US" sz="19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900">
                        <a:latin typeface="Cambria Math" panose="02040503050406030204" pitchFamily="18" charset="0"/>
                        <a:ea typeface="Dotum" panose="020B0600000101010101" pitchFamily="34" charset="-127"/>
                        <a:cs typeface="Times New Roman" panose="02020603050405020304" pitchFamily="18" charset="0"/>
                      </a:rPr>
                      <m:t>⇒</m:t>
                    </m:r>
                  </m:oMath>
                </a14:m>
                <a:r>
                  <a:rPr lang="en-US" sz="19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900" i="1">
                        <a:effectLst/>
                        <a:latin typeface="+mn-lt"/>
                        <a:ea typeface="Dotum" panose="020B0600000101010101" pitchFamily="34" charset="-127"/>
                        <a:cs typeface="Times New Roman" panose="02020603050405020304" pitchFamily="18" charset="0"/>
                      </a:rPr>
                      <m:t>𝐴𝐻</m:t>
                    </m:r>
                    <m:r>
                      <a:rPr lang="en-US" sz="1900" i="1">
                        <a:effectLst/>
                        <a:latin typeface="+mn-lt"/>
                        <a:ea typeface="Dotum" panose="020B0600000101010101" pitchFamily="34" charset="-127"/>
                        <a:cs typeface="Times New Roman" panose="02020603050405020304" pitchFamily="18" charset="0"/>
                      </a:rPr>
                      <m:t>=</m:t>
                    </m:r>
                    <m:rad>
                      <m:radPr>
                        <m:degHide m:val="on"/>
                        <m:ctrlPr>
                          <a:rPr lang="en-US" sz="1900" i="1">
                            <a:effectLst/>
                            <a:latin typeface="+mn-lt"/>
                            <a:ea typeface="Dotum" panose="020B0600000101010101" pitchFamily="34" charset="-127"/>
                            <a:cs typeface="Times New Roman" panose="02020603050405020304" pitchFamily="18" charset="0"/>
                          </a:rPr>
                        </m:ctrlPr>
                      </m:radPr>
                      <m:deg/>
                      <m:e>
                        <m:r>
                          <a:rPr lang="en-US" sz="1900" i="1">
                            <a:effectLst/>
                            <a:latin typeface="+mn-lt"/>
                            <a:ea typeface="Dotum" panose="020B0600000101010101" pitchFamily="34" charset="-127"/>
                            <a:cs typeface="Times New Roman" panose="02020603050405020304" pitchFamily="18" charset="0"/>
                          </a:rPr>
                          <m:t>3</m:t>
                        </m:r>
                      </m:e>
                    </m:rad>
                    <m:r>
                      <a:rPr lang="en-US" sz="1900" i="1">
                        <a:effectLst/>
                        <a:latin typeface="+mn-lt"/>
                        <a:ea typeface="Dotum" panose="020B0600000101010101" pitchFamily="34" charset="-127"/>
                        <a:cs typeface="Times New Roman" panose="02020603050405020304" pitchFamily="18" charset="0"/>
                      </a:rPr>
                      <m:t>≈1,73</m:t>
                    </m:r>
                  </m:oMath>
                </a14:m>
                <a:r>
                  <a:rPr lang="en-US" sz="1900">
                    <a:effectLst/>
                    <a:latin typeface="+mn-lt"/>
                    <a:ea typeface="Dotum" panose="020B0600000101010101" pitchFamily="34" charset="-127"/>
                    <a:cs typeface="Times New Roman" panose="02020603050405020304" pitchFamily="18" charset="0"/>
                  </a:rPr>
                  <a:t> (cm)</a:t>
                </a:r>
                <a:endParaRPr lang="en-US" sz="1900">
                  <a:effectLst/>
                  <a:latin typeface="+mn-lt"/>
                  <a:ea typeface="Arial" panose="020B060402020202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583230" y="3236205"/>
                <a:ext cx="5446080" cy="1487202"/>
              </a:xfrm>
              <a:prstGeom prst="rect">
                <a:avLst/>
              </a:prstGeom>
              <a:blipFill>
                <a:blip r:embed="rId6"/>
                <a:stretch>
                  <a:fillRect l="-1120" b="-6557"/>
                </a:stretch>
              </a:blipFill>
            </p:spPr>
            <p:txBody>
              <a:bodyPr/>
              <a:lstStyle/>
              <a:p>
                <a:r>
                  <a:rPr lang="en-US">
                    <a:noFill/>
                  </a:rPr>
                  <a:t> </a:t>
                </a:r>
              </a:p>
            </p:txBody>
          </p:sp>
        </mc:Fallback>
      </mc:AlternateContent>
    </p:spTree>
    <p:extLst>
      <p:ext uri="{BB962C8B-B14F-4D97-AF65-F5344CB8AC3E}">
        <p14:creationId xmlns:p14="http://schemas.microsoft.com/office/powerpoint/2010/main" val="55130050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par>
                                <p:cTn id="13" presetID="22" presetClass="entr" presetSubtype="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Effect transition="in" filter="wipe(left)">
                                      <p:cBhvr>
                                        <p:cTn id="30" dur="500"/>
                                        <p:tgtEl>
                                          <p:spTgt spid="4">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Effect transition="in" filter="wipe(down)">
                                      <p:cBhvr>
                                        <p:cTn id="3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sp>
        <p:nvSpPr>
          <p:cNvPr id="1282" name="Google Shape;1282;p36"/>
          <p:cNvSpPr txBox="1">
            <a:spLocks noGrp="1"/>
          </p:cNvSpPr>
          <p:nvPr>
            <p:ph type="title"/>
          </p:nvPr>
        </p:nvSpPr>
        <p:spPr>
          <a:xfrm>
            <a:off x="1437129" y="1344522"/>
            <a:ext cx="6180222" cy="531900"/>
          </a:xfrm>
          <a:prstGeom prst="rect">
            <a:avLst/>
          </a:prstGeom>
        </p:spPr>
        <p:txBody>
          <a:bodyPr spcFirstLastPara="1" wrap="square" lIns="91425" tIns="91425" rIns="91425" bIns="91425" anchor="ctr" anchorCtr="0">
            <a:noAutofit/>
          </a:bodyPr>
          <a:lstStyle/>
          <a:p>
            <a:pPr lvl="0">
              <a:lnSpc>
                <a:spcPct val="150000"/>
              </a:lnSpc>
            </a:pPr>
            <a:r>
              <a:rPr lang="vi-VN" sz="3800" b="1">
                <a:solidFill>
                  <a:schemeClr val="accent3"/>
                </a:solidFill>
                <a:latin typeface="+mn-lt"/>
              </a:rPr>
              <a:t>CHƯƠNG IX. TAM GIÁC ĐỒNG DẠNG</a:t>
            </a:r>
            <a:endParaRPr sz="3800" b="1" dirty="0">
              <a:solidFill>
                <a:schemeClr val="accent3"/>
              </a:solidFill>
              <a:latin typeface="+mn-lt"/>
            </a:endParaRPr>
          </a:p>
        </p:txBody>
      </p:sp>
      <p:pic>
        <p:nvPicPr>
          <p:cNvPr id="1285" name="Google Shape;1285;p36"/>
          <p:cNvPicPr preferRelativeResize="0"/>
          <p:nvPr/>
        </p:nvPicPr>
        <p:blipFill rotWithShape="1">
          <a:blip r:embed="rId3">
            <a:alphaModFix/>
          </a:blip>
          <a:srcRect l="19717" t="14663" b="14670"/>
          <a:stretch/>
        </p:blipFill>
        <p:spPr>
          <a:xfrm>
            <a:off x="7839784" y="3832529"/>
            <a:ext cx="1304216" cy="1193198"/>
          </a:xfrm>
          <a:prstGeom prst="rect">
            <a:avLst/>
          </a:prstGeom>
          <a:noFill/>
          <a:ln>
            <a:noFill/>
          </a:ln>
        </p:spPr>
      </p:pic>
      <p:sp>
        <p:nvSpPr>
          <p:cNvPr id="2" name="Rectangle 1"/>
          <p:cNvSpPr/>
          <p:nvPr/>
        </p:nvSpPr>
        <p:spPr>
          <a:xfrm>
            <a:off x="864533" y="2480750"/>
            <a:ext cx="7325414" cy="1738296"/>
          </a:xfrm>
          <a:prstGeom prst="rect">
            <a:avLst/>
          </a:prstGeom>
        </p:spPr>
        <p:txBody>
          <a:bodyPr wrap="square">
            <a:spAutoFit/>
          </a:bodyPr>
          <a:lstStyle/>
          <a:p>
            <a:pPr algn="ctr">
              <a:lnSpc>
                <a:spcPct val="150000"/>
              </a:lnSpc>
            </a:pPr>
            <a:r>
              <a:rPr lang="en-US" sz="3800" b="1">
                <a:solidFill>
                  <a:srgbClr val="C00000"/>
                </a:solidFill>
                <a:latin typeface="+mj-lt"/>
                <a:ea typeface="Calibri" panose="020F0502020204030204" pitchFamily="34" charset="0"/>
              </a:rPr>
              <a:t>BÀI 35. ĐỊNH LÍ PYTHAGORE VÀ ỨNG DỤNG </a:t>
            </a:r>
            <a:endParaRPr lang="en-US" sz="3800">
              <a:solidFill>
                <a:srgbClr val="C00000"/>
              </a:solidFill>
              <a:latin typeface="+mj-lt"/>
            </a:endParaRPr>
          </a:p>
        </p:txBody>
      </p:sp>
      <p:sp>
        <p:nvSpPr>
          <p:cNvPr id="6" name="Google Shape;1250;p33"/>
          <p:cNvSpPr txBox="1"/>
          <p:nvPr/>
        </p:nvSpPr>
        <p:spPr>
          <a:xfrm>
            <a:off x="-147032" y="4429128"/>
            <a:ext cx="2382900" cy="198486"/>
          </a:xfrm>
          <a:prstGeom prst="rect">
            <a:avLst/>
          </a:prstGeom>
          <a:solidFill>
            <a:schemeClr val="accent2"/>
          </a:solid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endParaRPr sz="100" b="1"/>
          </a:p>
        </p:txBody>
      </p:sp>
    </p:spTree>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27" name="Google Shape;1924;p66"/>
          <p:cNvPicPr preferRelativeResize="0"/>
          <p:nvPr/>
        </p:nvPicPr>
        <p:blipFill>
          <a:blip r:embed="rId3">
            <a:alphaModFix/>
          </a:blip>
          <a:stretch>
            <a:fillRect/>
          </a:stretch>
        </p:blipFill>
        <p:spPr>
          <a:xfrm rot="402579" flipH="1">
            <a:off x="-35432" y="3281833"/>
            <a:ext cx="1916731" cy="1799745"/>
          </a:xfrm>
          <a:prstGeom prst="rect">
            <a:avLst/>
          </a:prstGeom>
          <a:noFill/>
          <a:ln>
            <a:noFill/>
          </a:ln>
        </p:spPr>
      </p:pic>
      <p:pic>
        <p:nvPicPr>
          <p:cNvPr id="28" name="Google Shape;1589;p47"/>
          <p:cNvPicPr preferRelativeResize="0"/>
          <p:nvPr/>
        </p:nvPicPr>
        <p:blipFill rotWithShape="1">
          <a:blip r:embed="rId4">
            <a:alphaModFix/>
          </a:blip>
          <a:srcRect l="21204"/>
          <a:stretch/>
        </p:blipFill>
        <p:spPr>
          <a:xfrm>
            <a:off x="6625412" y="2992931"/>
            <a:ext cx="2094688" cy="2461584"/>
          </a:xfrm>
          <a:prstGeom prst="rect">
            <a:avLst/>
          </a:prstGeom>
          <a:noFill/>
          <a:ln>
            <a:noFill/>
          </a:ln>
        </p:spPr>
      </p:pic>
      <p:sp>
        <p:nvSpPr>
          <p:cNvPr id="6" name="Google Shape;488;p36"/>
          <p:cNvSpPr txBox="1">
            <a:spLocks noGrp="1"/>
          </p:cNvSpPr>
          <p:nvPr>
            <p:ph type="title"/>
          </p:nvPr>
        </p:nvSpPr>
        <p:spPr>
          <a:xfrm>
            <a:off x="1304956" y="791157"/>
            <a:ext cx="6367800" cy="2529300"/>
          </a:xfrm>
          <a:prstGeom prst="rect">
            <a:avLst/>
          </a:prstGeom>
        </p:spPr>
        <p:txBody>
          <a:bodyPr spcFirstLastPara="1" wrap="square" lIns="91425" tIns="91425" rIns="91425" bIns="91425" anchor="ctr" anchorCtr="0">
            <a:noAutofit/>
          </a:bodyPr>
          <a:lstStyle/>
          <a:p>
            <a:pPr lvl="0"/>
            <a:r>
              <a:rPr lang="en-US" b="1">
                <a:solidFill>
                  <a:schemeClr val="accent3">
                    <a:lumMod val="50000"/>
                  </a:schemeClr>
                </a:solidFill>
                <a:latin typeface="+mn-lt"/>
              </a:rPr>
              <a:t>LUYỆN TẬP</a:t>
            </a:r>
            <a:endParaRPr b="1">
              <a:solidFill>
                <a:schemeClr val="accent3">
                  <a:lumMod val="50000"/>
                </a:schemeClr>
              </a:solidFill>
              <a:latin typeface="+mn-lt"/>
            </a:endParaRPr>
          </a:p>
        </p:txBody>
      </p:sp>
    </p:spTree>
    <p:extLst>
      <p:ext uri="{BB962C8B-B14F-4D97-AF65-F5344CB8AC3E}">
        <p14:creationId xmlns:p14="http://schemas.microsoft.com/office/powerpoint/2010/main" val="2912447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64" t="14186" r="164" b="3656"/>
          <a:stretch/>
        </p:blipFill>
        <p:spPr>
          <a:xfrm>
            <a:off x="-9149" y="0"/>
            <a:ext cx="9144000" cy="5143500"/>
          </a:xfrm>
          <a:prstGeom prst="rect">
            <a:avLst/>
          </a:prstGeom>
        </p:spPr>
      </p:pic>
      <p:grpSp>
        <p:nvGrpSpPr>
          <p:cNvPr id="13" name="Group 12"/>
          <p:cNvGrpSpPr/>
          <p:nvPr/>
        </p:nvGrpSpPr>
        <p:grpSpPr>
          <a:xfrm>
            <a:off x="5034585" y="1848484"/>
            <a:ext cx="2571750" cy="2571750"/>
            <a:chOff x="11776779" y="3732627"/>
            <a:chExt cx="3429000" cy="3429000"/>
          </a:xfrm>
        </p:grpSpPr>
        <p:sp>
          <p:nvSpPr>
            <p:cNvPr id="12" name="Oval 11"/>
            <p:cNvSpPr/>
            <p:nvPr/>
          </p:nvSpPr>
          <p:spPr>
            <a:xfrm>
              <a:off x="12507667" y="4100052"/>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88" name="Oval 87"/>
            <p:cNvSpPr/>
            <p:nvPr/>
          </p:nvSpPr>
          <p:spPr>
            <a:xfrm>
              <a:off x="13857454" y="4120064"/>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76779" y="3732627"/>
              <a:ext cx="3429000" cy="3429000"/>
            </a:xfrm>
            <a:prstGeom prst="rect">
              <a:avLst/>
            </a:prstGeom>
          </p:spPr>
        </p:pic>
      </p:grpSp>
      <p:pic>
        <p:nvPicPr>
          <p:cNvPr id="26" name="Picture 10" descr="Download Free png Cartoon Hamburger Images, Stock Photos &amp; Vectors ..."/>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2366679" y="3126793"/>
            <a:ext cx="772775" cy="77833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7" name="Picture 2" descr="Cartoon biscuit eating pastry breakfast cookies Vector Image"/>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2841166" y="3134359"/>
            <a:ext cx="583205" cy="5990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8" name="Picture 6" descr="Boba Tea Cartoon Png - Bubble Tea Cute Png Transparent PNG ..."/>
          <p:cNvPicPr>
            <a:picLocks noChangeAspect="1" noChangeArrowheads="1"/>
          </p:cNvPicPr>
          <p:nvPr/>
        </p:nvPicPr>
        <p:blipFill>
          <a:blip r:embed="rId7"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212060" y="3020343"/>
            <a:ext cx="464645" cy="80073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9" name="Picture 8" descr="Beef Steak Clipart"/>
          <p:cNvPicPr>
            <a:picLocks noChangeAspect="1" noChangeArrowheads="1"/>
          </p:cNvPicPr>
          <p:nvPr/>
        </p:nvPicPr>
        <p:blipFill>
          <a:blip r:embed="rId8"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2636717" y="3292515"/>
            <a:ext cx="787654" cy="4847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rotWithShape="1">
          <a:blip r:embed="rId9"/>
          <a:srcRect t="17199" b="17907"/>
          <a:stretch/>
        </p:blipFill>
        <p:spPr>
          <a:xfrm>
            <a:off x="3027924" y="3334239"/>
            <a:ext cx="666485" cy="539299"/>
          </a:xfrm>
          <a:prstGeom prst="rect">
            <a:avLst/>
          </a:prstGeom>
        </p:spPr>
      </p:pic>
      <p:pic>
        <p:nvPicPr>
          <p:cNvPr id="31" name="Picture 2" descr="Flat cartoon empty straw wicker basket Royalty Free Vecto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276639" y="2417994"/>
            <a:ext cx="1502569" cy="200543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BA351CB9-4BE7-7BBF-9232-DB0DE7F4CFD8}"/>
              </a:ext>
            </a:extLst>
          </p:cNvPr>
          <p:cNvGrpSpPr/>
          <p:nvPr/>
        </p:nvGrpSpPr>
        <p:grpSpPr>
          <a:xfrm>
            <a:off x="494606" y="21915"/>
            <a:ext cx="8136489" cy="1762829"/>
            <a:chOff x="668346" y="1496613"/>
            <a:chExt cx="10848652" cy="2350439"/>
          </a:xfrm>
        </p:grpSpPr>
        <p:sp>
          <p:nvSpPr>
            <p:cNvPr id="32" name="Rectangle 31"/>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33" name="TextBox 32"/>
            <p:cNvSpPr txBox="1"/>
            <p:nvPr/>
          </p:nvSpPr>
          <p:spPr>
            <a:xfrm>
              <a:off x="1173965" y="1496613"/>
              <a:ext cx="9837415" cy="2154436"/>
            </a:xfrm>
            <a:prstGeom prst="rect">
              <a:avLst/>
            </a:prstGeom>
            <a:noFill/>
          </p:spPr>
          <p:txBody>
            <a:bodyPr wrap="square" rtlCol="0">
              <a:spAutoFit/>
            </a:bodyPr>
            <a:lstStyle/>
            <a:p>
              <a:pPr algn="ctr" defTabSz="685800">
                <a:buClrTx/>
              </a:pPr>
              <a:endParaRPr lang="en-US" sz="4950" b="1" kern="1200" dirty="0">
                <a:solidFill>
                  <a:prstClr val="white"/>
                </a:solidFill>
                <a:latin typeface="Arial" panose="020B0604020202020204" pitchFamily="34" charset="0"/>
                <a:ea typeface="+mn-ea"/>
                <a:cs typeface="Arial" panose="020B0604020202020204" pitchFamily="34" charset="0"/>
              </a:endParaRPr>
            </a:p>
            <a:p>
              <a:pPr algn="ctr" defTabSz="685800">
                <a:buClrTx/>
              </a:pPr>
              <a:r>
                <a:rPr lang="en-US" sz="4950" b="1" kern="1200" dirty="0">
                  <a:solidFill>
                    <a:prstClr val="white"/>
                  </a:solidFill>
                  <a:latin typeface="Arial" panose="020B0604020202020204" pitchFamily="34" charset="0"/>
                  <a:ea typeface="+mn-ea"/>
                  <a:cs typeface="Arial" panose="020B0604020202020204" pitchFamily="34" charset="0"/>
                </a:rPr>
                <a:t>GẤU CON HAM ĂN</a:t>
              </a:r>
            </a:p>
          </p:txBody>
        </p:sp>
      </p:grpSp>
      <p:pic>
        <p:nvPicPr>
          <p:cNvPr id="16" name="Picture 4" descr="Download Software Development Services - Covent Garden PNG Image ...">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63110" y="2735128"/>
            <a:ext cx="1561664" cy="1561664"/>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879572"/>
      </p:ext>
    </p:extLst>
  </p:cSld>
  <p:clrMapOvr>
    <a:masterClrMapping/>
  </p:clrMapOvr>
  <mc:AlternateContent xmlns:mc="http://schemas.openxmlformats.org/markup-compatibility/2006" xmlns:p14="http://schemas.microsoft.com/office/powerpoint/2010/main">
    <mc:Choice Requires="p14">
      <p:transition spd="med" p14:dur="700">
        <p14:vortex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6"/>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ào http://fb.com/nkpowerskills tải game miễn phí"/>
          <p:cNvPicPr>
            <a:picLocks noChangeAspect="1"/>
          </p:cNvPicPr>
          <p:nvPr/>
        </p:nvPicPr>
        <p:blipFill rotWithShape="1">
          <a:blip r:embed="rId5"/>
          <a:srcRect l="-164" t="14186" r="164" b="3656"/>
          <a:stretch/>
        </p:blipFill>
        <p:spPr>
          <a:xfrm>
            <a:off x="-9149" y="0"/>
            <a:ext cx="9144000" cy="5143500"/>
          </a:xfrm>
          <a:prstGeom prst="rect">
            <a:avLst/>
          </a:prstGeom>
        </p:spPr>
      </p:pic>
      <p:grpSp>
        <p:nvGrpSpPr>
          <p:cNvPr id="3" name="ĐC SHARE MIỄN PHÍ BỞI NK POWERSKILLS"/>
          <p:cNvGrpSpPr/>
          <p:nvPr/>
        </p:nvGrpSpPr>
        <p:grpSpPr>
          <a:xfrm>
            <a:off x="10045" y="2116602"/>
            <a:ext cx="9192758" cy="5181077"/>
            <a:chOff x="182857" y="3112198"/>
            <a:chExt cx="12257011" cy="6908102"/>
          </a:xfrm>
        </p:grpSpPr>
        <p:grpSp>
          <p:nvGrpSpPr>
            <p:cNvPr id="34" name="Group 33"/>
            <p:cNvGrpSpPr/>
            <p:nvPr/>
          </p:nvGrpSpPr>
          <p:grpSpPr>
            <a:xfrm>
              <a:off x="6672187" y="3112198"/>
              <a:ext cx="3000733" cy="3000733"/>
              <a:chOff x="-3756025" y="-1901825"/>
              <a:chExt cx="4743450" cy="4743450"/>
            </a:xfrm>
          </p:grpSpPr>
          <p:sp>
            <p:nvSpPr>
              <p:cNvPr id="35" name="Oval 34"/>
              <p:cNvSpPr/>
              <p:nvPr/>
            </p:nvSpPr>
            <p:spPr>
              <a:xfrm>
                <a:off x="-2260600" y="-101600"/>
                <a:ext cx="1651000" cy="13589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36" name="Oval 35"/>
              <p:cNvSpPr/>
              <p:nvPr/>
            </p:nvSpPr>
            <p:spPr>
              <a:xfrm>
                <a:off x="-762000" y="-1536700"/>
                <a:ext cx="520700" cy="4826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37" name="Oval 36"/>
              <p:cNvSpPr/>
              <p:nvPr/>
            </p:nvSpPr>
            <p:spPr>
              <a:xfrm>
                <a:off x="-2473325" y="-1497013"/>
                <a:ext cx="482600" cy="442913"/>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38" name="Oval 37"/>
              <p:cNvSpPr/>
              <p:nvPr/>
            </p:nvSpPr>
            <p:spPr>
              <a:xfrm>
                <a:off x="-716739"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39" name="Oval 38"/>
              <p:cNvSpPr/>
              <p:nvPr/>
            </p:nvSpPr>
            <p:spPr>
              <a:xfrm>
                <a:off x="-716739" y="1699260"/>
                <a:ext cx="602439" cy="51054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40" name="Oval 39"/>
              <p:cNvSpPr/>
              <p:nvPr/>
            </p:nvSpPr>
            <p:spPr>
              <a:xfrm>
                <a:off x="-2433246"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pic>
            <p:nvPicPr>
              <p:cNvPr id="41" name="Picture 16" descr="Bubble Tea Drink GIF - BubbleTea Drink Cute GIFs"/>
              <p:cNvPicPr>
                <a:picLocks noChangeAspect="1" noChangeArrowheads="1" noCrop="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3756025" y="-1901825"/>
                <a:ext cx="4743450" cy="4743450"/>
              </a:xfrm>
              <a:prstGeom prst="rect">
                <a:avLst/>
              </a:prstGeom>
              <a:noFill/>
              <a:extLst>
                <a:ext uri="{909E8E84-426E-40DD-AFC4-6F175D3DCCD1}">
                  <a14:hiddenFill xmlns:a14="http://schemas.microsoft.com/office/drawing/2010/main">
                    <a:solidFill>
                      <a:srgbClr val="FFFFFF"/>
                    </a:solidFill>
                  </a14:hiddenFill>
                </a:ext>
              </a:extLst>
            </p:spPr>
          </p:pic>
        </p:grpSp>
        <p:pic>
          <p:nvPicPr>
            <p:cNvPr id="42" name="Picture 41"/>
            <p:cNvPicPr>
              <a:picLocks noChangeAspect="1"/>
            </p:cNvPicPr>
            <p:nvPr/>
          </p:nvPicPr>
          <p:blipFill>
            <a:blip r:embed="rId7"/>
            <a:stretch>
              <a:fillRect/>
            </a:stretch>
          </p:blipFill>
          <p:spPr>
            <a:xfrm>
              <a:off x="182857" y="8183884"/>
              <a:ext cx="12257011" cy="1836416"/>
            </a:xfrm>
            <a:prstGeom prst="rect">
              <a:avLst/>
            </a:prstGeom>
          </p:spPr>
        </p:pic>
      </p:grpSp>
      <p:grpSp>
        <p:nvGrpSpPr>
          <p:cNvPr id="65" name="CẤM BUÔN BÁN, CẤM REUP"/>
          <p:cNvGrpSpPr/>
          <p:nvPr/>
        </p:nvGrpSpPr>
        <p:grpSpPr>
          <a:xfrm>
            <a:off x="4489763" y="2031259"/>
            <a:ext cx="2571750" cy="2571750"/>
            <a:chOff x="5986351" y="2708345"/>
            <a:chExt cx="3429000" cy="3429000"/>
          </a:xfrm>
        </p:grpSpPr>
        <p:sp>
          <p:nvSpPr>
            <p:cNvPr id="60" name="Oval 59"/>
            <p:cNvSpPr/>
            <p:nvPr/>
          </p:nvSpPr>
          <p:spPr>
            <a:xfrm>
              <a:off x="7228907" y="3039248"/>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rial" panose="020B0604020202020204" pitchFamily="34" charset="0"/>
                <a:cs typeface="Arial" panose="020B0604020202020204" pitchFamily="34" charset="0"/>
              </a:endParaRPr>
            </a:p>
          </p:txBody>
        </p:sp>
        <p:sp>
          <p:nvSpPr>
            <p:cNvPr id="62" name="Oval 61"/>
            <p:cNvSpPr/>
            <p:nvPr/>
          </p:nvSpPr>
          <p:spPr>
            <a:xfrm>
              <a:off x="8441020" y="3067965"/>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rial" panose="020B0604020202020204" pitchFamily="34" charset="0"/>
                <a:cs typeface="Arial" panose="020B0604020202020204" pitchFamily="34" charset="0"/>
              </a:endParaRPr>
            </a:p>
          </p:txBody>
        </p:sp>
        <p:pic>
          <p:nvPicPr>
            <p:cNvPr id="64" name="Picture 6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86351" y="2708345"/>
              <a:ext cx="3429000" cy="3429000"/>
            </a:xfrm>
            <a:prstGeom prst="rect">
              <a:avLst/>
            </a:prstGeom>
          </p:spPr>
        </p:pic>
      </p:grpSp>
      <p:pic>
        <p:nvPicPr>
          <p:cNvPr id="75" name="Vào http://fb.com/nkpowerskills tải game miễn phí" descr="Download Free png Cartoon Hamburger Images, Stock Photos &amp; Vectors ..."/>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2159850" y="3137678"/>
            <a:ext cx="772775" cy="77833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6" name="ĐC SHARE MIỄN PHÍ BỞI NK POWERSKILLS" descr="Cartoon biscuit eating pastry breakfast cookies Vector Image"/>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2634337" y="3145244"/>
            <a:ext cx="583205" cy="5990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7" name="CẤM BUÔN BÁN, CẤM REUP" descr="Boba Tea Cartoon Png - Bubble Tea Cute Png Transparent PNG ..."/>
          <p:cNvPicPr>
            <a:picLocks noChangeAspect="1" noChangeArrowheads="1"/>
          </p:cNvPicPr>
          <p:nvPr/>
        </p:nvPicPr>
        <p:blipFill>
          <a:blip r:embed="rId12"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005231" y="3031228"/>
            <a:ext cx="464645" cy="80073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8" name="Vào http://fb.com/nkpowerskills tải game miễn phí" descr="Beef Steak Clipart"/>
          <p:cNvPicPr>
            <a:picLocks noChangeAspect="1" noChangeArrowheads="1"/>
          </p:cNvPicPr>
          <p:nvPr/>
        </p:nvPicPr>
        <p:blipFill>
          <a:blip r:embed="rId13"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2429888" y="3303401"/>
            <a:ext cx="787654" cy="4847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9" name="ĐC SHARE MIỄN PHÍ BỞI NK POWERSKILLS"/>
          <p:cNvPicPr>
            <a:picLocks noChangeAspect="1"/>
          </p:cNvPicPr>
          <p:nvPr/>
        </p:nvPicPr>
        <p:blipFill rotWithShape="1">
          <a:blip r:embed="rId14"/>
          <a:srcRect t="17199" b="17907"/>
          <a:stretch/>
        </p:blipFill>
        <p:spPr>
          <a:xfrm>
            <a:off x="2821095" y="3345124"/>
            <a:ext cx="666485" cy="539299"/>
          </a:xfrm>
          <a:prstGeom prst="rect">
            <a:avLst/>
          </a:prstGeom>
        </p:spPr>
      </p:pic>
      <p:pic>
        <p:nvPicPr>
          <p:cNvPr id="80" name="CẤM BUÔN BÁN, CẤM REUP" descr="Flat cartoon empty straw wicker basket Royalty Free Vector"/>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118715" y="2379811"/>
            <a:ext cx="1502569" cy="2005436"/>
          </a:xfrm>
          <a:prstGeom prst="rect">
            <a:avLst/>
          </a:prstGeom>
          <a:noFill/>
          <a:extLst>
            <a:ext uri="{909E8E84-426E-40DD-AFC4-6F175D3DCCD1}">
              <a14:hiddenFill xmlns:a14="http://schemas.microsoft.com/office/drawing/2010/main">
                <a:solidFill>
                  <a:srgbClr val="FFFFFF"/>
                </a:solidFill>
              </a14:hiddenFill>
            </a:ext>
          </a:extLst>
        </p:spPr>
      </p:pic>
      <p:sp>
        <p:nvSpPr>
          <p:cNvPr id="107" name="Vào http://fb.com/nkpowerskills tải game miễn phí"/>
          <p:cNvSpPr/>
          <p:nvPr/>
        </p:nvSpPr>
        <p:spPr>
          <a:xfrm>
            <a:off x="577370" y="538861"/>
            <a:ext cx="7875638" cy="217643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endParaRPr lang="en-US" sz="1350" kern="1200" dirty="0">
              <a:solidFill>
                <a:prstClr val="white"/>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08" name="ĐC SHARE MIỄN PHÍ BỞI NK POWERSKILLS"/>
              <p:cNvSpPr/>
              <p:nvPr/>
            </p:nvSpPr>
            <p:spPr>
              <a:xfrm>
                <a:off x="5140882" y="4113703"/>
                <a:ext cx="3307044" cy="6276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smtClean="0">
                    <a:solidFill>
                      <a:prstClr val="white"/>
                    </a:solidFill>
                    <a:latin typeface="Arial" panose="020B0604020202020204" pitchFamily="34" charset="0"/>
                    <a:cs typeface="Arial" panose="020B0604020202020204" pitchFamily="34" charset="0"/>
                  </a:rPr>
                  <a:t>D. </a:t>
                </a:r>
                <a14:m>
                  <m:oMath xmlns:m="http://schemas.openxmlformats.org/officeDocument/2006/math">
                    <m:r>
                      <a:rPr lang="fr-FR" sz="2300" i="1">
                        <a:latin typeface="Cambria Math" panose="02040503050406030204" pitchFamily="18" charset="0"/>
                        <a:ea typeface="Arial" panose="020B0604020202020204" pitchFamily="34" charset="0"/>
                        <a:cs typeface="Times New Roman" panose="02020603050405020304" pitchFamily="18" charset="0"/>
                      </a:rPr>
                      <m:t>𝑀</m:t>
                    </m:r>
                    <m:sSup>
                      <m:sSupPr>
                        <m:ctrlPr>
                          <a:rPr lang="en-US" sz="2300" i="1">
                            <a:effectLst/>
                            <a:latin typeface="Cambria Math" panose="02040503050406030204" pitchFamily="18" charset="0"/>
                            <a:cs typeface="Times New Roman" panose="02020603050405020304" pitchFamily="18" charset="0"/>
                          </a:rPr>
                        </m:ctrlPr>
                      </m:sSupPr>
                      <m:e>
                        <m:r>
                          <a:rPr lang="fr-FR" sz="2300" i="1">
                            <a:effectLst/>
                            <a:latin typeface="Cambria Math" panose="02040503050406030204" pitchFamily="18" charset="0"/>
                            <a:ea typeface="Arial" panose="020B0604020202020204" pitchFamily="34" charset="0"/>
                            <a:cs typeface="Times New Roman" panose="02020603050405020304" pitchFamily="18" charset="0"/>
                          </a:rPr>
                          <m:t>𝑁</m:t>
                        </m:r>
                      </m:e>
                      <m:sup>
                        <m:r>
                          <a:rPr lang="fr-FR" sz="2300" i="1">
                            <a:effectLst/>
                            <a:latin typeface="Cambria Math" panose="02040503050406030204" pitchFamily="18" charset="0"/>
                            <a:ea typeface="Arial" panose="020B0604020202020204" pitchFamily="34" charset="0"/>
                            <a:cs typeface="Times New Roman" panose="02020603050405020304" pitchFamily="18" charset="0"/>
                          </a:rPr>
                          <m:t>2</m:t>
                        </m:r>
                      </m:sup>
                    </m:sSup>
                    <m:r>
                      <a:rPr lang="fr-FR" sz="2300" i="1">
                        <a:effectLst/>
                        <a:latin typeface="Cambria Math" panose="02040503050406030204" pitchFamily="18" charset="0"/>
                        <a:ea typeface="Arial" panose="020B0604020202020204" pitchFamily="34" charset="0"/>
                        <a:cs typeface="Times New Roman" panose="02020603050405020304" pitchFamily="18" charset="0"/>
                      </a:rPr>
                      <m:t>=</m:t>
                    </m:r>
                    <m:r>
                      <a:rPr lang="fr-FR" sz="2300" i="1">
                        <a:effectLst/>
                        <a:latin typeface="Cambria Math" panose="02040503050406030204" pitchFamily="18" charset="0"/>
                        <a:ea typeface="Arial" panose="020B0604020202020204" pitchFamily="34" charset="0"/>
                        <a:cs typeface="Times New Roman" panose="02020603050405020304" pitchFamily="18" charset="0"/>
                      </a:rPr>
                      <m:t>𝑁</m:t>
                    </m:r>
                    <m:sSup>
                      <m:sSupPr>
                        <m:ctrlPr>
                          <a:rPr lang="en-US" sz="2300" i="1">
                            <a:effectLst/>
                            <a:latin typeface="Cambria Math" panose="02040503050406030204" pitchFamily="18" charset="0"/>
                            <a:cs typeface="Times New Roman" panose="02020603050405020304" pitchFamily="18" charset="0"/>
                          </a:rPr>
                        </m:ctrlPr>
                      </m:sSupPr>
                      <m:e>
                        <m:r>
                          <a:rPr lang="fr-FR" sz="2300" i="1">
                            <a:effectLst/>
                            <a:latin typeface="Cambria Math" panose="02040503050406030204" pitchFamily="18" charset="0"/>
                            <a:ea typeface="Arial" panose="020B0604020202020204" pitchFamily="34" charset="0"/>
                            <a:cs typeface="Times New Roman" panose="02020603050405020304" pitchFamily="18" charset="0"/>
                          </a:rPr>
                          <m:t>𝑃</m:t>
                        </m:r>
                      </m:e>
                      <m:sup>
                        <m:r>
                          <a:rPr lang="fr-FR" sz="2300" i="1">
                            <a:effectLst/>
                            <a:latin typeface="Cambria Math" panose="02040503050406030204" pitchFamily="18" charset="0"/>
                            <a:ea typeface="Arial" panose="020B0604020202020204" pitchFamily="34" charset="0"/>
                            <a:cs typeface="Times New Roman" panose="02020603050405020304" pitchFamily="18" charset="0"/>
                          </a:rPr>
                          <m:t>2</m:t>
                        </m:r>
                      </m:sup>
                    </m:sSup>
                    <m:r>
                      <a:rPr lang="fr-FR" sz="2300" i="1">
                        <a:effectLst/>
                        <a:latin typeface="Cambria Math" panose="02040503050406030204" pitchFamily="18" charset="0"/>
                        <a:ea typeface="Arial" panose="020B0604020202020204" pitchFamily="34" charset="0"/>
                        <a:cs typeface="Times New Roman" panose="02020603050405020304" pitchFamily="18" charset="0"/>
                      </a:rPr>
                      <m:t>+</m:t>
                    </m:r>
                    <m:r>
                      <a:rPr lang="fr-FR" sz="2300" i="1">
                        <a:effectLst/>
                        <a:latin typeface="Cambria Math" panose="02040503050406030204" pitchFamily="18" charset="0"/>
                        <a:ea typeface="Arial" panose="020B0604020202020204" pitchFamily="34" charset="0"/>
                        <a:cs typeface="Times New Roman" panose="02020603050405020304" pitchFamily="18" charset="0"/>
                      </a:rPr>
                      <m:t>𝑀</m:t>
                    </m:r>
                    <m:sSup>
                      <m:sSupPr>
                        <m:ctrlPr>
                          <a:rPr lang="en-US" sz="2300" i="1">
                            <a:effectLst/>
                            <a:latin typeface="Cambria Math" panose="02040503050406030204" pitchFamily="18" charset="0"/>
                            <a:cs typeface="Times New Roman" panose="02020603050405020304" pitchFamily="18" charset="0"/>
                          </a:rPr>
                        </m:ctrlPr>
                      </m:sSupPr>
                      <m:e>
                        <m:r>
                          <a:rPr lang="fr-FR" sz="2300" i="1">
                            <a:effectLst/>
                            <a:latin typeface="Cambria Math" panose="02040503050406030204" pitchFamily="18" charset="0"/>
                            <a:ea typeface="Arial" panose="020B0604020202020204" pitchFamily="34" charset="0"/>
                            <a:cs typeface="Times New Roman" panose="02020603050405020304" pitchFamily="18" charset="0"/>
                          </a:rPr>
                          <m:t>𝑃</m:t>
                        </m:r>
                      </m:e>
                      <m:sup>
                        <m:r>
                          <a:rPr lang="fr-FR" sz="2300" i="1">
                            <a:effectLst/>
                            <a:latin typeface="Cambria Math" panose="02040503050406030204" pitchFamily="18" charset="0"/>
                            <a:ea typeface="Arial" panose="020B0604020202020204" pitchFamily="34" charset="0"/>
                            <a:cs typeface="Times New Roman" panose="02020603050405020304" pitchFamily="18" charset="0"/>
                          </a:rPr>
                          <m:t>2</m:t>
                        </m:r>
                      </m:sup>
                    </m:sSup>
                  </m:oMath>
                </a14:m>
                <a:endParaRPr lang="en-US" sz="2300" kern="1200" dirty="0">
                  <a:solidFill>
                    <a:prstClr val="white"/>
                  </a:solidFill>
                  <a:latin typeface="Arial" panose="020B0604020202020204" pitchFamily="34" charset="0"/>
                  <a:cs typeface="Arial" panose="020B0604020202020204" pitchFamily="34" charset="0"/>
                </a:endParaRPr>
              </a:p>
            </p:txBody>
          </p:sp>
        </mc:Choice>
        <mc:Fallback>
          <p:sp>
            <p:nvSpPr>
              <p:cNvPr id="108" name="ĐC SHARE MIỄN PHÍ BỞI NK POWERSKILLS"/>
              <p:cNvSpPr>
                <a:spLocks noRot="1" noChangeAspect="1" noMove="1" noResize="1" noEditPoints="1" noAdjustHandles="1" noChangeArrowheads="1" noChangeShapeType="1" noTextEdit="1"/>
              </p:cNvSpPr>
              <p:nvPr/>
            </p:nvSpPr>
            <p:spPr>
              <a:xfrm>
                <a:off x="5140882" y="4113703"/>
                <a:ext cx="3307044" cy="627617"/>
              </a:xfrm>
              <a:prstGeom prst="rect">
                <a:avLst/>
              </a:prstGeom>
              <a:blipFill>
                <a:blip r:embed="rId16"/>
                <a:stretch>
                  <a:fillRect b="-6796"/>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9" name="CẤM BUÔN BÁN, CẤM REUP"/>
              <p:cNvSpPr/>
              <p:nvPr/>
            </p:nvSpPr>
            <p:spPr>
              <a:xfrm>
                <a:off x="594035" y="4079524"/>
                <a:ext cx="3512852" cy="6276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R="30480" algn="ctr">
                  <a:lnSpc>
                    <a:spcPct val="150000"/>
                  </a:lnSpc>
                  <a:spcBef>
                    <a:spcPts val="600"/>
                  </a:spcBef>
                  <a:spcAft>
                    <a:spcPts val="600"/>
                  </a:spcAft>
                </a:pPr>
                <a:r>
                  <a:rPr lang="en-US" sz="2300" kern="1200" smtClean="0">
                    <a:solidFill>
                      <a:prstClr val="white"/>
                    </a:solidFill>
                    <a:latin typeface="Arial" panose="020B0604020202020204" pitchFamily="34" charset="0"/>
                    <a:cs typeface="Arial" panose="020B0604020202020204" pitchFamily="34" charset="0"/>
                  </a:rPr>
                  <a:t>B. </a:t>
                </a:r>
                <a14:m>
                  <m:oMath xmlns:m="http://schemas.openxmlformats.org/officeDocument/2006/math">
                    <m:r>
                      <a:rPr lang="fr-FR" sz="2300" i="1">
                        <a:latin typeface="Cambria Math" panose="02040503050406030204" pitchFamily="18" charset="0"/>
                        <a:ea typeface="Times New Roman" panose="02020603050405020304" pitchFamily="18" charset="0"/>
                        <a:cs typeface="Times New Roman" panose="02020603050405020304" pitchFamily="18" charset="0"/>
                      </a:rPr>
                      <m:t>𝑀</m:t>
                    </m:r>
                    <m:sSup>
                      <m:sSupPr>
                        <m:ctrlPr>
                          <a:rPr lang="en-US" sz="23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300" i="1">
                            <a:effectLst/>
                            <a:latin typeface="Cambria Math" panose="02040503050406030204" pitchFamily="18" charset="0"/>
                            <a:ea typeface="Times New Roman" panose="02020603050405020304" pitchFamily="18" charset="0"/>
                            <a:cs typeface="Times New Roman" panose="02020603050405020304" pitchFamily="18" charset="0"/>
                          </a:rPr>
                          <m:t>𝑃</m:t>
                        </m:r>
                      </m:e>
                      <m:sup>
                        <m:r>
                          <a:rPr lang="fr-FR" sz="23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fr-FR" sz="23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2300" i="1">
                        <a:effectLst/>
                        <a:latin typeface="Cambria Math" panose="02040503050406030204" pitchFamily="18" charset="0"/>
                        <a:ea typeface="Times New Roman" panose="02020603050405020304" pitchFamily="18" charset="0"/>
                        <a:cs typeface="Times New Roman" panose="02020603050405020304" pitchFamily="18" charset="0"/>
                      </a:rPr>
                      <m:t>𝑀</m:t>
                    </m:r>
                    <m:sSup>
                      <m:sSupPr>
                        <m:ctrlPr>
                          <a:rPr lang="en-US" sz="23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300" i="1">
                            <a:effectLst/>
                            <a:latin typeface="Cambria Math" panose="02040503050406030204" pitchFamily="18" charset="0"/>
                            <a:ea typeface="Times New Roman" panose="02020603050405020304" pitchFamily="18" charset="0"/>
                            <a:cs typeface="Times New Roman" panose="02020603050405020304" pitchFamily="18" charset="0"/>
                          </a:rPr>
                          <m:t>𝑁</m:t>
                        </m:r>
                      </m:e>
                      <m:sup>
                        <m:r>
                          <a:rPr lang="fr-FR" sz="23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fr-FR" sz="23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2300" i="1">
                        <a:effectLst/>
                        <a:latin typeface="Cambria Math" panose="02040503050406030204" pitchFamily="18" charset="0"/>
                        <a:ea typeface="Times New Roman" panose="02020603050405020304" pitchFamily="18" charset="0"/>
                        <a:cs typeface="Times New Roman" panose="02020603050405020304" pitchFamily="18" charset="0"/>
                      </a:rPr>
                      <m:t>𝑁</m:t>
                    </m:r>
                    <m:sSup>
                      <m:sSupPr>
                        <m:ctrlPr>
                          <a:rPr lang="en-US" sz="23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300" i="1">
                            <a:effectLst/>
                            <a:latin typeface="Cambria Math" panose="02040503050406030204" pitchFamily="18" charset="0"/>
                            <a:ea typeface="Times New Roman" panose="02020603050405020304" pitchFamily="18" charset="0"/>
                            <a:cs typeface="Times New Roman" panose="02020603050405020304" pitchFamily="18" charset="0"/>
                          </a:rPr>
                          <m:t>𝑃</m:t>
                        </m:r>
                      </m:e>
                      <m:sup>
                        <m:r>
                          <a:rPr lang="fr-FR" sz="2300" i="1">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endParaRPr lang="en-US" sz="2300">
                  <a:effectLst/>
                  <a:latin typeface="Times New Roman" panose="02020603050405020304" pitchFamily="18" charset="0"/>
                  <a:ea typeface="Times New Roman" panose="02020603050405020304" pitchFamily="18" charset="0"/>
                </a:endParaRPr>
              </a:p>
            </p:txBody>
          </p:sp>
        </mc:Choice>
        <mc:Fallback>
          <p:sp>
            <p:nvSpPr>
              <p:cNvPr id="109" name="CẤM BUÔN BÁN, CẤM REUP"/>
              <p:cNvSpPr>
                <a:spLocks noRot="1" noChangeAspect="1" noMove="1" noResize="1" noEditPoints="1" noAdjustHandles="1" noChangeArrowheads="1" noChangeShapeType="1" noTextEdit="1"/>
              </p:cNvSpPr>
              <p:nvPr/>
            </p:nvSpPr>
            <p:spPr>
              <a:xfrm>
                <a:off x="594035" y="4079524"/>
                <a:ext cx="3512852" cy="627617"/>
              </a:xfrm>
              <a:prstGeom prst="rect">
                <a:avLst/>
              </a:prstGeom>
              <a:blipFill>
                <a:blip r:embed="rId17"/>
                <a:stretch>
                  <a:fillRect b="-10680"/>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0" name="Vào http://fb.com/nkpowerskills tải game miễn phí"/>
              <p:cNvSpPr/>
              <p:nvPr/>
            </p:nvSpPr>
            <p:spPr>
              <a:xfrm>
                <a:off x="5140882" y="3133872"/>
                <a:ext cx="3307044" cy="6276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smtClean="0">
                    <a:solidFill>
                      <a:prstClr val="white"/>
                    </a:solidFill>
                    <a:latin typeface="Arial" panose="020B0604020202020204" pitchFamily="34" charset="0"/>
                    <a:cs typeface="Arial" panose="020B0604020202020204" pitchFamily="34" charset="0"/>
                  </a:rPr>
                  <a:t>C. </a:t>
                </a:r>
                <a14:m>
                  <m:oMath xmlns:m="http://schemas.openxmlformats.org/officeDocument/2006/math">
                    <m:r>
                      <a:rPr lang="fr-FR" sz="2300" i="1">
                        <a:latin typeface="Cambria Math" panose="02040503050406030204" pitchFamily="18" charset="0"/>
                        <a:ea typeface="Arial" panose="020B0604020202020204" pitchFamily="34" charset="0"/>
                        <a:cs typeface="Times New Roman" panose="02020603050405020304" pitchFamily="18" charset="0"/>
                      </a:rPr>
                      <m:t>𝑁</m:t>
                    </m:r>
                    <m:sSup>
                      <m:sSupPr>
                        <m:ctrlPr>
                          <a:rPr lang="en-US" sz="2300" i="1">
                            <a:effectLst/>
                            <a:latin typeface="Cambria Math" panose="02040503050406030204" pitchFamily="18" charset="0"/>
                            <a:cs typeface="Times New Roman" panose="02020603050405020304" pitchFamily="18" charset="0"/>
                          </a:rPr>
                        </m:ctrlPr>
                      </m:sSupPr>
                      <m:e>
                        <m:r>
                          <a:rPr lang="fr-FR" sz="2300" i="1">
                            <a:effectLst/>
                            <a:latin typeface="Cambria Math" panose="02040503050406030204" pitchFamily="18" charset="0"/>
                            <a:ea typeface="Arial" panose="020B0604020202020204" pitchFamily="34" charset="0"/>
                            <a:cs typeface="Times New Roman" panose="02020603050405020304" pitchFamily="18" charset="0"/>
                          </a:rPr>
                          <m:t>𝑃</m:t>
                        </m:r>
                      </m:e>
                      <m:sup>
                        <m:r>
                          <a:rPr lang="fr-FR" sz="2300" i="1">
                            <a:effectLst/>
                            <a:latin typeface="Cambria Math" panose="02040503050406030204" pitchFamily="18" charset="0"/>
                            <a:ea typeface="Arial" panose="020B0604020202020204" pitchFamily="34" charset="0"/>
                            <a:cs typeface="Times New Roman" panose="02020603050405020304" pitchFamily="18" charset="0"/>
                          </a:rPr>
                          <m:t>2</m:t>
                        </m:r>
                      </m:sup>
                    </m:sSup>
                    <m:r>
                      <a:rPr lang="fr-FR" sz="2300" i="1">
                        <a:effectLst/>
                        <a:latin typeface="Cambria Math" panose="02040503050406030204" pitchFamily="18" charset="0"/>
                        <a:ea typeface="Arial" panose="020B0604020202020204" pitchFamily="34" charset="0"/>
                        <a:cs typeface="Times New Roman" panose="02020603050405020304" pitchFamily="18" charset="0"/>
                      </a:rPr>
                      <m:t>=</m:t>
                    </m:r>
                    <m:r>
                      <a:rPr lang="fr-FR" sz="2300" i="1">
                        <a:effectLst/>
                        <a:latin typeface="Cambria Math" panose="02040503050406030204" pitchFamily="18" charset="0"/>
                        <a:ea typeface="Arial" panose="020B0604020202020204" pitchFamily="34" charset="0"/>
                        <a:cs typeface="Times New Roman" panose="02020603050405020304" pitchFamily="18" charset="0"/>
                      </a:rPr>
                      <m:t>𝑀</m:t>
                    </m:r>
                    <m:sSup>
                      <m:sSupPr>
                        <m:ctrlPr>
                          <a:rPr lang="en-US" sz="2300" i="1">
                            <a:effectLst/>
                            <a:latin typeface="Cambria Math" panose="02040503050406030204" pitchFamily="18" charset="0"/>
                            <a:cs typeface="Times New Roman" panose="02020603050405020304" pitchFamily="18" charset="0"/>
                          </a:rPr>
                        </m:ctrlPr>
                      </m:sSupPr>
                      <m:e>
                        <m:r>
                          <a:rPr lang="fr-FR" sz="2300" i="1">
                            <a:effectLst/>
                            <a:latin typeface="Cambria Math" panose="02040503050406030204" pitchFamily="18" charset="0"/>
                            <a:ea typeface="Arial" panose="020B0604020202020204" pitchFamily="34" charset="0"/>
                            <a:cs typeface="Times New Roman" panose="02020603050405020304" pitchFamily="18" charset="0"/>
                          </a:rPr>
                          <m:t>𝑁</m:t>
                        </m:r>
                      </m:e>
                      <m:sup>
                        <m:r>
                          <a:rPr lang="fr-FR" sz="2300" i="1">
                            <a:effectLst/>
                            <a:latin typeface="Cambria Math" panose="02040503050406030204" pitchFamily="18" charset="0"/>
                            <a:ea typeface="Arial" panose="020B0604020202020204" pitchFamily="34" charset="0"/>
                            <a:cs typeface="Times New Roman" panose="02020603050405020304" pitchFamily="18" charset="0"/>
                          </a:rPr>
                          <m:t>2</m:t>
                        </m:r>
                      </m:sup>
                    </m:sSup>
                    <m:r>
                      <a:rPr lang="fr-FR" sz="2300" i="1">
                        <a:effectLst/>
                        <a:latin typeface="Cambria Math" panose="02040503050406030204" pitchFamily="18" charset="0"/>
                        <a:ea typeface="Arial" panose="020B0604020202020204" pitchFamily="34" charset="0"/>
                        <a:cs typeface="Times New Roman" panose="02020603050405020304" pitchFamily="18" charset="0"/>
                      </a:rPr>
                      <m:t>+</m:t>
                    </m:r>
                    <m:r>
                      <a:rPr lang="fr-FR" sz="2300" i="1">
                        <a:effectLst/>
                        <a:latin typeface="Cambria Math" panose="02040503050406030204" pitchFamily="18" charset="0"/>
                        <a:ea typeface="Arial" panose="020B0604020202020204" pitchFamily="34" charset="0"/>
                        <a:cs typeface="Times New Roman" panose="02020603050405020304" pitchFamily="18" charset="0"/>
                      </a:rPr>
                      <m:t>𝑀</m:t>
                    </m:r>
                    <m:sSup>
                      <m:sSupPr>
                        <m:ctrlPr>
                          <a:rPr lang="en-US" sz="2300" i="1">
                            <a:effectLst/>
                            <a:latin typeface="Cambria Math" panose="02040503050406030204" pitchFamily="18" charset="0"/>
                            <a:cs typeface="Times New Roman" panose="02020603050405020304" pitchFamily="18" charset="0"/>
                          </a:rPr>
                        </m:ctrlPr>
                      </m:sSupPr>
                      <m:e>
                        <m:r>
                          <a:rPr lang="fr-FR" sz="2300" i="1">
                            <a:effectLst/>
                            <a:latin typeface="Cambria Math" panose="02040503050406030204" pitchFamily="18" charset="0"/>
                            <a:ea typeface="Arial" panose="020B0604020202020204" pitchFamily="34" charset="0"/>
                            <a:cs typeface="Times New Roman" panose="02020603050405020304" pitchFamily="18" charset="0"/>
                          </a:rPr>
                          <m:t>𝑃</m:t>
                        </m:r>
                      </m:e>
                      <m:sup>
                        <m:r>
                          <a:rPr lang="fr-FR" sz="2300" i="1">
                            <a:effectLst/>
                            <a:latin typeface="Cambria Math" panose="02040503050406030204" pitchFamily="18" charset="0"/>
                            <a:ea typeface="Arial" panose="020B0604020202020204" pitchFamily="34" charset="0"/>
                            <a:cs typeface="Times New Roman" panose="02020603050405020304" pitchFamily="18" charset="0"/>
                          </a:rPr>
                          <m:t>2</m:t>
                        </m:r>
                      </m:sup>
                    </m:sSup>
                  </m:oMath>
                </a14:m>
                <a:endParaRPr lang="en-US" sz="2300" kern="1200" dirty="0">
                  <a:solidFill>
                    <a:prstClr val="white"/>
                  </a:solidFill>
                  <a:latin typeface="Arial" panose="020B0604020202020204" pitchFamily="34" charset="0"/>
                  <a:cs typeface="Arial" panose="020B0604020202020204" pitchFamily="34" charset="0"/>
                </a:endParaRPr>
              </a:p>
            </p:txBody>
          </p:sp>
        </mc:Choice>
        <mc:Fallback>
          <p:sp>
            <p:nvSpPr>
              <p:cNvPr id="110" name="Vào http://fb.com/nkpowerskills tải game miễn phí"/>
              <p:cNvSpPr>
                <a:spLocks noRot="1" noChangeAspect="1" noMove="1" noResize="1" noEditPoints="1" noAdjustHandles="1" noChangeArrowheads="1" noChangeShapeType="1" noTextEdit="1"/>
              </p:cNvSpPr>
              <p:nvPr/>
            </p:nvSpPr>
            <p:spPr>
              <a:xfrm>
                <a:off x="5140882" y="3133872"/>
                <a:ext cx="3307044" cy="627617"/>
              </a:xfrm>
              <a:prstGeom prst="rect">
                <a:avLst/>
              </a:prstGeom>
              <a:blipFill>
                <a:blip r:embed="rId18"/>
                <a:stretch>
                  <a:fillRect b="-6796"/>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1" name="ĐC SHARE MIỄN PHÍ BỞI NK POWERSKILLS"/>
              <p:cNvSpPr/>
              <p:nvPr/>
            </p:nvSpPr>
            <p:spPr>
              <a:xfrm>
                <a:off x="577370" y="3128476"/>
                <a:ext cx="3512852" cy="6276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smtClean="0">
                    <a:solidFill>
                      <a:prstClr val="white"/>
                    </a:solidFill>
                    <a:latin typeface="Arial" panose="020B0604020202020204" pitchFamily="34" charset="0"/>
                    <a:cs typeface="Arial" panose="020B0604020202020204" pitchFamily="34" charset="0"/>
                  </a:rPr>
                  <a:t>A. </a:t>
                </a:r>
                <a14:m>
                  <m:oMath xmlns:m="http://schemas.openxmlformats.org/officeDocument/2006/math">
                    <m:r>
                      <a:rPr lang="fr-FR" sz="2300" i="1">
                        <a:latin typeface="Cambria Math" panose="02040503050406030204" pitchFamily="18" charset="0"/>
                        <a:ea typeface="Arial" panose="020B0604020202020204" pitchFamily="34" charset="0"/>
                        <a:cs typeface="Times New Roman" panose="02020603050405020304" pitchFamily="18" charset="0"/>
                      </a:rPr>
                      <m:t>𝑀</m:t>
                    </m:r>
                    <m:sSup>
                      <m:sSupPr>
                        <m:ctrlPr>
                          <a:rPr lang="en-US" sz="2300" i="1">
                            <a:effectLst/>
                            <a:latin typeface="Cambria Math" panose="02040503050406030204" pitchFamily="18" charset="0"/>
                            <a:cs typeface="Times New Roman" panose="02020603050405020304" pitchFamily="18" charset="0"/>
                          </a:rPr>
                        </m:ctrlPr>
                      </m:sSupPr>
                      <m:e>
                        <m:r>
                          <a:rPr lang="fr-FR" sz="2300" i="1">
                            <a:effectLst/>
                            <a:latin typeface="Cambria Math" panose="02040503050406030204" pitchFamily="18" charset="0"/>
                            <a:ea typeface="Arial" panose="020B0604020202020204" pitchFamily="34" charset="0"/>
                            <a:cs typeface="Times New Roman" panose="02020603050405020304" pitchFamily="18" charset="0"/>
                          </a:rPr>
                          <m:t>𝑁</m:t>
                        </m:r>
                      </m:e>
                      <m:sup>
                        <m:r>
                          <a:rPr lang="fr-FR" sz="2300" i="1">
                            <a:effectLst/>
                            <a:latin typeface="Cambria Math" panose="02040503050406030204" pitchFamily="18" charset="0"/>
                            <a:ea typeface="Arial" panose="020B0604020202020204" pitchFamily="34" charset="0"/>
                            <a:cs typeface="Times New Roman" panose="02020603050405020304" pitchFamily="18" charset="0"/>
                          </a:rPr>
                          <m:t>2</m:t>
                        </m:r>
                      </m:sup>
                    </m:sSup>
                    <m:r>
                      <a:rPr lang="fr-FR" sz="2300" i="1">
                        <a:effectLst/>
                        <a:latin typeface="Cambria Math" panose="02040503050406030204" pitchFamily="18" charset="0"/>
                        <a:ea typeface="Arial" panose="020B0604020202020204" pitchFamily="34" charset="0"/>
                        <a:cs typeface="Times New Roman" panose="02020603050405020304" pitchFamily="18" charset="0"/>
                      </a:rPr>
                      <m:t>=</m:t>
                    </m:r>
                    <m:r>
                      <a:rPr lang="fr-FR" sz="2300" i="1">
                        <a:effectLst/>
                        <a:latin typeface="Cambria Math" panose="02040503050406030204" pitchFamily="18" charset="0"/>
                        <a:ea typeface="Arial" panose="020B0604020202020204" pitchFamily="34" charset="0"/>
                        <a:cs typeface="Times New Roman" panose="02020603050405020304" pitchFamily="18" charset="0"/>
                      </a:rPr>
                      <m:t>𝑀</m:t>
                    </m:r>
                    <m:sSup>
                      <m:sSupPr>
                        <m:ctrlPr>
                          <a:rPr lang="en-US" sz="2300" i="1">
                            <a:effectLst/>
                            <a:latin typeface="Cambria Math" panose="02040503050406030204" pitchFamily="18" charset="0"/>
                            <a:cs typeface="Times New Roman" panose="02020603050405020304" pitchFamily="18" charset="0"/>
                          </a:rPr>
                        </m:ctrlPr>
                      </m:sSupPr>
                      <m:e>
                        <m:r>
                          <a:rPr lang="fr-FR" sz="2300" i="1">
                            <a:effectLst/>
                            <a:latin typeface="Cambria Math" panose="02040503050406030204" pitchFamily="18" charset="0"/>
                            <a:ea typeface="Arial" panose="020B0604020202020204" pitchFamily="34" charset="0"/>
                            <a:cs typeface="Times New Roman" panose="02020603050405020304" pitchFamily="18" charset="0"/>
                          </a:rPr>
                          <m:t>𝑃</m:t>
                        </m:r>
                      </m:e>
                      <m:sup>
                        <m:r>
                          <a:rPr lang="fr-FR" sz="2300" i="1">
                            <a:effectLst/>
                            <a:latin typeface="Cambria Math" panose="02040503050406030204" pitchFamily="18" charset="0"/>
                            <a:ea typeface="Arial" panose="020B0604020202020204" pitchFamily="34" charset="0"/>
                            <a:cs typeface="Times New Roman" panose="02020603050405020304" pitchFamily="18" charset="0"/>
                          </a:rPr>
                          <m:t>2</m:t>
                        </m:r>
                      </m:sup>
                    </m:sSup>
                    <m:r>
                      <a:rPr lang="fr-FR" sz="2300" i="1">
                        <a:effectLst/>
                        <a:latin typeface="Cambria Math" panose="02040503050406030204" pitchFamily="18" charset="0"/>
                        <a:ea typeface="Arial" panose="020B0604020202020204" pitchFamily="34" charset="0"/>
                        <a:cs typeface="Times New Roman" panose="02020603050405020304" pitchFamily="18" charset="0"/>
                      </a:rPr>
                      <m:t>−</m:t>
                    </m:r>
                    <m:r>
                      <a:rPr lang="fr-FR" sz="2300" i="1">
                        <a:effectLst/>
                        <a:latin typeface="Cambria Math" panose="02040503050406030204" pitchFamily="18" charset="0"/>
                        <a:ea typeface="Arial" panose="020B0604020202020204" pitchFamily="34" charset="0"/>
                        <a:cs typeface="Times New Roman" panose="02020603050405020304" pitchFamily="18" charset="0"/>
                      </a:rPr>
                      <m:t>𝑁</m:t>
                    </m:r>
                    <m:sSup>
                      <m:sSupPr>
                        <m:ctrlPr>
                          <a:rPr lang="en-US" sz="2300" i="1">
                            <a:effectLst/>
                            <a:latin typeface="Cambria Math" panose="02040503050406030204" pitchFamily="18" charset="0"/>
                            <a:cs typeface="Times New Roman" panose="02020603050405020304" pitchFamily="18" charset="0"/>
                          </a:rPr>
                        </m:ctrlPr>
                      </m:sSupPr>
                      <m:e>
                        <m:r>
                          <a:rPr lang="fr-FR" sz="2300" i="1">
                            <a:effectLst/>
                            <a:latin typeface="Cambria Math" panose="02040503050406030204" pitchFamily="18" charset="0"/>
                            <a:ea typeface="Arial" panose="020B0604020202020204" pitchFamily="34" charset="0"/>
                            <a:cs typeface="Times New Roman" panose="02020603050405020304" pitchFamily="18" charset="0"/>
                          </a:rPr>
                          <m:t>𝑃</m:t>
                        </m:r>
                      </m:e>
                      <m:sup>
                        <m:r>
                          <a:rPr lang="fr-FR" sz="2300" i="1">
                            <a:effectLst/>
                            <a:latin typeface="Cambria Math" panose="02040503050406030204" pitchFamily="18" charset="0"/>
                            <a:ea typeface="Arial" panose="020B0604020202020204" pitchFamily="34" charset="0"/>
                            <a:cs typeface="Times New Roman" panose="02020603050405020304" pitchFamily="18" charset="0"/>
                          </a:rPr>
                          <m:t>2</m:t>
                        </m:r>
                      </m:sup>
                    </m:sSup>
                  </m:oMath>
                </a14:m>
                <a:endParaRPr lang="en-US" sz="2300" kern="1200" dirty="0">
                  <a:solidFill>
                    <a:prstClr val="white"/>
                  </a:solidFill>
                  <a:latin typeface="Arial" panose="020B0604020202020204" pitchFamily="34" charset="0"/>
                  <a:cs typeface="Arial" panose="020B0604020202020204" pitchFamily="34" charset="0"/>
                </a:endParaRPr>
              </a:p>
            </p:txBody>
          </p:sp>
        </mc:Choice>
        <mc:Fallback>
          <p:sp>
            <p:nvSpPr>
              <p:cNvPr id="111" name="ĐC SHARE MIỄN PHÍ BỞI NK POWERSKILLS"/>
              <p:cNvSpPr>
                <a:spLocks noRot="1" noChangeAspect="1" noMove="1" noResize="1" noEditPoints="1" noAdjustHandles="1" noChangeArrowheads="1" noChangeShapeType="1" noTextEdit="1"/>
              </p:cNvSpPr>
              <p:nvPr/>
            </p:nvSpPr>
            <p:spPr>
              <a:xfrm>
                <a:off x="577370" y="3128476"/>
                <a:ext cx="3512852" cy="627617"/>
              </a:xfrm>
              <a:prstGeom prst="rect">
                <a:avLst/>
              </a:prstGeom>
              <a:blipFill>
                <a:blip r:embed="rId19"/>
                <a:stretch>
                  <a:fillRect b="-6796"/>
                </a:stretch>
              </a:blipFill>
              <a:ln>
                <a:noFill/>
              </a:ln>
            </p:spPr>
            <p:txBody>
              <a:bodyPr/>
              <a:lstStyle/>
              <a:p>
                <a:r>
                  <a:rPr lang="en-US">
                    <a:noFill/>
                  </a:rPr>
                  <a:t> </a:t>
                </a:r>
              </a:p>
            </p:txBody>
          </p:sp>
        </mc:Fallback>
      </mc:AlternateContent>
      <p:pic>
        <p:nvPicPr>
          <p:cNvPr id="112" name="CẤM BUÔN BÁN, CẤM REUP" descr="Káº¿t quáº£ hÃ¬nh áº£nh cho right wrong tick icon"/>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96039" y="3070751"/>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13" name="Vào http://fb.com/nkpowerskills tải game miễn phí" descr="Káº¿t quáº£ hÃ¬nh áº£nh cho right wrong tick icon"/>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931549" y="3133272"/>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14" name="ĐC SHARE MIỄN PHÍ BỞI NK POWERSKILLS" descr="Káº¿t quáº£ hÃ¬nh áº£nh cho right wrong tick icon"/>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35322" y="399921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15" name="CẤM BUÔN BÁN, CẤM REUP" descr="Káº¿t quáº£ hÃ¬nh áº£nh cho right wrong tick icon"/>
          <p:cNvPicPr>
            <a:picLocks noChangeAspect="1" noChangeArrowheads="1"/>
          </p:cNvPicPr>
          <p:nvPr/>
        </p:nvPicPr>
        <p:blipFill rotWithShape="1">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955018" y="4057660"/>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16" name="Vào http://fb.com/nkpowerskills tải game miễn phí"/>
          <p:cNvPicPr>
            <a:picLocks noChangeAspect="1" noChangeArrowheads="1"/>
          </p:cNvPicPr>
          <p:nvPr/>
        </p:nvPicPr>
        <p:blipFill>
          <a:blip r:embed="rId22">
            <a:extLst>
              <a:ext uri="{28A0092B-C50C-407E-A947-70E740481C1C}">
                <a14:useLocalDpi xmlns:a14="http://schemas.microsoft.com/office/drawing/2010/main" val="0"/>
              </a:ext>
            </a:extLst>
          </a:blip>
          <a:stretch>
            <a:fillRect/>
          </a:stretch>
        </p:blipFill>
        <p:spPr bwMode="auto">
          <a:xfrm>
            <a:off x="2779105" y="1443766"/>
            <a:ext cx="3627309" cy="329755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117" name="ĐC SHARE MIỄN PHÍ BỞI NK POWERSKILLS"/>
              <p:cNvSpPr txBox="1"/>
              <p:nvPr/>
            </p:nvSpPr>
            <p:spPr>
              <a:xfrm>
                <a:off x="1072119" y="1204523"/>
                <a:ext cx="6981464" cy="598177"/>
              </a:xfrm>
              <a:prstGeom prst="rect">
                <a:avLst/>
              </a:prstGeom>
              <a:noFill/>
            </p:spPr>
            <p:txBody>
              <a:bodyPr wrap="square" rtlCol="0">
                <a:spAutoFit/>
              </a:bodyPr>
              <a:lstStyle/>
              <a:p>
                <a:pPr marR="30480" algn="ctr">
                  <a:lnSpc>
                    <a:spcPct val="150000"/>
                  </a:lnSpc>
                  <a:spcBef>
                    <a:spcPts val="600"/>
                  </a:spcBef>
                  <a:spcAft>
                    <a:spcPts val="600"/>
                  </a:spcAft>
                </a:pPr>
                <a:r>
                  <a:rPr lang="en-US" sz="2500" b="1" kern="1200" smtClean="0">
                    <a:solidFill>
                      <a:schemeClr val="bg1"/>
                    </a:solidFill>
                    <a:latin typeface="Arial" panose="020B0604020202020204" pitchFamily="34" charset="0"/>
                    <a:ea typeface="+mn-ea"/>
                    <a:cs typeface="Arial" panose="020B0604020202020204" pitchFamily="34" charset="0"/>
                  </a:rPr>
                  <a:t>CÂU HỎI</a:t>
                </a:r>
                <a:r>
                  <a:rPr lang="vi-VN" sz="2500" b="1" kern="1200">
                    <a:solidFill>
                      <a:schemeClr val="bg1"/>
                    </a:solidFill>
                    <a:latin typeface="Arial" panose="020B0604020202020204" pitchFamily="34" charset="0"/>
                    <a:ea typeface="+mn-ea"/>
                    <a:cs typeface="Arial" panose="020B0604020202020204" pitchFamily="34" charset="0"/>
                  </a:rPr>
                  <a:t> 1</a:t>
                </a:r>
                <a:r>
                  <a:rPr lang="en-US" sz="2500" b="1" kern="1200" smtClean="0">
                    <a:solidFill>
                      <a:schemeClr val="bg1"/>
                    </a:solidFill>
                    <a:latin typeface="Arial" panose="020B0604020202020204" pitchFamily="34" charset="0"/>
                    <a:ea typeface="+mn-ea"/>
                    <a:cs typeface="Arial" panose="020B0604020202020204" pitchFamily="34" charset="0"/>
                  </a:rPr>
                  <a:t>: </a:t>
                </a:r>
                <a:r>
                  <a:rPr lang="fr-FR" sz="250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Cho </a:t>
                </a:r>
                <a14:m>
                  <m:oMath xmlns:m="http://schemas.openxmlformats.org/officeDocument/2006/math">
                    <m:r>
                      <a:rPr lang="fr-FR" sz="2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𝑀𝑁𝑃</m:t>
                    </m:r>
                  </m:oMath>
                </a14:m>
                <a:r>
                  <a:rPr lang="fr-FR" sz="2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vuông tại </a:t>
                </a:r>
                <a14:m>
                  <m:oMath xmlns:m="http://schemas.openxmlformats.org/officeDocument/2006/math">
                    <m:r>
                      <a:rPr lang="fr-FR" sz="2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𝑃</m:t>
                    </m:r>
                  </m:oMath>
                </a14:m>
                <a:r>
                  <a:rPr lang="fr-FR" sz="2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fr-FR" sz="2500">
                    <a:solidFill>
                      <a:schemeClr val="bg1"/>
                    </a:solidFill>
                    <a:effectLst/>
                    <a:latin typeface="Arial" panose="020B0604020202020204" pitchFamily="34" charset="0"/>
                    <a:ea typeface="Times New Roman" panose="02020603050405020304" pitchFamily="18" charset="0"/>
                    <a:cs typeface="Arial" panose="020B0604020202020204" pitchFamily="34" charset="0"/>
                  </a:rPr>
                  <a:t>khi </a:t>
                </a:r>
                <a:r>
                  <a:rPr lang="fr-FR" sz="250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đó:</a:t>
                </a:r>
                <a:endParaRPr lang="en-US" sz="25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17" name="ĐC SHARE MIỄN PHÍ BỞI NK POWERSKILLS"/>
              <p:cNvSpPr txBox="1">
                <a:spLocks noRot="1" noChangeAspect="1" noMove="1" noResize="1" noEditPoints="1" noAdjustHandles="1" noChangeArrowheads="1" noChangeShapeType="1" noTextEdit="1"/>
              </p:cNvSpPr>
              <p:nvPr/>
            </p:nvSpPr>
            <p:spPr>
              <a:xfrm>
                <a:off x="1072119" y="1204523"/>
                <a:ext cx="6981464" cy="598177"/>
              </a:xfrm>
              <a:prstGeom prst="rect">
                <a:avLst/>
              </a:prstGeom>
              <a:blipFill>
                <a:blip r:embed="rId23"/>
                <a:stretch>
                  <a:fillRect b="-23469"/>
                </a:stretch>
              </a:blipFill>
            </p:spPr>
            <p:txBody>
              <a:bodyPr/>
              <a:lstStyle/>
              <a:p>
                <a:r>
                  <a:rPr lang="en-US">
                    <a:noFill/>
                  </a:rPr>
                  <a:t> </a:t>
                </a:r>
              </a:p>
            </p:txBody>
          </p:sp>
        </mc:Fallback>
      </mc:AlternateContent>
    </p:spTree>
    <p:extLst>
      <p:ext uri="{BB962C8B-B14F-4D97-AF65-F5344CB8AC3E}">
        <p14:creationId xmlns:p14="http://schemas.microsoft.com/office/powerpoint/2010/main" val="2244037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500"/>
                                        <p:tgtEl>
                                          <p:spTgt spid="107"/>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08"/>
                                        </p:tgtEl>
                                        <p:attrNameLst>
                                          <p:attrName>style.visibility</p:attrName>
                                        </p:attrNameLst>
                                      </p:cBhvr>
                                      <p:to>
                                        <p:strVal val="visible"/>
                                      </p:to>
                                    </p:set>
                                    <p:animEffect transition="in" filter="fade">
                                      <p:cBhvr>
                                        <p:cTn id="10" dur="500"/>
                                        <p:tgtEl>
                                          <p:spTgt spid="108"/>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109"/>
                                        </p:tgtEl>
                                        <p:attrNameLst>
                                          <p:attrName>style.visibility</p:attrName>
                                        </p:attrNameLst>
                                      </p:cBhvr>
                                      <p:to>
                                        <p:strVal val="visible"/>
                                      </p:to>
                                    </p:set>
                                    <p:animEffect transition="in" filter="fade">
                                      <p:cBhvr>
                                        <p:cTn id="13" dur="500"/>
                                        <p:tgtEl>
                                          <p:spTgt spid="10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10"/>
                                        </p:tgtEl>
                                        <p:attrNameLst>
                                          <p:attrName>style.visibility</p:attrName>
                                        </p:attrNameLst>
                                      </p:cBhvr>
                                      <p:to>
                                        <p:strVal val="visible"/>
                                      </p:to>
                                    </p:set>
                                    <p:animEffect transition="in" filter="fade">
                                      <p:cBhvr>
                                        <p:cTn id="16" dur="500"/>
                                        <p:tgtEl>
                                          <p:spTgt spid="110"/>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11"/>
                                        </p:tgtEl>
                                        <p:attrNameLst>
                                          <p:attrName>style.visibility</p:attrName>
                                        </p:attrNameLst>
                                      </p:cBhvr>
                                      <p:to>
                                        <p:strVal val="visible"/>
                                      </p:to>
                                    </p:set>
                                    <p:animEffect transition="in" filter="fade">
                                      <p:cBhvr>
                                        <p:cTn id="19" dur="500"/>
                                        <p:tgtEl>
                                          <p:spTgt spid="111"/>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17"/>
                                        </p:tgtEl>
                                        <p:attrNameLst>
                                          <p:attrName>style.visibility</p:attrName>
                                        </p:attrNameLst>
                                      </p:cBhvr>
                                      <p:to>
                                        <p:strVal val="visible"/>
                                      </p:to>
                                    </p:set>
                                    <p:animEffect transition="in" filter="fade">
                                      <p:cBhvr>
                                        <p:cTn id="22"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9"/>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4"/>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116"/>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116"/>
                                        </p:tgtEl>
                                      </p:cBhvr>
                                    </p:animEffect>
                                    <p:set>
                                      <p:cBhvr>
                                        <p:cTn id="34"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09"/>
                  </p:tgtEl>
                </p:cond>
              </p:nextCondLst>
            </p:seq>
            <p:seq concurrent="1" nextAc="seek">
              <p:cTn id="35" restart="whenNotActive" fill="hold" evtFilter="cancelBubble" nodeType="interactiveSeq">
                <p:stCondLst>
                  <p:cond evt="onClick" delay="0">
                    <p:tgtEl>
                      <p:spTgt spid="111"/>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12"/>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116"/>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116"/>
                                        </p:tgtEl>
                                      </p:cBhvr>
                                    </p:animEffect>
                                    <p:set>
                                      <p:cBhvr>
                                        <p:cTn id="46"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11"/>
                  </p:tgtEl>
                </p:cond>
              </p:nextCondLst>
            </p:seq>
            <p:seq concurrent="1" nextAc="seek">
              <p:cTn id="47" restart="whenNotActive" fill="hold" evtFilter="cancelBubble" nodeType="interactiveSeq">
                <p:stCondLst>
                  <p:cond evt="onClick" delay="0">
                    <p:tgtEl>
                      <p:spTgt spid="110"/>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13"/>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116"/>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116"/>
                                        </p:tgtEl>
                                      </p:cBhvr>
                                    </p:animEffect>
                                    <p:set>
                                      <p:cBhvr>
                                        <p:cTn id="58"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59" restart="whenNotActive" fill="hold" evtFilter="cancelBubble" nodeType="interactiveSeq">
                <p:stCondLst>
                  <p:cond evt="onClick" delay="0">
                    <p:tgtEl>
                      <p:spTgt spid="108"/>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15"/>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114"/>
                                        </p:tgtEl>
                                      </p:cBhvr>
                                    </p:animEffect>
                                    <p:set>
                                      <p:cBhvr>
                                        <p:cTn id="67" dur="1" fill="hold">
                                          <p:stCondLst>
                                            <p:cond delay="499"/>
                                          </p:stCondLst>
                                        </p:cTn>
                                        <p:tgtEl>
                                          <p:spTgt spid="114"/>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116"/>
                                        </p:tgtEl>
                                      </p:cBhvr>
                                    </p:animEffect>
                                    <p:set>
                                      <p:cBhvr>
                                        <p:cTn id="70" dur="1" fill="hold">
                                          <p:stCondLst>
                                            <p:cond delay="499"/>
                                          </p:stCondLst>
                                        </p:cTn>
                                        <p:tgtEl>
                                          <p:spTgt spid="116"/>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112"/>
                                        </p:tgtEl>
                                      </p:cBhvr>
                                    </p:animEffect>
                                    <p:set>
                                      <p:cBhvr>
                                        <p:cTn id="73" dur="1" fill="hold">
                                          <p:stCondLst>
                                            <p:cond delay="499"/>
                                          </p:stCondLst>
                                        </p:cTn>
                                        <p:tgtEl>
                                          <p:spTgt spid="112"/>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113"/>
                                        </p:tgtEl>
                                      </p:cBhvr>
                                    </p:animEffect>
                                    <p:set>
                                      <p:cBhvr>
                                        <p:cTn id="76" dur="1" fill="hold">
                                          <p:stCondLst>
                                            <p:cond delay="499"/>
                                          </p:stCondLst>
                                        </p:cTn>
                                        <p:tgtEl>
                                          <p:spTgt spid="113"/>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115"/>
                                        </p:tgtEl>
                                      </p:cBhvr>
                                    </p:animEffect>
                                    <p:set>
                                      <p:cBhvr>
                                        <p:cTn id="79" dur="1" fill="hold">
                                          <p:stCondLst>
                                            <p:cond delay="499"/>
                                          </p:stCondLst>
                                        </p:cTn>
                                        <p:tgtEl>
                                          <p:spTgt spid="115"/>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107"/>
                                        </p:tgtEl>
                                      </p:cBhvr>
                                    </p:animEffect>
                                    <p:set>
                                      <p:cBhvr>
                                        <p:cTn id="82" dur="1" fill="hold">
                                          <p:stCondLst>
                                            <p:cond delay="499"/>
                                          </p:stCondLst>
                                        </p:cTn>
                                        <p:tgtEl>
                                          <p:spTgt spid="107"/>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108"/>
                                        </p:tgtEl>
                                      </p:cBhvr>
                                    </p:animEffect>
                                    <p:set>
                                      <p:cBhvr>
                                        <p:cTn id="85" dur="1" fill="hold">
                                          <p:stCondLst>
                                            <p:cond delay="499"/>
                                          </p:stCondLst>
                                        </p:cTn>
                                        <p:tgtEl>
                                          <p:spTgt spid="108"/>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109"/>
                                        </p:tgtEl>
                                      </p:cBhvr>
                                    </p:animEffect>
                                    <p:set>
                                      <p:cBhvr>
                                        <p:cTn id="88" dur="1" fill="hold">
                                          <p:stCondLst>
                                            <p:cond delay="499"/>
                                          </p:stCondLst>
                                        </p:cTn>
                                        <p:tgtEl>
                                          <p:spTgt spid="109"/>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110"/>
                                        </p:tgtEl>
                                      </p:cBhvr>
                                    </p:animEffect>
                                    <p:set>
                                      <p:cBhvr>
                                        <p:cTn id="91" dur="1" fill="hold">
                                          <p:stCondLst>
                                            <p:cond delay="499"/>
                                          </p:stCondLst>
                                        </p:cTn>
                                        <p:tgtEl>
                                          <p:spTgt spid="110"/>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111"/>
                                        </p:tgtEl>
                                      </p:cBhvr>
                                    </p:animEffect>
                                    <p:set>
                                      <p:cBhvr>
                                        <p:cTn id="94" dur="1" fill="hold">
                                          <p:stCondLst>
                                            <p:cond delay="499"/>
                                          </p:stCondLst>
                                        </p:cTn>
                                        <p:tgtEl>
                                          <p:spTgt spid="111"/>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117"/>
                                        </p:tgtEl>
                                      </p:cBhvr>
                                    </p:animEffect>
                                    <p:set>
                                      <p:cBhvr>
                                        <p:cTn id="97" dur="1" fill="hold">
                                          <p:stCondLst>
                                            <p:cond delay="499"/>
                                          </p:stCondLst>
                                        </p:cTn>
                                        <p:tgtEl>
                                          <p:spTgt spid="117"/>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1.45833E-6 4.07407E-6 L 1.45833E-6 4.07407E-6 C 0.00312 -0.00325 0.00611 -0.00672 0.00937 -0.00926 C 0.0164 -0.01528 0.01406 -0.01135 0.02083 -0.01482 C 0.02369 -0.01644 0.02929 -0.02176 0.03229 -0.02223 L 0.0427 -0.02408 C 0.05273 -0.03125 0.04375 -0.02616 0.06041 -0.02963 C 0.06458 -0.03079 0.06875 -0.03195 0.07291 -0.03334 C 0.0763 -0.03473 0.07968 -0.03704 0.08333 -0.03704 L 0.19895 -0.03889 L 0.26145 -0.03704 C 0.2625 -0.03704 0.26341 -0.03588 0.26458 -0.03519 C 0.26601 -0.0345 0.27018 -0.03311 0.27187 -0.03149 C 0.27291 -0.03056 0.27382 -0.02871 0.275 -0.02778 C 0.27695 -0.02639 0.27916 -0.02547 0.28125 -0.02408 L 0.28437 -0.02223 " pathEditMode="relative" ptsTypes="AAAAAAAAAAAAAAAA">
                                      <p:cBhvr>
                                        <p:cTn id="100" dur="2000" fill="hold"/>
                                        <p:tgtEl>
                                          <p:spTgt spid="77"/>
                                        </p:tgtEl>
                                        <p:attrNameLst>
                                          <p:attrName>ppt_x</p:attrName>
                                          <p:attrName>ppt_y</p:attrName>
                                        </p:attrNameLst>
                                      </p:cBhvr>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77"/>
                                        </p:tgtEl>
                                      </p:cBhvr>
                                    </p:animEffect>
                                    <p:set>
                                      <p:cBhvr>
                                        <p:cTn id="104" dur="1" fill="hold">
                                          <p:stCondLst>
                                            <p:cond delay="499"/>
                                          </p:stCondLst>
                                        </p:cTn>
                                        <p:tgtEl>
                                          <p:spTgt spid="77"/>
                                        </p:tgtEl>
                                        <p:attrNameLst>
                                          <p:attrName>style.visibility</p:attrName>
                                        </p:attrNameLst>
                                      </p:cBhvr>
                                      <p:to>
                                        <p:strVal val="hidden"/>
                                      </p:to>
                                    </p:set>
                                  </p:childTnLst>
                                </p:cTn>
                              </p:par>
                            </p:childTnLst>
                          </p:cTn>
                        </p:par>
                        <p:par>
                          <p:cTn id="105" fill="hold">
                            <p:stCondLst>
                              <p:cond delay="3500"/>
                            </p:stCondLst>
                            <p:childTnLst>
                              <p:par>
                                <p:cTn id="106" presetID="10" presetClass="exit" presetSubtype="0" fill="hold" nodeType="afterEffect">
                                  <p:stCondLst>
                                    <p:cond delay="0"/>
                                  </p:stCondLst>
                                  <p:childTnLst>
                                    <p:animEffect transition="out" filter="fade">
                                      <p:cBhvr>
                                        <p:cTn id="107" dur="500"/>
                                        <p:tgtEl>
                                          <p:spTgt spid="65"/>
                                        </p:tgtEl>
                                      </p:cBhvr>
                                    </p:animEffect>
                                    <p:set>
                                      <p:cBhvr>
                                        <p:cTn id="108" dur="1" fill="hold">
                                          <p:stCondLst>
                                            <p:cond delay="499"/>
                                          </p:stCondLst>
                                        </p:cTn>
                                        <p:tgtEl>
                                          <p:spTgt spid="65"/>
                                        </p:tgtEl>
                                        <p:attrNameLst>
                                          <p:attrName>style.visibility</p:attrName>
                                        </p:attrNameLst>
                                      </p:cBhvr>
                                      <p:to>
                                        <p:strVal val="hidden"/>
                                      </p:to>
                                    </p:set>
                                  </p:childTnLst>
                                </p:cTn>
                              </p:par>
                              <p:par>
                                <p:cTn id="109" presetID="10" presetClass="entr" presetSubtype="0" fill="hold" nodeType="withEffect">
                                  <p:stCondLst>
                                    <p:cond delay="0"/>
                                  </p:stCondLst>
                                  <p:childTnLst>
                                    <p:set>
                                      <p:cBhvr>
                                        <p:cTn id="110" dur="1" fill="hold">
                                          <p:stCondLst>
                                            <p:cond delay="0"/>
                                          </p:stCondLst>
                                        </p:cTn>
                                        <p:tgtEl>
                                          <p:spTgt spid="3"/>
                                        </p:tgtEl>
                                        <p:attrNameLst>
                                          <p:attrName>style.visibility</p:attrName>
                                        </p:attrNameLst>
                                      </p:cBhvr>
                                      <p:to>
                                        <p:strVal val="visible"/>
                                      </p:to>
                                    </p:set>
                                    <p:animEffect transition="in" filter="fade">
                                      <p:cBhvr>
                                        <p:cTn id="111" dur="500"/>
                                        <p:tgtEl>
                                          <p:spTgt spid="3"/>
                                        </p:tgtEl>
                                      </p:cBhvr>
                                    </p:animEffect>
                                  </p:childTnLst>
                                </p:cTn>
                              </p:par>
                            </p:childTnLst>
                          </p:cTn>
                        </p:par>
                      </p:childTnLst>
                    </p:cTn>
                  </p:par>
                </p:childTnLst>
              </p:cTn>
              <p:nextCondLst>
                <p:cond evt="onClick" delay="0">
                  <p:tgtEl>
                    <p:spTgt spid="108"/>
                  </p:tgtEl>
                </p:cond>
              </p:nextCondLst>
            </p:seq>
          </p:childTnLst>
        </p:cTn>
      </p:par>
    </p:tnLst>
    <p:bldLst>
      <p:bldP spid="107" grpId="0" animBg="1"/>
      <p:bldP spid="107" grpId="1" animBg="1"/>
      <p:bldP spid="108" grpId="0" animBg="1"/>
      <p:bldP spid="108" grpId="1" animBg="1"/>
      <p:bldP spid="109" grpId="0" animBg="1"/>
      <p:bldP spid="109" grpId="1" animBg="1"/>
      <p:bldP spid="110" grpId="0" animBg="1"/>
      <p:bldP spid="110" grpId="1" animBg="1"/>
      <p:bldP spid="111" grpId="0" animBg="1"/>
      <p:bldP spid="111" grpId="1" animBg="1"/>
      <p:bldP spid="117" grpId="0"/>
      <p:bldP spid="117"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64" t="14186" r="164" b="3656"/>
          <a:stretch/>
        </p:blipFill>
        <p:spPr>
          <a:xfrm>
            <a:off x="-9149" y="0"/>
            <a:ext cx="9144000" cy="5143500"/>
          </a:xfrm>
          <a:prstGeom prst="rect">
            <a:avLst/>
          </a:prstGeom>
        </p:spPr>
      </p:pic>
      <p:grpSp>
        <p:nvGrpSpPr>
          <p:cNvPr id="2" name="Group 1"/>
          <p:cNvGrpSpPr/>
          <p:nvPr/>
        </p:nvGrpSpPr>
        <p:grpSpPr>
          <a:xfrm>
            <a:off x="22843" y="2119565"/>
            <a:ext cx="9192758" cy="5291640"/>
            <a:chOff x="182857" y="2964780"/>
            <a:chExt cx="12257011" cy="7055520"/>
          </a:xfrm>
        </p:grpSpPr>
        <p:grpSp>
          <p:nvGrpSpPr>
            <p:cNvPr id="36" name="Group 35"/>
            <p:cNvGrpSpPr/>
            <p:nvPr/>
          </p:nvGrpSpPr>
          <p:grpSpPr>
            <a:xfrm>
              <a:off x="6391934" y="2964780"/>
              <a:ext cx="3561237" cy="3561237"/>
              <a:chOff x="4475181" y="3174988"/>
              <a:chExt cx="3241638" cy="3241638"/>
            </a:xfrm>
          </p:grpSpPr>
          <p:sp>
            <p:nvSpPr>
              <p:cNvPr id="37" name="Oval 36"/>
              <p:cNvSpPr/>
              <p:nvPr/>
            </p:nvSpPr>
            <p:spPr>
              <a:xfrm>
                <a:off x="5311375" y="4047526"/>
                <a:ext cx="1277670" cy="1169076"/>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38" name="Oval 37"/>
              <p:cNvSpPr/>
              <p:nvPr/>
            </p:nvSpPr>
            <p:spPr>
              <a:xfrm>
                <a:off x="5779733" y="5155369"/>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39" name="Oval 38"/>
              <p:cNvSpPr/>
              <p:nvPr/>
            </p:nvSpPr>
            <p:spPr>
              <a:xfrm>
                <a:off x="5690462" y="5403343"/>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40" name="Oval 39"/>
              <p:cNvSpPr/>
              <p:nvPr/>
            </p:nvSpPr>
            <p:spPr>
              <a:xfrm>
                <a:off x="5839246" y="5510901"/>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41" name="Oval 40"/>
              <p:cNvSpPr/>
              <p:nvPr/>
            </p:nvSpPr>
            <p:spPr>
              <a:xfrm>
                <a:off x="5392894" y="5509562"/>
                <a:ext cx="297568" cy="247973"/>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42" name="Oval 41"/>
              <p:cNvSpPr/>
              <p:nvPr/>
            </p:nvSpPr>
            <p:spPr>
              <a:xfrm rot="20175245">
                <a:off x="6384021" y="5403353"/>
                <a:ext cx="455310" cy="294827"/>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pic>
            <p:nvPicPr>
              <p:cNvPr id="43" name="Picture 42"/>
              <p:cNvPicPr>
                <a:picLocks noChangeAspect="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4475181" y="3174988"/>
                <a:ext cx="3241638" cy="3241638"/>
              </a:xfrm>
              <a:prstGeom prst="rect">
                <a:avLst/>
              </a:prstGeom>
              <a:ln>
                <a:noFill/>
              </a:ln>
            </p:spPr>
          </p:pic>
        </p:grpSp>
        <p:pic>
          <p:nvPicPr>
            <p:cNvPr id="44" name="Picture 43"/>
            <p:cNvPicPr>
              <a:picLocks noChangeAspect="1"/>
            </p:cNvPicPr>
            <p:nvPr/>
          </p:nvPicPr>
          <p:blipFill>
            <a:blip r:embed="rId7"/>
            <a:stretch>
              <a:fillRect/>
            </a:stretch>
          </p:blipFill>
          <p:spPr>
            <a:xfrm>
              <a:off x="182857" y="8183884"/>
              <a:ext cx="12257011" cy="1836416"/>
            </a:xfrm>
            <a:prstGeom prst="rect">
              <a:avLst/>
            </a:prstGeom>
          </p:spPr>
        </p:pic>
      </p:grpSp>
      <p:grpSp>
        <p:nvGrpSpPr>
          <p:cNvPr id="86" name="Group 85"/>
          <p:cNvGrpSpPr/>
          <p:nvPr/>
        </p:nvGrpSpPr>
        <p:grpSpPr>
          <a:xfrm>
            <a:off x="4889841" y="2219849"/>
            <a:ext cx="2250550" cy="2250550"/>
            <a:chOff x="-3756025" y="-1901825"/>
            <a:chExt cx="4743450" cy="4743450"/>
          </a:xfrm>
        </p:grpSpPr>
        <p:sp>
          <p:nvSpPr>
            <p:cNvPr id="87" name="Oval 86"/>
            <p:cNvSpPr/>
            <p:nvPr/>
          </p:nvSpPr>
          <p:spPr>
            <a:xfrm>
              <a:off x="-2260600" y="-101600"/>
              <a:ext cx="1651000" cy="13589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88" name="Oval 87"/>
            <p:cNvSpPr/>
            <p:nvPr/>
          </p:nvSpPr>
          <p:spPr>
            <a:xfrm>
              <a:off x="-762000" y="-1536700"/>
              <a:ext cx="520700" cy="4826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89" name="Oval 88"/>
            <p:cNvSpPr/>
            <p:nvPr/>
          </p:nvSpPr>
          <p:spPr>
            <a:xfrm>
              <a:off x="-2473325" y="-1497013"/>
              <a:ext cx="482600" cy="442913"/>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90" name="Oval 89"/>
            <p:cNvSpPr/>
            <p:nvPr/>
          </p:nvSpPr>
          <p:spPr>
            <a:xfrm>
              <a:off x="-716739"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91" name="Oval 90"/>
            <p:cNvSpPr/>
            <p:nvPr/>
          </p:nvSpPr>
          <p:spPr>
            <a:xfrm>
              <a:off x="-716739" y="1699260"/>
              <a:ext cx="602439" cy="51054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92" name="Oval 91"/>
            <p:cNvSpPr/>
            <p:nvPr/>
          </p:nvSpPr>
          <p:spPr>
            <a:xfrm>
              <a:off x="-2433246"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pic>
          <p:nvPicPr>
            <p:cNvPr id="93" name="Picture 16" descr="Bubble Tea Drink GIF - BubbleTea Drink Cute GIFs"/>
            <p:cNvPicPr>
              <a:picLocks noChangeAspect="1" noChangeArrowheads="1" noCrop="1"/>
            </p:cNvPicPr>
            <p:nvPr/>
          </p:nvPicPr>
          <p:blipFill>
            <a:blip r:embed="rId8">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3756025" y="-1901825"/>
              <a:ext cx="4743450" cy="4743450"/>
            </a:xfrm>
            <a:prstGeom prst="rect">
              <a:avLst/>
            </a:prstGeom>
            <a:noFill/>
            <a:extLst>
              <a:ext uri="{909E8E84-426E-40DD-AFC4-6F175D3DCCD1}">
                <a14:hiddenFill xmlns:a14="http://schemas.microsoft.com/office/drawing/2010/main">
                  <a:solidFill>
                    <a:srgbClr val="FFFFFF"/>
                  </a:solidFill>
                </a14:hiddenFill>
              </a:ext>
            </a:extLst>
          </p:spPr>
        </p:pic>
      </p:grpSp>
      <p:pic>
        <p:nvPicPr>
          <p:cNvPr id="75" name="Picture 10" descr="Download Free png Cartoon Hamburger Images, Stock Photos &amp; Vectors ..."/>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2159850" y="3137678"/>
            <a:ext cx="772775" cy="77833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6" name="Picture 2" descr="Cartoon biscuit eating pastry breakfast cookies Vector Image"/>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2634337" y="3145244"/>
            <a:ext cx="583205" cy="5990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8" name="Picture 8" descr="Beef Steak Clipart"/>
          <p:cNvPicPr>
            <a:picLocks noChangeAspect="1" noChangeArrowheads="1"/>
          </p:cNvPicPr>
          <p:nvPr/>
        </p:nvPicPr>
        <p:blipFill>
          <a:blip r:embed="rId12"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2429888" y="3303401"/>
            <a:ext cx="787654" cy="4847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9" name="Picture 78"/>
          <p:cNvPicPr>
            <a:picLocks noChangeAspect="1"/>
          </p:cNvPicPr>
          <p:nvPr/>
        </p:nvPicPr>
        <p:blipFill rotWithShape="1">
          <a:blip r:embed="rId13"/>
          <a:srcRect t="17199" b="17907"/>
          <a:stretch/>
        </p:blipFill>
        <p:spPr>
          <a:xfrm>
            <a:off x="2821095" y="3345124"/>
            <a:ext cx="666485" cy="539299"/>
          </a:xfrm>
          <a:prstGeom prst="rect">
            <a:avLst/>
          </a:prstGeom>
        </p:spPr>
      </p:pic>
      <p:pic>
        <p:nvPicPr>
          <p:cNvPr id="80" name="Picture 2" descr="Flat cartoon empty straw wicker basket Royalty Free Vector"/>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118715" y="2379811"/>
            <a:ext cx="1502569" cy="2005436"/>
          </a:xfrm>
          <a:prstGeom prst="rect">
            <a:avLst/>
          </a:prstGeom>
          <a:noFill/>
          <a:extLst>
            <a:ext uri="{909E8E84-426E-40DD-AFC4-6F175D3DCCD1}">
              <a14:hiddenFill xmlns:a14="http://schemas.microsoft.com/office/drawing/2010/main">
                <a:solidFill>
                  <a:srgbClr val="FFFFFF"/>
                </a:solidFill>
              </a14:hiddenFill>
            </a:ext>
          </a:extLst>
        </p:spPr>
      </p:pic>
      <p:sp>
        <p:nvSpPr>
          <p:cNvPr id="95" name="Rectangle 94"/>
          <p:cNvSpPr/>
          <p:nvPr/>
        </p:nvSpPr>
        <p:spPr>
          <a:xfrm>
            <a:off x="577370" y="538862"/>
            <a:ext cx="7875638" cy="20083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endParaRPr lang="en-US" sz="1350" kern="1200" dirty="0">
              <a:solidFill>
                <a:prstClr val="white"/>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96" name="Rectangle 95"/>
              <p:cNvSpPr/>
              <p:nvPr/>
            </p:nvSpPr>
            <p:spPr>
              <a:xfrm>
                <a:off x="5017271" y="4068191"/>
                <a:ext cx="3435737" cy="6389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R="30480" algn="ctr">
                  <a:lnSpc>
                    <a:spcPct val="150000"/>
                  </a:lnSpc>
                  <a:spcBef>
                    <a:spcPts val="600"/>
                  </a:spcBef>
                  <a:spcAft>
                    <a:spcPts val="600"/>
                  </a:spcAft>
                </a:pPr>
                <a:r>
                  <a:rPr lang="fr-FR" sz="2400">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a:rPr lang="fr-FR" sz="2400" i="1">
                        <a:effectLst/>
                        <a:latin typeface="Cambria Math" panose="02040503050406030204" pitchFamily="18" charset="0"/>
                        <a:ea typeface="Times New Roman" panose="02020603050405020304" pitchFamily="18" charset="0"/>
                        <a:cs typeface="Times New Roman" panose="02020603050405020304" pitchFamily="18" charset="0"/>
                      </a:rPr>
                      <m:t>𝐵𝐶</m:t>
                    </m:r>
                    <m:r>
                      <a:rPr lang="fr-FR" sz="2400" i="1">
                        <a:effectLst/>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US" sz="24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fr-FR" sz="2400" i="1">
                            <a:effectLst/>
                            <a:latin typeface="Cambria Math" panose="02040503050406030204" pitchFamily="18" charset="0"/>
                            <a:ea typeface="Times New Roman" panose="02020603050405020304" pitchFamily="18" charset="0"/>
                            <a:cs typeface="Times New Roman" panose="02020603050405020304" pitchFamily="18" charset="0"/>
                          </a:rPr>
                          <m:t>32</m:t>
                        </m:r>
                      </m:e>
                    </m:rad>
                  </m:oMath>
                </a14:m>
                <a:r>
                  <a:rPr lang="fr-FR" sz="2400">
                    <a:effectLst/>
                    <a:latin typeface="Arial" panose="020B0604020202020204" pitchFamily="34" charset="0"/>
                    <a:ea typeface="Times New Roman" panose="02020603050405020304" pitchFamily="18" charset="0"/>
                    <a:cs typeface="Arial" panose="020B0604020202020204" pitchFamily="34" charset="0"/>
                  </a:rPr>
                  <a:t> dm</a:t>
                </a:r>
                <a:endParaRPr lang="en-US" sz="20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96" name="Rectangle 95"/>
              <p:cNvSpPr>
                <a:spLocks noRot="1" noChangeAspect="1" noMove="1" noResize="1" noEditPoints="1" noAdjustHandles="1" noChangeArrowheads="1" noChangeShapeType="1" noTextEdit="1"/>
              </p:cNvSpPr>
              <p:nvPr/>
            </p:nvSpPr>
            <p:spPr>
              <a:xfrm>
                <a:off x="5017271" y="4068191"/>
                <a:ext cx="3435737" cy="638950"/>
              </a:xfrm>
              <a:prstGeom prst="rect">
                <a:avLst/>
              </a:prstGeom>
              <a:blipFill>
                <a:blip r:embed="rId15"/>
                <a:stretch>
                  <a:fillRect b="-14286"/>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7" name="Rectangle 96"/>
              <p:cNvSpPr/>
              <p:nvPr/>
            </p:nvSpPr>
            <p:spPr>
              <a:xfrm>
                <a:off x="594035" y="4068948"/>
                <a:ext cx="3512852" cy="6381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R="30480" algn="ctr">
                  <a:lnSpc>
                    <a:spcPct val="150000"/>
                  </a:lnSpc>
                  <a:spcBef>
                    <a:spcPts val="600"/>
                  </a:spcBef>
                  <a:spcAft>
                    <a:spcPts val="600"/>
                  </a:spcAft>
                </a:pPr>
                <a:r>
                  <a:rPr lang="en-US" sz="2400" kern="1200" smtClean="0">
                    <a:solidFill>
                      <a:prstClr val="white"/>
                    </a:solidFill>
                    <a:latin typeface="Arial" panose="020B0604020202020204" pitchFamily="34" charset="0"/>
                    <a:cs typeface="Arial" panose="020B0604020202020204" pitchFamily="34" charset="0"/>
                  </a:rPr>
                  <a:t>B. </a:t>
                </a:r>
                <a14:m>
                  <m:oMath xmlns:m="http://schemas.openxmlformats.org/officeDocument/2006/math">
                    <m:r>
                      <a:rPr lang="fr-FR" sz="2400" i="1">
                        <a:latin typeface="Cambria Math" panose="02040503050406030204" pitchFamily="18" charset="0"/>
                        <a:ea typeface="Times New Roman" panose="02020603050405020304" pitchFamily="18" charset="0"/>
                        <a:cs typeface="Times New Roman" panose="02020603050405020304" pitchFamily="18" charset="0"/>
                      </a:rPr>
                      <m:t>𝐵𝐶</m:t>
                    </m:r>
                    <m:r>
                      <a:rPr lang="fr-FR" sz="2400" i="1">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US" sz="24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fr-FR" sz="2400" i="1">
                            <a:effectLst/>
                            <a:latin typeface="Cambria Math" panose="02040503050406030204" pitchFamily="18" charset="0"/>
                            <a:ea typeface="Times New Roman" panose="02020603050405020304" pitchFamily="18" charset="0"/>
                            <a:cs typeface="Times New Roman" panose="02020603050405020304" pitchFamily="18" charset="0"/>
                          </a:rPr>
                          <m:t>23</m:t>
                        </m:r>
                      </m:e>
                    </m:rad>
                  </m:oMath>
                </a14:m>
                <a:r>
                  <a:rPr lang="fr-FR" sz="2400">
                    <a:effectLst/>
                    <a:latin typeface="Arial" panose="020B0604020202020204" pitchFamily="34" charset="0"/>
                    <a:ea typeface="Times New Roman" panose="02020603050405020304" pitchFamily="18" charset="0"/>
                    <a:cs typeface="Arial" panose="020B0604020202020204" pitchFamily="34" charset="0"/>
                  </a:rPr>
                  <a:t> dm</a:t>
                </a:r>
                <a:endParaRPr lang="en-US" sz="24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97" name="Rectangle 96"/>
              <p:cNvSpPr>
                <a:spLocks noRot="1" noChangeAspect="1" noMove="1" noResize="1" noEditPoints="1" noAdjustHandles="1" noChangeArrowheads="1" noChangeShapeType="1" noTextEdit="1"/>
              </p:cNvSpPr>
              <p:nvPr/>
            </p:nvSpPr>
            <p:spPr>
              <a:xfrm>
                <a:off x="594035" y="4068948"/>
                <a:ext cx="3512852" cy="638193"/>
              </a:xfrm>
              <a:prstGeom prst="rect">
                <a:avLst/>
              </a:prstGeom>
              <a:blipFill>
                <a:blip r:embed="rId16"/>
                <a:stretch>
                  <a:fillRect b="-14286"/>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8" name="Rectangle 97"/>
              <p:cNvSpPr/>
              <p:nvPr/>
            </p:nvSpPr>
            <p:spPr>
              <a:xfrm>
                <a:off x="4990445" y="3026027"/>
                <a:ext cx="3435737" cy="6381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fr-FR" sz="2400">
                    <a:latin typeface="Arial" panose="020B0604020202020204" pitchFamily="34" charset="0"/>
                    <a:ea typeface="Arial" panose="020B0604020202020204" pitchFamily="34" charset="0"/>
                    <a:cs typeface="Arial" panose="020B0604020202020204" pitchFamily="34" charset="0"/>
                  </a:rPr>
                  <a:t>C. </a:t>
                </a:r>
                <a14:m>
                  <m:oMath xmlns:m="http://schemas.openxmlformats.org/officeDocument/2006/math">
                    <m:r>
                      <a:rPr lang="fr-FR" sz="2400" i="1">
                        <a:effectLst/>
                        <a:latin typeface="Cambria Math" panose="02040503050406030204" pitchFamily="18" charset="0"/>
                        <a:ea typeface="Arial" panose="020B0604020202020204" pitchFamily="34" charset="0"/>
                        <a:cs typeface="Times New Roman" panose="02020603050405020304" pitchFamily="18" charset="0"/>
                      </a:rPr>
                      <m:t>𝐵𝐶</m:t>
                    </m:r>
                    <m:r>
                      <a:rPr lang="fr-FR" sz="2400" i="1">
                        <a:effectLst/>
                        <a:latin typeface="Cambria Math" panose="02040503050406030204" pitchFamily="18" charset="0"/>
                        <a:ea typeface="Arial" panose="020B0604020202020204" pitchFamily="34" charset="0"/>
                        <a:cs typeface="Times New Roman" panose="02020603050405020304" pitchFamily="18" charset="0"/>
                      </a:rPr>
                      <m:t>=4</m:t>
                    </m:r>
                  </m:oMath>
                </a14:m>
                <a:r>
                  <a:rPr lang="fr-FR" sz="2400">
                    <a:effectLst/>
                    <a:latin typeface="Arial" panose="020B0604020202020204" pitchFamily="34" charset="0"/>
                    <a:ea typeface="Arial" panose="020B0604020202020204" pitchFamily="34" charset="0"/>
                    <a:cs typeface="Arial" panose="020B0604020202020204" pitchFamily="34" charset="0"/>
                  </a:rPr>
                  <a:t> </a:t>
                </a:r>
                <a:r>
                  <a:rPr lang="fr-FR" sz="2400" smtClean="0">
                    <a:effectLst/>
                    <a:latin typeface="Arial" panose="020B0604020202020204" pitchFamily="34" charset="0"/>
                    <a:ea typeface="Arial" panose="020B0604020202020204" pitchFamily="34" charset="0"/>
                    <a:cs typeface="Arial" panose="020B0604020202020204" pitchFamily="34" charset="0"/>
                  </a:rPr>
                  <a:t>dm</a:t>
                </a:r>
                <a:endParaRPr lang="en-US" sz="2300" kern="1200" dirty="0">
                  <a:solidFill>
                    <a:prstClr val="white"/>
                  </a:solidFill>
                  <a:latin typeface="Arial" panose="020B0604020202020204" pitchFamily="34" charset="0"/>
                  <a:cs typeface="Arial" panose="020B0604020202020204" pitchFamily="34" charset="0"/>
                </a:endParaRPr>
              </a:p>
            </p:txBody>
          </p:sp>
        </mc:Choice>
        <mc:Fallback>
          <p:sp>
            <p:nvSpPr>
              <p:cNvPr id="98" name="Rectangle 97"/>
              <p:cNvSpPr>
                <a:spLocks noRot="1" noChangeAspect="1" noMove="1" noResize="1" noEditPoints="1" noAdjustHandles="1" noChangeArrowheads="1" noChangeShapeType="1" noTextEdit="1"/>
              </p:cNvSpPr>
              <p:nvPr/>
            </p:nvSpPr>
            <p:spPr>
              <a:xfrm>
                <a:off x="4990445" y="3026027"/>
                <a:ext cx="3435737" cy="638193"/>
              </a:xfrm>
              <a:prstGeom prst="rect">
                <a:avLst/>
              </a:prstGeom>
              <a:blipFill>
                <a:blip r:embed="rId17"/>
                <a:stretch>
                  <a:fillRect b="-8571"/>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9" name="Rectangle 98"/>
              <p:cNvSpPr/>
              <p:nvPr/>
            </p:nvSpPr>
            <p:spPr>
              <a:xfrm>
                <a:off x="577370" y="3022483"/>
                <a:ext cx="3512852" cy="6381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400" kern="1200" smtClean="0">
                    <a:solidFill>
                      <a:prstClr val="white"/>
                    </a:solidFill>
                    <a:latin typeface="Arial" panose="020B0604020202020204" pitchFamily="34" charset="0"/>
                    <a:cs typeface="Arial" panose="020B0604020202020204" pitchFamily="34" charset="0"/>
                  </a:rPr>
                  <a:t>A. </a:t>
                </a:r>
                <a14:m>
                  <m:oMath xmlns:m="http://schemas.openxmlformats.org/officeDocument/2006/math">
                    <m:r>
                      <a:rPr lang="fr-FR" sz="2400" i="1">
                        <a:latin typeface="Cambria Math" panose="02040503050406030204" pitchFamily="18" charset="0"/>
                        <a:ea typeface="Arial" panose="020B0604020202020204" pitchFamily="34" charset="0"/>
                        <a:cs typeface="Times New Roman" panose="02020603050405020304" pitchFamily="18" charset="0"/>
                      </a:rPr>
                      <m:t>𝐵𝐶</m:t>
                    </m:r>
                    <m:r>
                      <a:rPr lang="fr-FR" sz="2400" i="1">
                        <a:latin typeface="Cambria Math" panose="02040503050406030204" pitchFamily="18" charset="0"/>
                        <a:ea typeface="Arial" panose="020B0604020202020204" pitchFamily="34" charset="0"/>
                        <a:cs typeface="Times New Roman" panose="02020603050405020304" pitchFamily="18" charset="0"/>
                      </a:rPr>
                      <m:t>=6</m:t>
                    </m:r>
                  </m:oMath>
                </a14:m>
                <a:r>
                  <a:rPr lang="fr-FR" sz="2400">
                    <a:effectLst/>
                    <a:latin typeface="Arial" panose="020B0604020202020204" pitchFamily="34" charset="0"/>
                    <a:ea typeface="Arial" panose="020B0604020202020204" pitchFamily="34" charset="0"/>
                    <a:cs typeface="Arial" panose="020B0604020202020204" pitchFamily="34" charset="0"/>
                  </a:rPr>
                  <a:t> dm</a:t>
                </a:r>
                <a:endParaRPr lang="en-US" sz="2400" kern="1200" dirty="0">
                  <a:solidFill>
                    <a:prstClr val="white"/>
                  </a:solidFill>
                  <a:latin typeface="Arial" panose="020B0604020202020204" pitchFamily="34" charset="0"/>
                  <a:cs typeface="Arial" panose="020B0604020202020204" pitchFamily="34" charset="0"/>
                </a:endParaRPr>
              </a:p>
            </p:txBody>
          </p:sp>
        </mc:Choice>
        <mc:Fallback>
          <p:sp>
            <p:nvSpPr>
              <p:cNvPr id="99" name="Rectangle 98"/>
              <p:cNvSpPr>
                <a:spLocks noRot="1" noChangeAspect="1" noMove="1" noResize="1" noEditPoints="1" noAdjustHandles="1" noChangeArrowheads="1" noChangeShapeType="1" noTextEdit="1"/>
              </p:cNvSpPr>
              <p:nvPr/>
            </p:nvSpPr>
            <p:spPr>
              <a:xfrm>
                <a:off x="577370" y="3022483"/>
                <a:ext cx="3512852" cy="638193"/>
              </a:xfrm>
              <a:prstGeom prst="rect">
                <a:avLst/>
              </a:prstGeom>
              <a:blipFill>
                <a:blip r:embed="rId18"/>
                <a:stretch>
                  <a:fillRect b="-8571"/>
                </a:stretch>
              </a:blipFill>
              <a:ln>
                <a:noFill/>
              </a:ln>
            </p:spPr>
            <p:txBody>
              <a:bodyPr/>
              <a:lstStyle/>
              <a:p>
                <a:r>
                  <a:rPr lang="en-US">
                    <a:noFill/>
                  </a:rPr>
                  <a:t> </a:t>
                </a:r>
              </a:p>
            </p:txBody>
          </p:sp>
        </mc:Fallback>
      </mc:AlternateContent>
      <p:pic>
        <p:nvPicPr>
          <p:cNvPr id="100" name="Picture 6"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19686" y="2983238"/>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6"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909806" y="3036003"/>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6"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35322" y="399921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6" descr="Káº¿t quáº£ hÃ¬nh áº£nh cho right wrong tick icon"/>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960101" y="4017855"/>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2"/>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2767719" y="1778526"/>
            <a:ext cx="3627309" cy="329755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105" name="TextBox 104"/>
              <p:cNvSpPr txBox="1"/>
              <p:nvPr/>
            </p:nvSpPr>
            <p:spPr>
              <a:xfrm>
                <a:off x="750137" y="879270"/>
                <a:ext cx="7530104" cy="1133965"/>
              </a:xfrm>
              <a:prstGeom prst="rect">
                <a:avLst/>
              </a:prstGeom>
              <a:noFill/>
            </p:spPr>
            <p:txBody>
              <a:bodyPr wrap="square" rtlCol="0">
                <a:spAutoFit/>
              </a:bodyPr>
              <a:lstStyle/>
              <a:p>
                <a:pPr marR="30480" algn="just">
                  <a:lnSpc>
                    <a:spcPct val="150000"/>
                  </a:lnSpc>
                  <a:spcBef>
                    <a:spcPts val="600"/>
                  </a:spcBef>
                  <a:spcAft>
                    <a:spcPts val="600"/>
                  </a:spcAft>
                </a:pPr>
                <a:r>
                  <a:rPr lang="en-US" sz="2400" b="1" kern="1200" smtClean="0">
                    <a:solidFill>
                      <a:schemeClr val="bg1"/>
                    </a:solidFill>
                    <a:latin typeface="Arial" panose="020B0604020202020204" pitchFamily="34" charset="0"/>
                    <a:ea typeface="+mn-ea"/>
                    <a:cs typeface="Arial" panose="020B0604020202020204" pitchFamily="34" charset="0"/>
                  </a:rPr>
                  <a:t>CÂU HỎI</a:t>
                </a:r>
                <a:r>
                  <a:rPr lang="vi-VN" sz="2400" b="1" kern="1200">
                    <a:solidFill>
                      <a:schemeClr val="bg1"/>
                    </a:solidFill>
                    <a:latin typeface="Arial" panose="020B0604020202020204" pitchFamily="34" charset="0"/>
                    <a:ea typeface="+mn-ea"/>
                    <a:cs typeface="Arial" panose="020B0604020202020204" pitchFamily="34" charset="0"/>
                  </a:rPr>
                  <a:t> 2</a:t>
                </a:r>
                <a:r>
                  <a:rPr lang="en-US" sz="2400" b="1" kern="1200" smtClean="0">
                    <a:solidFill>
                      <a:schemeClr val="bg1"/>
                    </a:solidFill>
                    <a:latin typeface="Arial" panose="020B0604020202020204" pitchFamily="34" charset="0"/>
                    <a:ea typeface="+mn-ea"/>
                    <a:cs typeface="Arial" panose="020B0604020202020204" pitchFamily="34" charset="0"/>
                  </a:rPr>
                  <a:t>: </a:t>
                </a:r>
                <a:r>
                  <a:rPr lang="fr-FR" sz="2400">
                    <a:solidFill>
                      <a:schemeClr val="bg1"/>
                    </a:solidFill>
                    <a:latin typeface="Arial" panose="020B0604020202020204" pitchFamily="34" charset="0"/>
                    <a:ea typeface="Times New Roman" panose="02020603050405020304" pitchFamily="18" charset="0"/>
                    <a:cs typeface="Arial" panose="020B0604020202020204" pitchFamily="34" charset="0"/>
                  </a:rPr>
                  <a:t>Cho </a:t>
                </a:r>
                <a14:m>
                  <m:oMath xmlns:m="http://schemas.openxmlformats.org/officeDocument/2006/math">
                    <m:r>
                      <a:rPr lang="fr-FR" sz="24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4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oMath>
                </a14:m>
                <a:r>
                  <a:rPr lang="fr-FR" sz="2400">
                    <a:solidFill>
                      <a:schemeClr val="bg1"/>
                    </a:solidFill>
                    <a:effectLst/>
                    <a:latin typeface="Arial" panose="020B0604020202020204" pitchFamily="34" charset="0"/>
                    <a:ea typeface="Times New Roman" panose="02020603050405020304" pitchFamily="18" charset="0"/>
                    <a:cs typeface="Arial" panose="020B0604020202020204" pitchFamily="34" charset="0"/>
                  </a:rPr>
                  <a:t> vuông cân tại </a:t>
                </a:r>
                <a14:m>
                  <m:oMath xmlns:m="http://schemas.openxmlformats.org/officeDocument/2006/math">
                    <m:r>
                      <a:rPr lang="fr-FR" sz="24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m:t>
                    </m:r>
                  </m:oMath>
                </a14:m>
                <a:r>
                  <a:rPr lang="fr-FR" sz="2400">
                    <a:solidFill>
                      <a:schemeClr val="bg1"/>
                    </a:solidFill>
                    <a:effectLst/>
                    <a:latin typeface="Arial" panose="020B0604020202020204" pitchFamily="34" charset="0"/>
                    <a:ea typeface="Times New Roman" panose="02020603050405020304" pitchFamily="18" charset="0"/>
                    <a:cs typeface="Arial" panose="020B0604020202020204" pitchFamily="34" charset="0"/>
                  </a:rPr>
                  <a:t>. Tính độ dài </a:t>
                </a:r>
                <a14:m>
                  <m:oMath xmlns:m="http://schemas.openxmlformats.org/officeDocument/2006/math">
                    <m:r>
                      <a:rPr lang="fr-FR" sz="24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𝐵𝐶</m:t>
                    </m:r>
                  </m:oMath>
                </a14:m>
                <a:r>
                  <a:rPr lang="fr-FR" sz="2400">
                    <a:solidFill>
                      <a:schemeClr val="bg1"/>
                    </a:solidFill>
                    <a:effectLst/>
                    <a:latin typeface="Arial" panose="020B0604020202020204" pitchFamily="34" charset="0"/>
                    <a:ea typeface="Times New Roman" panose="02020603050405020304" pitchFamily="18" charset="0"/>
                    <a:cs typeface="Arial" panose="020B0604020202020204" pitchFamily="34" charset="0"/>
                  </a:rPr>
                  <a:t> biết </a:t>
                </a:r>
                <a14:m>
                  <m:oMath xmlns:m="http://schemas.openxmlformats.org/officeDocument/2006/math">
                    <m:r>
                      <a:rPr lang="fr-FR" sz="24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m:t>
                    </m:r>
                    <m:r>
                      <a:rPr lang="fr-FR" sz="24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4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𝐴𝐶</m:t>
                    </m:r>
                    <m:r>
                      <a:rPr lang="fr-FR" sz="24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=4</m:t>
                    </m:r>
                  </m:oMath>
                </a14:m>
                <a:r>
                  <a:rPr lang="fr-FR" sz="2400">
                    <a:solidFill>
                      <a:schemeClr val="bg1"/>
                    </a:solidFill>
                    <a:effectLst/>
                    <a:latin typeface="Arial" panose="020B0604020202020204" pitchFamily="34" charset="0"/>
                    <a:ea typeface="Times New Roman" panose="02020603050405020304" pitchFamily="18" charset="0"/>
                    <a:cs typeface="Arial" panose="020B0604020202020204" pitchFamily="34" charset="0"/>
                  </a:rPr>
                  <a:t> dm</a:t>
                </a:r>
                <a:endParaRPr lang="en-US" sz="2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05" name="TextBox 104"/>
              <p:cNvSpPr txBox="1">
                <a:spLocks noRot="1" noChangeAspect="1" noMove="1" noResize="1" noEditPoints="1" noAdjustHandles="1" noChangeArrowheads="1" noChangeShapeType="1" noTextEdit="1"/>
              </p:cNvSpPr>
              <p:nvPr/>
            </p:nvSpPr>
            <p:spPr>
              <a:xfrm>
                <a:off x="750137" y="879270"/>
                <a:ext cx="7530104" cy="1133965"/>
              </a:xfrm>
              <a:prstGeom prst="rect">
                <a:avLst/>
              </a:prstGeom>
              <a:blipFill>
                <a:blip r:embed="rId22"/>
                <a:stretch>
                  <a:fillRect l="-1215" r="-891" b="-11828"/>
                </a:stretch>
              </a:blipFill>
            </p:spPr>
            <p:txBody>
              <a:bodyPr/>
              <a:lstStyle/>
              <a:p>
                <a:r>
                  <a:rPr lang="en-US">
                    <a:noFill/>
                  </a:rPr>
                  <a:t> </a:t>
                </a:r>
              </a:p>
            </p:txBody>
          </p:sp>
        </mc:Fallback>
      </mc:AlternateContent>
      <p:pic>
        <p:nvPicPr>
          <p:cNvPr id="35" name="Picture 34"/>
          <p:cNvPicPr>
            <a:picLocks noChangeAspect="1"/>
          </p:cNvPicPr>
          <p:nvPr/>
        </p:nvPicPr>
        <p:blipFill>
          <a:blip r:embed="rId7"/>
          <a:stretch>
            <a:fillRect/>
          </a:stretch>
        </p:blipFill>
        <p:spPr>
          <a:xfrm>
            <a:off x="22843" y="6023613"/>
            <a:ext cx="9192758" cy="1377312"/>
          </a:xfrm>
          <a:prstGeom prst="rect">
            <a:avLst/>
          </a:prstGeom>
        </p:spPr>
      </p:pic>
    </p:spTree>
    <p:extLst>
      <p:ext uri="{BB962C8B-B14F-4D97-AF65-F5344CB8AC3E}">
        <p14:creationId xmlns:p14="http://schemas.microsoft.com/office/powerpoint/2010/main" val="2110108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96"/>
                                        </p:tgtEl>
                                        <p:attrNameLst>
                                          <p:attrName>style.visibility</p:attrName>
                                        </p:attrNameLst>
                                      </p:cBhvr>
                                      <p:to>
                                        <p:strVal val="visible"/>
                                      </p:to>
                                    </p:set>
                                    <p:animEffect transition="in" filter="fade">
                                      <p:cBhvr>
                                        <p:cTn id="10" dur="500"/>
                                        <p:tgtEl>
                                          <p:spTgt spid="96"/>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fade">
                                      <p:cBhvr>
                                        <p:cTn id="13" dur="500"/>
                                        <p:tgtEl>
                                          <p:spTgt spid="97"/>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98"/>
                                        </p:tgtEl>
                                        <p:attrNameLst>
                                          <p:attrName>style.visibility</p:attrName>
                                        </p:attrNameLst>
                                      </p:cBhvr>
                                      <p:to>
                                        <p:strVal val="visible"/>
                                      </p:to>
                                    </p:set>
                                    <p:animEffect transition="in" filter="fade">
                                      <p:cBhvr>
                                        <p:cTn id="16" dur="500"/>
                                        <p:tgtEl>
                                          <p:spTgt spid="98"/>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99"/>
                                        </p:tgtEl>
                                        <p:attrNameLst>
                                          <p:attrName>style.visibility</p:attrName>
                                        </p:attrNameLst>
                                      </p:cBhvr>
                                      <p:to>
                                        <p:strVal val="visible"/>
                                      </p:to>
                                    </p:set>
                                    <p:animEffect transition="in" filter="fade">
                                      <p:cBhvr>
                                        <p:cTn id="19" dur="500"/>
                                        <p:tgtEl>
                                          <p:spTgt spid="99"/>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05"/>
                                        </p:tgtEl>
                                        <p:attrNameLst>
                                          <p:attrName>style.visibility</p:attrName>
                                        </p:attrNameLst>
                                      </p:cBhvr>
                                      <p:to>
                                        <p:strVal val="visible"/>
                                      </p:to>
                                    </p:set>
                                    <p:animEffect transition="in" filter="fade">
                                      <p:cBhvr>
                                        <p:cTn id="22"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7"/>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2"/>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104"/>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104"/>
                                        </p:tgtEl>
                                      </p:cBhvr>
                                    </p:animEffect>
                                    <p:set>
                                      <p:cBhvr>
                                        <p:cTn id="34" dur="1" fill="hold">
                                          <p:stCondLst>
                                            <p:cond delay="499"/>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35" restart="whenNotActive" fill="hold" evtFilter="cancelBubble" nodeType="interactiveSeq">
                <p:stCondLst>
                  <p:cond evt="onClick" delay="0">
                    <p:tgtEl>
                      <p:spTgt spid="99"/>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104"/>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104"/>
                                        </p:tgtEl>
                                      </p:cBhvr>
                                    </p:animEffect>
                                    <p:set>
                                      <p:cBhvr>
                                        <p:cTn id="46" dur="1" fill="hold">
                                          <p:stCondLst>
                                            <p:cond delay="499"/>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47" restart="whenNotActive" fill="hold" evtFilter="cancelBubble" nodeType="interactiveSeq">
                <p:stCondLst>
                  <p:cond evt="onClick" delay="0">
                    <p:tgtEl>
                      <p:spTgt spid="98"/>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0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104"/>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104"/>
                                        </p:tgtEl>
                                      </p:cBhvr>
                                    </p:animEffect>
                                    <p:set>
                                      <p:cBhvr>
                                        <p:cTn id="58" dur="1" fill="hold">
                                          <p:stCondLst>
                                            <p:cond delay="499"/>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59" restart="whenNotActive" fill="hold" evtFilter="cancelBubble" nodeType="interactiveSeq">
                <p:stCondLst>
                  <p:cond evt="onClick" delay="0">
                    <p:tgtEl>
                      <p:spTgt spid="96"/>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0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102"/>
                                        </p:tgtEl>
                                      </p:cBhvr>
                                    </p:animEffect>
                                    <p:set>
                                      <p:cBhvr>
                                        <p:cTn id="67" dur="1" fill="hold">
                                          <p:stCondLst>
                                            <p:cond delay="499"/>
                                          </p:stCondLst>
                                        </p:cTn>
                                        <p:tgtEl>
                                          <p:spTgt spid="102"/>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104"/>
                                        </p:tgtEl>
                                      </p:cBhvr>
                                    </p:animEffect>
                                    <p:set>
                                      <p:cBhvr>
                                        <p:cTn id="70" dur="1" fill="hold">
                                          <p:stCondLst>
                                            <p:cond delay="499"/>
                                          </p:stCondLst>
                                        </p:cTn>
                                        <p:tgtEl>
                                          <p:spTgt spid="104"/>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100"/>
                                        </p:tgtEl>
                                      </p:cBhvr>
                                    </p:animEffect>
                                    <p:set>
                                      <p:cBhvr>
                                        <p:cTn id="73" dur="1" fill="hold">
                                          <p:stCondLst>
                                            <p:cond delay="499"/>
                                          </p:stCondLst>
                                        </p:cTn>
                                        <p:tgtEl>
                                          <p:spTgt spid="100"/>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101"/>
                                        </p:tgtEl>
                                      </p:cBhvr>
                                    </p:animEffect>
                                    <p:set>
                                      <p:cBhvr>
                                        <p:cTn id="76" dur="1" fill="hold">
                                          <p:stCondLst>
                                            <p:cond delay="499"/>
                                          </p:stCondLst>
                                        </p:cTn>
                                        <p:tgtEl>
                                          <p:spTgt spid="101"/>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103"/>
                                        </p:tgtEl>
                                      </p:cBhvr>
                                    </p:animEffect>
                                    <p:set>
                                      <p:cBhvr>
                                        <p:cTn id="79" dur="1" fill="hold">
                                          <p:stCondLst>
                                            <p:cond delay="499"/>
                                          </p:stCondLst>
                                        </p:cTn>
                                        <p:tgtEl>
                                          <p:spTgt spid="103"/>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95"/>
                                        </p:tgtEl>
                                      </p:cBhvr>
                                    </p:animEffect>
                                    <p:set>
                                      <p:cBhvr>
                                        <p:cTn id="82" dur="1" fill="hold">
                                          <p:stCondLst>
                                            <p:cond delay="499"/>
                                          </p:stCondLst>
                                        </p:cTn>
                                        <p:tgtEl>
                                          <p:spTgt spid="95"/>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96"/>
                                        </p:tgtEl>
                                      </p:cBhvr>
                                    </p:animEffect>
                                    <p:set>
                                      <p:cBhvr>
                                        <p:cTn id="85" dur="1" fill="hold">
                                          <p:stCondLst>
                                            <p:cond delay="499"/>
                                          </p:stCondLst>
                                        </p:cTn>
                                        <p:tgtEl>
                                          <p:spTgt spid="96"/>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97"/>
                                        </p:tgtEl>
                                      </p:cBhvr>
                                    </p:animEffect>
                                    <p:set>
                                      <p:cBhvr>
                                        <p:cTn id="88" dur="1" fill="hold">
                                          <p:stCondLst>
                                            <p:cond delay="499"/>
                                          </p:stCondLst>
                                        </p:cTn>
                                        <p:tgtEl>
                                          <p:spTgt spid="97"/>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98"/>
                                        </p:tgtEl>
                                      </p:cBhvr>
                                    </p:animEffect>
                                    <p:set>
                                      <p:cBhvr>
                                        <p:cTn id="91" dur="1" fill="hold">
                                          <p:stCondLst>
                                            <p:cond delay="499"/>
                                          </p:stCondLst>
                                        </p:cTn>
                                        <p:tgtEl>
                                          <p:spTgt spid="98"/>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99"/>
                                        </p:tgtEl>
                                      </p:cBhvr>
                                    </p:animEffect>
                                    <p:set>
                                      <p:cBhvr>
                                        <p:cTn id="94" dur="1" fill="hold">
                                          <p:stCondLst>
                                            <p:cond delay="499"/>
                                          </p:stCondLst>
                                        </p:cTn>
                                        <p:tgtEl>
                                          <p:spTgt spid="99"/>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105"/>
                                        </p:tgtEl>
                                      </p:cBhvr>
                                    </p:animEffect>
                                    <p:set>
                                      <p:cBhvr>
                                        <p:cTn id="97" dur="1" fill="hold">
                                          <p:stCondLst>
                                            <p:cond delay="499"/>
                                          </p:stCondLst>
                                        </p:cTn>
                                        <p:tgtEl>
                                          <p:spTgt spid="105"/>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8.95833E-6 -1.85185E-6 L -8.95833E-6 -1.85185E-6 C 0.01966 -0.01065 0.00494 -0.00347 0.01783 -0.00856 C 0.0194 -0.00926 0.02096 -0.01019 0.02252 -0.01065 C 0.02565 -0.01157 0.0289 -0.01181 0.03203 -0.01273 C 0.04231 -0.01551 0.03385 -0.01481 0.04635 -0.0169 C 0.05156 -0.01782 0.05664 -0.01829 0.06184 -0.01921 C 0.06341 -0.01991 0.06497 -0.02037 0.06653 -0.0213 C 0.06783 -0.02176 0.06887 -0.02292 0.07018 -0.02338 C 0.07486 -0.02454 0.07968 -0.02454 0.0845 -0.02546 C 0.12773 -0.03449 0.09374 -0.03009 0.13203 -0.0338 C 0.1819 -0.0456 0.15624 -0.0412 0.25351 -0.03588 C 0.27552 -0.03472 0.26197 -0.03218 0.27486 -0.02963 C 0.28007 -0.0287 0.28515 -0.02824 0.29036 -0.02755 C 0.30156 -0.01968 0.29309 -0.02431 0.31171 -0.0213 C 0.31497 -0.0206 0.31809 -0.01968 0.32135 -0.01921 C 0.32525 -0.01829 0.32929 -0.01759 0.3332 -0.0169 C 0.33437 -0.0162 0.33554 -0.01528 0.33671 -0.01481 C 0.34387 -0.01204 0.35091 -0.01181 0.3582 -0.01065 C 0.36835 -0.00625 0.36132 -0.00856 0.37968 -0.00856 " pathEditMode="relative" ptsTypes="AAAAAAAAAAAAAAAAAAAA">
                                      <p:cBhvr>
                                        <p:cTn id="100" dur="2000" fill="hold"/>
                                        <p:tgtEl>
                                          <p:spTgt spid="75"/>
                                        </p:tgtEl>
                                        <p:attrNameLst>
                                          <p:attrName>ppt_x</p:attrName>
                                          <p:attrName>ppt_y</p:attrName>
                                        </p:attrNameLst>
                                      </p:cBhvr>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75"/>
                                        </p:tgtEl>
                                      </p:cBhvr>
                                    </p:animEffect>
                                    <p:set>
                                      <p:cBhvr>
                                        <p:cTn id="104" dur="1" fill="hold">
                                          <p:stCondLst>
                                            <p:cond delay="499"/>
                                          </p:stCondLst>
                                        </p:cTn>
                                        <p:tgtEl>
                                          <p:spTgt spid="75"/>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86"/>
                                        </p:tgtEl>
                                      </p:cBhvr>
                                    </p:animEffect>
                                    <p:set>
                                      <p:cBhvr>
                                        <p:cTn id="107" dur="1" fill="hold">
                                          <p:stCondLst>
                                            <p:cond delay="499"/>
                                          </p:stCondLst>
                                        </p:cTn>
                                        <p:tgtEl>
                                          <p:spTgt spid="86"/>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2"/>
                                        </p:tgtEl>
                                        <p:attrNameLst>
                                          <p:attrName>style.visibility</p:attrName>
                                        </p:attrNameLst>
                                      </p:cBhvr>
                                      <p:to>
                                        <p:strVal val="visible"/>
                                      </p:to>
                                    </p:set>
                                    <p:animEffect transition="in" filter="fade">
                                      <p:cBhvr>
                                        <p:cTn id="110" dur="500"/>
                                        <p:tgtEl>
                                          <p:spTgt spid="2"/>
                                        </p:tgtEl>
                                      </p:cBhvr>
                                    </p:animEffect>
                                  </p:childTnLst>
                                </p:cTn>
                              </p:par>
                            </p:childTnLst>
                          </p:cTn>
                        </p:par>
                      </p:childTnLst>
                    </p:cTn>
                  </p:par>
                </p:childTnLst>
              </p:cTn>
              <p:nextCondLst>
                <p:cond evt="onClick" delay="0">
                  <p:tgtEl>
                    <p:spTgt spid="96"/>
                  </p:tgtEl>
                </p:cond>
              </p:nextCondLst>
            </p:seq>
          </p:childTnLst>
        </p:cTn>
      </p:par>
    </p:tnLst>
    <p:bldLst>
      <p:bldP spid="95" grpId="0" animBg="1"/>
      <p:bldP spid="95" grpId="1" animBg="1"/>
      <p:bldP spid="96" grpId="0" animBg="1"/>
      <p:bldP spid="96" grpId="1" animBg="1"/>
      <p:bldP spid="97" grpId="0" animBg="1"/>
      <p:bldP spid="97" grpId="1" animBg="1"/>
      <p:bldP spid="98" grpId="0" animBg="1"/>
      <p:bldP spid="98" grpId="1" animBg="1"/>
      <p:bldP spid="99" grpId="0" animBg="1"/>
      <p:bldP spid="99" grpId="1" animBg="1"/>
      <p:bldP spid="105" grpId="0"/>
      <p:bldP spid="105"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64" t="14186" r="164" b="3656"/>
          <a:stretch/>
        </p:blipFill>
        <p:spPr>
          <a:xfrm>
            <a:off x="-9149" y="0"/>
            <a:ext cx="9144000" cy="5143500"/>
          </a:xfrm>
          <a:prstGeom prst="rect">
            <a:avLst/>
          </a:prstGeom>
        </p:spPr>
      </p:pic>
      <p:grpSp>
        <p:nvGrpSpPr>
          <p:cNvPr id="64" name="Group 63"/>
          <p:cNvGrpSpPr/>
          <p:nvPr/>
        </p:nvGrpSpPr>
        <p:grpSpPr>
          <a:xfrm>
            <a:off x="4679651" y="2109285"/>
            <a:ext cx="2670928" cy="2670928"/>
            <a:chOff x="4475181" y="3174988"/>
            <a:chExt cx="3241638" cy="3241638"/>
          </a:xfrm>
        </p:grpSpPr>
        <p:sp>
          <p:nvSpPr>
            <p:cNvPr id="65" name="Oval 64"/>
            <p:cNvSpPr/>
            <p:nvPr/>
          </p:nvSpPr>
          <p:spPr>
            <a:xfrm>
              <a:off x="5311375" y="4047526"/>
              <a:ext cx="1277670" cy="1169076"/>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66" name="Oval 65"/>
            <p:cNvSpPr/>
            <p:nvPr/>
          </p:nvSpPr>
          <p:spPr>
            <a:xfrm>
              <a:off x="5779733" y="5155369"/>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67" name="Oval 66"/>
            <p:cNvSpPr/>
            <p:nvPr/>
          </p:nvSpPr>
          <p:spPr>
            <a:xfrm>
              <a:off x="5690462" y="5403343"/>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68" name="Oval 67"/>
            <p:cNvSpPr/>
            <p:nvPr/>
          </p:nvSpPr>
          <p:spPr>
            <a:xfrm>
              <a:off x="5839246" y="5510901"/>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69" name="Oval 68"/>
            <p:cNvSpPr/>
            <p:nvPr/>
          </p:nvSpPr>
          <p:spPr>
            <a:xfrm>
              <a:off x="5392894" y="5509562"/>
              <a:ext cx="297568" cy="247973"/>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70" name="Oval 69"/>
            <p:cNvSpPr/>
            <p:nvPr/>
          </p:nvSpPr>
          <p:spPr>
            <a:xfrm rot="20175245">
              <a:off x="6384021" y="5403353"/>
              <a:ext cx="455310" cy="294827"/>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pic>
          <p:nvPicPr>
            <p:cNvPr id="71" name="Picture 70"/>
            <p:cNvPicPr>
              <a:picLocks noChangeAspect="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4475181" y="3174988"/>
              <a:ext cx="3241638" cy="3241638"/>
            </a:xfrm>
            <a:prstGeom prst="rect">
              <a:avLst/>
            </a:prstGeom>
            <a:ln>
              <a:noFill/>
            </a:ln>
          </p:spPr>
        </p:pic>
      </p:grpSp>
      <p:grpSp>
        <p:nvGrpSpPr>
          <p:cNvPr id="72" name="Group 71"/>
          <p:cNvGrpSpPr/>
          <p:nvPr/>
        </p:nvGrpSpPr>
        <p:grpSpPr>
          <a:xfrm>
            <a:off x="3902956" y="2294891"/>
            <a:ext cx="2632355" cy="2632355"/>
            <a:chOff x="-5929312" y="-3344783"/>
            <a:chExt cx="4743450" cy="4743450"/>
          </a:xfrm>
        </p:grpSpPr>
        <p:sp>
          <p:nvSpPr>
            <p:cNvPr id="73" name="Oval 72"/>
            <p:cNvSpPr/>
            <p:nvPr/>
          </p:nvSpPr>
          <p:spPr>
            <a:xfrm>
              <a:off x="-4223657" y="-1785257"/>
              <a:ext cx="1233714" cy="12627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74" name="Oval 73"/>
            <p:cNvSpPr/>
            <p:nvPr/>
          </p:nvSpPr>
          <p:spPr>
            <a:xfrm>
              <a:off x="-3164114"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75" name="Oval 74"/>
            <p:cNvSpPr/>
            <p:nvPr/>
          </p:nvSpPr>
          <p:spPr>
            <a:xfrm>
              <a:off x="-4441371"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pic>
          <p:nvPicPr>
            <p:cNvPr id="76" name="Picture 75"/>
            <p:cNvPicPr>
              <a:picLocks noChangeAspect="1"/>
            </p:cNvPicPr>
            <p:nvPr/>
          </p:nvPicPr>
          <p:blipFill>
            <a:blip r:embed="rId7">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5929312" y="-3344783"/>
              <a:ext cx="4743450" cy="4743450"/>
            </a:xfrm>
            <a:prstGeom prst="rect">
              <a:avLst/>
            </a:prstGeom>
          </p:spPr>
        </p:pic>
      </p:grpSp>
      <p:pic>
        <p:nvPicPr>
          <p:cNvPr id="45" name="Picture 2" descr="Cartoon biscuit eating pastry breakfast cookies Vector Image"/>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2634337" y="3145244"/>
            <a:ext cx="583205" cy="5990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8" name="Picture 8" descr="Beef Steak Clipart"/>
          <p:cNvPicPr>
            <a:picLocks noChangeAspect="1" noChangeArrowheads="1"/>
          </p:cNvPicPr>
          <p:nvPr/>
        </p:nvPicPr>
        <p:blipFill>
          <a:blip r:embed="rId9"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2429888" y="3303401"/>
            <a:ext cx="787654" cy="4847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9" name="Picture 48"/>
          <p:cNvPicPr>
            <a:picLocks noChangeAspect="1"/>
          </p:cNvPicPr>
          <p:nvPr/>
        </p:nvPicPr>
        <p:blipFill rotWithShape="1">
          <a:blip r:embed="rId10"/>
          <a:srcRect t="17199" b="17907"/>
          <a:stretch/>
        </p:blipFill>
        <p:spPr>
          <a:xfrm>
            <a:off x="2821095" y="3345124"/>
            <a:ext cx="666485" cy="539299"/>
          </a:xfrm>
          <a:prstGeom prst="rect">
            <a:avLst/>
          </a:prstGeom>
        </p:spPr>
      </p:pic>
      <p:pic>
        <p:nvPicPr>
          <p:cNvPr id="52" name="Picture 2" descr="Flat cartoon empty straw wicker basket Royalty Free Vecto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118715" y="2379811"/>
            <a:ext cx="1502569" cy="2005436"/>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77"/>
          <p:cNvSpPr/>
          <p:nvPr/>
        </p:nvSpPr>
        <p:spPr>
          <a:xfrm>
            <a:off x="601223" y="507057"/>
            <a:ext cx="7875638" cy="208502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endParaRPr lang="en-US" sz="1350" kern="1200" dirty="0">
              <a:solidFill>
                <a:prstClr val="white"/>
              </a:solidFill>
              <a:latin typeface="Arial" panose="020B0604020202020204" pitchFamily="34" charset="0"/>
              <a:cs typeface="Arial" panose="020B0604020202020204" pitchFamily="34" charset="0"/>
            </a:endParaRPr>
          </a:p>
        </p:txBody>
      </p:sp>
      <p:sp>
        <p:nvSpPr>
          <p:cNvPr id="79" name="Rectangle 78"/>
          <p:cNvSpPr/>
          <p:nvPr/>
        </p:nvSpPr>
        <p:spPr>
          <a:xfrm>
            <a:off x="5011535" y="2978619"/>
            <a:ext cx="3483533" cy="67743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200" kern="1200">
                <a:solidFill>
                  <a:prstClr val="white"/>
                </a:solidFill>
                <a:latin typeface="Arial" panose="020B0604020202020204" pitchFamily="34" charset="0"/>
                <a:cs typeface="Arial" panose="020B0604020202020204" pitchFamily="34" charset="0"/>
              </a:rPr>
              <a:t>C. 10 cm; 24 cm</a:t>
            </a:r>
            <a:endParaRPr lang="en-US" sz="2200" kern="1200" dirty="0">
              <a:solidFill>
                <a:prstClr val="white"/>
              </a:solidFill>
              <a:latin typeface="Arial" panose="020B0604020202020204" pitchFamily="34" charset="0"/>
              <a:cs typeface="Arial" panose="020B0604020202020204" pitchFamily="34" charset="0"/>
            </a:endParaRPr>
          </a:p>
        </p:txBody>
      </p:sp>
      <p:sp>
        <p:nvSpPr>
          <p:cNvPr id="80" name="Rectangle 79"/>
          <p:cNvSpPr/>
          <p:nvPr/>
        </p:nvSpPr>
        <p:spPr>
          <a:xfrm>
            <a:off x="601223" y="4068625"/>
            <a:ext cx="3512852" cy="67743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200" kern="1200">
                <a:solidFill>
                  <a:prstClr val="white"/>
                </a:solidFill>
                <a:latin typeface="Arial" panose="020B0604020202020204" pitchFamily="34" charset="0"/>
                <a:cs typeface="Arial" panose="020B0604020202020204" pitchFamily="34" charset="0"/>
              </a:rPr>
              <a:t>B. 10 cm; 22 cm</a:t>
            </a:r>
            <a:endParaRPr lang="en-US" sz="2200" kern="1200" dirty="0">
              <a:solidFill>
                <a:prstClr val="white"/>
              </a:solidFill>
              <a:latin typeface="Arial" panose="020B0604020202020204" pitchFamily="34" charset="0"/>
              <a:cs typeface="Arial" panose="020B0604020202020204" pitchFamily="34" charset="0"/>
            </a:endParaRPr>
          </a:p>
        </p:txBody>
      </p:sp>
      <p:sp>
        <p:nvSpPr>
          <p:cNvPr id="81" name="Rectangle 80"/>
          <p:cNvSpPr/>
          <p:nvPr/>
        </p:nvSpPr>
        <p:spPr>
          <a:xfrm>
            <a:off x="4983381" y="4059098"/>
            <a:ext cx="3512852" cy="67743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200" kern="1200">
                <a:solidFill>
                  <a:prstClr val="white"/>
                </a:solidFill>
                <a:latin typeface="Arial" panose="020B0604020202020204" pitchFamily="34" charset="0"/>
                <a:cs typeface="Arial" panose="020B0604020202020204" pitchFamily="34" charset="0"/>
              </a:rPr>
              <a:t>D. 15 cm; 24 cm</a:t>
            </a:r>
            <a:endParaRPr lang="en-US" sz="2200" kern="1200" dirty="0">
              <a:solidFill>
                <a:prstClr val="white"/>
              </a:solidFill>
              <a:latin typeface="Arial" panose="020B0604020202020204" pitchFamily="34" charset="0"/>
              <a:cs typeface="Arial" panose="020B0604020202020204" pitchFamily="34" charset="0"/>
            </a:endParaRPr>
          </a:p>
        </p:txBody>
      </p:sp>
      <p:sp>
        <p:nvSpPr>
          <p:cNvPr id="82" name="Rectangle 81"/>
          <p:cNvSpPr/>
          <p:nvPr/>
        </p:nvSpPr>
        <p:spPr>
          <a:xfrm>
            <a:off x="601223" y="3030952"/>
            <a:ext cx="3512852" cy="67743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200" kern="1200">
                <a:solidFill>
                  <a:prstClr val="white"/>
                </a:solidFill>
                <a:latin typeface="Arial" panose="020B0604020202020204" pitchFamily="34" charset="0"/>
                <a:cs typeface="Arial" panose="020B0604020202020204" pitchFamily="34" charset="0"/>
              </a:rPr>
              <a:t>A. 12 cm; 24 cm</a:t>
            </a:r>
            <a:endParaRPr lang="en-US" sz="2200" kern="1200" dirty="0">
              <a:solidFill>
                <a:prstClr val="white"/>
              </a:solidFill>
              <a:latin typeface="Arial" panose="020B0604020202020204" pitchFamily="34" charset="0"/>
              <a:cs typeface="Arial" panose="020B0604020202020204" pitchFamily="34" charset="0"/>
            </a:endParaRPr>
          </a:p>
        </p:txBody>
      </p:sp>
      <p:pic>
        <p:nvPicPr>
          <p:cNvPr id="83"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43539" y="3030951"/>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979856" y="4108318"/>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42510" y="4038136"/>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986664" y="2972396"/>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2801752" y="1179430"/>
            <a:ext cx="3627309" cy="3297554"/>
          </a:xfrm>
          <a:prstGeom prst="rect">
            <a:avLst/>
          </a:prstGeom>
          <a:noFill/>
          <a:extLst>
            <a:ext uri="{909E8E84-426E-40DD-AFC4-6F175D3DCCD1}">
              <a14:hiddenFill xmlns:a14="http://schemas.microsoft.com/office/drawing/2010/main">
                <a:solidFill>
                  <a:srgbClr val="FFFFFF"/>
                </a:solidFill>
              </a14:hiddenFill>
            </a:ext>
          </a:extLst>
        </p:spPr>
      </p:pic>
      <p:sp>
        <p:nvSpPr>
          <p:cNvPr id="88" name="TextBox 87"/>
          <p:cNvSpPr txBox="1"/>
          <p:nvPr/>
        </p:nvSpPr>
        <p:spPr>
          <a:xfrm>
            <a:off x="723344" y="642273"/>
            <a:ext cx="7657325" cy="1685846"/>
          </a:xfrm>
          <a:prstGeom prst="rect">
            <a:avLst/>
          </a:prstGeom>
          <a:noFill/>
        </p:spPr>
        <p:txBody>
          <a:bodyPr wrap="square" rtlCol="0">
            <a:spAutoFit/>
          </a:bodyPr>
          <a:lstStyle/>
          <a:p>
            <a:pPr algn="just" defTabSz="685800">
              <a:lnSpc>
                <a:spcPct val="150000"/>
              </a:lnSpc>
              <a:buClrTx/>
            </a:pPr>
            <a:r>
              <a:rPr lang="en-US" sz="2400" b="1" kern="1200">
                <a:solidFill>
                  <a:prstClr val="white"/>
                </a:solidFill>
                <a:latin typeface="Arial" panose="020B0604020202020204" pitchFamily="34" charset="0"/>
                <a:ea typeface="+mn-ea"/>
                <a:cs typeface="Arial" panose="020B0604020202020204" pitchFamily="34" charset="0"/>
              </a:rPr>
              <a:t>CÂU HỎI</a:t>
            </a:r>
            <a:r>
              <a:rPr lang="vi-VN" sz="2400" b="1" kern="1200">
                <a:solidFill>
                  <a:prstClr val="white"/>
                </a:solidFill>
                <a:latin typeface="Arial" panose="020B0604020202020204" pitchFamily="34" charset="0"/>
                <a:ea typeface="+mn-ea"/>
                <a:cs typeface="Arial" panose="020B0604020202020204" pitchFamily="34" charset="0"/>
              </a:rPr>
              <a:t> 3</a:t>
            </a:r>
            <a:r>
              <a:rPr lang="en-US" sz="2400" b="1" kern="1200" smtClean="0">
                <a:solidFill>
                  <a:prstClr val="white"/>
                </a:solidFill>
                <a:latin typeface="Arial" panose="020B0604020202020204" pitchFamily="34" charset="0"/>
                <a:ea typeface="+mn-ea"/>
                <a:cs typeface="Arial" panose="020B0604020202020204" pitchFamily="34" charset="0"/>
              </a:rPr>
              <a:t>: </a:t>
            </a:r>
            <a:r>
              <a:rPr lang="vi-VN" sz="2400" kern="1200">
                <a:solidFill>
                  <a:prstClr val="white"/>
                </a:solidFill>
                <a:latin typeface="Arial" panose="020B0604020202020204" pitchFamily="34" charset="0"/>
                <a:ea typeface="+mn-ea"/>
                <a:cs typeface="Arial" panose="020B0604020202020204" pitchFamily="34" charset="0"/>
              </a:rPr>
              <a:t>Một tam giác có cạnh huyền bằng 26cm độ dài các cạnh góc vuông tỉ lệ với 5 và 12. Tính độ dài các cạnh góc vuông</a:t>
            </a:r>
            <a:endParaRPr lang="en-US" sz="2400" kern="1200" dirty="0">
              <a:solidFill>
                <a:prstClr val="black"/>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7516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79"/>
                                        </p:tgtEl>
                                        <p:attrNameLst>
                                          <p:attrName>style.visibility</p:attrName>
                                        </p:attrNameLst>
                                      </p:cBhvr>
                                      <p:to>
                                        <p:strVal val="visible"/>
                                      </p:to>
                                    </p:set>
                                    <p:animEffect transition="in" filter="fade">
                                      <p:cBhvr>
                                        <p:cTn id="10" dur="500"/>
                                        <p:tgtEl>
                                          <p:spTgt spid="79"/>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80"/>
                                        </p:tgtEl>
                                        <p:attrNameLst>
                                          <p:attrName>style.visibility</p:attrName>
                                        </p:attrNameLst>
                                      </p:cBhvr>
                                      <p:to>
                                        <p:strVal val="visible"/>
                                      </p:to>
                                    </p:set>
                                    <p:animEffect transition="in" filter="fade">
                                      <p:cBhvr>
                                        <p:cTn id="13" dur="500"/>
                                        <p:tgtEl>
                                          <p:spTgt spid="80"/>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81"/>
                                        </p:tgtEl>
                                        <p:attrNameLst>
                                          <p:attrName>style.visibility</p:attrName>
                                        </p:attrNameLst>
                                      </p:cBhvr>
                                      <p:to>
                                        <p:strVal val="visible"/>
                                      </p:to>
                                    </p:set>
                                    <p:animEffect transition="in" filter="fade">
                                      <p:cBhvr>
                                        <p:cTn id="16" dur="500"/>
                                        <p:tgtEl>
                                          <p:spTgt spid="81"/>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500"/>
                                        <p:tgtEl>
                                          <p:spTgt spid="82"/>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88"/>
                                        </p:tgtEl>
                                        <p:attrNameLst>
                                          <p:attrName>style.visibility</p:attrName>
                                        </p:attrNameLst>
                                      </p:cBhvr>
                                      <p:to>
                                        <p:strVal val="visible"/>
                                      </p:to>
                                    </p:set>
                                    <p:animEffect transition="in" filter="fade">
                                      <p:cBhvr>
                                        <p:cTn id="22"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80"/>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87"/>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87"/>
                                        </p:tgtEl>
                                      </p:cBhvr>
                                    </p:animEffect>
                                    <p:set>
                                      <p:cBhvr>
                                        <p:cTn id="34"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35" restart="whenNotActive" fill="hold" evtFilter="cancelBubble" nodeType="interactiveSeq">
                <p:stCondLst>
                  <p:cond evt="onClick" delay="0">
                    <p:tgtEl>
                      <p:spTgt spid="82"/>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87"/>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87"/>
                                        </p:tgtEl>
                                      </p:cBhvr>
                                    </p:animEffect>
                                    <p:set>
                                      <p:cBhvr>
                                        <p:cTn id="46"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47" restart="whenNotActive" fill="hold" evtFilter="cancelBubble" nodeType="interactiveSeq">
                <p:stCondLst>
                  <p:cond evt="onClick" delay="0">
                    <p:tgtEl>
                      <p:spTgt spid="81"/>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87"/>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87"/>
                                        </p:tgtEl>
                                      </p:cBhvr>
                                    </p:animEffect>
                                    <p:set>
                                      <p:cBhvr>
                                        <p:cTn id="58"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59" restart="whenNotActive" fill="hold" evtFilter="cancelBubble" nodeType="interactiveSeq">
                <p:stCondLst>
                  <p:cond evt="onClick" delay="0">
                    <p:tgtEl>
                      <p:spTgt spid="79"/>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8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85"/>
                                        </p:tgtEl>
                                      </p:cBhvr>
                                    </p:animEffect>
                                    <p:set>
                                      <p:cBhvr>
                                        <p:cTn id="67" dur="1" fill="hold">
                                          <p:stCondLst>
                                            <p:cond delay="499"/>
                                          </p:stCondLst>
                                        </p:cTn>
                                        <p:tgtEl>
                                          <p:spTgt spid="85"/>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87"/>
                                        </p:tgtEl>
                                      </p:cBhvr>
                                    </p:animEffect>
                                    <p:set>
                                      <p:cBhvr>
                                        <p:cTn id="70" dur="1" fill="hold">
                                          <p:stCondLst>
                                            <p:cond delay="499"/>
                                          </p:stCondLst>
                                        </p:cTn>
                                        <p:tgtEl>
                                          <p:spTgt spid="87"/>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83"/>
                                        </p:tgtEl>
                                      </p:cBhvr>
                                    </p:animEffect>
                                    <p:set>
                                      <p:cBhvr>
                                        <p:cTn id="73" dur="1" fill="hold">
                                          <p:stCondLst>
                                            <p:cond delay="499"/>
                                          </p:stCondLst>
                                        </p:cTn>
                                        <p:tgtEl>
                                          <p:spTgt spid="83"/>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84"/>
                                        </p:tgtEl>
                                      </p:cBhvr>
                                    </p:animEffect>
                                    <p:set>
                                      <p:cBhvr>
                                        <p:cTn id="76" dur="1" fill="hold">
                                          <p:stCondLst>
                                            <p:cond delay="499"/>
                                          </p:stCondLst>
                                        </p:cTn>
                                        <p:tgtEl>
                                          <p:spTgt spid="84"/>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86"/>
                                        </p:tgtEl>
                                      </p:cBhvr>
                                    </p:animEffect>
                                    <p:set>
                                      <p:cBhvr>
                                        <p:cTn id="79" dur="1" fill="hold">
                                          <p:stCondLst>
                                            <p:cond delay="499"/>
                                          </p:stCondLst>
                                        </p:cTn>
                                        <p:tgtEl>
                                          <p:spTgt spid="86"/>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78"/>
                                        </p:tgtEl>
                                      </p:cBhvr>
                                    </p:animEffect>
                                    <p:set>
                                      <p:cBhvr>
                                        <p:cTn id="82" dur="1" fill="hold">
                                          <p:stCondLst>
                                            <p:cond delay="499"/>
                                          </p:stCondLst>
                                        </p:cTn>
                                        <p:tgtEl>
                                          <p:spTgt spid="78"/>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79"/>
                                        </p:tgtEl>
                                      </p:cBhvr>
                                    </p:animEffect>
                                    <p:set>
                                      <p:cBhvr>
                                        <p:cTn id="85" dur="1" fill="hold">
                                          <p:stCondLst>
                                            <p:cond delay="499"/>
                                          </p:stCondLst>
                                        </p:cTn>
                                        <p:tgtEl>
                                          <p:spTgt spid="79"/>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80"/>
                                        </p:tgtEl>
                                      </p:cBhvr>
                                    </p:animEffect>
                                    <p:set>
                                      <p:cBhvr>
                                        <p:cTn id="88" dur="1" fill="hold">
                                          <p:stCondLst>
                                            <p:cond delay="499"/>
                                          </p:stCondLst>
                                        </p:cTn>
                                        <p:tgtEl>
                                          <p:spTgt spid="80"/>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81"/>
                                        </p:tgtEl>
                                      </p:cBhvr>
                                    </p:animEffect>
                                    <p:set>
                                      <p:cBhvr>
                                        <p:cTn id="91" dur="1" fill="hold">
                                          <p:stCondLst>
                                            <p:cond delay="499"/>
                                          </p:stCondLst>
                                        </p:cTn>
                                        <p:tgtEl>
                                          <p:spTgt spid="81"/>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82"/>
                                        </p:tgtEl>
                                      </p:cBhvr>
                                    </p:animEffect>
                                    <p:set>
                                      <p:cBhvr>
                                        <p:cTn id="94" dur="1" fill="hold">
                                          <p:stCondLst>
                                            <p:cond delay="499"/>
                                          </p:stCondLst>
                                        </p:cTn>
                                        <p:tgtEl>
                                          <p:spTgt spid="82"/>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88"/>
                                        </p:tgtEl>
                                      </p:cBhvr>
                                    </p:animEffect>
                                    <p:set>
                                      <p:cBhvr>
                                        <p:cTn id="97" dur="1" fill="hold">
                                          <p:stCondLst>
                                            <p:cond delay="499"/>
                                          </p:stCondLst>
                                        </p:cTn>
                                        <p:tgtEl>
                                          <p:spTgt spid="88"/>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7.70833E-6 5.18519E-6 L 7.70833E-6 5.18519E-6 C 0.00456 -0.00323 0.0155 -0.01064 0.02019 -0.01272 C 0.02175 -0.01342 0.02331 -0.01411 0.02488 -0.01481 C 0.02618 -0.0155 0.02735 -0.01643 0.02852 -0.01712 C 0.03008 -0.01782 0.03165 -0.01828 0.03321 -0.01921 C 0.03451 -0.01967 0.03555 -0.02083 0.03686 -0.02129 C 0.04076 -0.02245 0.0448 -0.02268 0.0487 -0.02337 C 0.04909 -0.0236 0.05665 -0.02916 0.05821 -0.02962 C 0.06186 -0.03078 0.06537 -0.03147 0.06902 -0.03194 C 0.08321 -0.03356 0.09753 -0.03472 0.11186 -0.0361 C 0.156 -0.06226 0.11628 -0.03935 0.24402 -0.0361 C 0.2543 -0.03587 0.26459 -0.03472 0.27488 -0.03402 C 0.27735 -0.03333 0.27982 -0.0331 0.28204 -0.03194 C 0.28503 -0.03009 0.28699 -0.02453 0.2892 -0.02129 C 0.29232 -0.01666 0.29271 -0.01712 0.29636 -0.01481 C 0.29753 -0.01342 0.2987 -0.0118 0.29988 -0.01064 C 0.30183 -0.00902 0.30652 -0.0074 0.30821 -0.00647 C 0.31355 -0.0037 0.31042 -0.00439 0.31654 -0.00231 C 0.31693 -0.00208 0.31732 -0.00231 0.31784 -0.00231 " pathEditMode="relative" ptsTypes="AAAAAAAAAAAAAAAAAAAA">
                                      <p:cBhvr>
                                        <p:cTn id="100" dur="2000" fill="hold"/>
                                        <p:tgtEl>
                                          <p:spTgt spid="48"/>
                                        </p:tgtEl>
                                        <p:attrNameLst>
                                          <p:attrName>ppt_x</p:attrName>
                                          <p:attrName>ppt_y</p:attrName>
                                        </p:attrNameLst>
                                      </p:cBhvr>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48"/>
                                        </p:tgtEl>
                                      </p:cBhvr>
                                    </p:animEffect>
                                    <p:set>
                                      <p:cBhvr>
                                        <p:cTn id="104" dur="1" fill="hold">
                                          <p:stCondLst>
                                            <p:cond delay="499"/>
                                          </p:stCondLst>
                                        </p:cTn>
                                        <p:tgtEl>
                                          <p:spTgt spid="48"/>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64"/>
                                        </p:tgtEl>
                                      </p:cBhvr>
                                    </p:animEffect>
                                    <p:set>
                                      <p:cBhvr>
                                        <p:cTn id="107" dur="1" fill="hold">
                                          <p:stCondLst>
                                            <p:cond delay="499"/>
                                          </p:stCondLst>
                                        </p:cTn>
                                        <p:tgtEl>
                                          <p:spTgt spid="64"/>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72"/>
                                        </p:tgtEl>
                                        <p:attrNameLst>
                                          <p:attrName>style.visibility</p:attrName>
                                        </p:attrNameLst>
                                      </p:cBhvr>
                                      <p:to>
                                        <p:strVal val="visible"/>
                                      </p:to>
                                    </p:set>
                                    <p:animEffect transition="in" filter="fade">
                                      <p:cBhvr>
                                        <p:cTn id="110" dur="500"/>
                                        <p:tgtEl>
                                          <p:spTgt spid="72"/>
                                        </p:tgtEl>
                                      </p:cBhvr>
                                    </p:animEffect>
                                  </p:childTnLst>
                                </p:cTn>
                              </p:par>
                            </p:childTnLst>
                          </p:cTn>
                        </p:par>
                      </p:childTnLst>
                    </p:cTn>
                  </p:par>
                </p:childTnLst>
              </p:cTn>
              <p:nextCondLst>
                <p:cond evt="onClick" delay="0">
                  <p:tgtEl>
                    <p:spTgt spid="79"/>
                  </p:tgtEl>
                </p:cond>
              </p:nextCondLst>
            </p:seq>
          </p:childTnLst>
        </p:cTn>
      </p:par>
    </p:tnLst>
    <p:bldLst>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88" grpId="0"/>
      <p:bldP spid="88"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64" t="14186" r="164" b="3656"/>
          <a:stretch/>
        </p:blipFill>
        <p:spPr>
          <a:xfrm>
            <a:off x="-9149" y="0"/>
            <a:ext cx="9144000" cy="5143500"/>
          </a:xfrm>
          <a:prstGeom prst="rect">
            <a:avLst/>
          </a:prstGeom>
        </p:spPr>
      </p:pic>
      <p:grpSp>
        <p:nvGrpSpPr>
          <p:cNvPr id="91" name="Group 90"/>
          <p:cNvGrpSpPr/>
          <p:nvPr/>
        </p:nvGrpSpPr>
        <p:grpSpPr>
          <a:xfrm>
            <a:off x="3902956" y="2294891"/>
            <a:ext cx="2632355" cy="2632355"/>
            <a:chOff x="-5929312" y="-3344783"/>
            <a:chExt cx="4743450" cy="4743450"/>
          </a:xfrm>
        </p:grpSpPr>
        <p:sp>
          <p:nvSpPr>
            <p:cNvPr id="92" name="Oval 91"/>
            <p:cNvSpPr/>
            <p:nvPr/>
          </p:nvSpPr>
          <p:spPr>
            <a:xfrm>
              <a:off x="-4223657" y="-1785257"/>
              <a:ext cx="1233714" cy="12627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93" name="Oval 92"/>
            <p:cNvSpPr/>
            <p:nvPr/>
          </p:nvSpPr>
          <p:spPr>
            <a:xfrm>
              <a:off x="-3164114"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94" name="Oval 93"/>
            <p:cNvSpPr/>
            <p:nvPr/>
          </p:nvSpPr>
          <p:spPr>
            <a:xfrm>
              <a:off x="-4441371"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pic>
          <p:nvPicPr>
            <p:cNvPr id="95" name="Picture 94"/>
            <p:cNvPicPr>
              <a:picLocks noChangeAspect="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5929312" y="-3344783"/>
              <a:ext cx="4743450" cy="4743450"/>
            </a:xfrm>
            <a:prstGeom prst="rect">
              <a:avLst/>
            </a:prstGeom>
          </p:spPr>
        </p:pic>
      </p:grpSp>
      <p:pic>
        <p:nvPicPr>
          <p:cNvPr id="78" name="Picture 7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751" y="2656049"/>
            <a:ext cx="2212754" cy="2212754"/>
          </a:xfrm>
          <a:prstGeom prst="rect">
            <a:avLst/>
          </a:prstGeom>
        </p:spPr>
      </p:pic>
      <p:pic>
        <p:nvPicPr>
          <p:cNvPr id="80" name="Picture 2" descr="Cartoon biscuit eating pastry breakfast cookies Vector Image"/>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2634337" y="3288119"/>
            <a:ext cx="583205" cy="5990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3" name="Picture 82"/>
          <p:cNvPicPr>
            <a:picLocks noChangeAspect="1"/>
          </p:cNvPicPr>
          <p:nvPr/>
        </p:nvPicPr>
        <p:blipFill rotWithShape="1">
          <a:blip r:embed="rId9"/>
          <a:srcRect t="17199" b="17907"/>
          <a:stretch/>
        </p:blipFill>
        <p:spPr>
          <a:xfrm>
            <a:off x="2821095" y="3345124"/>
            <a:ext cx="666485" cy="539299"/>
          </a:xfrm>
          <a:prstGeom prst="rect">
            <a:avLst/>
          </a:prstGeom>
        </p:spPr>
      </p:pic>
      <p:pic>
        <p:nvPicPr>
          <p:cNvPr id="84" name="Picture 2" descr="Flat cartoon empty straw wicker basket Royalty Free Vecto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118715" y="2379811"/>
            <a:ext cx="1502569" cy="2005436"/>
          </a:xfrm>
          <a:prstGeom prst="rect">
            <a:avLst/>
          </a:prstGeom>
          <a:noFill/>
          <a:extLst>
            <a:ext uri="{909E8E84-426E-40DD-AFC4-6F175D3DCCD1}">
              <a14:hiddenFill xmlns:a14="http://schemas.microsoft.com/office/drawing/2010/main">
                <a:solidFill>
                  <a:srgbClr val="FFFFFF"/>
                </a:solidFill>
              </a14:hiddenFill>
            </a:ext>
          </a:extLst>
        </p:spPr>
      </p:pic>
      <p:sp>
        <p:nvSpPr>
          <p:cNvPr id="97" name="Rectangle 96"/>
          <p:cNvSpPr/>
          <p:nvPr/>
        </p:nvSpPr>
        <p:spPr>
          <a:xfrm>
            <a:off x="600006" y="529591"/>
            <a:ext cx="7875638" cy="203078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endParaRPr lang="en-US" sz="1350" kern="1200" dirty="0">
              <a:solidFill>
                <a:prstClr val="white"/>
              </a:solidFill>
              <a:latin typeface="Arial" panose="020B0604020202020204" pitchFamily="34" charset="0"/>
              <a:cs typeface="Arial" panose="020B0604020202020204" pitchFamily="34" charset="0"/>
            </a:endParaRPr>
          </a:p>
        </p:txBody>
      </p:sp>
      <p:sp>
        <p:nvSpPr>
          <p:cNvPr id="98" name="Rectangle 97"/>
          <p:cNvSpPr/>
          <p:nvPr/>
        </p:nvSpPr>
        <p:spPr>
          <a:xfrm>
            <a:off x="562448" y="3099046"/>
            <a:ext cx="3516310" cy="58589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a:solidFill>
                  <a:prstClr val="white"/>
                </a:solidFill>
                <a:latin typeface="Arial" panose="020B0604020202020204" pitchFamily="34" charset="0"/>
                <a:cs typeface="Arial" panose="020B0604020202020204" pitchFamily="34" charset="0"/>
              </a:rPr>
              <a:t>A. AH=12 cm;AB=15 cm</a:t>
            </a:r>
            <a:endParaRPr lang="en-US" sz="2300" kern="1200" dirty="0">
              <a:solidFill>
                <a:prstClr val="white"/>
              </a:solidFill>
              <a:latin typeface="Arial" panose="020B0604020202020204" pitchFamily="34" charset="0"/>
              <a:cs typeface="Arial" panose="020B0604020202020204" pitchFamily="34" charset="0"/>
            </a:endParaRPr>
          </a:p>
        </p:txBody>
      </p:sp>
      <p:sp>
        <p:nvSpPr>
          <p:cNvPr id="99" name="Rectangle 98"/>
          <p:cNvSpPr/>
          <p:nvPr/>
        </p:nvSpPr>
        <p:spPr>
          <a:xfrm>
            <a:off x="556115" y="4104358"/>
            <a:ext cx="3550527" cy="58589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a:solidFill>
                  <a:prstClr val="white"/>
                </a:solidFill>
                <a:latin typeface="Arial" panose="020B0604020202020204" pitchFamily="34" charset="0"/>
                <a:cs typeface="Arial" panose="020B0604020202020204" pitchFamily="34" charset="0"/>
              </a:rPr>
              <a:t>B. AH=10 cm;AB=15 cm</a:t>
            </a:r>
            <a:endParaRPr lang="en-US" sz="2300" kern="1200" dirty="0">
              <a:solidFill>
                <a:prstClr val="white"/>
              </a:solidFill>
              <a:latin typeface="Arial" panose="020B0604020202020204" pitchFamily="34" charset="0"/>
              <a:cs typeface="Arial" panose="020B0604020202020204" pitchFamily="34" charset="0"/>
            </a:endParaRPr>
          </a:p>
        </p:txBody>
      </p:sp>
      <p:sp>
        <p:nvSpPr>
          <p:cNvPr id="100" name="Rectangle 99"/>
          <p:cNvSpPr/>
          <p:nvPr/>
        </p:nvSpPr>
        <p:spPr>
          <a:xfrm>
            <a:off x="4970321" y="3099547"/>
            <a:ext cx="3512852" cy="58589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a:solidFill>
                  <a:prstClr val="white"/>
                </a:solidFill>
                <a:latin typeface="Arial" panose="020B0604020202020204" pitchFamily="34" charset="0"/>
                <a:cs typeface="Arial" panose="020B0604020202020204" pitchFamily="34" charset="0"/>
              </a:rPr>
              <a:t>C. AH=15 cm;AB=12 cm</a:t>
            </a:r>
            <a:endParaRPr lang="en-US" sz="2300" kern="1200" dirty="0">
              <a:solidFill>
                <a:prstClr val="white"/>
              </a:solidFill>
              <a:latin typeface="Arial" panose="020B0604020202020204" pitchFamily="34" charset="0"/>
              <a:cs typeface="Arial" panose="020B0604020202020204" pitchFamily="34" charset="0"/>
            </a:endParaRPr>
          </a:p>
        </p:txBody>
      </p:sp>
      <p:sp>
        <p:nvSpPr>
          <p:cNvPr id="101" name="Rectangle 100"/>
          <p:cNvSpPr/>
          <p:nvPr/>
        </p:nvSpPr>
        <p:spPr>
          <a:xfrm>
            <a:off x="4970321" y="4104358"/>
            <a:ext cx="3512852" cy="58589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a:solidFill>
                  <a:prstClr val="white"/>
                </a:solidFill>
                <a:latin typeface="Arial" panose="020B0604020202020204" pitchFamily="34" charset="0"/>
                <a:cs typeface="Arial" panose="020B0604020202020204" pitchFamily="34" charset="0"/>
              </a:rPr>
              <a:t>D. AH=12 cm;AB=13 cm</a:t>
            </a:r>
            <a:endParaRPr lang="en-US" sz="2300" kern="1200" dirty="0">
              <a:solidFill>
                <a:prstClr val="white"/>
              </a:solidFill>
              <a:latin typeface="Arial" panose="020B0604020202020204" pitchFamily="34" charset="0"/>
              <a:cs typeface="Arial" panose="020B0604020202020204" pitchFamily="34" charset="0"/>
            </a:endParaRPr>
          </a:p>
        </p:txBody>
      </p:sp>
      <p:pic>
        <p:nvPicPr>
          <p:cNvPr id="102"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031223" y="4011262"/>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966796" y="3057223"/>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79150" y="3990691"/>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3514144" y="3001279"/>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2780725" y="1450269"/>
            <a:ext cx="3627309" cy="3297554"/>
          </a:xfrm>
          <a:prstGeom prst="rect">
            <a:avLst/>
          </a:prstGeom>
          <a:noFill/>
          <a:extLst>
            <a:ext uri="{909E8E84-426E-40DD-AFC4-6F175D3DCCD1}">
              <a14:hiddenFill xmlns:a14="http://schemas.microsoft.com/office/drawing/2010/main">
                <a:solidFill>
                  <a:srgbClr val="FFFFFF"/>
                </a:solidFill>
              </a14:hiddenFill>
            </a:ext>
          </a:extLst>
        </p:spPr>
      </p:pic>
      <p:sp>
        <p:nvSpPr>
          <p:cNvPr id="107" name="TextBox 106"/>
          <p:cNvSpPr txBox="1"/>
          <p:nvPr/>
        </p:nvSpPr>
        <p:spPr>
          <a:xfrm>
            <a:off x="722127" y="664807"/>
            <a:ext cx="7553958" cy="1685846"/>
          </a:xfrm>
          <a:prstGeom prst="rect">
            <a:avLst/>
          </a:prstGeom>
          <a:noFill/>
        </p:spPr>
        <p:txBody>
          <a:bodyPr wrap="square" rtlCol="0">
            <a:spAutoFit/>
          </a:bodyPr>
          <a:lstStyle/>
          <a:p>
            <a:pPr algn="just" defTabSz="685800">
              <a:lnSpc>
                <a:spcPct val="150000"/>
              </a:lnSpc>
              <a:buClrTx/>
            </a:pPr>
            <a:r>
              <a:rPr lang="en-US" sz="2400" b="1" kern="1200">
                <a:solidFill>
                  <a:prstClr val="white"/>
                </a:solidFill>
                <a:latin typeface="Arial" panose="020B0604020202020204" pitchFamily="34" charset="0"/>
                <a:ea typeface="+mn-ea"/>
                <a:cs typeface="Arial" panose="020B0604020202020204" pitchFamily="34" charset="0"/>
              </a:rPr>
              <a:t>CÂU HỎI</a:t>
            </a:r>
            <a:r>
              <a:rPr lang="vi-VN" sz="2400" b="1" kern="1200">
                <a:solidFill>
                  <a:prstClr val="white"/>
                </a:solidFill>
                <a:latin typeface="Arial" panose="020B0604020202020204" pitchFamily="34" charset="0"/>
                <a:ea typeface="+mn-ea"/>
                <a:cs typeface="Arial" panose="020B0604020202020204" pitchFamily="34" charset="0"/>
              </a:rPr>
              <a:t> 4</a:t>
            </a:r>
            <a:r>
              <a:rPr lang="en-US" sz="2400" b="1" kern="1200" smtClean="0">
                <a:solidFill>
                  <a:prstClr val="white"/>
                </a:solidFill>
                <a:latin typeface="Arial" panose="020B0604020202020204" pitchFamily="34" charset="0"/>
                <a:ea typeface="+mn-ea"/>
                <a:cs typeface="Arial" panose="020B0604020202020204" pitchFamily="34" charset="0"/>
              </a:rPr>
              <a:t>: </a:t>
            </a:r>
            <a:r>
              <a:rPr lang="vi-VN" sz="2400" kern="1200">
                <a:solidFill>
                  <a:prstClr val="white"/>
                </a:solidFill>
                <a:latin typeface="Arial" panose="020B0604020202020204" pitchFamily="34" charset="0"/>
                <a:ea typeface="+mn-ea"/>
                <a:cs typeface="Arial" panose="020B0604020202020204" pitchFamily="34" charset="0"/>
              </a:rPr>
              <a:t>Cho ∆ABC vuông tại A có AC=20 cm. Kẻ AH vuông góc với BC. Biết BH=9 cm ; HC=16 cm. Tính AH,AB ?</a:t>
            </a:r>
            <a:endParaRPr lang="en-US" sz="2400" kern="1200" dirty="0">
              <a:solidFill>
                <a:prstClr val="black"/>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48941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fade">
                                      <p:cBhvr>
                                        <p:cTn id="10" dur="500"/>
                                        <p:tgtEl>
                                          <p:spTgt spid="98"/>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fade">
                                      <p:cBhvr>
                                        <p:cTn id="13" dur="500"/>
                                        <p:tgtEl>
                                          <p:spTgt spid="9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00"/>
                                        </p:tgtEl>
                                        <p:attrNameLst>
                                          <p:attrName>style.visibility</p:attrName>
                                        </p:attrNameLst>
                                      </p:cBhvr>
                                      <p:to>
                                        <p:strVal val="visible"/>
                                      </p:to>
                                    </p:set>
                                    <p:animEffect transition="in" filter="fade">
                                      <p:cBhvr>
                                        <p:cTn id="16" dur="500"/>
                                        <p:tgtEl>
                                          <p:spTgt spid="100"/>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01"/>
                                        </p:tgtEl>
                                        <p:attrNameLst>
                                          <p:attrName>style.visibility</p:attrName>
                                        </p:attrNameLst>
                                      </p:cBhvr>
                                      <p:to>
                                        <p:strVal val="visible"/>
                                      </p:to>
                                    </p:set>
                                    <p:animEffect transition="in" filter="fade">
                                      <p:cBhvr>
                                        <p:cTn id="19" dur="500"/>
                                        <p:tgtEl>
                                          <p:spTgt spid="101"/>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9"/>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4"/>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106"/>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106"/>
                                        </p:tgtEl>
                                      </p:cBhvr>
                                    </p:animEffect>
                                    <p:set>
                                      <p:cBhvr>
                                        <p:cTn id="34" dur="1" fill="hold">
                                          <p:stCondLst>
                                            <p:cond delay="499"/>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35" restart="whenNotActive" fill="hold" evtFilter="cancelBubble" nodeType="interactiveSeq">
                <p:stCondLst>
                  <p:cond evt="onClick" delay="0">
                    <p:tgtEl>
                      <p:spTgt spid="101"/>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2"/>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106"/>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106"/>
                                        </p:tgtEl>
                                      </p:cBhvr>
                                    </p:animEffect>
                                    <p:set>
                                      <p:cBhvr>
                                        <p:cTn id="46" dur="1" fill="hold">
                                          <p:stCondLst>
                                            <p:cond delay="499"/>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47" restart="whenNotActive" fill="hold" evtFilter="cancelBubble" nodeType="interactiveSeq">
                <p:stCondLst>
                  <p:cond evt="onClick" delay="0">
                    <p:tgtEl>
                      <p:spTgt spid="100"/>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03"/>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106"/>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106"/>
                                        </p:tgtEl>
                                      </p:cBhvr>
                                    </p:animEffect>
                                    <p:set>
                                      <p:cBhvr>
                                        <p:cTn id="58" dur="1" fill="hold">
                                          <p:stCondLst>
                                            <p:cond delay="499"/>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59" restart="whenNotActive" fill="hold" evtFilter="cancelBubble" nodeType="interactiveSeq">
                <p:stCondLst>
                  <p:cond evt="onClick" delay="0">
                    <p:tgtEl>
                      <p:spTgt spid="98"/>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05"/>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104"/>
                                        </p:tgtEl>
                                      </p:cBhvr>
                                    </p:animEffect>
                                    <p:set>
                                      <p:cBhvr>
                                        <p:cTn id="67" dur="1" fill="hold">
                                          <p:stCondLst>
                                            <p:cond delay="499"/>
                                          </p:stCondLst>
                                        </p:cTn>
                                        <p:tgtEl>
                                          <p:spTgt spid="104"/>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106"/>
                                        </p:tgtEl>
                                      </p:cBhvr>
                                    </p:animEffect>
                                    <p:set>
                                      <p:cBhvr>
                                        <p:cTn id="70" dur="1" fill="hold">
                                          <p:stCondLst>
                                            <p:cond delay="499"/>
                                          </p:stCondLst>
                                        </p:cTn>
                                        <p:tgtEl>
                                          <p:spTgt spid="106"/>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102"/>
                                        </p:tgtEl>
                                      </p:cBhvr>
                                    </p:animEffect>
                                    <p:set>
                                      <p:cBhvr>
                                        <p:cTn id="73" dur="1" fill="hold">
                                          <p:stCondLst>
                                            <p:cond delay="499"/>
                                          </p:stCondLst>
                                        </p:cTn>
                                        <p:tgtEl>
                                          <p:spTgt spid="102"/>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103"/>
                                        </p:tgtEl>
                                      </p:cBhvr>
                                    </p:animEffect>
                                    <p:set>
                                      <p:cBhvr>
                                        <p:cTn id="76" dur="1" fill="hold">
                                          <p:stCondLst>
                                            <p:cond delay="499"/>
                                          </p:stCondLst>
                                        </p:cTn>
                                        <p:tgtEl>
                                          <p:spTgt spid="103"/>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105"/>
                                        </p:tgtEl>
                                      </p:cBhvr>
                                    </p:animEffect>
                                    <p:set>
                                      <p:cBhvr>
                                        <p:cTn id="79" dur="1" fill="hold">
                                          <p:stCondLst>
                                            <p:cond delay="499"/>
                                          </p:stCondLst>
                                        </p:cTn>
                                        <p:tgtEl>
                                          <p:spTgt spid="105"/>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97"/>
                                        </p:tgtEl>
                                      </p:cBhvr>
                                    </p:animEffect>
                                    <p:set>
                                      <p:cBhvr>
                                        <p:cTn id="82" dur="1" fill="hold">
                                          <p:stCondLst>
                                            <p:cond delay="499"/>
                                          </p:stCondLst>
                                        </p:cTn>
                                        <p:tgtEl>
                                          <p:spTgt spid="97"/>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98"/>
                                        </p:tgtEl>
                                      </p:cBhvr>
                                    </p:animEffect>
                                    <p:set>
                                      <p:cBhvr>
                                        <p:cTn id="85" dur="1" fill="hold">
                                          <p:stCondLst>
                                            <p:cond delay="499"/>
                                          </p:stCondLst>
                                        </p:cTn>
                                        <p:tgtEl>
                                          <p:spTgt spid="98"/>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99"/>
                                        </p:tgtEl>
                                      </p:cBhvr>
                                    </p:animEffect>
                                    <p:set>
                                      <p:cBhvr>
                                        <p:cTn id="88" dur="1" fill="hold">
                                          <p:stCondLst>
                                            <p:cond delay="499"/>
                                          </p:stCondLst>
                                        </p:cTn>
                                        <p:tgtEl>
                                          <p:spTgt spid="99"/>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100"/>
                                        </p:tgtEl>
                                      </p:cBhvr>
                                    </p:animEffect>
                                    <p:set>
                                      <p:cBhvr>
                                        <p:cTn id="91" dur="1" fill="hold">
                                          <p:stCondLst>
                                            <p:cond delay="499"/>
                                          </p:stCondLst>
                                        </p:cTn>
                                        <p:tgtEl>
                                          <p:spTgt spid="100"/>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101"/>
                                        </p:tgtEl>
                                      </p:cBhvr>
                                    </p:animEffect>
                                    <p:set>
                                      <p:cBhvr>
                                        <p:cTn id="94" dur="1" fill="hold">
                                          <p:stCondLst>
                                            <p:cond delay="499"/>
                                          </p:stCondLst>
                                        </p:cTn>
                                        <p:tgtEl>
                                          <p:spTgt spid="101"/>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107"/>
                                        </p:tgtEl>
                                      </p:cBhvr>
                                    </p:animEffect>
                                    <p:set>
                                      <p:cBhvr>
                                        <p:cTn id="97" dur="1" fill="hold">
                                          <p:stCondLst>
                                            <p:cond delay="499"/>
                                          </p:stCondLst>
                                        </p:cTn>
                                        <p:tgtEl>
                                          <p:spTgt spid="107"/>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3.33333E-6 -5.18519E-6 L 3.33333E-6 -5.18519E-6 C 0.00195 -0.00487 0.00351 -0.01042 0.00586 -0.01482 C 0.00781 -0.01806 0.01627 -0.02223 0.01784 -0.02316 C 0.0194 -0.02431 0.02083 -0.0264 0.02252 -0.02755 C 0.02526 -0.02894 0.03489 -0.03103 0.03685 -0.03172 C 0.03919 -0.03241 0.04167 -0.03288 0.04401 -0.0338 C 0.04961 -0.03589 0.04844 -0.03658 0.05469 -0.03797 C 0.05859 -0.0389 0.06263 -0.03913 0.06667 -0.04005 C 0.10052 -0.04978 0.06901 -0.04445 0.1 -0.04862 C 0.11172 -0.05371 0.09622 -0.04746 0.11901 -0.05278 C 0.12018 -0.05302 0.12135 -0.05441 0.12252 -0.05487 C 0.12448 -0.05579 0.12656 -0.05626 0.12851 -0.05695 C 0.15781 -0.05626 0.18724 -0.05695 0.21667 -0.05487 C 0.21914 -0.05487 0.22161 -0.05325 0.2237 -0.0507 L 0.22734 -0.04653 C 0.22969 -0.02964 0.22669 -0.0463 0.23203 -0.02964 C 0.23268 -0.02755 0.23268 -0.02524 0.23333 -0.02316 C 0.23463 -0.01876 0.23711 -0.01528 0.23802 -0.01042 C 0.24062 0.003 0.23867 -0.00093 0.24167 0.00439 " pathEditMode="relative" ptsTypes="AAAAAAAAAAAAAAAAAAAA">
                                      <p:cBhvr>
                                        <p:cTn id="100" dur="2000" fill="hold"/>
                                        <p:tgtEl>
                                          <p:spTgt spid="83"/>
                                        </p:tgtEl>
                                        <p:attrNameLst>
                                          <p:attrName>ppt_x</p:attrName>
                                          <p:attrName>ppt_y</p:attrName>
                                        </p:attrNameLst>
                                      </p:cBhvr>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83"/>
                                        </p:tgtEl>
                                      </p:cBhvr>
                                    </p:animEffect>
                                    <p:set>
                                      <p:cBhvr>
                                        <p:cTn id="104" dur="1" fill="hold">
                                          <p:stCondLst>
                                            <p:cond delay="499"/>
                                          </p:stCondLst>
                                        </p:cTn>
                                        <p:tgtEl>
                                          <p:spTgt spid="83"/>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91"/>
                                        </p:tgtEl>
                                      </p:cBhvr>
                                    </p:animEffect>
                                    <p:set>
                                      <p:cBhvr>
                                        <p:cTn id="107" dur="1" fill="hold">
                                          <p:stCondLst>
                                            <p:cond delay="499"/>
                                          </p:stCondLst>
                                        </p:cTn>
                                        <p:tgtEl>
                                          <p:spTgt spid="91"/>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78"/>
                                        </p:tgtEl>
                                        <p:attrNameLst>
                                          <p:attrName>style.visibility</p:attrName>
                                        </p:attrNameLst>
                                      </p:cBhvr>
                                      <p:to>
                                        <p:strVal val="visible"/>
                                      </p:to>
                                    </p:set>
                                    <p:animEffect transition="in" filter="fade">
                                      <p:cBhvr>
                                        <p:cTn id="110" dur="500"/>
                                        <p:tgtEl>
                                          <p:spTgt spid="78"/>
                                        </p:tgtEl>
                                      </p:cBhvr>
                                    </p:animEffect>
                                  </p:childTnLst>
                                </p:cTn>
                              </p:par>
                            </p:childTnLst>
                          </p:cTn>
                        </p:par>
                      </p:childTnLst>
                    </p:cTn>
                  </p:par>
                </p:childTnLst>
              </p:cTn>
              <p:nextCondLst>
                <p:cond evt="onClick" delay="0">
                  <p:tgtEl>
                    <p:spTgt spid="98"/>
                  </p:tgtEl>
                </p:cond>
              </p:nextCondLst>
            </p:seq>
          </p:childTnLst>
        </p:cTn>
      </p:par>
    </p:tnLst>
    <p:bldLst>
      <p:bldP spid="97" grpId="0" animBg="1"/>
      <p:bldP spid="97" grpId="1" animBg="1"/>
      <p:bldP spid="98" grpId="0" animBg="1"/>
      <p:bldP spid="98" grpId="1" animBg="1"/>
      <p:bldP spid="99" grpId="0" animBg="1"/>
      <p:bldP spid="99" grpId="1" animBg="1"/>
      <p:bldP spid="100" grpId="0" animBg="1"/>
      <p:bldP spid="100" grpId="1" animBg="1"/>
      <p:bldP spid="101" grpId="0" animBg="1"/>
      <p:bldP spid="101" grpId="1" animBg="1"/>
      <p:bldP spid="107" grpId="0"/>
      <p:bldP spid="107"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srcRect l="-164" t="14186" r="164" b="3656"/>
          <a:stretch/>
        </p:blipFill>
        <p:spPr>
          <a:xfrm>
            <a:off x="-9149" y="0"/>
            <a:ext cx="9144000" cy="5143500"/>
          </a:xfrm>
          <a:prstGeom prst="rect">
            <a:avLst/>
          </a:prstGeom>
        </p:spPr>
      </p:pic>
      <p:grpSp>
        <p:nvGrpSpPr>
          <p:cNvPr id="10" name="Group 9"/>
          <p:cNvGrpSpPr/>
          <p:nvPr/>
        </p:nvGrpSpPr>
        <p:grpSpPr>
          <a:xfrm>
            <a:off x="4052462" y="2929454"/>
            <a:ext cx="2212754" cy="2212754"/>
            <a:chOff x="5403282" y="3905938"/>
            <a:chExt cx="2950339" cy="2950339"/>
          </a:xfrm>
        </p:grpSpPr>
        <p:sp>
          <p:nvSpPr>
            <p:cNvPr id="3" name="Oval 2"/>
            <p:cNvSpPr/>
            <p:nvPr/>
          </p:nvSpPr>
          <p:spPr>
            <a:xfrm>
              <a:off x="6083802" y="4580379"/>
              <a:ext cx="268738" cy="2506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rial" panose="020B0604020202020204" pitchFamily="34" charset="0"/>
                <a:cs typeface="Arial" panose="020B0604020202020204" pitchFamily="34" charset="0"/>
              </a:endParaRPr>
            </a:p>
          </p:txBody>
        </p:sp>
        <p:sp>
          <p:nvSpPr>
            <p:cNvPr id="62" name="Oval 61"/>
            <p:cNvSpPr/>
            <p:nvPr/>
          </p:nvSpPr>
          <p:spPr>
            <a:xfrm>
              <a:off x="7146800" y="4592633"/>
              <a:ext cx="268738" cy="2506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rial" panose="020B0604020202020204" pitchFamily="34" charset="0"/>
                <a:cs typeface="Arial" panose="020B0604020202020204" pitchFamily="34" charset="0"/>
              </a:endParaRPr>
            </a:p>
          </p:txBody>
        </p:sp>
        <p:sp>
          <p:nvSpPr>
            <p:cNvPr id="64" name="Oval 63"/>
            <p:cNvSpPr/>
            <p:nvPr/>
          </p:nvSpPr>
          <p:spPr>
            <a:xfrm rot="1355338">
              <a:off x="7835244" y="5063192"/>
              <a:ext cx="327869" cy="4558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rial" panose="020B0604020202020204" pitchFamily="34" charset="0"/>
                <a:cs typeface="Arial" panose="020B0604020202020204" pitchFamily="34" charset="0"/>
              </a:endParaRPr>
            </a:p>
          </p:txBody>
        </p:sp>
        <p:pic>
          <p:nvPicPr>
            <p:cNvPr id="65" name="Picture 6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03282" y="3905938"/>
              <a:ext cx="2950339" cy="2950339"/>
            </a:xfrm>
            <a:prstGeom prst="rect">
              <a:avLst/>
            </a:prstGeom>
          </p:spPr>
        </p:pic>
      </p:grpSp>
      <p:pic>
        <p:nvPicPr>
          <p:cNvPr id="87" name="Picture 12" descr="Káº¿t quáº£ hÃ¬nh áº£nh cho win text 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270102" y="-30373"/>
            <a:ext cx="2876563" cy="2876563"/>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p:cNvGrpSpPr/>
          <p:nvPr/>
        </p:nvGrpSpPr>
        <p:grpSpPr>
          <a:xfrm>
            <a:off x="4052462" y="2333660"/>
            <a:ext cx="2409596" cy="2409596"/>
            <a:chOff x="4089117" y="3323779"/>
            <a:chExt cx="3165123" cy="3165123"/>
          </a:xfrm>
        </p:grpSpPr>
        <p:sp>
          <p:nvSpPr>
            <p:cNvPr id="38" name="Oval 37"/>
            <p:cNvSpPr/>
            <p:nvPr/>
          </p:nvSpPr>
          <p:spPr>
            <a:xfrm>
              <a:off x="4908854" y="4516361"/>
              <a:ext cx="1179272" cy="91503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39" name="Oval 38"/>
            <p:cNvSpPr/>
            <p:nvPr/>
          </p:nvSpPr>
          <p:spPr>
            <a:xfrm flipV="1">
              <a:off x="5381134" y="5488318"/>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40" name="Oval 39"/>
            <p:cNvSpPr/>
            <p:nvPr/>
          </p:nvSpPr>
          <p:spPr>
            <a:xfrm flipV="1">
              <a:off x="5381134" y="5817179"/>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41" name="Oval 40"/>
            <p:cNvSpPr/>
            <p:nvPr/>
          </p:nvSpPr>
          <p:spPr>
            <a:xfrm rot="21026099" flipV="1">
              <a:off x="6026690" y="5868139"/>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42" name="Oval 41"/>
            <p:cNvSpPr/>
            <p:nvPr/>
          </p:nvSpPr>
          <p:spPr>
            <a:xfrm rot="21026099" flipV="1">
              <a:off x="5683555" y="4323035"/>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43" name="Oval 42"/>
            <p:cNvSpPr/>
            <p:nvPr/>
          </p:nvSpPr>
          <p:spPr>
            <a:xfrm rot="21026099" flipV="1">
              <a:off x="4842955" y="4341371"/>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44" name="Oval 43"/>
            <p:cNvSpPr/>
            <p:nvPr/>
          </p:nvSpPr>
          <p:spPr>
            <a:xfrm flipV="1">
              <a:off x="4865838" y="3599773"/>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45" name="Oval 44"/>
            <p:cNvSpPr/>
            <p:nvPr/>
          </p:nvSpPr>
          <p:spPr>
            <a:xfrm flipV="1">
              <a:off x="6118645" y="3617364"/>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pic>
          <p:nvPicPr>
            <p:cNvPr id="60" name="Picture 59"/>
            <p:cNvPicPr>
              <a:picLocks noChangeAspect="1"/>
            </p:cNvPicPr>
            <p:nvPr/>
          </p:nvPicPr>
          <p:blipFill>
            <a:blip r:embed="rId9">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4089117" y="3323779"/>
              <a:ext cx="3165123" cy="3165123"/>
            </a:xfrm>
            <a:prstGeom prst="rect">
              <a:avLst/>
            </a:prstGeom>
          </p:spPr>
        </p:pic>
      </p:grpSp>
      <p:pic>
        <p:nvPicPr>
          <p:cNvPr id="50" name="Picture 2" descr="Cartoon biscuit eating pastry breakfast cookies Vector Image"/>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2634337" y="3326219"/>
            <a:ext cx="583205" cy="5990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1" name="Picture 2" descr="Flat cartoon empty straw wicker basket Royalty Free Vecto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118715" y="2379811"/>
            <a:ext cx="1502569" cy="2005436"/>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4012176" y="2243393"/>
            <a:ext cx="2571750" cy="2571750"/>
            <a:chOff x="11776779" y="3732627"/>
            <a:chExt cx="3429000" cy="3429000"/>
          </a:xfrm>
        </p:grpSpPr>
        <p:sp>
          <p:nvSpPr>
            <p:cNvPr id="12" name="Oval 11"/>
            <p:cNvSpPr/>
            <p:nvPr/>
          </p:nvSpPr>
          <p:spPr>
            <a:xfrm>
              <a:off x="12507667" y="4100052"/>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rial" panose="020B0604020202020204" pitchFamily="34" charset="0"/>
                <a:cs typeface="Arial" panose="020B0604020202020204" pitchFamily="34" charset="0"/>
              </a:endParaRPr>
            </a:p>
          </p:txBody>
        </p:sp>
        <p:sp>
          <p:nvSpPr>
            <p:cNvPr id="88" name="Oval 87"/>
            <p:cNvSpPr/>
            <p:nvPr/>
          </p:nvSpPr>
          <p:spPr>
            <a:xfrm>
              <a:off x="13857454" y="4120064"/>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776779" y="3732627"/>
              <a:ext cx="3429000" cy="3429000"/>
            </a:xfrm>
            <a:prstGeom prst="rect">
              <a:avLst/>
            </a:prstGeom>
          </p:spPr>
        </p:pic>
      </p:grpSp>
      <p:sp>
        <p:nvSpPr>
          <p:cNvPr id="91" name="Rectangle 90"/>
          <p:cNvSpPr/>
          <p:nvPr/>
        </p:nvSpPr>
        <p:spPr>
          <a:xfrm>
            <a:off x="593276" y="522960"/>
            <a:ext cx="7875638" cy="202456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endParaRPr lang="en-US" sz="1350" kern="1200" dirty="0">
              <a:solidFill>
                <a:prstClr val="white"/>
              </a:solidFill>
              <a:latin typeface="Arial" panose="020B0604020202020204" pitchFamily="34" charset="0"/>
              <a:cs typeface="Arial" panose="020B0604020202020204" pitchFamily="34" charset="0"/>
            </a:endParaRPr>
          </a:p>
        </p:txBody>
      </p:sp>
      <p:sp>
        <p:nvSpPr>
          <p:cNvPr id="92" name="Rectangle 91"/>
          <p:cNvSpPr/>
          <p:nvPr/>
        </p:nvSpPr>
        <p:spPr>
          <a:xfrm>
            <a:off x="593276" y="4075998"/>
            <a:ext cx="3512852" cy="6252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a:solidFill>
                  <a:prstClr val="white"/>
                </a:solidFill>
                <a:latin typeface="Arial" panose="020B0604020202020204" pitchFamily="34" charset="0"/>
                <a:cs typeface="Arial" panose="020B0604020202020204" pitchFamily="34" charset="0"/>
              </a:rPr>
              <a:t>B. 21dm; 20dm; 29dm</a:t>
            </a:r>
            <a:endParaRPr lang="en-US" sz="2300" kern="1200" dirty="0">
              <a:solidFill>
                <a:prstClr val="white"/>
              </a:solidFill>
              <a:latin typeface="Arial" panose="020B0604020202020204" pitchFamily="34" charset="0"/>
              <a:cs typeface="Arial" panose="020B0604020202020204" pitchFamily="34" charset="0"/>
            </a:endParaRPr>
          </a:p>
        </p:txBody>
      </p:sp>
      <p:sp>
        <p:nvSpPr>
          <p:cNvPr id="93" name="Rectangle 92"/>
          <p:cNvSpPr/>
          <p:nvPr/>
        </p:nvSpPr>
        <p:spPr>
          <a:xfrm>
            <a:off x="5081628" y="3063954"/>
            <a:ext cx="3349492" cy="6252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a:solidFill>
                  <a:prstClr val="white"/>
                </a:solidFill>
                <a:latin typeface="Arial" panose="020B0604020202020204" pitchFamily="34" charset="0"/>
                <a:cs typeface="Arial" panose="020B0604020202020204" pitchFamily="34" charset="0"/>
              </a:rPr>
              <a:t>C. 5m; 6m; 8m</a:t>
            </a:r>
            <a:endParaRPr lang="en-US" sz="2300" kern="1200" dirty="0">
              <a:solidFill>
                <a:prstClr val="white"/>
              </a:solidFill>
              <a:latin typeface="Arial" panose="020B0604020202020204" pitchFamily="34" charset="0"/>
              <a:cs typeface="Arial" panose="020B0604020202020204" pitchFamily="34" charset="0"/>
            </a:endParaRPr>
          </a:p>
        </p:txBody>
      </p:sp>
      <p:sp>
        <p:nvSpPr>
          <p:cNvPr id="94" name="Rectangle 93"/>
          <p:cNvSpPr/>
          <p:nvPr/>
        </p:nvSpPr>
        <p:spPr>
          <a:xfrm>
            <a:off x="5081628" y="4066023"/>
            <a:ext cx="3349491" cy="6252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a:solidFill>
                  <a:prstClr val="white"/>
                </a:solidFill>
                <a:latin typeface="Arial" panose="020B0604020202020204" pitchFamily="34" charset="0"/>
                <a:cs typeface="Arial" panose="020B0604020202020204" pitchFamily="34" charset="0"/>
              </a:rPr>
              <a:t>D. 2m; 3m; 4m</a:t>
            </a:r>
            <a:endParaRPr lang="en-US" sz="2300" kern="1200" dirty="0">
              <a:solidFill>
                <a:prstClr val="white"/>
              </a:solidFill>
              <a:latin typeface="Arial" panose="020B0604020202020204" pitchFamily="34" charset="0"/>
              <a:cs typeface="Arial" panose="020B0604020202020204" pitchFamily="34" charset="0"/>
            </a:endParaRPr>
          </a:p>
        </p:txBody>
      </p:sp>
      <p:sp>
        <p:nvSpPr>
          <p:cNvPr id="95" name="Rectangle 94"/>
          <p:cNvSpPr/>
          <p:nvPr/>
        </p:nvSpPr>
        <p:spPr>
          <a:xfrm>
            <a:off x="593276" y="3043418"/>
            <a:ext cx="3512852" cy="6252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a:solidFill>
                  <a:prstClr val="white"/>
                </a:solidFill>
                <a:latin typeface="Arial" panose="020B0604020202020204" pitchFamily="34" charset="0"/>
                <a:cs typeface="Arial" panose="020B0604020202020204" pitchFamily="34" charset="0"/>
              </a:rPr>
              <a:t>A. 15cm; 8cm; 18cm</a:t>
            </a:r>
            <a:endParaRPr lang="en-US" sz="2300" kern="1200" dirty="0">
              <a:solidFill>
                <a:prstClr val="white"/>
              </a:solidFill>
              <a:latin typeface="Arial" panose="020B0604020202020204" pitchFamily="34" charset="0"/>
              <a:cs typeface="Arial" panose="020B0604020202020204" pitchFamily="34" charset="0"/>
            </a:endParaRPr>
          </a:p>
        </p:txBody>
      </p:sp>
      <p:pic>
        <p:nvPicPr>
          <p:cNvPr id="96"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35592" y="2991197"/>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952537" y="4063023"/>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959555" y="298124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3613220" y="4017555"/>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2"/>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2741087" y="1421705"/>
            <a:ext cx="3627309" cy="3297554"/>
          </a:xfrm>
          <a:prstGeom prst="rect">
            <a:avLst/>
          </a:prstGeom>
          <a:noFill/>
          <a:extLst>
            <a:ext uri="{909E8E84-426E-40DD-AFC4-6F175D3DCCD1}">
              <a14:hiddenFill xmlns:a14="http://schemas.microsoft.com/office/drawing/2010/main">
                <a:solidFill>
                  <a:srgbClr val="FFFFFF"/>
                </a:solidFill>
              </a14:hiddenFill>
            </a:ext>
          </a:extLst>
        </p:spPr>
      </p:pic>
      <p:sp>
        <p:nvSpPr>
          <p:cNvPr id="101" name="TextBox 100"/>
          <p:cNvSpPr txBox="1"/>
          <p:nvPr/>
        </p:nvSpPr>
        <p:spPr>
          <a:xfrm>
            <a:off x="673233" y="881267"/>
            <a:ext cx="7715723" cy="1131848"/>
          </a:xfrm>
          <a:prstGeom prst="rect">
            <a:avLst/>
          </a:prstGeom>
          <a:noFill/>
        </p:spPr>
        <p:txBody>
          <a:bodyPr wrap="square" rtlCol="0">
            <a:spAutoFit/>
          </a:bodyPr>
          <a:lstStyle/>
          <a:p>
            <a:pPr algn="just" defTabSz="685800">
              <a:lnSpc>
                <a:spcPct val="150000"/>
              </a:lnSpc>
              <a:buClrTx/>
            </a:pPr>
            <a:r>
              <a:rPr lang="en-US" sz="2400" b="1" kern="1200">
                <a:solidFill>
                  <a:prstClr val="white"/>
                </a:solidFill>
                <a:latin typeface="Arial" panose="020B0604020202020204" pitchFamily="34" charset="0"/>
                <a:ea typeface="+mn-ea"/>
                <a:cs typeface="Arial" panose="020B0604020202020204" pitchFamily="34" charset="0"/>
              </a:rPr>
              <a:t>CÂU HỎI</a:t>
            </a:r>
            <a:r>
              <a:rPr lang="vi-VN" sz="2400" b="1" kern="1200">
                <a:solidFill>
                  <a:prstClr val="white"/>
                </a:solidFill>
                <a:latin typeface="Arial" panose="020B0604020202020204" pitchFamily="34" charset="0"/>
                <a:ea typeface="+mn-ea"/>
                <a:cs typeface="Arial" panose="020B0604020202020204" pitchFamily="34" charset="0"/>
              </a:rPr>
              <a:t> 5</a:t>
            </a:r>
            <a:r>
              <a:rPr lang="en-US" sz="2400" b="1" kern="1200" smtClean="0">
                <a:solidFill>
                  <a:prstClr val="white"/>
                </a:solidFill>
                <a:latin typeface="Arial" panose="020B0604020202020204" pitchFamily="34" charset="0"/>
                <a:ea typeface="+mn-ea"/>
                <a:cs typeface="Arial" panose="020B0604020202020204" pitchFamily="34" charset="0"/>
              </a:rPr>
              <a:t>: </a:t>
            </a:r>
            <a:r>
              <a:rPr lang="vi-VN" sz="2400" kern="1200">
                <a:solidFill>
                  <a:prstClr val="white"/>
                </a:solidFill>
                <a:latin typeface="Arial" panose="020B0604020202020204" pitchFamily="34" charset="0"/>
                <a:ea typeface="+mn-ea"/>
                <a:cs typeface="Arial" panose="020B0604020202020204" pitchFamily="34" charset="0"/>
              </a:rPr>
              <a:t>Tam giác nào là tam giác vuông trong các tam giác có độ dài ba cạnh như sau</a:t>
            </a:r>
            <a:endParaRPr lang="en-US" sz="2400" kern="1200" dirty="0">
              <a:solidFill>
                <a:prstClr val="black"/>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02165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92"/>
                                        </p:tgtEl>
                                        <p:attrNameLst>
                                          <p:attrName>style.visibility</p:attrName>
                                        </p:attrNameLst>
                                      </p:cBhvr>
                                      <p:to>
                                        <p:strVal val="visible"/>
                                      </p:to>
                                    </p:set>
                                    <p:animEffect transition="in" filter="fade">
                                      <p:cBhvr>
                                        <p:cTn id="10" dur="500"/>
                                        <p:tgtEl>
                                          <p:spTgt spid="92"/>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93"/>
                                        </p:tgtEl>
                                        <p:attrNameLst>
                                          <p:attrName>style.visibility</p:attrName>
                                        </p:attrNameLst>
                                      </p:cBhvr>
                                      <p:to>
                                        <p:strVal val="visible"/>
                                      </p:to>
                                    </p:set>
                                    <p:animEffect transition="in" filter="fade">
                                      <p:cBhvr>
                                        <p:cTn id="13" dur="500"/>
                                        <p:tgtEl>
                                          <p:spTgt spid="93"/>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94"/>
                                        </p:tgtEl>
                                        <p:attrNameLst>
                                          <p:attrName>style.visibility</p:attrName>
                                        </p:attrNameLst>
                                      </p:cBhvr>
                                      <p:to>
                                        <p:strVal val="visible"/>
                                      </p:to>
                                    </p:set>
                                    <p:animEffect transition="in" filter="fade">
                                      <p:cBhvr>
                                        <p:cTn id="16" dur="500"/>
                                        <p:tgtEl>
                                          <p:spTgt spid="94"/>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95"/>
                                        </p:tgtEl>
                                        <p:attrNameLst>
                                          <p:attrName>style.visibility</p:attrName>
                                        </p:attrNameLst>
                                      </p:cBhvr>
                                      <p:to>
                                        <p:strVal val="visible"/>
                                      </p:to>
                                    </p:set>
                                    <p:animEffect transition="in" filter="fade">
                                      <p:cBhvr>
                                        <p:cTn id="19" dur="500"/>
                                        <p:tgtEl>
                                          <p:spTgt spid="95"/>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01"/>
                                        </p:tgtEl>
                                        <p:attrNameLst>
                                          <p:attrName>style.visibility</p:attrName>
                                        </p:attrNameLst>
                                      </p:cBhvr>
                                      <p:to>
                                        <p:strVal val="visible"/>
                                      </p:to>
                                    </p:set>
                                    <p:animEffect transition="in" filter="fade">
                                      <p:cBhvr>
                                        <p:cTn id="22"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3"/>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8"/>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100"/>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100"/>
                                        </p:tgtEl>
                                      </p:cBhvr>
                                    </p:animEffect>
                                    <p:set>
                                      <p:cBhvr>
                                        <p:cTn id="34"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35" restart="whenNotActive" fill="hold" evtFilter="cancelBubble" nodeType="interactiveSeq">
                <p:stCondLst>
                  <p:cond evt="onClick" delay="0">
                    <p:tgtEl>
                      <p:spTgt spid="95"/>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96"/>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100"/>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100"/>
                                        </p:tgtEl>
                                      </p:cBhvr>
                                    </p:animEffect>
                                    <p:set>
                                      <p:cBhvr>
                                        <p:cTn id="46"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95"/>
                  </p:tgtEl>
                </p:cond>
              </p:nextCondLst>
            </p:seq>
            <p:seq concurrent="1" nextAc="seek">
              <p:cTn id="47" restart="whenNotActive" fill="hold" evtFilter="cancelBubble" nodeType="interactiveSeq">
                <p:stCondLst>
                  <p:cond evt="onClick" delay="0">
                    <p:tgtEl>
                      <p:spTgt spid="94"/>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9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100"/>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100"/>
                                        </p:tgtEl>
                                      </p:cBhvr>
                                    </p:animEffect>
                                    <p:set>
                                      <p:cBhvr>
                                        <p:cTn id="58"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94"/>
                  </p:tgtEl>
                </p:cond>
              </p:nextCondLst>
            </p:seq>
            <p:seq concurrent="1" nextAc="seek">
              <p:cTn id="59" restart="whenNotActive" fill="hold" evtFilter="cancelBubble" nodeType="interactiveSeq">
                <p:stCondLst>
                  <p:cond evt="onClick" delay="0">
                    <p:tgtEl>
                      <p:spTgt spid="92"/>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9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98"/>
                                        </p:tgtEl>
                                      </p:cBhvr>
                                    </p:animEffect>
                                    <p:set>
                                      <p:cBhvr>
                                        <p:cTn id="67" dur="1" fill="hold">
                                          <p:stCondLst>
                                            <p:cond delay="499"/>
                                          </p:stCondLst>
                                        </p:cTn>
                                        <p:tgtEl>
                                          <p:spTgt spid="98"/>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100"/>
                                        </p:tgtEl>
                                      </p:cBhvr>
                                    </p:animEffect>
                                    <p:set>
                                      <p:cBhvr>
                                        <p:cTn id="70" dur="1" fill="hold">
                                          <p:stCondLst>
                                            <p:cond delay="499"/>
                                          </p:stCondLst>
                                        </p:cTn>
                                        <p:tgtEl>
                                          <p:spTgt spid="100"/>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96"/>
                                        </p:tgtEl>
                                      </p:cBhvr>
                                    </p:animEffect>
                                    <p:set>
                                      <p:cBhvr>
                                        <p:cTn id="73" dur="1" fill="hold">
                                          <p:stCondLst>
                                            <p:cond delay="499"/>
                                          </p:stCondLst>
                                        </p:cTn>
                                        <p:tgtEl>
                                          <p:spTgt spid="96"/>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97"/>
                                        </p:tgtEl>
                                      </p:cBhvr>
                                    </p:animEffect>
                                    <p:set>
                                      <p:cBhvr>
                                        <p:cTn id="76" dur="1" fill="hold">
                                          <p:stCondLst>
                                            <p:cond delay="499"/>
                                          </p:stCondLst>
                                        </p:cTn>
                                        <p:tgtEl>
                                          <p:spTgt spid="97"/>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99"/>
                                        </p:tgtEl>
                                      </p:cBhvr>
                                    </p:animEffect>
                                    <p:set>
                                      <p:cBhvr>
                                        <p:cTn id="79" dur="1" fill="hold">
                                          <p:stCondLst>
                                            <p:cond delay="499"/>
                                          </p:stCondLst>
                                        </p:cTn>
                                        <p:tgtEl>
                                          <p:spTgt spid="99"/>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91"/>
                                        </p:tgtEl>
                                      </p:cBhvr>
                                    </p:animEffect>
                                    <p:set>
                                      <p:cBhvr>
                                        <p:cTn id="82" dur="1" fill="hold">
                                          <p:stCondLst>
                                            <p:cond delay="499"/>
                                          </p:stCondLst>
                                        </p:cTn>
                                        <p:tgtEl>
                                          <p:spTgt spid="91"/>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92"/>
                                        </p:tgtEl>
                                      </p:cBhvr>
                                    </p:animEffect>
                                    <p:set>
                                      <p:cBhvr>
                                        <p:cTn id="85" dur="1" fill="hold">
                                          <p:stCondLst>
                                            <p:cond delay="499"/>
                                          </p:stCondLst>
                                        </p:cTn>
                                        <p:tgtEl>
                                          <p:spTgt spid="92"/>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93"/>
                                        </p:tgtEl>
                                      </p:cBhvr>
                                    </p:animEffect>
                                    <p:set>
                                      <p:cBhvr>
                                        <p:cTn id="88" dur="1" fill="hold">
                                          <p:stCondLst>
                                            <p:cond delay="499"/>
                                          </p:stCondLst>
                                        </p:cTn>
                                        <p:tgtEl>
                                          <p:spTgt spid="93"/>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94"/>
                                        </p:tgtEl>
                                      </p:cBhvr>
                                    </p:animEffect>
                                    <p:set>
                                      <p:cBhvr>
                                        <p:cTn id="91" dur="1" fill="hold">
                                          <p:stCondLst>
                                            <p:cond delay="499"/>
                                          </p:stCondLst>
                                        </p:cTn>
                                        <p:tgtEl>
                                          <p:spTgt spid="94"/>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95"/>
                                        </p:tgtEl>
                                      </p:cBhvr>
                                    </p:animEffect>
                                    <p:set>
                                      <p:cBhvr>
                                        <p:cTn id="94" dur="1" fill="hold">
                                          <p:stCondLst>
                                            <p:cond delay="499"/>
                                          </p:stCondLst>
                                        </p:cTn>
                                        <p:tgtEl>
                                          <p:spTgt spid="95"/>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101"/>
                                        </p:tgtEl>
                                      </p:cBhvr>
                                    </p:animEffect>
                                    <p:set>
                                      <p:cBhvr>
                                        <p:cTn id="97" dur="1" fill="hold">
                                          <p:stCondLst>
                                            <p:cond delay="499"/>
                                          </p:stCondLst>
                                        </p:cTn>
                                        <p:tgtEl>
                                          <p:spTgt spid="101"/>
                                        </p:tgtEl>
                                        <p:attrNameLst>
                                          <p:attrName>style.visibility</p:attrName>
                                        </p:attrNameLst>
                                      </p:cBhvr>
                                      <p:to>
                                        <p:strVal val="hidden"/>
                                      </p:to>
                                    </p:set>
                                  </p:childTnLst>
                                </p:cTn>
                              </p:par>
                              <p:par>
                                <p:cTn id="98" presetID="0" presetClass="path" presetSubtype="0" accel="50000" decel="50000" fill="hold" nodeType="withEffect">
                                  <p:stCondLst>
                                    <p:cond delay="0"/>
                                  </p:stCondLst>
                                  <p:childTnLst>
                                    <p:animMotion origin="layout" path="M 5.20833E-6 -1.85185E-6 L 5.20833E-6 -1.85185E-6 C 0.00053 -0.00416 0.00183 -0.01852 0.00352 -0.02523 C 0.00417 -0.02824 0.00522 -0.03078 0.00587 -0.03379 C 0.00639 -0.03588 0.00652 -0.03819 0.00704 -0.04004 C 0.00769 -0.04236 0.00886 -0.04421 0.00951 -0.04652 C 0.01003 -0.04838 0.0099 -0.05092 0.01068 -0.05277 C 0.0116 -0.05532 0.01316 -0.05671 0.0142 -0.05926 C 0.0211 -0.07477 0.0155 -0.07037 0.0237 -0.07407 C 0.02982 -0.08102 0.02566 -0.07754 0.03568 -0.08032 C 0.03803 -0.08102 0.0405 -0.08171 0.04285 -0.0824 C 0.04441 -0.0831 0.04597 -0.08402 0.04753 -0.08449 C 0.0504 -0.08541 0.05313 -0.08588 0.05587 -0.08657 L 0.10001 -0.08449 C 0.10365 -0.08426 0.11225 -0.0824 0.11667 -0.08032 C 0.11902 -0.07916 0.12383 -0.07615 0.12383 -0.07615 C 0.12501 -0.07477 0.12605 -0.07291 0.12735 -0.07176 C 0.13178 -0.06828 0.13972 -0.06527 0.14402 -0.06342 C 0.14558 -0.06273 0.14727 -0.06227 0.14883 -0.06134 C 0.15274 -0.05902 0.15261 -0.05879 0.15717 -0.05694 C 0.15912 -0.05625 0.16107 -0.05578 0.16303 -0.05486 C 0.16433 -0.0544 0.1655 -0.05347 0.16667 -0.05277 C 0.1698 -0.05139 0.17618 -0.04861 0.17618 -0.04861 C 0.17735 -0.04652 0.17865 -0.04444 0.17969 -0.04213 C 0.18061 -0.04027 0.181 -0.0375 0.18217 -0.03588 C 0.18217 -0.03588 0.19102 -0.02523 0.19285 -0.02315 C 0.19402 -0.02176 0.19545 -0.02083 0.19636 -0.01898 C 0.19883 -0.01481 0.20079 -0.00949 0.20352 -0.00625 C 0.20469 -0.00486 0.206 -0.0037 0.20717 -0.00208 C 0.20847 -1.85185E-6 0.20938 0.00232 0.21068 0.0044 C 0.21186 0.00602 0.21316 0.00695 0.21433 0.00857 C 0.21563 0.01042 0.21654 0.0132 0.21785 0.01482 C 0.22006 0.01806 0.22266 0.0206 0.22501 0.02338 C 0.22904 0.02824 0.22761 0.02593 0.22982 0.02986 " pathEditMode="relative" ptsTypes="AAAAAAAAAAAAAAAAAAAAAAAAAAAAAAAAAA">
                                      <p:cBhvr>
                                        <p:cTn id="99" dur="2000" fill="hold"/>
                                        <p:tgtEl>
                                          <p:spTgt spid="50"/>
                                        </p:tgtEl>
                                        <p:attrNameLst>
                                          <p:attrName>ppt_x</p:attrName>
                                          <p:attrName>ppt_y</p:attrName>
                                        </p:attrNameLst>
                                      </p:cBhvr>
                                    </p:animMotion>
                                  </p:childTnLst>
                                </p:cTn>
                              </p:par>
                            </p:childTnLst>
                          </p:cTn>
                        </p:par>
                        <p:par>
                          <p:cTn id="100" fill="hold">
                            <p:stCondLst>
                              <p:cond delay="2000"/>
                            </p:stCondLst>
                            <p:childTnLst>
                              <p:par>
                                <p:cTn id="101" presetID="10" presetClass="exit" presetSubtype="0" fill="hold" nodeType="afterEffect">
                                  <p:stCondLst>
                                    <p:cond delay="0"/>
                                  </p:stCondLst>
                                  <p:childTnLst>
                                    <p:animEffect transition="out" filter="fade">
                                      <p:cBhvr>
                                        <p:cTn id="102" dur="500"/>
                                        <p:tgtEl>
                                          <p:spTgt spid="50"/>
                                        </p:tgtEl>
                                      </p:cBhvr>
                                    </p:animEffect>
                                    <p:set>
                                      <p:cBhvr>
                                        <p:cTn id="103" dur="1" fill="hold">
                                          <p:stCondLst>
                                            <p:cond delay="499"/>
                                          </p:stCondLst>
                                        </p:cTn>
                                        <p:tgtEl>
                                          <p:spTgt spid="50"/>
                                        </p:tgtEl>
                                        <p:attrNameLst>
                                          <p:attrName>style.visibility</p:attrName>
                                        </p:attrNameLst>
                                      </p:cBhvr>
                                      <p:to>
                                        <p:strVal val="hidden"/>
                                      </p:to>
                                    </p:set>
                                  </p:childTnLst>
                                </p:cTn>
                              </p:par>
                            </p:childTnLst>
                          </p:cTn>
                        </p:par>
                        <p:par>
                          <p:cTn id="104" fill="hold">
                            <p:stCondLst>
                              <p:cond delay="2500"/>
                            </p:stCondLst>
                            <p:childTnLst>
                              <p:par>
                                <p:cTn id="105" presetID="10" presetClass="exit" presetSubtype="0" fill="hold" nodeType="afterEffect">
                                  <p:stCondLst>
                                    <p:cond delay="0"/>
                                  </p:stCondLst>
                                  <p:childTnLst>
                                    <p:animEffect transition="out" filter="fade">
                                      <p:cBhvr>
                                        <p:cTn id="106" dur="500"/>
                                        <p:tgtEl>
                                          <p:spTgt spid="10"/>
                                        </p:tgtEl>
                                      </p:cBhvr>
                                    </p:animEffect>
                                    <p:set>
                                      <p:cBhvr>
                                        <p:cTn id="107" dur="1" fill="hold">
                                          <p:stCondLst>
                                            <p:cond delay="499"/>
                                          </p:stCondLst>
                                        </p:cTn>
                                        <p:tgtEl>
                                          <p:spTgt spid="10"/>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37"/>
                                        </p:tgtEl>
                                        <p:attrNameLst>
                                          <p:attrName>style.visibility</p:attrName>
                                        </p:attrNameLst>
                                      </p:cBhvr>
                                      <p:to>
                                        <p:strVal val="visible"/>
                                      </p:to>
                                    </p:set>
                                    <p:animEffect transition="in" filter="fade">
                                      <p:cBhvr>
                                        <p:cTn id="110" dur="500"/>
                                        <p:tgtEl>
                                          <p:spTgt spid="37"/>
                                        </p:tgtEl>
                                      </p:cBhvr>
                                    </p:animEffect>
                                  </p:childTnLst>
                                </p:cTn>
                              </p:par>
                            </p:childTnLst>
                          </p:cTn>
                        </p:par>
                        <p:par>
                          <p:cTn id="111" fill="hold">
                            <p:stCondLst>
                              <p:cond delay="3000"/>
                            </p:stCondLst>
                            <p:childTnLst>
                              <p:par>
                                <p:cTn id="112" presetID="10" presetClass="exit" presetSubtype="0" fill="hold" nodeType="afterEffect">
                                  <p:stCondLst>
                                    <p:cond delay="500"/>
                                  </p:stCondLst>
                                  <p:childTnLst>
                                    <p:animEffect transition="out" filter="fade">
                                      <p:cBhvr>
                                        <p:cTn id="113" dur="500"/>
                                        <p:tgtEl>
                                          <p:spTgt spid="37"/>
                                        </p:tgtEl>
                                      </p:cBhvr>
                                    </p:animEffect>
                                    <p:set>
                                      <p:cBhvr>
                                        <p:cTn id="114" dur="1" fill="hold">
                                          <p:stCondLst>
                                            <p:cond delay="499"/>
                                          </p:stCondLst>
                                        </p:cTn>
                                        <p:tgtEl>
                                          <p:spTgt spid="37"/>
                                        </p:tgtEl>
                                        <p:attrNameLst>
                                          <p:attrName>style.visibility</p:attrName>
                                        </p:attrNameLst>
                                      </p:cBhvr>
                                      <p:to>
                                        <p:strVal val="hidden"/>
                                      </p:to>
                                    </p:set>
                                  </p:childTnLst>
                                </p:cTn>
                              </p:par>
                              <p:par>
                                <p:cTn id="115" presetID="10" presetClass="entr" presetSubtype="0" fill="hold" nodeType="withEffect">
                                  <p:stCondLst>
                                    <p:cond delay="500"/>
                                  </p:stCondLst>
                                  <p:childTnLst>
                                    <p:set>
                                      <p:cBhvr>
                                        <p:cTn id="116" dur="1" fill="hold">
                                          <p:stCondLst>
                                            <p:cond delay="0"/>
                                          </p:stCondLst>
                                        </p:cTn>
                                        <p:tgtEl>
                                          <p:spTgt spid="13"/>
                                        </p:tgtEl>
                                        <p:attrNameLst>
                                          <p:attrName>style.visibility</p:attrName>
                                        </p:attrNameLst>
                                      </p:cBhvr>
                                      <p:to>
                                        <p:strVal val="visible"/>
                                      </p:to>
                                    </p:set>
                                    <p:animEffect transition="in" filter="fade">
                                      <p:cBhvr>
                                        <p:cTn id="117" dur="500"/>
                                        <p:tgtEl>
                                          <p:spTgt spid="13"/>
                                        </p:tgtEl>
                                      </p:cBhvr>
                                    </p:animEffect>
                                  </p:childTnLst>
                                </p:cTn>
                              </p:par>
                              <p:par>
                                <p:cTn id="118" presetID="10" presetClass="entr" presetSubtype="0" fill="hold" nodeType="withEffect">
                                  <p:stCondLst>
                                    <p:cond delay="500"/>
                                  </p:stCondLst>
                                  <p:childTnLst>
                                    <p:set>
                                      <p:cBhvr>
                                        <p:cTn id="119" dur="1" fill="hold">
                                          <p:stCondLst>
                                            <p:cond delay="0"/>
                                          </p:stCondLst>
                                        </p:cTn>
                                        <p:tgtEl>
                                          <p:spTgt spid="87"/>
                                        </p:tgtEl>
                                        <p:attrNameLst>
                                          <p:attrName>style.visibility</p:attrName>
                                        </p:attrNameLst>
                                      </p:cBhvr>
                                      <p:to>
                                        <p:strVal val="visible"/>
                                      </p:to>
                                    </p:set>
                                    <p:animEffect transition="in" filter="fade">
                                      <p:cBhvr>
                                        <p:cTn id="120" dur="500"/>
                                        <p:tgtEl>
                                          <p:spTgt spid="87"/>
                                        </p:tgtEl>
                                      </p:cBhvr>
                                    </p:animEffect>
                                  </p:childTnLst>
                                  <p:subTnLst>
                                    <p:audio>
                                      <p:cMediaNode>
                                        <p:cTn display="0" masterRel="sameClick">
                                          <p:stCondLst>
                                            <p:cond evt="begin" delay="0">
                                              <p:tn val="118"/>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92"/>
                  </p:tgtEl>
                </p:cond>
              </p:nextCondLst>
            </p:seq>
          </p:childTnLst>
        </p:cTn>
      </p:par>
    </p:tnLst>
    <p:bldLst>
      <p:bldP spid="91" grpId="0" animBg="1"/>
      <p:bldP spid="91" grpId="1" animBg="1"/>
      <p:bldP spid="92" grpId="0" animBg="1"/>
      <p:bldP spid="92" grpId="1" animBg="1"/>
      <p:bldP spid="93" grpId="0" animBg="1"/>
      <p:bldP spid="93" grpId="1" animBg="1"/>
      <p:bldP spid="94" grpId="0" animBg="1"/>
      <p:bldP spid="94" grpId="1" animBg="1"/>
      <p:bldP spid="95" grpId="0" animBg="1"/>
      <p:bldP spid="95" grpId="1" animBg="1"/>
      <p:bldP spid="101" grpId="0"/>
      <p:bldP spid="101"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587"/>
        <p:cNvGrpSpPr/>
        <p:nvPr/>
      </p:nvGrpSpPr>
      <p:grpSpPr>
        <a:xfrm>
          <a:off x="0" y="0"/>
          <a:ext cx="0" cy="0"/>
          <a:chOff x="0" y="0"/>
          <a:chExt cx="0" cy="0"/>
        </a:xfrm>
      </p:grpSpPr>
      <p:pic>
        <p:nvPicPr>
          <p:cNvPr id="1589" name="Google Shape;1589;p47"/>
          <p:cNvPicPr preferRelativeResize="0"/>
          <p:nvPr/>
        </p:nvPicPr>
        <p:blipFill rotWithShape="1">
          <a:blip r:embed="rId3">
            <a:alphaModFix/>
          </a:blip>
          <a:srcRect l="21204"/>
          <a:stretch/>
        </p:blipFill>
        <p:spPr>
          <a:xfrm>
            <a:off x="7428540" y="3156968"/>
            <a:ext cx="2094688" cy="2461584"/>
          </a:xfrm>
          <a:prstGeom prst="rect">
            <a:avLst/>
          </a:prstGeom>
          <a:noFill/>
          <a:ln>
            <a:noFill/>
          </a:ln>
        </p:spPr>
      </p:pic>
      <p:pic>
        <p:nvPicPr>
          <p:cNvPr id="1590" name="Google Shape;1590;p47"/>
          <p:cNvPicPr preferRelativeResize="0"/>
          <p:nvPr/>
        </p:nvPicPr>
        <p:blipFill>
          <a:blip r:embed="rId4">
            <a:alphaModFix/>
          </a:blip>
          <a:stretch>
            <a:fillRect/>
          </a:stretch>
        </p:blipFill>
        <p:spPr>
          <a:xfrm>
            <a:off x="99464" y="305374"/>
            <a:ext cx="1152939" cy="1111639"/>
          </a:xfrm>
          <a:prstGeom prst="rect">
            <a:avLst/>
          </a:prstGeom>
          <a:noFill/>
          <a:ln>
            <a:noFill/>
          </a:ln>
        </p:spPr>
      </p:pic>
      <p:sp>
        <p:nvSpPr>
          <p:cNvPr id="2" name="Rectangle 1"/>
          <p:cNvSpPr/>
          <p:nvPr/>
        </p:nvSpPr>
        <p:spPr>
          <a:xfrm>
            <a:off x="1282184" y="3498574"/>
            <a:ext cx="326004" cy="246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089401" y="3969026"/>
            <a:ext cx="326004" cy="246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790441" y="3969026"/>
            <a:ext cx="326004" cy="246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oogle Shape;3331;p61"/>
          <p:cNvSpPr txBox="1"/>
          <p:nvPr/>
        </p:nvSpPr>
        <p:spPr>
          <a:xfrm flipH="1">
            <a:off x="3124933" y="480677"/>
            <a:ext cx="2949862"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rPr>
              <a:t>Bài 9.17 (SGK – tr.97)</a:t>
            </a:r>
            <a:endParaRPr kumimoji="0" lang="en-US" sz="2000" b="0" i="0" u="none" strike="noStrike" kern="0" cap="none" spc="0" normalizeH="0" baseline="0" noProof="0" dirty="0" smtClean="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p:cNvSpPr/>
          <p:nvPr/>
        </p:nvSpPr>
        <p:spPr>
          <a:xfrm>
            <a:off x="7428540" y="983872"/>
            <a:ext cx="326004" cy="246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922846" y="1180564"/>
            <a:ext cx="326004" cy="246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578987" y="1606945"/>
            <a:ext cx="326004" cy="246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6" name="Rectangle 1"/>
              <p:cNvSpPr>
                <a:spLocks noChangeArrowheads="1"/>
              </p:cNvSpPr>
              <p:nvPr/>
            </p:nvSpPr>
            <p:spPr bwMode="auto">
              <a:xfrm>
                <a:off x="1041696" y="2062144"/>
                <a:ext cx="2695418" cy="255454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nSpc>
                    <a:spcPct val="170000"/>
                  </a:lnSpc>
                  <a:spcBef>
                    <a:spcPts val="600"/>
                  </a:spcBef>
                  <a:spcAft>
                    <a:spcPts val="600"/>
                  </a:spcAft>
                  <a:buClrTx/>
                </a:pPr>
                <a:r>
                  <a:rPr kumimoji="0" lang="en-US" altLang="en-US" sz="2000" b="0" i="0" u="none" strike="noStrike" cap="none" normalizeH="0" baseline="0" smtClean="0">
                    <a:ln>
                      <a:noFill/>
                    </a:ln>
                    <a:solidFill>
                      <a:srgbClr val="000000"/>
                    </a:solidFill>
                    <a:effectLst/>
                    <a:latin typeface="Arial" panose="020B0604020202020204" pitchFamily="34" charset="0"/>
                    <a:ea typeface="OpenSans"/>
                  </a:rPr>
                  <a:t>a</a:t>
                </a:r>
                <a:r>
                  <a:rPr kumimoji="0" lang="en-US" altLang="en-US" sz="2000" b="0" i="0" u="none" strike="noStrike" cap="none" normalizeH="0" baseline="0" smtClean="0">
                    <a:ln>
                      <a:noFill/>
                    </a:ln>
                    <a:solidFill>
                      <a:srgbClr val="000000"/>
                    </a:solidFill>
                    <a:effectLst/>
                    <a:latin typeface="Arial" panose="020B0604020202020204" pitchFamily="34" charset="0"/>
                    <a:ea typeface="OpenSans"/>
                  </a:rPr>
                  <a:t>)</a:t>
                </a:r>
                <a:r>
                  <a:rPr kumimoji="0" lang="en-US" altLang="en-US" sz="2000" b="0" i="0" u="none" strike="noStrike" cap="none" normalizeH="0" baseline="0" smtClean="0">
                    <a:ln>
                      <a:noFill/>
                    </a:ln>
                    <a:solidFill>
                      <a:srgbClr val="000000"/>
                    </a:solidFill>
                    <a:effectLst/>
                    <a:latin typeface="Arial" panose="020B0604020202020204" pitchFamily="34" charset="0"/>
                    <a:ea typeface="OpenSans"/>
                  </a:rPr>
                  <a:t> </a:t>
                </a:r>
                <a14:m>
                  <m:oMath xmlns:m="http://schemas.openxmlformats.org/officeDocument/2006/math">
                    <m:sSup>
                      <m:sSupPr>
                        <m:ctrlPr>
                          <a:rPr kumimoji="0" lang="en-US" altLang="en-US" sz="2000" b="0" i="1" u="none" strike="noStrike" cap="none" normalizeH="0" baseline="0" smtClean="0">
                            <a:ln>
                              <a:noFill/>
                            </a:ln>
                            <a:solidFill>
                              <a:srgbClr val="000000"/>
                            </a:solidFill>
                            <a:effectLst/>
                            <a:latin typeface="Cambria Math" panose="02040503050406030204" pitchFamily="18" charset="0"/>
                          </a:rPr>
                        </m:ctrlPr>
                      </m:sSupPr>
                      <m:e>
                        <m:r>
                          <a:rPr lang="en-US" altLang="en-US" sz="2000" i="1">
                            <a:solidFill>
                              <a:srgbClr val="000000"/>
                            </a:solidFill>
                            <a:latin typeface="Cambria Math" panose="02040503050406030204" pitchFamily="18" charset="0"/>
                            <a:ea typeface="MJXc-TeX-math-I"/>
                          </a:rPr>
                          <m:t>𝐴𝐵</m:t>
                        </m:r>
                      </m:e>
                      <m:sup>
                        <m:r>
                          <a:rPr kumimoji="0" lang="en-US" altLang="en-US" sz="2000" b="0" i="1" u="none" strike="noStrike" cap="none" normalizeH="0" baseline="0" smtClean="0">
                            <a:ln>
                              <a:noFill/>
                            </a:ln>
                            <a:solidFill>
                              <a:srgbClr val="000000"/>
                            </a:solidFill>
                            <a:effectLst/>
                            <a:latin typeface="Cambria Math" panose="02040503050406030204" pitchFamily="18" charset="0"/>
                          </a:rPr>
                          <m:t>2</m:t>
                        </m:r>
                      </m:sup>
                    </m:sSup>
                    <m:r>
                      <a:rPr kumimoji="0" lang="en-US" altLang="en-US" sz="2000" b="0" i="1" u="none" strike="noStrike" cap="none" normalizeH="0" baseline="0" smtClean="0">
                        <a:ln>
                          <a:noFill/>
                        </a:ln>
                        <a:solidFill>
                          <a:srgbClr val="000000"/>
                        </a:solidFill>
                        <a:effectLst/>
                        <a:latin typeface="Cambria Math" panose="02040503050406030204" pitchFamily="18" charset="0"/>
                        <a:ea typeface="MJXc-TeX-main-R"/>
                      </a:rPr>
                      <m:t>+</m:t>
                    </m:r>
                    <m:sSup>
                      <m:sSupPr>
                        <m:ctrlPr>
                          <a:rPr lang="en-US" altLang="en-US" sz="2000" i="1">
                            <a:solidFill>
                              <a:srgbClr val="000000"/>
                            </a:solidFill>
                            <a:latin typeface="Cambria Math" panose="02040503050406030204" pitchFamily="18" charset="0"/>
                          </a:rPr>
                        </m:ctrlPr>
                      </m:sSupPr>
                      <m:e>
                        <m:r>
                          <a:rPr lang="en-US" altLang="en-US" sz="2000" i="1">
                            <a:solidFill>
                              <a:srgbClr val="000000"/>
                            </a:solidFill>
                            <a:latin typeface="Cambria Math" panose="02040503050406030204" pitchFamily="18" charset="0"/>
                            <a:ea typeface="MJXc-TeX-math-I"/>
                          </a:rPr>
                          <m:t>𝐵</m:t>
                        </m:r>
                        <m:r>
                          <a:rPr lang="en-US" altLang="en-US" sz="2000" b="0" i="1" smtClean="0">
                            <a:solidFill>
                              <a:srgbClr val="000000"/>
                            </a:solidFill>
                            <a:latin typeface="Cambria Math" panose="02040503050406030204" pitchFamily="18" charset="0"/>
                            <a:ea typeface="MJXc-TeX-math-I"/>
                          </a:rPr>
                          <m:t>𝐶</m:t>
                        </m:r>
                      </m:e>
                      <m:sup>
                        <m:r>
                          <a:rPr lang="en-US" altLang="en-US" sz="2000" i="1">
                            <a:solidFill>
                              <a:srgbClr val="000000"/>
                            </a:solidFill>
                            <a:latin typeface="Cambria Math" panose="02040503050406030204" pitchFamily="18" charset="0"/>
                          </a:rPr>
                          <m:t>2</m:t>
                        </m:r>
                      </m:sup>
                    </m:sSup>
                    <m:r>
                      <a:rPr kumimoji="0" lang="en-US" altLang="en-US" sz="2000" b="0" i="1" u="none" strike="noStrike" cap="none" normalizeH="0" baseline="0" smtClean="0">
                        <a:ln>
                          <a:noFill/>
                        </a:ln>
                        <a:solidFill>
                          <a:srgbClr val="000000"/>
                        </a:solidFill>
                        <a:effectLst/>
                        <a:latin typeface="Cambria Math" panose="02040503050406030204" pitchFamily="18" charset="0"/>
                        <a:ea typeface="MJXc-TeX-main-R"/>
                      </a:rPr>
                      <m:t>=</m:t>
                    </m:r>
                    <m:sSup>
                      <m:sSupPr>
                        <m:ctrlPr>
                          <a:rPr kumimoji="0" lang="en-US" altLang="en-US" sz="2000" b="0" i="1" u="none" strike="noStrike" cap="none" normalizeH="0" baseline="0" smtClean="0">
                            <a:ln>
                              <a:noFill/>
                            </a:ln>
                            <a:solidFill>
                              <a:srgbClr val="000000"/>
                            </a:solidFill>
                            <a:effectLst/>
                            <a:latin typeface="Cambria Math" panose="02040503050406030204" pitchFamily="18" charset="0"/>
                          </a:rPr>
                        </m:ctrlPr>
                      </m:sSupPr>
                      <m:e>
                        <m:r>
                          <a:rPr lang="en-US" altLang="en-US" sz="2000" i="1">
                            <a:solidFill>
                              <a:srgbClr val="000000"/>
                            </a:solidFill>
                            <a:latin typeface="Cambria Math" panose="02040503050406030204" pitchFamily="18" charset="0"/>
                            <a:ea typeface="MJXc-TeX-math-I"/>
                          </a:rPr>
                          <m:t>𝐴𝐶</m:t>
                        </m:r>
                      </m:e>
                      <m:sup>
                        <m:r>
                          <a:rPr kumimoji="0" lang="en-US" altLang="en-US" sz="2000" b="0" i="1" u="none" strike="noStrike" cap="none" normalizeH="0" baseline="0" smtClean="0">
                            <a:ln>
                              <a:noFill/>
                            </a:ln>
                            <a:solidFill>
                              <a:srgbClr val="000000"/>
                            </a:solidFill>
                            <a:effectLst/>
                            <a:latin typeface="Cambria Math" panose="02040503050406030204" pitchFamily="18" charset="0"/>
                          </a:rPr>
                          <m:t>2</m:t>
                        </m:r>
                      </m:sup>
                    </m:sSup>
                  </m:oMath>
                </a14:m>
                <a:endParaRPr kumimoji="0" lang="en-US" altLang="en-US" sz="2000" b="0" i="0" u="none" strike="noStrike" cap="none" normalizeH="0" baseline="0" smtClean="0">
                  <a:ln>
                    <a:noFill/>
                  </a:ln>
                  <a:solidFill>
                    <a:schemeClr val="tx1"/>
                  </a:solidFill>
                  <a:effectLst/>
                  <a:latin typeface="Arial" panose="020B0604020202020204" pitchFamily="34" charset="0"/>
                </a:endParaRPr>
              </a:p>
              <a:p>
                <a:pPr lvl="0">
                  <a:lnSpc>
                    <a:spcPct val="170000"/>
                  </a:lnSpc>
                  <a:spcBef>
                    <a:spcPts val="600"/>
                  </a:spcBef>
                  <a:spcAft>
                    <a:spcPts val="600"/>
                  </a:spcAft>
                  <a:buClrTx/>
                </a:pPr>
                <a:r>
                  <a:rPr kumimoji="0" lang="en-US" altLang="en-US" sz="2000" b="0" i="0" u="none" strike="noStrike" cap="none" normalizeH="0" baseline="0" smtClean="0">
                    <a:ln>
                      <a:noFill/>
                    </a:ln>
                    <a:solidFill>
                      <a:srgbClr val="000000"/>
                    </a:solidFill>
                    <a:effectLst/>
                    <a:latin typeface="Arial" panose="020B0604020202020204" pitchFamily="34" charset="0"/>
                    <a:ea typeface="OpenSans"/>
                  </a:rPr>
                  <a:t>b) </a:t>
                </a:r>
                <a14:m>
                  <m:oMath xmlns:m="http://schemas.openxmlformats.org/officeDocument/2006/math">
                    <m:sSup>
                      <m:sSupPr>
                        <m:ctrlPr>
                          <a:rPr lang="en-US" altLang="en-US" sz="2000" i="1">
                            <a:solidFill>
                              <a:srgbClr val="000000"/>
                            </a:solidFill>
                            <a:latin typeface="Cambria Math" panose="02040503050406030204" pitchFamily="18" charset="0"/>
                          </a:rPr>
                        </m:ctrlPr>
                      </m:sSupPr>
                      <m:e>
                        <m:r>
                          <a:rPr lang="en-US" altLang="en-US" sz="2000" i="1">
                            <a:solidFill>
                              <a:srgbClr val="000000"/>
                            </a:solidFill>
                            <a:latin typeface="Cambria Math" panose="02040503050406030204" pitchFamily="18" charset="0"/>
                            <a:ea typeface="MJXc-TeX-math-I"/>
                          </a:rPr>
                          <m:t>𝐵</m:t>
                        </m:r>
                        <m:r>
                          <a:rPr lang="en-US" altLang="en-US" sz="2000" i="1">
                            <a:solidFill>
                              <a:srgbClr val="000000"/>
                            </a:solidFill>
                            <a:latin typeface="Cambria Math" panose="02040503050406030204" pitchFamily="18" charset="0"/>
                            <a:ea typeface="MJXc-TeX-math-I"/>
                          </a:rPr>
                          <m:t>𝐶</m:t>
                        </m:r>
                      </m:e>
                      <m:sup>
                        <m:r>
                          <a:rPr lang="en-US" altLang="en-US" sz="2000" i="1">
                            <a:solidFill>
                              <a:srgbClr val="000000"/>
                            </a:solidFill>
                            <a:latin typeface="Cambria Math" panose="02040503050406030204" pitchFamily="18" charset="0"/>
                          </a:rPr>
                          <m:t>2</m:t>
                        </m:r>
                      </m:sup>
                    </m:sSup>
                    <m:r>
                      <a:rPr lang="en-US" altLang="en-US" sz="2000" b="0" i="1" smtClean="0">
                        <a:solidFill>
                          <a:srgbClr val="000000"/>
                        </a:solidFill>
                        <a:latin typeface="Cambria Math" panose="02040503050406030204" pitchFamily="18" charset="0"/>
                      </a:rPr>
                      <m:t>−</m:t>
                    </m:r>
                    <m:sSup>
                      <m:sSupPr>
                        <m:ctrlPr>
                          <a:rPr lang="en-US" altLang="en-US" sz="2000" i="1">
                            <a:solidFill>
                              <a:srgbClr val="000000"/>
                            </a:solidFill>
                            <a:latin typeface="Cambria Math" panose="02040503050406030204" pitchFamily="18" charset="0"/>
                          </a:rPr>
                        </m:ctrlPr>
                      </m:sSupPr>
                      <m:e>
                        <m:r>
                          <a:rPr lang="en-US" altLang="en-US" sz="2000" i="1">
                            <a:solidFill>
                              <a:srgbClr val="000000"/>
                            </a:solidFill>
                            <a:latin typeface="Cambria Math" panose="02040503050406030204" pitchFamily="18" charset="0"/>
                            <a:ea typeface="MJXc-TeX-math-I"/>
                          </a:rPr>
                          <m:t>𝐴𝐶</m:t>
                        </m:r>
                      </m:e>
                      <m:sup>
                        <m:r>
                          <a:rPr lang="en-US" altLang="en-US" sz="2000" i="1">
                            <a:solidFill>
                              <a:srgbClr val="000000"/>
                            </a:solidFill>
                            <a:latin typeface="Cambria Math" panose="02040503050406030204" pitchFamily="18" charset="0"/>
                          </a:rPr>
                          <m:t>2</m:t>
                        </m:r>
                      </m:sup>
                    </m:sSup>
                    <m:r>
                      <a:rPr lang="en-US" altLang="en-US" sz="2000" b="0" i="0" smtClean="0">
                        <a:solidFill>
                          <a:srgbClr val="000000"/>
                        </a:solidFill>
                        <a:latin typeface="Cambria Math" panose="02040503050406030204" pitchFamily="18" charset="0"/>
                      </a:rPr>
                      <m:t>=</m:t>
                    </m:r>
                    <m:sSup>
                      <m:sSupPr>
                        <m:ctrlPr>
                          <a:rPr lang="en-US" altLang="en-US" sz="2000" i="1">
                            <a:solidFill>
                              <a:srgbClr val="000000"/>
                            </a:solidFill>
                            <a:latin typeface="Cambria Math" panose="02040503050406030204" pitchFamily="18" charset="0"/>
                          </a:rPr>
                        </m:ctrlPr>
                      </m:sSupPr>
                      <m:e>
                        <m:r>
                          <a:rPr lang="en-US" altLang="en-US" sz="2000" i="1">
                            <a:solidFill>
                              <a:srgbClr val="000000"/>
                            </a:solidFill>
                            <a:latin typeface="Cambria Math" panose="02040503050406030204" pitchFamily="18" charset="0"/>
                            <a:ea typeface="MJXc-TeX-math-I"/>
                          </a:rPr>
                          <m:t>𝐴𝐵</m:t>
                        </m:r>
                      </m:e>
                      <m:sup>
                        <m:r>
                          <a:rPr lang="en-US" altLang="en-US" sz="2000" i="1">
                            <a:solidFill>
                              <a:srgbClr val="000000"/>
                            </a:solidFill>
                            <a:latin typeface="Cambria Math" panose="02040503050406030204" pitchFamily="18" charset="0"/>
                          </a:rPr>
                          <m:t>2</m:t>
                        </m:r>
                      </m:sup>
                    </m:sSup>
                  </m:oMath>
                </a14:m>
                <a:endParaRPr kumimoji="0" lang="en-US" altLang="en-US" sz="2000" b="0" i="0" u="none" strike="noStrike" cap="none" normalizeH="0" baseline="0" smtClean="0">
                  <a:ln>
                    <a:noFill/>
                  </a:ln>
                  <a:solidFill>
                    <a:srgbClr val="000000"/>
                  </a:solidFill>
                  <a:effectLst/>
                  <a:latin typeface="Arial" panose="020B0604020202020204" pitchFamily="34" charset="0"/>
                  <a:ea typeface="OpenSans"/>
                </a:endParaRPr>
              </a:p>
              <a:p>
                <a:pPr lvl="0">
                  <a:lnSpc>
                    <a:spcPct val="170000"/>
                  </a:lnSpc>
                  <a:spcBef>
                    <a:spcPts val="600"/>
                  </a:spcBef>
                  <a:spcAft>
                    <a:spcPts val="600"/>
                  </a:spcAft>
                  <a:buClrTx/>
                </a:pPr>
                <a:r>
                  <a:rPr kumimoji="0" lang="en-US" altLang="en-US" sz="2000" b="0" i="0" u="none" strike="noStrike" cap="none" normalizeH="0" baseline="0" smtClean="0">
                    <a:ln>
                      <a:noFill/>
                    </a:ln>
                    <a:solidFill>
                      <a:srgbClr val="000000"/>
                    </a:solidFill>
                    <a:effectLst/>
                    <a:latin typeface="Arial" panose="020B0604020202020204" pitchFamily="34" charset="0"/>
                    <a:ea typeface="OpenSans"/>
                  </a:rPr>
                  <a:t>c</a:t>
                </a:r>
                <a:r>
                  <a:rPr kumimoji="0" lang="en-US" altLang="en-US" sz="2000" b="0" i="0" u="none" strike="noStrike" cap="none" normalizeH="0" baseline="0" smtClean="0">
                    <a:ln>
                      <a:noFill/>
                    </a:ln>
                    <a:solidFill>
                      <a:srgbClr val="000000"/>
                    </a:solidFill>
                    <a:effectLst/>
                    <a:latin typeface="Arial" panose="020B0604020202020204" pitchFamily="34" charset="0"/>
                    <a:ea typeface="OpenSans"/>
                  </a:rPr>
                  <a:t>) </a:t>
                </a:r>
                <a14:m>
                  <m:oMath xmlns:m="http://schemas.openxmlformats.org/officeDocument/2006/math">
                    <m:sSup>
                      <m:sSupPr>
                        <m:ctrlPr>
                          <a:rPr lang="en-US" altLang="en-US" sz="2000" i="1">
                            <a:solidFill>
                              <a:srgbClr val="000000"/>
                            </a:solidFill>
                            <a:latin typeface="Cambria Math" panose="02040503050406030204" pitchFamily="18" charset="0"/>
                          </a:rPr>
                        </m:ctrlPr>
                      </m:sSupPr>
                      <m:e>
                        <m:r>
                          <a:rPr lang="en-US" altLang="en-US" sz="2000" i="1">
                            <a:solidFill>
                              <a:srgbClr val="000000"/>
                            </a:solidFill>
                            <a:latin typeface="Cambria Math" panose="02040503050406030204" pitchFamily="18" charset="0"/>
                            <a:ea typeface="MJXc-TeX-math-I"/>
                          </a:rPr>
                          <m:t>𝐴𝐶</m:t>
                        </m:r>
                      </m:e>
                      <m:sup>
                        <m:r>
                          <a:rPr lang="en-US" altLang="en-US" sz="2000" i="1">
                            <a:solidFill>
                              <a:srgbClr val="000000"/>
                            </a:solidFill>
                            <a:latin typeface="Cambria Math" panose="02040503050406030204" pitchFamily="18" charset="0"/>
                          </a:rPr>
                          <m:t>2</m:t>
                        </m:r>
                      </m:sup>
                    </m:sSup>
                    <m:r>
                      <a:rPr lang="en-US" altLang="en-US" sz="2000" i="1">
                        <a:solidFill>
                          <a:srgbClr val="000000"/>
                        </a:solidFill>
                        <a:latin typeface="Cambria Math" panose="02040503050406030204" pitchFamily="18" charset="0"/>
                        <a:ea typeface="MJXc-TeX-main-R"/>
                      </a:rPr>
                      <m:t>+</m:t>
                    </m:r>
                    <m:sSup>
                      <m:sSupPr>
                        <m:ctrlPr>
                          <a:rPr lang="en-US" altLang="en-US" sz="2000" i="1">
                            <a:solidFill>
                              <a:srgbClr val="000000"/>
                            </a:solidFill>
                            <a:latin typeface="Cambria Math" panose="02040503050406030204" pitchFamily="18" charset="0"/>
                          </a:rPr>
                        </m:ctrlPr>
                      </m:sSupPr>
                      <m:e>
                        <m:r>
                          <a:rPr lang="en-US" altLang="en-US" sz="2000" i="1">
                            <a:solidFill>
                              <a:srgbClr val="000000"/>
                            </a:solidFill>
                            <a:latin typeface="Cambria Math" panose="02040503050406030204" pitchFamily="18" charset="0"/>
                            <a:ea typeface="MJXc-TeX-math-I"/>
                          </a:rPr>
                          <m:t>𝐵</m:t>
                        </m:r>
                        <m:r>
                          <a:rPr lang="en-US" altLang="en-US" sz="2000" i="1">
                            <a:solidFill>
                              <a:srgbClr val="000000"/>
                            </a:solidFill>
                            <a:latin typeface="Cambria Math" panose="02040503050406030204" pitchFamily="18" charset="0"/>
                            <a:ea typeface="MJXc-TeX-math-I"/>
                          </a:rPr>
                          <m:t>𝐶</m:t>
                        </m:r>
                      </m:e>
                      <m:sup>
                        <m:r>
                          <a:rPr lang="en-US" altLang="en-US" sz="2000" i="1">
                            <a:solidFill>
                              <a:srgbClr val="000000"/>
                            </a:solidFill>
                            <a:latin typeface="Cambria Math" panose="02040503050406030204" pitchFamily="18" charset="0"/>
                          </a:rPr>
                          <m:t>2</m:t>
                        </m:r>
                      </m:sup>
                    </m:sSup>
                    <m:r>
                      <a:rPr lang="en-US" altLang="en-US" sz="2000" i="1">
                        <a:solidFill>
                          <a:srgbClr val="000000"/>
                        </a:solidFill>
                        <a:latin typeface="Cambria Math" panose="02040503050406030204" pitchFamily="18" charset="0"/>
                        <a:ea typeface="MJXc-TeX-main-R"/>
                      </a:rPr>
                      <m:t>=</m:t>
                    </m:r>
                    <m:sSup>
                      <m:sSupPr>
                        <m:ctrlPr>
                          <a:rPr lang="en-US" altLang="en-US" sz="2000" i="1">
                            <a:solidFill>
                              <a:srgbClr val="000000"/>
                            </a:solidFill>
                            <a:latin typeface="Cambria Math" panose="02040503050406030204" pitchFamily="18" charset="0"/>
                          </a:rPr>
                        </m:ctrlPr>
                      </m:sSupPr>
                      <m:e>
                        <m:r>
                          <a:rPr lang="en-US" altLang="en-US" sz="2000" i="1">
                            <a:solidFill>
                              <a:srgbClr val="000000"/>
                            </a:solidFill>
                            <a:latin typeface="Cambria Math" panose="02040503050406030204" pitchFamily="18" charset="0"/>
                            <a:ea typeface="MJXc-TeX-math-I"/>
                          </a:rPr>
                          <m:t>𝐴𝐵</m:t>
                        </m:r>
                      </m:e>
                      <m:sup>
                        <m:r>
                          <a:rPr lang="en-US" altLang="en-US" sz="2000" i="1">
                            <a:solidFill>
                              <a:srgbClr val="000000"/>
                            </a:solidFill>
                            <a:latin typeface="Cambria Math" panose="02040503050406030204" pitchFamily="18" charset="0"/>
                          </a:rPr>
                          <m:t>2</m:t>
                        </m:r>
                      </m:sup>
                    </m:sSup>
                  </m:oMath>
                </a14:m>
                <a:endParaRPr kumimoji="0" lang="en-US" altLang="en-US" sz="2000" b="0" i="0" u="none" strike="noStrike" cap="none" normalizeH="0" baseline="0" smtClean="0">
                  <a:ln>
                    <a:noFill/>
                  </a:ln>
                  <a:solidFill>
                    <a:srgbClr val="000000"/>
                  </a:solidFill>
                  <a:effectLst/>
                  <a:latin typeface="Arial" panose="020B0604020202020204" pitchFamily="34" charset="0"/>
                  <a:ea typeface="OpenSans"/>
                </a:endParaRPr>
              </a:p>
              <a:p>
                <a:pPr lvl="0">
                  <a:lnSpc>
                    <a:spcPct val="170000"/>
                  </a:lnSpc>
                  <a:spcBef>
                    <a:spcPts val="600"/>
                  </a:spcBef>
                  <a:spcAft>
                    <a:spcPts val="600"/>
                  </a:spcAft>
                  <a:buClrTx/>
                </a:pPr>
                <a:r>
                  <a:rPr kumimoji="0" lang="en-US" altLang="en-US" sz="2000" b="0" i="0" u="none" strike="noStrike" cap="none" normalizeH="0" baseline="0" smtClean="0">
                    <a:ln>
                      <a:noFill/>
                    </a:ln>
                    <a:solidFill>
                      <a:srgbClr val="000000"/>
                    </a:solidFill>
                    <a:effectLst/>
                    <a:latin typeface="Arial" panose="020B0604020202020204" pitchFamily="34" charset="0"/>
                    <a:ea typeface="OpenSans"/>
                  </a:rPr>
                  <a:t>d</a:t>
                </a:r>
                <a:r>
                  <a:rPr kumimoji="0" lang="en-US" altLang="en-US" sz="2000" b="0" i="0" u="none" strike="noStrike" cap="none" normalizeH="0" baseline="0" smtClean="0">
                    <a:ln>
                      <a:noFill/>
                    </a:ln>
                    <a:solidFill>
                      <a:srgbClr val="000000"/>
                    </a:solidFill>
                    <a:effectLst/>
                    <a:latin typeface="Arial" panose="020B0604020202020204" pitchFamily="34" charset="0"/>
                    <a:ea typeface="OpenSans"/>
                  </a:rPr>
                  <a:t>) </a:t>
                </a:r>
                <a14:m>
                  <m:oMath xmlns:m="http://schemas.openxmlformats.org/officeDocument/2006/math">
                    <m:sSup>
                      <m:sSupPr>
                        <m:ctrlPr>
                          <a:rPr lang="en-US" altLang="en-US" sz="2000" i="1">
                            <a:solidFill>
                              <a:srgbClr val="000000"/>
                            </a:solidFill>
                            <a:latin typeface="Cambria Math" panose="02040503050406030204" pitchFamily="18" charset="0"/>
                          </a:rPr>
                        </m:ctrlPr>
                      </m:sSupPr>
                      <m:e>
                        <m:r>
                          <a:rPr lang="en-US" altLang="en-US" sz="2000" i="1">
                            <a:solidFill>
                              <a:srgbClr val="000000"/>
                            </a:solidFill>
                            <a:latin typeface="Cambria Math" panose="02040503050406030204" pitchFamily="18" charset="0"/>
                            <a:ea typeface="MJXc-TeX-math-I"/>
                          </a:rPr>
                          <m:t>𝐵𝐶</m:t>
                        </m:r>
                      </m:e>
                      <m:sup>
                        <m:r>
                          <a:rPr lang="en-US" altLang="en-US" sz="2000" i="1">
                            <a:solidFill>
                              <a:srgbClr val="000000"/>
                            </a:solidFill>
                            <a:latin typeface="Cambria Math" panose="02040503050406030204" pitchFamily="18" charset="0"/>
                          </a:rPr>
                          <m:t>2</m:t>
                        </m:r>
                      </m:sup>
                    </m:sSup>
                    <m:r>
                      <a:rPr lang="en-US" altLang="en-US" sz="2000" i="1">
                        <a:solidFill>
                          <a:srgbClr val="000000"/>
                        </a:solidFill>
                        <a:latin typeface="Cambria Math" panose="02040503050406030204" pitchFamily="18" charset="0"/>
                      </a:rPr>
                      <m:t>−</m:t>
                    </m:r>
                    <m:sSup>
                      <m:sSupPr>
                        <m:ctrlPr>
                          <a:rPr lang="en-US" altLang="en-US" sz="2000" i="1">
                            <a:solidFill>
                              <a:srgbClr val="000000"/>
                            </a:solidFill>
                            <a:latin typeface="Cambria Math" panose="02040503050406030204" pitchFamily="18" charset="0"/>
                          </a:rPr>
                        </m:ctrlPr>
                      </m:sSupPr>
                      <m:e>
                        <m:r>
                          <a:rPr lang="en-US" altLang="en-US" sz="2000" i="1">
                            <a:solidFill>
                              <a:srgbClr val="000000"/>
                            </a:solidFill>
                            <a:latin typeface="Cambria Math" panose="02040503050406030204" pitchFamily="18" charset="0"/>
                            <a:ea typeface="MJXc-TeX-math-I"/>
                          </a:rPr>
                          <m:t>𝐴</m:t>
                        </m:r>
                        <m:r>
                          <a:rPr lang="en-US" altLang="en-US" sz="2000" b="0" i="1" smtClean="0">
                            <a:solidFill>
                              <a:srgbClr val="000000"/>
                            </a:solidFill>
                            <a:latin typeface="Cambria Math" panose="02040503050406030204" pitchFamily="18" charset="0"/>
                            <a:ea typeface="MJXc-TeX-math-I"/>
                          </a:rPr>
                          <m:t>𝐵</m:t>
                        </m:r>
                      </m:e>
                      <m:sup>
                        <m:r>
                          <a:rPr lang="en-US" altLang="en-US" sz="2000" i="1">
                            <a:solidFill>
                              <a:srgbClr val="000000"/>
                            </a:solidFill>
                            <a:latin typeface="Cambria Math" panose="02040503050406030204" pitchFamily="18" charset="0"/>
                          </a:rPr>
                          <m:t>2</m:t>
                        </m:r>
                      </m:sup>
                    </m:sSup>
                    <m:r>
                      <a:rPr lang="en-US" altLang="en-US" sz="2000">
                        <a:solidFill>
                          <a:srgbClr val="000000"/>
                        </a:solidFill>
                        <a:latin typeface="Cambria Math" panose="02040503050406030204" pitchFamily="18" charset="0"/>
                      </a:rPr>
                      <m:t>=</m:t>
                    </m:r>
                    <m:sSup>
                      <m:sSupPr>
                        <m:ctrlPr>
                          <a:rPr lang="en-US" altLang="en-US" sz="2000" i="1">
                            <a:solidFill>
                              <a:srgbClr val="000000"/>
                            </a:solidFill>
                            <a:latin typeface="Cambria Math" panose="02040503050406030204" pitchFamily="18" charset="0"/>
                          </a:rPr>
                        </m:ctrlPr>
                      </m:sSupPr>
                      <m:e>
                        <m:r>
                          <a:rPr lang="en-US" altLang="en-US" sz="2000" i="1">
                            <a:solidFill>
                              <a:srgbClr val="000000"/>
                            </a:solidFill>
                            <a:latin typeface="Cambria Math" panose="02040503050406030204" pitchFamily="18" charset="0"/>
                            <a:ea typeface="MJXc-TeX-math-I"/>
                          </a:rPr>
                          <m:t>𝐴</m:t>
                        </m:r>
                        <m:r>
                          <a:rPr lang="en-US" altLang="en-US" sz="2000" b="0" i="1" smtClean="0">
                            <a:solidFill>
                              <a:srgbClr val="000000"/>
                            </a:solidFill>
                            <a:latin typeface="Cambria Math" panose="02040503050406030204" pitchFamily="18" charset="0"/>
                            <a:ea typeface="MJXc-TeX-math-I"/>
                          </a:rPr>
                          <m:t>𝐶</m:t>
                        </m:r>
                      </m:e>
                      <m:sup>
                        <m:r>
                          <a:rPr lang="en-US" altLang="en-US" sz="2000" i="1">
                            <a:solidFill>
                              <a:srgbClr val="000000"/>
                            </a:solidFill>
                            <a:latin typeface="Cambria Math" panose="02040503050406030204" pitchFamily="18" charset="0"/>
                          </a:rPr>
                          <m:t>2</m:t>
                        </m:r>
                      </m:sup>
                    </m:sSup>
                  </m:oMath>
                </a14:m>
                <a:endParaRPr kumimoji="0" lang="en-US" altLang="en-US" sz="2000" b="0" i="0" u="none" strike="noStrike" cap="none" normalizeH="0" baseline="0" smtClean="0">
                  <a:ln>
                    <a:noFill/>
                  </a:ln>
                  <a:solidFill>
                    <a:srgbClr val="000000"/>
                  </a:solidFill>
                  <a:effectLst/>
                  <a:latin typeface="Arial" panose="020B0604020202020204" pitchFamily="34" charset="0"/>
                  <a:ea typeface="OpenSans"/>
                </a:endParaRPr>
              </a:p>
            </p:txBody>
          </p:sp>
        </mc:Choice>
        <mc:Fallback>
          <p:sp>
            <p:nvSpPr>
              <p:cNvPr id="16" name="Rectangle 1"/>
              <p:cNvSpPr>
                <a:spLocks noRot="1" noChangeAspect="1" noMove="1" noResize="1" noEditPoints="1" noAdjustHandles="1" noChangeArrowheads="1" noChangeShapeType="1" noTextEdit="1"/>
              </p:cNvSpPr>
              <p:nvPr/>
            </p:nvSpPr>
            <p:spPr bwMode="auto">
              <a:xfrm>
                <a:off x="1041696" y="2062144"/>
                <a:ext cx="2695418" cy="2554545"/>
              </a:xfrm>
              <a:prstGeom prst="rect">
                <a:avLst/>
              </a:prstGeom>
              <a:blipFill>
                <a:blip r:embed="rId5"/>
                <a:stretch>
                  <a:fillRect l="-5882" b="-310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950636" y="1049208"/>
                <a:ext cx="7668962" cy="1015663"/>
              </a:xfrm>
              <a:prstGeom prst="rect">
                <a:avLst/>
              </a:prstGeom>
            </p:spPr>
            <p:txBody>
              <a:bodyPr wrap="square">
                <a:spAutoFit/>
              </a:bodyPr>
              <a:lstStyle/>
              <a:p>
                <a:pPr lvl="0" eaLnBrk="0" fontAlgn="base" hangingPunct="0">
                  <a:lnSpc>
                    <a:spcPct val="150000"/>
                  </a:lnSpc>
                  <a:spcBef>
                    <a:spcPct val="0"/>
                  </a:spcBef>
                  <a:spcAft>
                    <a:spcPct val="0"/>
                  </a:spcAft>
                  <a:buClrTx/>
                </a:pPr>
                <a:r>
                  <a:rPr lang="en-US" altLang="en-US" sz="2000">
                    <a:latin typeface="Arial" panose="020B0604020202020204" pitchFamily="34" charset="0"/>
                    <a:ea typeface="OpenSans"/>
                  </a:rPr>
                  <a:t>Cho tam giác </a:t>
                </a:r>
                <a14:m>
                  <m:oMath xmlns:m="http://schemas.openxmlformats.org/officeDocument/2006/math">
                    <m:r>
                      <a:rPr lang="en-US" altLang="en-US" sz="2000" i="1" smtClean="0">
                        <a:latin typeface="Cambria Math" panose="02040503050406030204" pitchFamily="18" charset="0"/>
                        <a:ea typeface="OpenSans"/>
                      </a:rPr>
                      <m:t>𝐴𝐵𝐶</m:t>
                    </m:r>
                  </m:oMath>
                </a14:m>
                <a:r>
                  <a:rPr lang="en-US" altLang="en-US" sz="2000">
                    <a:latin typeface="Arial" panose="020B0604020202020204" pitchFamily="34" charset="0"/>
                    <a:ea typeface="OpenSans"/>
                  </a:rPr>
                  <a:t> vuông tại </a:t>
                </a:r>
                <a14:m>
                  <m:oMath xmlns:m="http://schemas.openxmlformats.org/officeDocument/2006/math">
                    <m:r>
                      <a:rPr lang="en-US" altLang="en-US" sz="2000" i="1" smtClean="0">
                        <a:latin typeface="Cambria Math" panose="02040503050406030204" pitchFamily="18" charset="0"/>
                        <a:ea typeface="OpenSans"/>
                      </a:rPr>
                      <m:t>𝐴</m:t>
                    </m:r>
                  </m:oMath>
                </a14:m>
                <a:r>
                  <a:rPr lang="en-US" altLang="en-US" sz="2000">
                    <a:latin typeface="Arial" panose="020B0604020202020204" pitchFamily="34" charset="0"/>
                    <a:ea typeface="OpenSans"/>
                  </a:rPr>
                  <a:t>. Trong các khẳng định sau đây, khẳng định nào đúng, khẳng định </a:t>
                </a:r>
                <a:r>
                  <a:rPr lang="en-US" altLang="en-US" sz="2000">
                    <a:latin typeface="Arial" panose="020B0604020202020204" pitchFamily="34" charset="0"/>
                    <a:ea typeface="OpenSans"/>
                  </a:rPr>
                  <a:t>nào </a:t>
                </a:r>
                <a:r>
                  <a:rPr lang="en-US" altLang="en-US" sz="2000" smtClean="0">
                    <a:latin typeface="Arial" panose="020B0604020202020204" pitchFamily="34" charset="0"/>
                    <a:ea typeface="OpenSans"/>
                  </a:rPr>
                  <a:t>sai?</a:t>
                </a:r>
                <a:endParaRPr lang="en-US" altLang="en-US" sz="2000">
                  <a:solidFill>
                    <a:srgbClr val="191919"/>
                  </a:solidFill>
                  <a:latin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950636" y="1049208"/>
                <a:ext cx="7668962" cy="1015663"/>
              </a:xfrm>
              <a:prstGeom prst="rect">
                <a:avLst/>
              </a:prstGeom>
              <a:blipFill>
                <a:blip r:embed="rId6"/>
                <a:stretch>
                  <a:fillRect l="-874" b="-4192"/>
                </a:stretch>
              </a:blipFill>
            </p:spPr>
            <p:txBody>
              <a:bodyPr/>
              <a:lstStyle/>
              <a:p>
                <a:r>
                  <a:rPr lang="en-US">
                    <a:noFill/>
                  </a:rPr>
                  <a:t> </a:t>
                </a:r>
              </a:p>
            </p:txBody>
          </p:sp>
        </mc:Fallback>
      </mc:AlternateContent>
      <p:pic>
        <p:nvPicPr>
          <p:cNvPr id="19" name="Picture 18"/>
          <p:cNvPicPr>
            <a:picLocks noChangeAspect="1"/>
          </p:cNvPicPr>
          <p:nvPr/>
        </p:nvPicPr>
        <p:blipFill>
          <a:blip r:embed="rId7"/>
          <a:stretch>
            <a:fillRect/>
          </a:stretch>
        </p:blipFill>
        <p:spPr>
          <a:xfrm>
            <a:off x="3957241" y="2841272"/>
            <a:ext cx="428409" cy="407411"/>
          </a:xfrm>
          <a:prstGeom prst="rect">
            <a:avLst/>
          </a:prstGeom>
        </p:spPr>
      </p:pic>
      <p:pic>
        <p:nvPicPr>
          <p:cNvPr id="20" name="Picture 19"/>
          <p:cNvPicPr>
            <a:picLocks noChangeAspect="1"/>
          </p:cNvPicPr>
          <p:nvPr/>
        </p:nvPicPr>
        <p:blipFill>
          <a:blip r:embed="rId8"/>
          <a:stretch>
            <a:fillRect/>
          </a:stretch>
        </p:blipFill>
        <p:spPr>
          <a:xfrm>
            <a:off x="3960452" y="2150343"/>
            <a:ext cx="425198" cy="389097"/>
          </a:xfrm>
          <a:prstGeom prst="rect">
            <a:avLst/>
          </a:prstGeom>
        </p:spPr>
      </p:pic>
      <p:pic>
        <p:nvPicPr>
          <p:cNvPr id="21" name="Picture 20"/>
          <p:cNvPicPr>
            <a:picLocks noChangeAspect="1"/>
          </p:cNvPicPr>
          <p:nvPr/>
        </p:nvPicPr>
        <p:blipFill>
          <a:blip r:embed="rId8"/>
          <a:stretch>
            <a:fillRect/>
          </a:stretch>
        </p:blipFill>
        <p:spPr>
          <a:xfrm>
            <a:off x="3960452" y="3550515"/>
            <a:ext cx="425198" cy="389097"/>
          </a:xfrm>
          <a:prstGeom prst="rect">
            <a:avLst/>
          </a:prstGeom>
        </p:spPr>
      </p:pic>
      <p:pic>
        <p:nvPicPr>
          <p:cNvPr id="22" name="Picture 21"/>
          <p:cNvPicPr>
            <a:picLocks noChangeAspect="1"/>
          </p:cNvPicPr>
          <p:nvPr/>
        </p:nvPicPr>
        <p:blipFill>
          <a:blip r:embed="rId7"/>
          <a:stretch>
            <a:fillRect/>
          </a:stretch>
        </p:blipFill>
        <p:spPr>
          <a:xfrm>
            <a:off x="3957241" y="4160209"/>
            <a:ext cx="428409" cy="407411"/>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5064048" y="2212129"/>
                <a:ext cx="3013028" cy="1015663"/>
              </a:xfrm>
              <a:prstGeom prst="rect">
                <a:avLst/>
              </a:prstGeom>
            </p:spPr>
            <p:txBody>
              <a:bodyPr wrap="square">
                <a:spAutoFit/>
              </a:bodyPr>
              <a:lstStyle/>
              <a:p>
                <a:pPr algn="just">
                  <a:lnSpc>
                    <a:spcPct val="150000"/>
                  </a:lnSpc>
                  <a:spcBef>
                    <a:spcPts val="600"/>
                  </a:spcBef>
                  <a:spcAft>
                    <a:spcPts val="600"/>
                  </a:spcAft>
                </a:pPr>
                <a14:m>
                  <m:oMath xmlns:m="http://schemas.openxmlformats.org/officeDocument/2006/math">
                    <m:r>
                      <a:rPr lang="fr-FR" sz="2000" i="1" smtClean="0">
                        <a:solidFill>
                          <a:srgbClr val="C00000"/>
                        </a:solidFill>
                        <a:latin typeface="+mn-lt"/>
                        <a:ea typeface="Calibri" panose="020F0502020204030204" pitchFamily="34" charset="0"/>
                        <a:cs typeface="Times New Roman" panose="02020603050405020304" pitchFamily="18" charset="0"/>
                      </a:rPr>
                      <m:t>∆</m:t>
                    </m:r>
                    <m:r>
                      <a:rPr lang="fr-FR" sz="2000" i="1" smtClean="0">
                        <a:solidFill>
                          <a:srgbClr val="C00000"/>
                        </a:solidFill>
                        <a:latin typeface="+mn-lt"/>
                        <a:ea typeface="Calibri" panose="020F0502020204030204" pitchFamily="34" charset="0"/>
                        <a:cs typeface="Times New Roman" panose="02020603050405020304" pitchFamily="18" charset="0"/>
                      </a:rPr>
                      <m:t>𝐴𝐵𝐶</m:t>
                    </m:r>
                  </m:oMath>
                </a14:m>
                <a:r>
                  <a:rPr lang="fr-FR" sz="2000">
                    <a:solidFill>
                      <a:srgbClr val="C00000"/>
                    </a:solidFill>
                    <a:effectLst/>
                    <a:latin typeface="+mn-lt"/>
                    <a:ea typeface="Calibri" panose="020F0502020204030204" pitchFamily="34" charset="0"/>
                    <a:cs typeface="Times New Roman" panose="02020603050405020304" pitchFamily="18" charset="0"/>
                  </a:rPr>
                  <a:t> vuông tại </a:t>
                </a:r>
                <a14:m>
                  <m:oMath xmlns:m="http://schemas.openxmlformats.org/officeDocument/2006/math">
                    <m:r>
                      <a:rPr lang="fr-FR" sz="2000" i="1">
                        <a:solidFill>
                          <a:srgbClr val="C00000"/>
                        </a:solidFill>
                        <a:effectLst/>
                        <a:latin typeface="+mn-lt"/>
                        <a:ea typeface="Calibri" panose="020F0502020204030204" pitchFamily="34" charset="0"/>
                        <a:cs typeface="Times New Roman" panose="02020603050405020304" pitchFamily="18" charset="0"/>
                      </a:rPr>
                      <m:t>𝐴</m:t>
                    </m:r>
                  </m:oMath>
                </a14:m>
                <a:r>
                  <a:rPr lang="fr-FR" sz="2000">
                    <a:solidFill>
                      <a:srgbClr val="C00000"/>
                    </a:solidFill>
                    <a:effectLst/>
                    <a:latin typeface="+mn-lt"/>
                    <a:ea typeface="Calibri" panose="020F0502020204030204" pitchFamily="34" charset="0"/>
                    <a:cs typeface="Times New Roman" panose="02020603050405020304" pitchFamily="18" charset="0"/>
                  </a:rPr>
                  <a:t> thì có </a:t>
                </a:r>
                <a14:m>
                  <m:oMath xmlns:m="http://schemas.openxmlformats.org/officeDocument/2006/math">
                    <m:r>
                      <a:rPr lang="fr-FR" sz="2000" i="1">
                        <a:solidFill>
                          <a:srgbClr val="C00000"/>
                        </a:solidFill>
                        <a:effectLst/>
                        <a:latin typeface="+mn-lt"/>
                        <a:ea typeface="Calibri" panose="020F0502020204030204" pitchFamily="34" charset="0"/>
                        <a:cs typeface="Times New Roman" panose="02020603050405020304" pitchFamily="18" charset="0"/>
                      </a:rPr>
                      <m:t>𝐵𝐶</m:t>
                    </m:r>
                  </m:oMath>
                </a14:m>
                <a:r>
                  <a:rPr lang="fr-FR" sz="2000">
                    <a:solidFill>
                      <a:srgbClr val="C00000"/>
                    </a:solidFill>
                    <a:effectLst/>
                    <a:latin typeface="+mn-lt"/>
                    <a:ea typeface="Calibri" panose="020F0502020204030204" pitchFamily="34" charset="0"/>
                    <a:cs typeface="Times New Roman" panose="02020603050405020304" pitchFamily="18" charset="0"/>
                  </a:rPr>
                  <a:t> là </a:t>
                </a:r>
                <a:r>
                  <a:rPr lang="fr-FR" sz="2000">
                    <a:solidFill>
                      <a:srgbClr val="C00000"/>
                    </a:solidFill>
                    <a:effectLst/>
                    <a:latin typeface="+mn-lt"/>
                    <a:ea typeface="Calibri" panose="020F0502020204030204" pitchFamily="34" charset="0"/>
                    <a:cs typeface="Times New Roman" panose="02020603050405020304" pitchFamily="18" charset="0"/>
                  </a:rPr>
                  <a:t>cạnh </a:t>
                </a:r>
                <a:r>
                  <a:rPr lang="fr-FR" sz="2000" smtClean="0">
                    <a:solidFill>
                      <a:srgbClr val="C00000"/>
                    </a:solidFill>
                    <a:effectLst/>
                    <a:latin typeface="+mn-lt"/>
                    <a:ea typeface="Calibri" panose="020F0502020204030204" pitchFamily="34" charset="0"/>
                    <a:cs typeface="Times New Roman" panose="02020603050405020304" pitchFamily="18" charset="0"/>
                  </a:rPr>
                  <a:t>huyền</a:t>
                </a:r>
                <a:r>
                  <a:rPr lang="fr-FR" sz="2000">
                    <a:solidFill>
                      <a:srgbClr val="C00000"/>
                    </a:solidFill>
                    <a:effectLst/>
                    <a:latin typeface="+mn-lt"/>
                    <a:ea typeface="Calibri" panose="020F0502020204030204" pitchFamily="34" charset="0"/>
                    <a:cs typeface="Times New Roman" panose="02020603050405020304" pitchFamily="18" charset="0"/>
                  </a:rPr>
                  <a:t>.</a:t>
                </a:r>
                <a:endParaRPr lang="en-US" sz="2000">
                  <a:solidFill>
                    <a:srgbClr val="C00000"/>
                  </a:solidFill>
                  <a:effectLst/>
                  <a:latin typeface="+mn-lt"/>
                  <a:ea typeface="Arial" panose="020B060402020202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5064048" y="2212129"/>
                <a:ext cx="3013028" cy="1015663"/>
              </a:xfrm>
              <a:prstGeom prst="rect">
                <a:avLst/>
              </a:prstGeom>
              <a:blipFill>
                <a:blip r:embed="rId9"/>
                <a:stretch>
                  <a:fillRect r="-2024" b="-4819"/>
                </a:stretch>
              </a:blipFill>
            </p:spPr>
            <p:txBody>
              <a:bodyPr/>
              <a:lstStyle/>
              <a:p>
                <a:r>
                  <a:rPr lang="en-US">
                    <a:noFill/>
                  </a:rPr>
                  <a:t> </a:t>
                </a:r>
              </a:p>
            </p:txBody>
          </p:sp>
        </mc:Fallback>
      </mc:AlternateContent>
    </p:spTree>
    <p:extLst>
      <p:ext uri="{BB962C8B-B14F-4D97-AF65-F5344CB8AC3E}">
        <p14:creationId xmlns:p14="http://schemas.microsoft.com/office/powerpoint/2010/main" val="1011042335"/>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randombar(horizont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Effect transition="in" filter="fad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500" fill="hold"/>
                                        <p:tgtEl>
                                          <p:spTgt spid="19"/>
                                        </p:tgtEl>
                                        <p:attrNameLst>
                                          <p:attrName>ppt_w</p:attrName>
                                        </p:attrNameLst>
                                      </p:cBhvr>
                                      <p:tavLst>
                                        <p:tav tm="0">
                                          <p:val>
                                            <p:fltVal val="0"/>
                                          </p:val>
                                        </p:tav>
                                        <p:tav tm="100000">
                                          <p:val>
                                            <p:strVal val="#ppt_w"/>
                                          </p:val>
                                        </p:tav>
                                      </p:tavLst>
                                    </p:anim>
                                    <p:anim calcmode="lin" valueType="num">
                                      <p:cBhvr>
                                        <p:cTn id="37" dur="500" fill="hold"/>
                                        <p:tgtEl>
                                          <p:spTgt spid="19"/>
                                        </p:tgtEl>
                                        <p:attrNameLst>
                                          <p:attrName>ppt_h</p:attrName>
                                        </p:attrNameLst>
                                      </p:cBhvr>
                                      <p:tavLst>
                                        <p:tav tm="0">
                                          <p:val>
                                            <p:fltVal val="0"/>
                                          </p:val>
                                        </p:tav>
                                        <p:tav tm="100000">
                                          <p:val>
                                            <p:strVal val="#ppt_h"/>
                                          </p:val>
                                        </p:tav>
                                      </p:tavLst>
                                    </p:anim>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p:cTn id="43" dur="500" fill="hold"/>
                                        <p:tgtEl>
                                          <p:spTgt spid="21"/>
                                        </p:tgtEl>
                                        <p:attrNameLst>
                                          <p:attrName>ppt_w</p:attrName>
                                        </p:attrNameLst>
                                      </p:cBhvr>
                                      <p:tavLst>
                                        <p:tav tm="0">
                                          <p:val>
                                            <p:fltVal val="0"/>
                                          </p:val>
                                        </p:tav>
                                        <p:tav tm="100000">
                                          <p:val>
                                            <p:strVal val="#ppt_w"/>
                                          </p:val>
                                        </p:tav>
                                      </p:tavLst>
                                    </p:anim>
                                    <p:anim calcmode="lin" valueType="num">
                                      <p:cBhvr>
                                        <p:cTn id="44" dur="500" fill="hold"/>
                                        <p:tgtEl>
                                          <p:spTgt spid="21"/>
                                        </p:tgtEl>
                                        <p:attrNameLst>
                                          <p:attrName>ppt_h</p:attrName>
                                        </p:attrNameLst>
                                      </p:cBhvr>
                                      <p:tavLst>
                                        <p:tav tm="0">
                                          <p:val>
                                            <p:fltVal val="0"/>
                                          </p:val>
                                        </p:tav>
                                        <p:tav tm="100000">
                                          <p:val>
                                            <p:strVal val="#ppt_h"/>
                                          </p:val>
                                        </p:tav>
                                      </p:tavLst>
                                    </p:anim>
                                    <p:animEffect transition="in" filter="fade">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22"/>
                                        </p:tgtEl>
                                        <p:attrNameLst>
                                          <p:attrName>style.visibility</p:attrName>
                                        </p:attrNameLst>
                                      </p:cBhvr>
                                      <p:to>
                                        <p:strVal val="visible"/>
                                      </p:to>
                                    </p:set>
                                    <p:anim calcmode="lin" valueType="num">
                                      <p:cBhvr>
                                        <p:cTn id="50" dur="500" fill="hold"/>
                                        <p:tgtEl>
                                          <p:spTgt spid="22"/>
                                        </p:tgtEl>
                                        <p:attrNameLst>
                                          <p:attrName>ppt_w</p:attrName>
                                        </p:attrNameLst>
                                      </p:cBhvr>
                                      <p:tavLst>
                                        <p:tav tm="0">
                                          <p:val>
                                            <p:fltVal val="0"/>
                                          </p:val>
                                        </p:tav>
                                        <p:tav tm="100000">
                                          <p:val>
                                            <p:strVal val="#ppt_w"/>
                                          </p:val>
                                        </p:tav>
                                      </p:tavLst>
                                    </p:anim>
                                    <p:anim calcmode="lin" valueType="num">
                                      <p:cBhvr>
                                        <p:cTn id="51" dur="500" fill="hold"/>
                                        <p:tgtEl>
                                          <p:spTgt spid="22"/>
                                        </p:tgtEl>
                                        <p:attrNameLst>
                                          <p:attrName>ppt_h</p:attrName>
                                        </p:attrNameLst>
                                      </p:cBhvr>
                                      <p:tavLst>
                                        <p:tav tm="0">
                                          <p:val>
                                            <p:fltVal val="0"/>
                                          </p:val>
                                        </p:tav>
                                        <p:tav tm="100000">
                                          <p:val>
                                            <p:strVal val="#ppt_h"/>
                                          </p:val>
                                        </p:tav>
                                      </p:tavLst>
                                    </p:anim>
                                    <p:animEffect transition="in" filter="fade">
                                      <p:cBhvr>
                                        <p:cTn id="5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P spid="4"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flipH="1">
            <a:off x="7842163" y="3901340"/>
            <a:ext cx="1013414" cy="980021"/>
          </a:xfrm>
          <a:prstGeom prst="rect">
            <a:avLst/>
          </a:prstGeom>
        </p:spPr>
      </p:pic>
      <p:sp>
        <p:nvSpPr>
          <p:cNvPr id="7" name="Google Shape;3331;p61"/>
          <p:cNvSpPr txBox="1"/>
          <p:nvPr/>
        </p:nvSpPr>
        <p:spPr>
          <a:xfrm flipH="1">
            <a:off x="3312078" y="416299"/>
            <a:ext cx="2949862"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rPr>
              <a:t>Bài 9.18 (SGK – tr.97)</a:t>
            </a:r>
            <a:endParaRPr kumimoji="0" lang="en-US" sz="2000" b="0" i="0" u="none" strike="noStrike" kern="0" cap="none" spc="0" normalizeH="0" baseline="0" noProof="0" dirty="0" smtClean="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a:stretch>
            <a:fillRect/>
          </a:stretch>
        </p:blipFill>
        <p:spPr>
          <a:xfrm>
            <a:off x="3312078" y="3551396"/>
            <a:ext cx="428409" cy="407411"/>
          </a:xfrm>
          <a:prstGeom prst="rect">
            <a:avLst/>
          </a:prstGeom>
        </p:spPr>
      </p:pic>
      <p:pic>
        <p:nvPicPr>
          <p:cNvPr id="13" name="Picture 12"/>
          <p:cNvPicPr>
            <a:picLocks noChangeAspect="1"/>
          </p:cNvPicPr>
          <p:nvPr/>
        </p:nvPicPr>
        <p:blipFill>
          <a:blip r:embed="rId5"/>
          <a:stretch>
            <a:fillRect/>
          </a:stretch>
        </p:blipFill>
        <p:spPr>
          <a:xfrm>
            <a:off x="3315289" y="2165666"/>
            <a:ext cx="425198" cy="389097"/>
          </a:xfrm>
          <a:prstGeom prst="rect">
            <a:avLst/>
          </a:prstGeom>
        </p:spPr>
      </p:pic>
      <p:pic>
        <p:nvPicPr>
          <p:cNvPr id="14" name="Picture 13"/>
          <p:cNvPicPr>
            <a:picLocks noChangeAspect="1"/>
          </p:cNvPicPr>
          <p:nvPr/>
        </p:nvPicPr>
        <p:blipFill>
          <a:blip r:embed="rId5"/>
          <a:stretch>
            <a:fillRect/>
          </a:stretch>
        </p:blipFill>
        <p:spPr>
          <a:xfrm>
            <a:off x="3315289" y="2858531"/>
            <a:ext cx="425198" cy="389097"/>
          </a:xfrm>
          <a:prstGeom prst="rect">
            <a:avLst/>
          </a:prstGeom>
        </p:spPr>
      </p:pic>
      <p:pic>
        <p:nvPicPr>
          <p:cNvPr id="15" name="Picture 14"/>
          <p:cNvPicPr>
            <a:picLocks noChangeAspect="1"/>
          </p:cNvPicPr>
          <p:nvPr/>
        </p:nvPicPr>
        <p:blipFill>
          <a:blip r:embed="rId4"/>
          <a:stretch>
            <a:fillRect/>
          </a:stretch>
        </p:blipFill>
        <p:spPr>
          <a:xfrm>
            <a:off x="3312078" y="4271292"/>
            <a:ext cx="428409" cy="407411"/>
          </a:xfrm>
          <a:prstGeom prst="rect">
            <a:avLst/>
          </a:prstGeom>
        </p:spPr>
      </p:pic>
      <p:sp>
        <p:nvSpPr>
          <p:cNvPr id="3" name="Rectangle 2"/>
          <p:cNvSpPr/>
          <p:nvPr/>
        </p:nvSpPr>
        <p:spPr>
          <a:xfrm>
            <a:off x="4435661" y="2021113"/>
            <a:ext cx="4076967" cy="1269578"/>
          </a:xfrm>
          <a:prstGeom prst="rect">
            <a:avLst/>
          </a:prstGeom>
        </p:spPr>
        <p:txBody>
          <a:bodyPr wrap="square">
            <a:spAutoFit/>
          </a:bodyPr>
          <a:lstStyle/>
          <a:p>
            <a:pPr algn="just">
              <a:lnSpc>
                <a:spcPct val="150000"/>
              </a:lnSpc>
              <a:spcBef>
                <a:spcPts val="600"/>
              </a:spcBef>
              <a:spcAft>
                <a:spcPts val="600"/>
              </a:spcAft>
            </a:pPr>
            <a:r>
              <a:rPr lang="fr-FR" sz="1700">
                <a:solidFill>
                  <a:srgbClr val="C00000"/>
                </a:solidFill>
                <a:latin typeface="+mj-lt"/>
                <a:ea typeface="Calibri" panose="020F0502020204030204" pitchFamily="34" charset="0"/>
                <a:cs typeface="Times New Roman" panose="02020603050405020304" pitchFamily="18" charset="0"/>
              </a:rPr>
              <a:t>không thỏa mãn bất đẳng thức tam giác nên không thể là độ dài ba cạnh của một tam giác.</a:t>
            </a:r>
            <a:endParaRPr lang="en-US" sz="1700">
              <a:solidFill>
                <a:srgbClr val="C00000"/>
              </a:solidFill>
              <a:effectLst/>
              <a:latin typeface="+mj-lt"/>
              <a:ea typeface="Arial" panose="020B0604020202020204" pitchFamily="34" charset="0"/>
              <a:cs typeface="Times New Roman" panose="02020603050405020304" pitchFamily="18" charset="0"/>
            </a:endParaRPr>
          </a:p>
        </p:txBody>
      </p:sp>
      <p:sp>
        <p:nvSpPr>
          <p:cNvPr id="9" name="Left Brace 8"/>
          <p:cNvSpPr/>
          <p:nvPr/>
        </p:nvSpPr>
        <p:spPr>
          <a:xfrm flipH="1">
            <a:off x="3970509" y="2106275"/>
            <a:ext cx="326005" cy="114989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ectangle 15"/>
          <p:cNvSpPr/>
          <p:nvPr/>
        </p:nvSpPr>
        <p:spPr>
          <a:xfrm>
            <a:off x="389614" y="4086970"/>
            <a:ext cx="248738" cy="2862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83920" y="4653181"/>
            <a:ext cx="248738" cy="2862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9" name="Rectangle 18"/>
              <p:cNvSpPr/>
              <p:nvPr/>
            </p:nvSpPr>
            <p:spPr>
              <a:xfrm>
                <a:off x="574742" y="1833629"/>
                <a:ext cx="4572000" cy="2845074"/>
              </a:xfrm>
              <a:prstGeom prst="rect">
                <a:avLst/>
              </a:prstGeom>
            </p:spPr>
            <p:txBody>
              <a:bodyPr>
                <a:spAutoFit/>
              </a:bodyPr>
              <a:lstStyle/>
              <a:p>
                <a:pPr lvl="0" eaLnBrk="0" fontAlgn="base" hangingPunct="0">
                  <a:lnSpc>
                    <a:spcPct val="229000"/>
                  </a:lnSpc>
                  <a:spcBef>
                    <a:spcPct val="0"/>
                  </a:spcBef>
                  <a:spcAft>
                    <a:spcPct val="0"/>
                  </a:spcAft>
                  <a:buClrTx/>
                </a:pPr>
                <a:r>
                  <a:rPr lang="vi-VN" altLang="en-US" sz="2000">
                    <a:latin typeface="Arial" panose="020B0604020202020204" pitchFamily="34" charset="0"/>
                    <a:ea typeface="OpenSans"/>
                  </a:rPr>
                  <a:t>a) </a:t>
                </a:r>
                <a14:m>
                  <m:oMath xmlns:m="http://schemas.openxmlformats.org/officeDocument/2006/math">
                    <m:r>
                      <a:rPr lang="vi-VN" altLang="en-US" sz="2000" i="1">
                        <a:latin typeface="Cambria Math" panose="02040503050406030204" pitchFamily="18" charset="0"/>
                        <a:ea typeface="OpenSans"/>
                      </a:rPr>
                      <m:t>1</m:t>
                    </m:r>
                    <m:r>
                      <a:rPr lang="vi-VN" altLang="en-US" sz="2000" i="1">
                        <a:latin typeface="Cambria Math" panose="02040503050406030204" pitchFamily="18" charset="0"/>
                        <a:ea typeface="OpenSans"/>
                      </a:rPr>
                      <m:t>𝑐𝑚</m:t>
                    </m:r>
                    <m:r>
                      <a:rPr lang="vi-VN" altLang="en-US" sz="2000" i="1">
                        <a:latin typeface="Cambria Math" panose="02040503050406030204" pitchFamily="18" charset="0"/>
                        <a:ea typeface="OpenSans"/>
                      </a:rPr>
                      <m:t>, 1</m:t>
                    </m:r>
                    <m:r>
                      <a:rPr lang="vi-VN" altLang="en-US" sz="2000" i="1">
                        <a:latin typeface="Cambria Math" panose="02040503050406030204" pitchFamily="18" charset="0"/>
                        <a:ea typeface="OpenSans"/>
                      </a:rPr>
                      <m:t>𝑐𝑚</m:t>
                    </m:r>
                    <m:r>
                      <a:rPr lang="vi-VN" altLang="en-US" sz="2000" i="1">
                        <a:latin typeface="Cambria Math" panose="02040503050406030204" pitchFamily="18" charset="0"/>
                        <a:ea typeface="OpenSans"/>
                      </a:rPr>
                      <m:t>, </m:t>
                    </m:r>
                    <m:r>
                      <a:rPr lang="vi-VN" altLang="en-US" sz="2000" i="1">
                        <a:latin typeface="Cambria Math" panose="02040503050406030204" pitchFamily="18" charset="0"/>
                        <a:ea typeface="OpenSans"/>
                      </a:rPr>
                      <m:t>2</m:t>
                    </m:r>
                    <m:r>
                      <a:rPr lang="vi-VN" altLang="en-US" sz="2000" i="1">
                        <a:latin typeface="Cambria Math" panose="02040503050406030204" pitchFamily="18" charset="0"/>
                        <a:ea typeface="OpenSans"/>
                      </a:rPr>
                      <m:t>𝑐𝑚</m:t>
                    </m:r>
                  </m:oMath>
                </a14:m>
                <a:endParaRPr lang="vi-VN" altLang="en-US" sz="2000">
                  <a:latin typeface="Arial" panose="020B0604020202020204" pitchFamily="34" charset="0"/>
                  <a:ea typeface="OpenSans"/>
                </a:endParaRPr>
              </a:p>
              <a:p>
                <a:pPr lvl="0" eaLnBrk="0" fontAlgn="base" hangingPunct="0">
                  <a:lnSpc>
                    <a:spcPct val="229000"/>
                  </a:lnSpc>
                  <a:spcBef>
                    <a:spcPct val="0"/>
                  </a:spcBef>
                  <a:spcAft>
                    <a:spcPct val="0"/>
                  </a:spcAft>
                  <a:buClrTx/>
                </a:pPr>
                <a:r>
                  <a:rPr lang="vi-VN" altLang="en-US" sz="2000">
                    <a:latin typeface="Arial" panose="020B0604020202020204" pitchFamily="34" charset="0"/>
                    <a:ea typeface="OpenSans"/>
                  </a:rPr>
                  <a:t>b) </a:t>
                </a:r>
                <a14:m>
                  <m:oMath xmlns:m="http://schemas.openxmlformats.org/officeDocument/2006/math">
                    <m:r>
                      <a:rPr lang="vi-VN" altLang="en-US" sz="2000" i="1">
                        <a:latin typeface="Cambria Math" panose="02040503050406030204" pitchFamily="18" charset="0"/>
                        <a:ea typeface="OpenSans"/>
                      </a:rPr>
                      <m:t>2</m:t>
                    </m:r>
                    <m:r>
                      <a:rPr lang="vi-VN" altLang="en-US" sz="2000" i="1">
                        <a:latin typeface="Cambria Math" panose="02040503050406030204" pitchFamily="18" charset="0"/>
                        <a:ea typeface="OpenSans"/>
                      </a:rPr>
                      <m:t>𝑐𝑚</m:t>
                    </m:r>
                    <m:r>
                      <a:rPr lang="vi-VN" altLang="en-US" sz="2000" i="1">
                        <a:latin typeface="Cambria Math" panose="02040503050406030204" pitchFamily="18" charset="0"/>
                        <a:ea typeface="OpenSans"/>
                      </a:rPr>
                      <m:t>, 4</m:t>
                    </m:r>
                    <m:r>
                      <a:rPr lang="vi-VN" altLang="en-US" sz="2000" i="1">
                        <a:latin typeface="Cambria Math" panose="02040503050406030204" pitchFamily="18" charset="0"/>
                        <a:ea typeface="OpenSans"/>
                      </a:rPr>
                      <m:t>𝑐𝑚</m:t>
                    </m:r>
                    <m:r>
                      <a:rPr lang="vi-VN" altLang="en-US" sz="2000" i="1">
                        <a:latin typeface="Cambria Math" panose="02040503050406030204" pitchFamily="18" charset="0"/>
                        <a:ea typeface="OpenSans"/>
                      </a:rPr>
                      <m:t>, </m:t>
                    </m:r>
                    <m:r>
                      <a:rPr lang="vi-VN" altLang="en-US" sz="2000" i="1">
                        <a:latin typeface="Cambria Math" panose="02040503050406030204" pitchFamily="18" charset="0"/>
                        <a:ea typeface="OpenSans"/>
                      </a:rPr>
                      <m:t>20</m:t>
                    </m:r>
                    <m:r>
                      <a:rPr lang="vi-VN" altLang="en-US" sz="2000" i="1">
                        <a:latin typeface="Cambria Math" panose="02040503050406030204" pitchFamily="18" charset="0"/>
                        <a:ea typeface="OpenSans"/>
                      </a:rPr>
                      <m:t>𝑐𝑚</m:t>
                    </m:r>
                  </m:oMath>
                </a14:m>
                <a:endParaRPr lang="vi-VN" altLang="en-US" sz="2000">
                  <a:latin typeface="Arial" panose="020B0604020202020204" pitchFamily="34" charset="0"/>
                  <a:ea typeface="OpenSans"/>
                </a:endParaRPr>
              </a:p>
              <a:p>
                <a:pPr lvl="0" eaLnBrk="0" fontAlgn="base" hangingPunct="0">
                  <a:lnSpc>
                    <a:spcPct val="229000"/>
                  </a:lnSpc>
                  <a:spcBef>
                    <a:spcPct val="0"/>
                  </a:spcBef>
                  <a:spcAft>
                    <a:spcPct val="0"/>
                  </a:spcAft>
                  <a:buClrTx/>
                </a:pPr>
                <a:r>
                  <a:rPr lang="vi-VN" altLang="en-US" sz="2000">
                    <a:latin typeface="Arial" panose="020B0604020202020204" pitchFamily="34" charset="0"/>
                    <a:ea typeface="OpenSans"/>
                  </a:rPr>
                  <a:t>c) </a:t>
                </a:r>
                <a14:m>
                  <m:oMath xmlns:m="http://schemas.openxmlformats.org/officeDocument/2006/math">
                    <m:r>
                      <a:rPr lang="vi-VN" altLang="en-US" sz="2000" i="1">
                        <a:latin typeface="Cambria Math" panose="02040503050406030204" pitchFamily="18" charset="0"/>
                        <a:ea typeface="OpenSans"/>
                      </a:rPr>
                      <m:t>5</m:t>
                    </m:r>
                    <m:r>
                      <a:rPr lang="vi-VN" altLang="en-US" sz="2000" i="1">
                        <a:latin typeface="Cambria Math" panose="02040503050406030204" pitchFamily="18" charset="0"/>
                        <a:ea typeface="OpenSans"/>
                      </a:rPr>
                      <m:t>𝑐𝑚</m:t>
                    </m:r>
                    <m:r>
                      <a:rPr lang="vi-VN" altLang="en-US" sz="2000" i="1">
                        <a:latin typeface="Cambria Math" panose="02040503050406030204" pitchFamily="18" charset="0"/>
                        <a:ea typeface="OpenSans"/>
                      </a:rPr>
                      <m:t>, 4</m:t>
                    </m:r>
                    <m:r>
                      <a:rPr lang="vi-VN" altLang="en-US" sz="2000" i="1">
                        <a:latin typeface="Cambria Math" panose="02040503050406030204" pitchFamily="18" charset="0"/>
                        <a:ea typeface="OpenSans"/>
                      </a:rPr>
                      <m:t>𝑐𝑚</m:t>
                    </m:r>
                    <m:r>
                      <a:rPr lang="vi-VN" altLang="en-US" sz="2000" i="1">
                        <a:latin typeface="Cambria Math" panose="02040503050406030204" pitchFamily="18" charset="0"/>
                        <a:ea typeface="OpenSans"/>
                      </a:rPr>
                      <m:t>, </m:t>
                    </m:r>
                    <m:r>
                      <a:rPr lang="vi-VN" altLang="en-US" sz="2000" i="1">
                        <a:latin typeface="Cambria Math" panose="02040503050406030204" pitchFamily="18" charset="0"/>
                        <a:ea typeface="OpenSans"/>
                      </a:rPr>
                      <m:t>3</m:t>
                    </m:r>
                    <m:r>
                      <a:rPr lang="vi-VN" altLang="en-US" sz="2000" i="1">
                        <a:latin typeface="Cambria Math" panose="02040503050406030204" pitchFamily="18" charset="0"/>
                        <a:ea typeface="OpenSans"/>
                      </a:rPr>
                      <m:t>𝑐𝑚</m:t>
                    </m:r>
                  </m:oMath>
                </a14:m>
                <a:endParaRPr lang="vi-VN" altLang="en-US" sz="2000">
                  <a:latin typeface="Arial" panose="020B0604020202020204" pitchFamily="34" charset="0"/>
                  <a:ea typeface="OpenSans"/>
                </a:endParaRPr>
              </a:p>
              <a:p>
                <a:pPr lvl="0" eaLnBrk="0" fontAlgn="base" hangingPunct="0">
                  <a:lnSpc>
                    <a:spcPct val="229000"/>
                  </a:lnSpc>
                  <a:spcBef>
                    <a:spcPct val="0"/>
                  </a:spcBef>
                  <a:spcAft>
                    <a:spcPct val="0"/>
                  </a:spcAft>
                  <a:buClrTx/>
                </a:pPr>
                <a:r>
                  <a:rPr lang="vi-VN" altLang="en-US" sz="2000">
                    <a:latin typeface="Arial" panose="020B0604020202020204" pitchFamily="34" charset="0"/>
                    <a:ea typeface="OpenSans"/>
                  </a:rPr>
                  <a:t>d) </a:t>
                </a:r>
                <a14:m>
                  <m:oMath xmlns:m="http://schemas.openxmlformats.org/officeDocument/2006/math">
                    <m:r>
                      <a:rPr lang="vi-VN" altLang="en-US" sz="2000" i="1">
                        <a:latin typeface="Cambria Math" panose="02040503050406030204" pitchFamily="18" charset="0"/>
                        <a:ea typeface="OpenSans"/>
                      </a:rPr>
                      <m:t>2</m:t>
                    </m:r>
                    <m:r>
                      <a:rPr lang="vi-VN" altLang="en-US" sz="2000" i="1">
                        <a:latin typeface="Cambria Math" panose="02040503050406030204" pitchFamily="18" charset="0"/>
                        <a:ea typeface="OpenSans"/>
                      </a:rPr>
                      <m:t>𝑐𝑚</m:t>
                    </m:r>
                    <m:r>
                      <a:rPr lang="vi-VN" altLang="en-US" sz="2000" i="1">
                        <a:latin typeface="Cambria Math" panose="02040503050406030204" pitchFamily="18" charset="0"/>
                        <a:ea typeface="OpenSans"/>
                      </a:rPr>
                      <m:t>, 2</m:t>
                    </m:r>
                    <m:r>
                      <a:rPr lang="vi-VN" altLang="en-US" sz="2000" i="1">
                        <a:latin typeface="Cambria Math" panose="02040503050406030204" pitchFamily="18" charset="0"/>
                        <a:ea typeface="OpenSans"/>
                      </a:rPr>
                      <m:t>𝑐𝑚</m:t>
                    </m:r>
                    <m:r>
                      <a:rPr lang="vi-VN" altLang="en-US" sz="2000" i="1">
                        <a:latin typeface="Cambria Math" panose="02040503050406030204" pitchFamily="18" charset="0"/>
                        <a:ea typeface="OpenSans"/>
                      </a:rPr>
                      <m:t>, </m:t>
                    </m:r>
                    <m:r>
                      <a:rPr lang="en-US" altLang="en-US" sz="2000">
                        <a:latin typeface="Cambria Math" panose="02040503050406030204" pitchFamily="18" charset="0"/>
                      </a:rPr>
                      <m:t>2</m:t>
                    </m:r>
                    <m:rad>
                      <m:radPr>
                        <m:degHide m:val="on"/>
                        <m:ctrlPr>
                          <a:rPr lang="vi-VN" altLang="en-US" sz="2000" i="1">
                            <a:latin typeface="Cambria Math" panose="02040503050406030204" pitchFamily="18" charset="0"/>
                          </a:rPr>
                        </m:ctrlPr>
                      </m:radPr>
                      <m:deg/>
                      <m:e>
                        <m:r>
                          <a:rPr lang="en-US" altLang="en-US" sz="2000" i="1">
                            <a:latin typeface="Cambria Math" panose="02040503050406030204" pitchFamily="18" charset="0"/>
                          </a:rPr>
                          <m:t>2</m:t>
                        </m:r>
                      </m:e>
                    </m:rad>
                    <m:r>
                      <a:rPr lang="en-US" altLang="en-US" sz="2000">
                        <a:latin typeface="Cambria Math" panose="02040503050406030204" pitchFamily="18" charset="0"/>
                      </a:rPr>
                      <m:t> </m:t>
                    </m:r>
                    <m:r>
                      <m:rPr>
                        <m:sty m:val="p"/>
                      </m:rPr>
                      <a:rPr lang="en-US" altLang="en-US" sz="2000">
                        <a:latin typeface="Cambria Math" panose="02040503050406030204" pitchFamily="18" charset="0"/>
                      </a:rPr>
                      <m:t>cm</m:t>
                    </m:r>
                  </m:oMath>
                </a14:m>
                <a:endParaRPr lang="vi-VN" altLang="en-US" sz="2000">
                  <a:latin typeface="Arial" panose="020B0604020202020204" pitchFamily="34" charset="0"/>
                  <a:ea typeface="OpenSans"/>
                </a:endParaRPr>
              </a:p>
            </p:txBody>
          </p:sp>
        </mc:Choice>
        <mc:Fallback>
          <p:sp>
            <p:nvSpPr>
              <p:cNvPr id="19" name="Rectangle 18"/>
              <p:cNvSpPr>
                <a:spLocks noRot="1" noChangeAspect="1" noMove="1" noResize="1" noEditPoints="1" noAdjustHandles="1" noChangeArrowheads="1" noChangeShapeType="1" noTextEdit="1"/>
              </p:cNvSpPr>
              <p:nvPr/>
            </p:nvSpPr>
            <p:spPr>
              <a:xfrm>
                <a:off x="574742" y="1833629"/>
                <a:ext cx="4572000" cy="2845074"/>
              </a:xfrm>
              <a:prstGeom prst="rect">
                <a:avLst/>
              </a:prstGeom>
              <a:blipFill>
                <a:blip r:embed="rId6"/>
                <a:stretch>
                  <a:fillRect l="-1333" b="-299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Rectangle 19"/>
              <p:cNvSpPr/>
              <p:nvPr/>
            </p:nvSpPr>
            <p:spPr>
              <a:xfrm>
                <a:off x="4435661" y="3598965"/>
                <a:ext cx="1710596" cy="359842"/>
              </a:xfrm>
              <a:prstGeom prst="rect">
                <a:avLst/>
              </a:prstGeom>
            </p:spPr>
            <p:txBody>
              <a:bodyPr wrap="none">
                <a:spAutoFit/>
              </a:bodyPr>
              <a:lstStyle/>
              <a:p>
                <a:r>
                  <a:rPr lang="fr-FR" sz="1700" smtClean="0">
                    <a:solidFill>
                      <a:srgbClr val="C00000"/>
                    </a:solidFill>
                    <a:latin typeface="+mn-lt"/>
                    <a:ea typeface="Calibri" panose="020F0502020204030204" pitchFamily="34" charset="0"/>
                  </a:rPr>
                  <a:t>Vì </a:t>
                </a:r>
                <a14:m>
                  <m:oMath xmlns:m="http://schemas.openxmlformats.org/officeDocument/2006/math">
                    <m:sSup>
                      <m:sSupPr>
                        <m:ctrlPr>
                          <a:rPr lang="en-US" sz="1700" i="1">
                            <a:solidFill>
                              <a:srgbClr val="C00000"/>
                            </a:solidFill>
                            <a:effectLst/>
                            <a:latin typeface="+mn-lt"/>
                            <a:ea typeface="Calibri" panose="020F0502020204030204" pitchFamily="34" charset="0"/>
                            <a:cs typeface="Times New Roman" panose="02020603050405020304" pitchFamily="18" charset="0"/>
                          </a:rPr>
                        </m:ctrlPr>
                      </m:sSupPr>
                      <m:e>
                        <m:r>
                          <a:rPr lang="fr-FR" sz="1700" i="1">
                            <a:solidFill>
                              <a:srgbClr val="C00000"/>
                            </a:solidFill>
                            <a:effectLst/>
                            <a:latin typeface="+mn-lt"/>
                            <a:ea typeface="Calibri" panose="020F0502020204030204" pitchFamily="34" charset="0"/>
                            <a:cs typeface="Times New Roman" panose="02020603050405020304" pitchFamily="18" charset="0"/>
                          </a:rPr>
                          <m:t>5</m:t>
                        </m:r>
                      </m:e>
                      <m:sup>
                        <m:r>
                          <a:rPr lang="fr-FR" sz="1700" i="1">
                            <a:solidFill>
                              <a:srgbClr val="C00000"/>
                            </a:solidFill>
                            <a:effectLst/>
                            <a:latin typeface="+mn-lt"/>
                            <a:ea typeface="Calibri" panose="020F0502020204030204" pitchFamily="34" charset="0"/>
                            <a:cs typeface="Times New Roman" panose="02020603050405020304" pitchFamily="18" charset="0"/>
                          </a:rPr>
                          <m:t>2</m:t>
                        </m:r>
                      </m:sup>
                    </m:sSup>
                    <m:r>
                      <a:rPr lang="fr-FR" sz="1700" i="1">
                        <a:solidFill>
                          <a:srgbClr val="C00000"/>
                        </a:solidFill>
                        <a:effectLst/>
                        <a:latin typeface="+mn-lt"/>
                        <a:ea typeface="Calibri" panose="020F0502020204030204" pitchFamily="34" charset="0"/>
                        <a:cs typeface="Times New Roman" panose="02020603050405020304" pitchFamily="18" charset="0"/>
                      </a:rPr>
                      <m:t>=</m:t>
                    </m:r>
                    <m:sSup>
                      <m:sSupPr>
                        <m:ctrlPr>
                          <a:rPr lang="en-US" sz="1700" i="1">
                            <a:solidFill>
                              <a:srgbClr val="C00000"/>
                            </a:solidFill>
                            <a:effectLst/>
                            <a:latin typeface="+mn-lt"/>
                            <a:ea typeface="Calibri" panose="020F0502020204030204" pitchFamily="34" charset="0"/>
                            <a:cs typeface="Times New Roman" panose="02020603050405020304" pitchFamily="18" charset="0"/>
                          </a:rPr>
                        </m:ctrlPr>
                      </m:sSupPr>
                      <m:e>
                        <m:r>
                          <a:rPr lang="fr-FR" sz="1700" i="1">
                            <a:solidFill>
                              <a:srgbClr val="C00000"/>
                            </a:solidFill>
                            <a:effectLst/>
                            <a:latin typeface="+mn-lt"/>
                            <a:ea typeface="Calibri" panose="020F0502020204030204" pitchFamily="34" charset="0"/>
                            <a:cs typeface="Times New Roman" panose="02020603050405020304" pitchFamily="18" charset="0"/>
                          </a:rPr>
                          <m:t>4</m:t>
                        </m:r>
                      </m:e>
                      <m:sup>
                        <m:r>
                          <a:rPr lang="fr-FR" sz="1700" i="1">
                            <a:solidFill>
                              <a:srgbClr val="C00000"/>
                            </a:solidFill>
                            <a:effectLst/>
                            <a:latin typeface="+mn-lt"/>
                            <a:ea typeface="Calibri" panose="020F0502020204030204" pitchFamily="34" charset="0"/>
                            <a:cs typeface="Times New Roman" panose="02020603050405020304" pitchFamily="18" charset="0"/>
                          </a:rPr>
                          <m:t>2</m:t>
                        </m:r>
                      </m:sup>
                    </m:sSup>
                    <m:r>
                      <a:rPr lang="fr-FR" sz="1700" i="1">
                        <a:solidFill>
                          <a:srgbClr val="C00000"/>
                        </a:solidFill>
                        <a:effectLst/>
                        <a:latin typeface="+mn-lt"/>
                        <a:ea typeface="Calibri" panose="020F0502020204030204" pitchFamily="34" charset="0"/>
                        <a:cs typeface="Times New Roman" panose="02020603050405020304" pitchFamily="18" charset="0"/>
                      </a:rPr>
                      <m:t>+</m:t>
                    </m:r>
                    <m:sSup>
                      <m:sSupPr>
                        <m:ctrlPr>
                          <a:rPr lang="en-US" sz="1700" i="1">
                            <a:solidFill>
                              <a:srgbClr val="C00000"/>
                            </a:solidFill>
                            <a:effectLst/>
                            <a:latin typeface="+mn-lt"/>
                            <a:ea typeface="Calibri" panose="020F0502020204030204" pitchFamily="34" charset="0"/>
                            <a:cs typeface="Times New Roman" panose="02020603050405020304" pitchFamily="18" charset="0"/>
                          </a:rPr>
                        </m:ctrlPr>
                      </m:sSupPr>
                      <m:e>
                        <m:r>
                          <a:rPr lang="fr-FR" sz="1700" i="1">
                            <a:solidFill>
                              <a:srgbClr val="C00000"/>
                            </a:solidFill>
                            <a:effectLst/>
                            <a:latin typeface="+mn-lt"/>
                            <a:ea typeface="Calibri" panose="020F0502020204030204" pitchFamily="34" charset="0"/>
                            <a:cs typeface="Times New Roman" panose="02020603050405020304" pitchFamily="18" charset="0"/>
                          </a:rPr>
                          <m:t>3</m:t>
                        </m:r>
                      </m:e>
                      <m:sup>
                        <m:r>
                          <a:rPr lang="fr-FR" sz="1700" i="1">
                            <a:solidFill>
                              <a:srgbClr val="C00000"/>
                            </a:solidFill>
                            <a:effectLst/>
                            <a:latin typeface="+mn-lt"/>
                            <a:ea typeface="Calibri" panose="020F0502020204030204" pitchFamily="34" charset="0"/>
                            <a:cs typeface="Times New Roman" panose="02020603050405020304" pitchFamily="18" charset="0"/>
                          </a:rPr>
                          <m:t>2</m:t>
                        </m:r>
                      </m:sup>
                    </m:sSup>
                  </m:oMath>
                </a14:m>
                <a:r>
                  <a:rPr lang="fr-FR" sz="1700">
                    <a:solidFill>
                      <a:srgbClr val="C00000"/>
                    </a:solidFill>
                    <a:effectLst/>
                    <a:latin typeface="+mn-lt"/>
                    <a:ea typeface="Calibri" panose="020F0502020204030204" pitchFamily="34" charset="0"/>
                  </a:rPr>
                  <a:t> </a:t>
                </a:r>
                <a:endParaRPr lang="en-US" sz="1700">
                  <a:solidFill>
                    <a:srgbClr val="C00000"/>
                  </a:solidFill>
                  <a:latin typeface="+mn-lt"/>
                </a:endParaRPr>
              </a:p>
            </p:txBody>
          </p:sp>
        </mc:Choice>
        <mc:Fallback>
          <p:sp>
            <p:nvSpPr>
              <p:cNvPr id="20" name="Rectangle 19"/>
              <p:cNvSpPr>
                <a:spLocks noRot="1" noChangeAspect="1" noMove="1" noResize="1" noEditPoints="1" noAdjustHandles="1" noChangeArrowheads="1" noChangeShapeType="1" noTextEdit="1"/>
              </p:cNvSpPr>
              <p:nvPr/>
            </p:nvSpPr>
            <p:spPr>
              <a:xfrm>
                <a:off x="4435661" y="3598965"/>
                <a:ext cx="1710596" cy="359842"/>
              </a:xfrm>
              <a:prstGeom prst="rect">
                <a:avLst/>
              </a:prstGeom>
              <a:blipFill>
                <a:blip r:embed="rId7"/>
                <a:stretch>
                  <a:fillRect l="-2500" t="-3390" b="-2203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Rectangle 20"/>
              <p:cNvSpPr/>
              <p:nvPr/>
            </p:nvSpPr>
            <p:spPr>
              <a:xfrm>
                <a:off x="4435661" y="4226656"/>
                <a:ext cx="2173031" cy="452047"/>
              </a:xfrm>
              <a:prstGeom prst="rect">
                <a:avLst/>
              </a:prstGeom>
            </p:spPr>
            <p:txBody>
              <a:bodyPr wrap="none">
                <a:spAutoFit/>
              </a:bodyPr>
              <a:lstStyle/>
              <a:p>
                <a:r>
                  <a:rPr lang="fr-FR" sz="1700" smtClean="0">
                    <a:solidFill>
                      <a:srgbClr val="C00000"/>
                    </a:solidFill>
                    <a:latin typeface="+mn-lt"/>
                    <a:ea typeface="Calibri" panose="020F0502020204030204" pitchFamily="34" charset="0"/>
                  </a:rPr>
                  <a:t>Vì </a:t>
                </a:r>
                <a14:m>
                  <m:oMath xmlns:m="http://schemas.openxmlformats.org/officeDocument/2006/math">
                    <m:sSup>
                      <m:sSupPr>
                        <m:ctrlPr>
                          <a:rPr lang="en-US" sz="1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e>
                            </m:rad>
                          </m:e>
                        </m:d>
                      </m:e>
                      <m:sup>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e>
                      <m:sup>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e>
                      <m:sup>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fr-FR" sz="1700">
                    <a:solidFill>
                      <a:srgbClr val="C00000"/>
                    </a:solidFill>
                    <a:effectLst/>
                    <a:latin typeface="Times New Roman" panose="02020603050405020304" pitchFamily="18" charset="0"/>
                    <a:ea typeface="Calibri" panose="020F0502020204030204" pitchFamily="34" charset="0"/>
                  </a:rPr>
                  <a:t> </a:t>
                </a:r>
                <a:endParaRPr lang="en-US" sz="1700">
                  <a:solidFill>
                    <a:srgbClr val="C00000"/>
                  </a:solidFill>
                  <a:latin typeface="+mn-lt"/>
                </a:endParaRPr>
              </a:p>
            </p:txBody>
          </p:sp>
        </mc:Choice>
        <mc:Fallback>
          <p:sp>
            <p:nvSpPr>
              <p:cNvPr id="21" name="Rectangle 20"/>
              <p:cNvSpPr>
                <a:spLocks noRot="1" noChangeAspect="1" noMove="1" noResize="1" noEditPoints="1" noAdjustHandles="1" noChangeArrowheads="1" noChangeShapeType="1" noTextEdit="1"/>
              </p:cNvSpPr>
              <p:nvPr/>
            </p:nvSpPr>
            <p:spPr>
              <a:xfrm>
                <a:off x="4435661" y="4226656"/>
                <a:ext cx="2173031" cy="452047"/>
              </a:xfrm>
              <a:prstGeom prst="rect">
                <a:avLst/>
              </a:prstGeom>
              <a:blipFill>
                <a:blip r:embed="rId8"/>
                <a:stretch>
                  <a:fillRect l="-1966" b="-12000"/>
                </a:stretch>
              </a:blipFill>
            </p:spPr>
            <p:txBody>
              <a:bodyPr/>
              <a:lstStyle/>
              <a:p>
                <a:r>
                  <a:rPr lang="en-US">
                    <a:noFill/>
                  </a:rPr>
                  <a:t> </a:t>
                </a:r>
              </a:p>
            </p:txBody>
          </p:sp>
        </mc:Fallback>
      </mc:AlternateContent>
      <p:sp>
        <p:nvSpPr>
          <p:cNvPr id="22" name="Rectangle 21"/>
          <p:cNvSpPr/>
          <p:nvPr/>
        </p:nvSpPr>
        <p:spPr>
          <a:xfrm>
            <a:off x="8468493" y="1136633"/>
            <a:ext cx="248738" cy="2862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74741" y="953138"/>
            <a:ext cx="8044473" cy="1015663"/>
          </a:xfrm>
          <a:prstGeom prst="rect">
            <a:avLst/>
          </a:prstGeom>
        </p:spPr>
        <p:txBody>
          <a:bodyPr wrap="square">
            <a:spAutoFit/>
          </a:bodyPr>
          <a:lstStyle/>
          <a:p>
            <a:pPr lvl="0" algn="just" eaLnBrk="0" fontAlgn="base" hangingPunct="0">
              <a:lnSpc>
                <a:spcPct val="150000"/>
              </a:lnSpc>
              <a:spcBef>
                <a:spcPct val="0"/>
              </a:spcBef>
              <a:spcAft>
                <a:spcPct val="0"/>
              </a:spcAft>
              <a:buClrTx/>
            </a:pPr>
            <a:r>
              <a:rPr lang="vi-VN" altLang="en-US" sz="2000" smtClean="0">
                <a:latin typeface="Arial" panose="020B0604020202020204" pitchFamily="34" charset="0"/>
                <a:ea typeface="OpenSans"/>
              </a:rPr>
              <a:t>Những bộ ba số đo nào dưới đây là độ dài ba cạnh của </a:t>
            </a:r>
            <a:r>
              <a:rPr lang="vi-VN" altLang="en-US" sz="2000" smtClean="0">
                <a:latin typeface="Arial" panose="020B0604020202020204" pitchFamily="34" charset="0"/>
                <a:ea typeface="OpenSans"/>
              </a:rPr>
              <a:t>một tam </a:t>
            </a:r>
            <a:r>
              <a:rPr lang="vi-VN" altLang="en-US" sz="2000">
                <a:latin typeface="Arial" panose="020B0604020202020204" pitchFamily="34" charset="0"/>
                <a:ea typeface="OpenSans"/>
              </a:rPr>
              <a:t>giác </a:t>
            </a:r>
            <a:r>
              <a:rPr lang="vi-VN" altLang="en-US" sz="2000" smtClean="0">
                <a:latin typeface="Arial" panose="020B0604020202020204" pitchFamily="34" charset="0"/>
                <a:ea typeface="OpenSans"/>
              </a:rPr>
              <a:t>vuông</a:t>
            </a:r>
            <a:r>
              <a:rPr lang="en-US" altLang="en-US" sz="2000" smtClean="0">
                <a:latin typeface="Arial" panose="020B0604020202020204" pitchFamily="34" charset="0"/>
                <a:ea typeface="OpenSans"/>
              </a:rPr>
              <a:t>?</a:t>
            </a:r>
            <a:endParaRPr lang="vi-VN" altLang="en-US" sz="2000">
              <a:latin typeface="Arial" panose="020B0604020202020204" pitchFamily="34" charset="0"/>
              <a:ea typeface="OpenSans"/>
            </a:endParaRPr>
          </a:p>
        </p:txBody>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up)">
                                      <p:cBhvr>
                                        <p:cTn id="24" dur="500"/>
                                        <p:tgtEl>
                                          <p:spTgt spid="13"/>
                                        </p:tgtEl>
                                      </p:cBhvr>
                                    </p:animEffect>
                                  </p:childTnLst>
                                </p:cTn>
                              </p:par>
                              <p:par>
                                <p:cTn id="25" presetID="22" presetClass="entr" presetSubtype="1"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up)">
                                      <p:cBhvr>
                                        <p:cTn id="30" dur="500"/>
                                        <p:tgtEl>
                                          <p:spTgt spid="9"/>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up)">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randombar(horizontal)">
                                      <p:cBhvr>
                                        <p:cTn id="38" dur="500"/>
                                        <p:tgtEl>
                                          <p:spTgt spid="12"/>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randombar(horizontal)">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up)">
                                      <p:cBhvr>
                                        <p:cTn id="46" dur="500"/>
                                        <p:tgtEl>
                                          <p:spTgt spid="15"/>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wipe(up)">
                                      <p:cBhvr>
                                        <p:cTn id="4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9" grpId="0" animBg="1"/>
      <p:bldP spid="19" grpId="0"/>
      <p:bldP spid="20" grpId="0"/>
      <p:bldP spid="21" grpId="0"/>
      <p:bldP spid="23"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364"/>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rot="13763125">
            <a:off x="8139231" y="894127"/>
            <a:ext cx="593718" cy="685529"/>
          </a:xfrm>
          <a:prstGeom prst="rect">
            <a:avLst/>
          </a:prstGeom>
        </p:spPr>
      </p:pic>
      <p:sp>
        <p:nvSpPr>
          <p:cNvPr id="10" name="Google Shape;3331;p61"/>
          <p:cNvSpPr txBox="1"/>
          <p:nvPr/>
        </p:nvSpPr>
        <p:spPr>
          <a:xfrm flipH="1">
            <a:off x="759707" y="297033"/>
            <a:ext cx="2949862"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rPr>
              <a:t>Bài 9.19 (SGK – tr.97)</a:t>
            </a:r>
            <a:endParaRPr kumimoji="0" lang="en-US" sz="2000" b="0" i="0" u="none" strike="noStrike" kern="0" cap="none" spc="0" normalizeH="0" baseline="0" noProof="0" dirty="0" smtClean="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2" name="Rectangle 1"/>
              <p:cNvSpPr/>
              <p:nvPr/>
            </p:nvSpPr>
            <p:spPr>
              <a:xfrm>
                <a:off x="3884210" y="338507"/>
                <a:ext cx="4727051" cy="400110"/>
              </a:xfrm>
              <a:prstGeom prst="rect">
                <a:avLst/>
              </a:prstGeom>
            </p:spPr>
            <p:txBody>
              <a:bodyPr wrap="square">
                <a:spAutoFit/>
              </a:bodyPr>
              <a:lstStyle/>
              <a:p>
                <a:r>
                  <a:rPr lang="en-US" sz="2000">
                    <a:latin typeface="+mj-lt"/>
                  </a:rPr>
                  <a:t>Tính các độ dài </a:t>
                </a:r>
                <a14:m>
                  <m:oMath xmlns:m="http://schemas.openxmlformats.org/officeDocument/2006/math">
                    <m:r>
                      <a:rPr lang="en-US" sz="2000" i="1" smtClean="0">
                        <a:latin typeface="Cambria Math" panose="02040503050406030204" pitchFamily="18" charset="0"/>
                      </a:rPr>
                      <m:t>𝑥</m:t>
                    </m:r>
                    <m:r>
                      <a:rPr lang="en-US" sz="2000" i="1" smtClean="0">
                        <a:latin typeface="Cambria Math" panose="02040503050406030204" pitchFamily="18" charset="0"/>
                      </a:rPr>
                      <m:t>, </m:t>
                    </m:r>
                    <m:r>
                      <a:rPr lang="en-US" sz="2000" i="1" smtClean="0">
                        <a:latin typeface="Cambria Math" panose="02040503050406030204" pitchFamily="18" charset="0"/>
                      </a:rPr>
                      <m:t>𝑦</m:t>
                    </m:r>
                    <m:r>
                      <a:rPr lang="en-US" sz="2000" i="1" smtClean="0">
                        <a:latin typeface="Cambria Math" panose="02040503050406030204" pitchFamily="18" charset="0"/>
                      </a:rPr>
                      <m:t>, </m:t>
                    </m:r>
                    <m:r>
                      <a:rPr lang="en-US" sz="2000" i="1" smtClean="0">
                        <a:latin typeface="Cambria Math" panose="02040503050406030204" pitchFamily="18" charset="0"/>
                      </a:rPr>
                      <m:t>𝑧</m:t>
                    </m:r>
                    <m:r>
                      <a:rPr lang="en-US" sz="2000" i="1" smtClean="0">
                        <a:latin typeface="Cambria Math" panose="02040503050406030204" pitchFamily="18" charset="0"/>
                      </a:rPr>
                      <m:t>, </m:t>
                    </m:r>
                    <m:r>
                      <a:rPr lang="en-US" sz="2000" i="1" smtClean="0">
                        <a:latin typeface="Cambria Math" panose="02040503050406030204" pitchFamily="18" charset="0"/>
                      </a:rPr>
                      <m:t>𝑡</m:t>
                    </m:r>
                    <m:r>
                      <a:rPr lang="en-US" sz="2000" i="1" smtClean="0">
                        <a:latin typeface="Cambria Math" panose="02040503050406030204" pitchFamily="18" charset="0"/>
                      </a:rPr>
                      <m:t> </m:t>
                    </m:r>
                  </m:oMath>
                </a14:m>
                <a:r>
                  <a:rPr lang="en-US" sz="2000">
                    <a:latin typeface="+mj-lt"/>
                  </a:rPr>
                  <a:t>trong </a:t>
                </a:r>
                <a:r>
                  <a:rPr lang="en-US" sz="2000">
                    <a:latin typeface="+mj-lt"/>
                  </a:rPr>
                  <a:t>Hình </a:t>
                </a:r>
                <a:r>
                  <a:rPr lang="en-US" sz="2000" smtClean="0">
                    <a:latin typeface="+mj-lt"/>
                  </a:rPr>
                  <a:t>9.43</a:t>
                </a:r>
                <a:endParaRPr lang="en-US" sz="2000">
                  <a:latin typeface="+mj-lt"/>
                </a:endParaRPr>
              </a:p>
            </p:txBody>
          </p:sp>
        </mc:Choice>
        <mc:Fallback>
          <p:sp>
            <p:nvSpPr>
              <p:cNvPr id="2" name="Rectangle 1"/>
              <p:cNvSpPr>
                <a:spLocks noRot="1" noChangeAspect="1" noMove="1" noResize="1" noEditPoints="1" noAdjustHandles="1" noChangeArrowheads="1" noChangeShapeType="1" noTextEdit="1"/>
              </p:cNvSpPr>
              <p:nvPr/>
            </p:nvSpPr>
            <p:spPr>
              <a:xfrm>
                <a:off x="3884210" y="338507"/>
                <a:ext cx="4727051" cy="400110"/>
              </a:xfrm>
              <a:prstGeom prst="rect">
                <a:avLst/>
              </a:prstGeom>
              <a:blipFill>
                <a:blip r:embed="rId4"/>
                <a:stretch>
                  <a:fillRect l="-1289" t="-7692" b="-29231"/>
                </a:stretch>
              </a:blipFill>
            </p:spPr>
            <p:txBody>
              <a:bodyPr/>
              <a:lstStyle/>
              <a:p>
                <a:r>
                  <a:rPr lang="en-US">
                    <a:noFill/>
                  </a:rPr>
                  <a:t> </a:t>
                </a:r>
              </a:p>
            </p:txBody>
          </p:sp>
        </mc:Fallback>
      </mc:AlternateContent>
      <p:pic>
        <p:nvPicPr>
          <p:cNvPr id="6" name="Picture 5"/>
          <p:cNvPicPr>
            <a:picLocks noChangeAspect="1"/>
          </p:cNvPicPr>
          <p:nvPr/>
        </p:nvPicPr>
        <p:blipFill>
          <a:blip r:embed="rId5">
            <a:duotone>
              <a:schemeClr val="accent3">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saturation sat="200000"/>
                    </a14:imgEffect>
                    <a14:imgEffect>
                      <a14:brightnessContrast contrast="-40000"/>
                    </a14:imgEffect>
                  </a14:imgLayer>
                </a14:imgProps>
              </a:ext>
            </a:extLst>
          </a:blip>
          <a:stretch>
            <a:fillRect/>
          </a:stretch>
        </p:blipFill>
        <p:spPr>
          <a:xfrm>
            <a:off x="1479788" y="1043823"/>
            <a:ext cx="6303224" cy="2082585"/>
          </a:xfrm>
          <a:prstGeom prst="rect">
            <a:avLst/>
          </a:prstGeom>
        </p:spPr>
      </p:pic>
      <mc:AlternateContent xmlns:mc="http://schemas.openxmlformats.org/markup-compatibility/2006">
        <mc:Choice xmlns:a14="http://schemas.microsoft.com/office/drawing/2010/main" Requires="a14">
          <p:sp>
            <p:nvSpPr>
              <p:cNvPr id="11" name="Rectangle 10"/>
              <p:cNvSpPr/>
              <p:nvPr/>
            </p:nvSpPr>
            <p:spPr>
              <a:xfrm>
                <a:off x="144346" y="3566786"/>
                <a:ext cx="4572000" cy="1261307"/>
              </a:xfrm>
              <a:prstGeom prst="rect">
                <a:avLst/>
              </a:prstGeom>
            </p:spPr>
            <p:txBody>
              <a:bodyPr>
                <a:spAutoFit/>
              </a:bodyPr>
              <a:lstStyle/>
              <a:p>
                <a:pPr algn="just">
                  <a:lnSpc>
                    <a:spcPct val="150000"/>
                  </a:lnSpc>
                  <a:spcBef>
                    <a:spcPts val="600"/>
                  </a:spcBef>
                  <a:spcAft>
                    <a:spcPts val="600"/>
                  </a:spcAft>
                </a:pPr>
                <a14:m>
                  <m:oMath xmlns:m="http://schemas.openxmlformats.org/officeDocument/2006/math">
                    <m:sSup>
                      <m:sSupPr>
                        <m:ctrlPr>
                          <a:rPr lang="en-US" sz="2000" i="1" smtClean="0">
                            <a:latin typeface="+mn-lt"/>
                            <a:ea typeface="Calibri" panose="020F0502020204030204" pitchFamily="34" charset="0"/>
                            <a:cs typeface="Times New Roman" panose="02020603050405020304" pitchFamily="18" charset="0"/>
                          </a:rPr>
                        </m:ctrlPr>
                      </m:sSupPr>
                      <m:e>
                        <m:r>
                          <a:rPr lang="fr-FR" sz="2000" i="1">
                            <a:effectLst/>
                            <a:latin typeface="+mn-lt"/>
                            <a:ea typeface="Calibri" panose="020F0502020204030204" pitchFamily="34" charset="0"/>
                            <a:cs typeface="Times New Roman" panose="02020603050405020304" pitchFamily="18" charset="0"/>
                          </a:rPr>
                          <m:t>𝑥</m:t>
                        </m:r>
                      </m:e>
                      <m:sup>
                        <m:r>
                          <a:rPr lang="fr-FR" sz="2000" i="1">
                            <a:effectLst/>
                            <a:latin typeface="+mn-lt"/>
                            <a:ea typeface="Calibri" panose="020F0502020204030204" pitchFamily="34" charset="0"/>
                            <a:cs typeface="Times New Roman" panose="02020603050405020304" pitchFamily="18" charset="0"/>
                          </a:rPr>
                          <m:t>2</m:t>
                        </m:r>
                      </m:sup>
                    </m:sSup>
                    <m:r>
                      <a:rPr lang="fr-FR" sz="2000" i="1">
                        <a:effectLst/>
                        <a:latin typeface="+mn-lt"/>
                        <a:ea typeface="Calibri" panose="020F0502020204030204" pitchFamily="34" charset="0"/>
                        <a:cs typeface="Times New Roman" panose="02020603050405020304" pitchFamily="18" charset="0"/>
                      </a:rPr>
                      <m:t>=</m:t>
                    </m:r>
                    <m:sSup>
                      <m:sSupPr>
                        <m:ctrlPr>
                          <a:rPr lang="en-US" sz="2000" i="1">
                            <a:effectLst/>
                            <a:latin typeface="+mn-lt"/>
                            <a:ea typeface="Calibri" panose="020F0502020204030204" pitchFamily="34" charset="0"/>
                            <a:cs typeface="Times New Roman" panose="02020603050405020304" pitchFamily="18" charset="0"/>
                          </a:rPr>
                        </m:ctrlPr>
                      </m:sSupPr>
                      <m:e>
                        <m:r>
                          <a:rPr lang="fr-FR" sz="2000" i="1">
                            <a:effectLst/>
                            <a:latin typeface="+mn-lt"/>
                            <a:ea typeface="Calibri" panose="020F0502020204030204" pitchFamily="34" charset="0"/>
                            <a:cs typeface="Times New Roman" panose="02020603050405020304" pitchFamily="18" charset="0"/>
                          </a:rPr>
                          <m:t>2</m:t>
                        </m:r>
                      </m:e>
                      <m:sup>
                        <m:r>
                          <a:rPr lang="fr-FR" sz="2000" i="1">
                            <a:effectLst/>
                            <a:latin typeface="+mn-lt"/>
                            <a:ea typeface="Calibri" panose="020F0502020204030204" pitchFamily="34" charset="0"/>
                            <a:cs typeface="Times New Roman" panose="02020603050405020304" pitchFamily="18" charset="0"/>
                          </a:rPr>
                          <m:t>2</m:t>
                        </m:r>
                      </m:sup>
                    </m:sSup>
                    <m:r>
                      <a:rPr lang="fr-FR" sz="2000" i="1">
                        <a:effectLst/>
                        <a:latin typeface="+mn-lt"/>
                        <a:ea typeface="Calibri" panose="020F0502020204030204" pitchFamily="34" charset="0"/>
                        <a:cs typeface="Times New Roman" panose="02020603050405020304" pitchFamily="18" charset="0"/>
                      </a:rPr>
                      <m:t>+</m:t>
                    </m:r>
                    <m:sSup>
                      <m:sSupPr>
                        <m:ctrlPr>
                          <a:rPr lang="en-US" sz="2000" i="1">
                            <a:effectLst/>
                            <a:latin typeface="+mn-lt"/>
                            <a:ea typeface="Calibri" panose="020F0502020204030204" pitchFamily="34" charset="0"/>
                            <a:cs typeface="Times New Roman" panose="02020603050405020304" pitchFamily="18" charset="0"/>
                          </a:rPr>
                        </m:ctrlPr>
                      </m:sSupPr>
                      <m:e>
                        <m:r>
                          <a:rPr lang="fr-FR" sz="2000" i="1">
                            <a:effectLst/>
                            <a:latin typeface="+mn-lt"/>
                            <a:ea typeface="Calibri" panose="020F0502020204030204" pitchFamily="34" charset="0"/>
                            <a:cs typeface="Times New Roman" panose="02020603050405020304" pitchFamily="18" charset="0"/>
                          </a:rPr>
                          <m:t>4</m:t>
                        </m:r>
                      </m:e>
                      <m:sup>
                        <m:r>
                          <a:rPr lang="fr-FR" sz="2000" i="1">
                            <a:effectLst/>
                            <a:latin typeface="+mn-lt"/>
                            <a:ea typeface="Calibri" panose="020F0502020204030204" pitchFamily="34" charset="0"/>
                            <a:cs typeface="Times New Roman" panose="02020603050405020304" pitchFamily="18" charset="0"/>
                          </a:rPr>
                          <m:t>2</m:t>
                        </m:r>
                      </m:sup>
                    </m:sSup>
                    <m:r>
                      <a:rPr lang="fr-FR" sz="2000" i="1">
                        <a:effectLst/>
                        <a:latin typeface="+mn-lt"/>
                        <a:ea typeface="Calibri" panose="020F0502020204030204" pitchFamily="34" charset="0"/>
                        <a:cs typeface="Times New Roman" panose="02020603050405020304" pitchFamily="18" charset="0"/>
                      </a:rPr>
                      <m:t>=20</m:t>
                    </m:r>
                  </m:oMath>
                </a14:m>
                <a:r>
                  <a:rPr lang="fr-FR" sz="20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2000" b="0" i="0" smtClean="0">
                        <a:effectLst/>
                        <a:latin typeface="Cambria Math" panose="02040503050406030204" pitchFamily="18" charset="0"/>
                        <a:ea typeface="Calibri" panose="020F0502020204030204" pitchFamily="34" charset="0"/>
                        <a:cs typeface="Times New Roman" panose="02020603050405020304" pitchFamily="18" charset="0"/>
                      </a:rPr>
                      <m:t>⇒</m:t>
                    </m:r>
                    <m:r>
                      <a:rPr lang="fr-FR" sz="2000" i="1">
                        <a:effectLst/>
                        <a:latin typeface="+mn-lt"/>
                        <a:ea typeface="Calibri" panose="020F0502020204030204" pitchFamily="34" charset="0"/>
                        <a:cs typeface="Times New Roman" panose="02020603050405020304" pitchFamily="18" charset="0"/>
                      </a:rPr>
                      <m:t>𝑥</m:t>
                    </m:r>
                    <m:r>
                      <a:rPr lang="fr-FR" sz="2000" i="1">
                        <a:effectLst/>
                        <a:latin typeface="+mn-lt"/>
                        <a:ea typeface="Calibri" panose="020F0502020204030204" pitchFamily="34" charset="0"/>
                        <a:cs typeface="Times New Roman" panose="02020603050405020304" pitchFamily="18" charset="0"/>
                      </a:rPr>
                      <m:t>=</m:t>
                    </m:r>
                    <m:rad>
                      <m:radPr>
                        <m:degHide m:val="on"/>
                        <m:ctrlPr>
                          <a:rPr lang="en-US" sz="2000" i="1">
                            <a:effectLst/>
                            <a:latin typeface="+mn-lt"/>
                            <a:ea typeface="Calibri" panose="020F0502020204030204" pitchFamily="34" charset="0"/>
                            <a:cs typeface="Times New Roman" panose="02020603050405020304" pitchFamily="18" charset="0"/>
                          </a:rPr>
                        </m:ctrlPr>
                      </m:radPr>
                      <m:deg/>
                      <m:e>
                        <m:r>
                          <a:rPr lang="fr-FR" sz="2000" i="1">
                            <a:effectLst/>
                            <a:latin typeface="+mn-lt"/>
                            <a:ea typeface="Calibri" panose="020F0502020204030204" pitchFamily="34" charset="0"/>
                            <a:cs typeface="Times New Roman" panose="02020603050405020304" pitchFamily="18" charset="0"/>
                          </a:rPr>
                          <m:t>20</m:t>
                        </m:r>
                      </m:e>
                    </m:rad>
                    <m:r>
                      <a:rPr lang="fr-FR" sz="2000" i="1">
                        <a:effectLst/>
                        <a:latin typeface="+mn-lt"/>
                        <a:ea typeface="Calibri" panose="020F0502020204030204" pitchFamily="34" charset="0"/>
                        <a:cs typeface="Times New Roman" panose="02020603050405020304" pitchFamily="18" charset="0"/>
                      </a:rPr>
                      <m:t>=2</m:t>
                    </m:r>
                    <m:rad>
                      <m:radPr>
                        <m:degHide m:val="on"/>
                        <m:ctrlPr>
                          <a:rPr lang="en-US" sz="2000" i="1">
                            <a:effectLst/>
                            <a:latin typeface="+mn-lt"/>
                            <a:ea typeface="Calibri" panose="020F0502020204030204" pitchFamily="34" charset="0"/>
                            <a:cs typeface="Times New Roman" panose="02020603050405020304" pitchFamily="18" charset="0"/>
                          </a:rPr>
                        </m:ctrlPr>
                      </m:radPr>
                      <m:deg/>
                      <m:e>
                        <m:r>
                          <a:rPr lang="fr-FR" sz="2000" i="1">
                            <a:effectLst/>
                            <a:latin typeface="+mn-lt"/>
                            <a:ea typeface="Calibri" panose="020F0502020204030204" pitchFamily="34" charset="0"/>
                            <a:cs typeface="Times New Roman" panose="02020603050405020304" pitchFamily="18" charset="0"/>
                          </a:rPr>
                          <m:t>5</m:t>
                        </m:r>
                      </m:e>
                    </m:rad>
                  </m:oMath>
                </a14:m>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sSup>
                      <m:sSupPr>
                        <m:ctrlPr>
                          <a:rPr lang="en-US" sz="2000" i="1">
                            <a:effectLst/>
                            <a:latin typeface="+mn-lt"/>
                            <a:ea typeface="Calibri" panose="020F0502020204030204" pitchFamily="34" charset="0"/>
                            <a:cs typeface="Times New Roman" panose="02020603050405020304" pitchFamily="18" charset="0"/>
                          </a:rPr>
                        </m:ctrlPr>
                      </m:sSupPr>
                      <m:e>
                        <m:r>
                          <a:rPr lang="fr-FR" sz="2000" i="1">
                            <a:effectLst/>
                            <a:latin typeface="+mn-lt"/>
                            <a:ea typeface="Calibri" panose="020F0502020204030204" pitchFamily="34" charset="0"/>
                            <a:cs typeface="Times New Roman" panose="02020603050405020304" pitchFamily="18" charset="0"/>
                          </a:rPr>
                          <m:t>𝑦</m:t>
                        </m:r>
                      </m:e>
                      <m:sup>
                        <m:r>
                          <a:rPr lang="fr-FR" sz="2000" i="1">
                            <a:effectLst/>
                            <a:latin typeface="+mn-lt"/>
                            <a:ea typeface="Calibri" panose="020F0502020204030204" pitchFamily="34" charset="0"/>
                            <a:cs typeface="Times New Roman" panose="02020603050405020304" pitchFamily="18" charset="0"/>
                          </a:rPr>
                          <m:t>2</m:t>
                        </m:r>
                      </m:sup>
                    </m:sSup>
                    <m:r>
                      <a:rPr lang="fr-FR" sz="2000" i="1">
                        <a:effectLst/>
                        <a:latin typeface="+mn-lt"/>
                        <a:ea typeface="Calibri" panose="020F0502020204030204" pitchFamily="34" charset="0"/>
                        <a:cs typeface="Times New Roman" panose="02020603050405020304" pitchFamily="18" charset="0"/>
                      </a:rPr>
                      <m:t>=</m:t>
                    </m:r>
                    <m:sSup>
                      <m:sSupPr>
                        <m:ctrlPr>
                          <a:rPr lang="en-US" sz="2000" i="1">
                            <a:effectLst/>
                            <a:latin typeface="+mn-lt"/>
                            <a:ea typeface="Calibri" panose="020F0502020204030204" pitchFamily="34" charset="0"/>
                            <a:cs typeface="Times New Roman" panose="02020603050405020304" pitchFamily="18" charset="0"/>
                          </a:rPr>
                        </m:ctrlPr>
                      </m:sSupPr>
                      <m:e>
                        <m:r>
                          <a:rPr lang="fr-FR" sz="2000" i="1">
                            <a:effectLst/>
                            <a:latin typeface="+mn-lt"/>
                            <a:ea typeface="Calibri" panose="020F0502020204030204" pitchFamily="34" charset="0"/>
                            <a:cs typeface="Times New Roman" panose="02020603050405020304" pitchFamily="18" charset="0"/>
                          </a:rPr>
                          <m:t>5</m:t>
                        </m:r>
                      </m:e>
                      <m:sup>
                        <m:r>
                          <a:rPr lang="fr-FR" sz="2000" i="1">
                            <a:effectLst/>
                            <a:latin typeface="+mn-lt"/>
                            <a:ea typeface="Calibri" panose="020F0502020204030204" pitchFamily="34" charset="0"/>
                            <a:cs typeface="Times New Roman" panose="02020603050405020304" pitchFamily="18" charset="0"/>
                          </a:rPr>
                          <m:t>2</m:t>
                        </m:r>
                      </m:sup>
                    </m:sSup>
                    <m:r>
                      <a:rPr lang="fr-FR" sz="2000" i="1">
                        <a:effectLst/>
                        <a:latin typeface="+mn-lt"/>
                        <a:ea typeface="Calibri" panose="020F0502020204030204" pitchFamily="34" charset="0"/>
                        <a:cs typeface="Times New Roman" panose="02020603050405020304" pitchFamily="18" charset="0"/>
                      </a:rPr>
                      <m:t>−</m:t>
                    </m:r>
                    <m:sSup>
                      <m:sSupPr>
                        <m:ctrlPr>
                          <a:rPr lang="en-US" sz="2000" i="1">
                            <a:effectLst/>
                            <a:latin typeface="+mn-lt"/>
                            <a:ea typeface="Calibri" panose="020F0502020204030204" pitchFamily="34" charset="0"/>
                            <a:cs typeface="Times New Roman" panose="02020603050405020304" pitchFamily="18" charset="0"/>
                          </a:rPr>
                        </m:ctrlPr>
                      </m:sSupPr>
                      <m:e>
                        <m:r>
                          <a:rPr lang="fr-FR" sz="2000" i="1">
                            <a:effectLst/>
                            <a:latin typeface="+mn-lt"/>
                            <a:ea typeface="Calibri" panose="020F0502020204030204" pitchFamily="34" charset="0"/>
                            <a:cs typeface="Times New Roman" panose="02020603050405020304" pitchFamily="18" charset="0"/>
                          </a:rPr>
                          <m:t>4</m:t>
                        </m:r>
                      </m:e>
                      <m:sup>
                        <m:r>
                          <a:rPr lang="fr-FR" sz="2000" i="1">
                            <a:effectLst/>
                            <a:latin typeface="+mn-lt"/>
                            <a:ea typeface="Calibri" panose="020F0502020204030204" pitchFamily="34" charset="0"/>
                            <a:cs typeface="Times New Roman" panose="02020603050405020304" pitchFamily="18" charset="0"/>
                          </a:rPr>
                          <m:t>2</m:t>
                        </m:r>
                      </m:sup>
                    </m:sSup>
                    <m:r>
                      <a:rPr lang="fr-FR" sz="2000" i="1">
                        <a:effectLst/>
                        <a:latin typeface="+mn-lt"/>
                        <a:ea typeface="Calibri" panose="020F0502020204030204" pitchFamily="34" charset="0"/>
                        <a:cs typeface="Times New Roman" panose="02020603050405020304" pitchFamily="18" charset="0"/>
                      </a:rPr>
                      <m:t>=9</m:t>
                    </m:r>
                  </m:oMath>
                </a14:m>
                <a:r>
                  <a:rPr lang="en-US" sz="2000">
                    <a:ea typeface="Calibri" panose="020F0502020204030204" pitchFamily="34" charset="0"/>
                    <a:cs typeface="Times New Roman" panose="02020603050405020304" pitchFamily="18" charset="0"/>
                  </a:rPr>
                  <a:t> </a:t>
                </a:r>
                <a14:m>
                  <m:oMath xmlns:m="http://schemas.openxmlformats.org/officeDocument/2006/math">
                    <m:r>
                      <a:rPr lang="en-US" sz="2000">
                        <a:latin typeface="Cambria Math" panose="02040503050406030204" pitchFamily="18" charset="0"/>
                        <a:ea typeface="Calibri" panose="020F0502020204030204" pitchFamily="34" charset="0"/>
                        <a:cs typeface="Times New Roman" panose="02020603050405020304" pitchFamily="18" charset="0"/>
                      </a:rPr>
                      <m:t>⇒</m:t>
                    </m:r>
                    <m:r>
                      <a:rPr lang="fr-FR" sz="2000" i="1">
                        <a:effectLst/>
                        <a:latin typeface="+mn-lt"/>
                        <a:ea typeface="Calibri" panose="020F0502020204030204" pitchFamily="34" charset="0"/>
                        <a:cs typeface="Times New Roman" panose="02020603050405020304" pitchFamily="18" charset="0"/>
                      </a:rPr>
                      <m:t>𝑦</m:t>
                    </m:r>
                    <m:r>
                      <a:rPr lang="fr-FR" sz="2000" i="1">
                        <a:effectLst/>
                        <a:latin typeface="+mn-lt"/>
                        <a:ea typeface="Calibri" panose="020F0502020204030204" pitchFamily="34" charset="0"/>
                        <a:cs typeface="Times New Roman" panose="02020603050405020304" pitchFamily="18" charset="0"/>
                      </a:rPr>
                      <m:t>=</m:t>
                    </m:r>
                    <m:rad>
                      <m:radPr>
                        <m:degHide m:val="on"/>
                        <m:ctrlPr>
                          <a:rPr lang="en-US" sz="2000" i="1">
                            <a:effectLst/>
                            <a:latin typeface="+mn-lt"/>
                            <a:ea typeface="Calibri" panose="020F0502020204030204" pitchFamily="34" charset="0"/>
                            <a:cs typeface="Times New Roman" panose="02020603050405020304" pitchFamily="18" charset="0"/>
                          </a:rPr>
                        </m:ctrlPr>
                      </m:radPr>
                      <m:deg/>
                      <m:e>
                        <m:r>
                          <a:rPr lang="fr-FR" sz="2000" i="1">
                            <a:effectLst/>
                            <a:latin typeface="+mn-lt"/>
                            <a:ea typeface="Calibri" panose="020F0502020204030204" pitchFamily="34" charset="0"/>
                            <a:cs typeface="Times New Roman" panose="02020603050405020304" pitchFamily="18" charset="0"/>
                          </a:rPr>
                          <m:t>9</m:t>
                        </m:r>
                      </m:e>
                    </m:rad>
                    <m:r>
                      <a:rPr lang="fr-FR" sz="2000" i="1">
                        <a:effectLst/>
                        <a:latin typeface="+mn-lt"/>
                        <a:ea typeface="Calibri" panose="020F0502020204030204" pitchFamily="34" charset="0"/>
                        <a:cs typeface="Times New Roman" panose="02020603050405020304" pitchFamily="18" charset="0"/>
                      </a:rPr>
                      <m:t>=3</m:t>
                    </m:r>
                  </m:oMath>
                </a14:m>
                <a:endParaRPr lang="en-US" sz="2000">
                  <a:effectLst/>
                  <a:latin typeface="+mn-lt"/>
                  <a:ea typeface="Arial" panose="020B0604020202020204" pitchFamily="34" charset="0"/>
                  <a:cs typeface="Times New Roman" panose="02020603050405020304" pitchFamily="18"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144346" y="3566786"/>
                <a:ext cx="4572000" cy="1261307"/>
              </a:xfrm>
              <a:prstGeom prst="rect">
                <a:avLst/>
              </a:prstGeom>
              <a:blipFill>
                <a:blip r:embed="rId7"/>
                <a:stretch>
                  <a:fillRect/>
                </a:stretch>
              </a:blipFill>
            </p:spPr>
            <p:txBody>
              <a:bodyPr/>
              <a:lstStyle/>
              <a:p>
                <a:r>
                  <a:rPr lang="en-US">
                    <a:noFill/>
                  </a:rPr>
                  <a:t> </a:t>
                </a:r>
              </a:p>
            </p:txBody>
          </p:sp>
        </mc:Fallback>
      </mc:AlternateContent>
      <p:sp>
        <p:nvSpPr>
          <p:cNvPr id="14" name="Rectangle 13"/>
          <p:cNvSpPr/>
          <p:nvPr/>
        </p:nvSpPr>
        <p:spPr>
          <a:xfrm>
            <a:off x="4255335" y="2846436"/>
            <a:ext cx="752129" cy="496996"/>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en-US" sz="2000" b="1" i="1" u="sng" noProof="0" smtClean="0">
                <a:solidFill>
                  <a:srgbClr val="C00000"/>
                </a:solidFill>
                <a:ea typeface="Calibri" panose="020F0502020204030204" pitchFamily="34" charset="0"/>
                <a:cs typeface="Times New Roman" panose="02020603050405020304" pitchFamily="18" charset="0"/>
              </a:rPr>
              <a:t>Giải</a:t>
            </a:r>
            <a:r>
              <a:rPr lang="en-US" sz="2000" b="1" i="1" u="sng" noProof="0" smtClean="0">
                <a:solidFill>
                  <a:srgbClr val="C00000"/>
                </a:solidFill>
                <a:ea typeface="Calibri" panose="020F0502020204030204" pitchFamily="34" charset="0"/>
                <a:cs typeface="Times New Roman" panose="02020603050405020304" pitchFamily="18" charset="0"/>
              </a:rPr>
              <a:t>:</a:t>
            </a:r>
            <a:endParaRPr kumimoji="0" lang="en-US" sz="2000" b="1" i="1" u="sng" strike="noStrike" kern="0" cap="none" spc="0" normalizeH="0" baseline="0" noProof="0">
              <a:ln>
                <a:noFill/>
              </a:ln>
              <a:solidFill>
                <a:srgbClr val="C00000"/>
              </a:solidFill>
              <a:effectLst/>
              <a:uLnTx/>
              <a:uFillTx/>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15" name="Rectangle 14"/>
              <p:cNvSpPr/>
              <p:nvPr/>
            </p:nvSpPr>
            <p:spPr>
              <a:xfrm>
                <a:off x="4859468" y="3466278"/>
                <a:ext cx="4572000" cy="1394228"/>
              </a:xfrm>
              <a:prstGeom prst="rect">
                <a:avLst/>
              </a:prstGeom>
            </p:spPr>
            <p:txBody>
              <a:bodyPr>
                <a:spAutoFit/>
              </a:bodyPr>
              <a:lstStyle/>
              <a:p>
                <a:pPr lvl="0" algn="just">
                  <a:lnSpc>
                    <a:spcPct val="150000"/>
                  </a:lnSpc>
                  <a:spcBef>
                    <a:spcPts val="600"/>
                  </a:spcBef>
                  <a:spcAft>
                    <a:spcPts val="600"/>
                  </a:spcAft>
                </a:pPr>
                <a14:m>
                  <m:oMath xmlns:m="http://schemas.openxmlformats.org/officeDocument/2006/math">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fr-FR" sz="2000" i="1">
                            <a:latin typeface="Cambria Math" panose="02040503050406030204" pitchFamily="18" charset="0"/>
                            <a:ea typeface="Calibri" panose="020F0502020204030204" pitchFamily="34" charset="0"/>
                            <a:cs typeface="Times New Roman" panose="02020603050405020304" pitchFamily="18" charset="0"/>
                          </a:rPr>
                          <m:t>𝑧</m:t>
                        </m:r>
                      </m:e>
                      <m:sup>
                        <m:r>
                          <a:rPr lang="fr-FR" sz="2000" i="1">
                            <a:latin typeface="Cambria Math" panose="02040503050406030204" pitchFamily="18" charset="0"/>
                            <a:ea typeface="Calibri" panose="020F0502020204030204" pitchFamily="34" charset="0"/>
                            <a:cs typeface="Times New Roman" panose="02020603050405020304" pitchFamily="18" charset="0"/>
                          </a:rPr>
                          <m:t>2</m:t>
                        </m:r>
                      </m:sup>
                    </m:sSup>
                    <m:r>
                      <a:rPr lang="fr-FR" sz="20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fr-FR" sz="2000" i="1">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2000" i="1">
                                    <a:latin typeface="Cambria Math" panose="02040503050406030204" pitchFamily="18" charset="0"/>
                                    <a:ea typeface="Calibri" panose="020F0502020204030204" pitchFamily="34" charset="0"/>
                                    <a:cs typeface="Times New Roman" panose="02020603050405020304" pitchFamily="18" charset="0"/>
                                  </a:rPr>
                                </m:ctrlPr>
                              </m:radPr>
                              <m:deg/>
                              <m:e>
                                <m:r>
                                  <a:rPr lang="fr-FR" sz="2000" i="1">
                                    <a:latin typeface="Cambria Math" panose="02040503050406030204" pitchFamily="18" charset="0"/>
                                    <a:ea typeface="Calibri" panose="020F0502020204030204" pitchFamily="34" charset="0"/>
                                    <a:cs typeface="Times New Roman" panose="02020603050405020304" pitchFamily="18" charset="0"/>
                                  </a:rPr>
                                  <m:t>5</m:t>
                                </m:r>
                              </m:e>
                            </m:rad>
                          </m:e>
                        </m:d>
                      </m:e>
                      <m:sup>
                        <m:r>
                          <a:rPr lang="fr-FR" sz="2000" i="1">
                            <a:latin typeface="Cambria Math" panose="02040503050406030204" pitchFamily="18" charset="0"/>
                            <a:ea typeface="Calibri" panose="020F0502020204030204" pitchFamily="34" charset="0"/>
                            <a:cs typeface="Times New Roman" panose="02020603050405020304" pitchFamily="18" charset="0"/>
                          </a:rPr>
                          <m:t>2</m:t>
                        </m:r>
                      </m:sup>
                    </m:sSup>
                    <m:r>
                      <a:rPr lang="fr-FR" sz="20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ad>
                              <m:radPr>
                                <m:degHide m:val="on"/>
                                <m:ctrlPr>
                                  <a:rPr lang="en-US" sz="2000" i="1">
                                    <a:latin typeface="Cambria Math" panose="02040503050406030204" pitchFamily="18" charset="0"/>
                                    <a:ea typeface="Calibri" panose="020F0502020204030204" pitchFamily="34" charset="0"/>
                                    <a:cs typeface="Times New Roman" panose="02020603050405020304" pitchFamily="18" charset="0"/>
                                  </a:rPr>
                                </m:ctrlPr>
                              </m:radPr>
                              <m:deg/>
                              <m:e>
                                <m:r>
                                  <a:rPr lang="fr-FR" sz="2000" i="1">
                                    <a:latin typeface="Cambria Math" panose="02040503050406030204" pitchFamily="18" charset="0"/>
                                    <a:ea typeface="Calibri" panose="020F0502020204030204" pitchFamily="34" charset="0"/>
                                    <a:cs typeface="Times New Roman" panose="02020603050405020304" pitchFamily="18" charset="0"/>
                                  </a:rPr>
                                  <m:t>5</m:t>
                                </m:r>
                              </m:e>
                            </m:rad>
                          </m:e>
                        </m:d>
                      </m:e>
                      <m:sup>
                        <m:r>
                          <a:rPr lang="fr-FR" sz="2000" i="1">
                            <a:latin typeface="Cambria Math" panose="02040503050406030204" pitchFamily="18" charset="0"/>
                            <a:ea typeface="Calibri" panose="020F0502020204030204" pitchFamily="34" charset="0"/>
                            <a:cs typeface="Times New Roman" panose="02020603050405020304" pitchFamily="18" charset="0"/>
                          </a:rPr>
                          <m:t>2</m:t>
                        </m:r>
                      </m:sup>
                    </m:sSup>
                    <m:r>
                      <a:rPr lang="fr-FR" sz="2000" i="1">
                        <a:latin typeface="Cambria Math" panose="02040503050406030204" pitchFamily="18" charset="0"/>
                        <a:ea typeface="Calibri" panose="020F0502020204030204" pitchFamily="34" charset="0"/>
                        <a:cs typeface="Times New Roman" panose="02020603050405020304" pitchFamily="18" charset="0"/>
                      </a:rPr>
                      <m:t>=25</m:t>
                    </m:r>
                  </m:oMath>
                </a14:m>
                <a:r>
                  <a:rPr lang="fr-FR" sz="2000">
                    <a:ea typeface="Calibri" panose="020F0502020204030204" pitchFamily="34" charset="0"/>
                    <a:cs typeface="Times New Roman" panose="02020603050405020304" pitchFamily="18" charset="0"/>
                  </a:rPr>
                  <a:t> </a:t>
                </a:r>
                <a14:m>
                  <m:oMath xmlns:m="http://schemas.openxmlformats.org/officeDocument/2006/math">
                    <m:r>
                      <a:rPr lang="en-US" sz="2000">
                        <a:latin typeface="Cambria Math" panose="02040503050406030204" pitchFamily="18" charset="0"/>
                        <a:ea typeface="Calibri" panose="020F0502020204030204" pitchFamily="34" charset="0"/>
                        <a:cs typeface="Times New Roman" panose="02020603050405020304" pitchFamily="18" charset="0"/>
                      </a:rPr>
                      <m:t>⇒</m:t>
                    </m:r>
                  </m:oMath>
                </a14:m>
                <a:r>
                  <a:rPr lang="fr-FR" sz="2000">
                    <a:ea typeface="Calibri" panose="020F0502020204030204" pitchFamily="34" charset="0"/>
                    <a:cs typeface="Times New Roman" panose="02020603050405020304" pitchFamily="18" charset="0"/>
                  </a:rPr>
                  <a:t> </a:t>
                </a:r>
                <a14:m>
                  <m:oMath xmlns:m="http://schemas.openxmlformats.org/officeDocument/2006/math">
                    <m:r>
                      <a:rPr lang="fr-FR" sz="2000" i="1">
                        <a:latin typeface="Cambria Math" panose="02040503050406030204" pitchFamily="18" charset="0"/>
                        <a:ea typeface="Calibri" panose="020F0502020204030204" pitchFamily="34" charset="0"/>
                        <a:cs typeface="Times New Roman" panose="02020603050405020304" pitchFamily="18" charset="0"/>
                      </a:rPr>
                      <m:t>𝑧</m:t>
                    </m:r>
                    <m:r>
                      <a:rPr lang="fr-FR" sz="2000" i="1">
                        <a:latin typeface="Cambria Math" panose="02040503050406030204" pitchFamily="18" charset="0"/>
                        <a:ea typeface="Calibri" panose="020F0502020204030204" pitchFamily="34" charset="0"/>
                        <a:cs typeface="Times New Roman" panose="02020603050405020304" pitchFamily="18" charset="0"/>
                      </a:rPr>
                      <m:t>=5</m:t>
                    </m:r>
                  </m:oMath>
                </a14:m>
                <a:endParaRPr lang="en-US" sz="2000">
                  <a:ea typeface="Arial" panose="020B0604020202020204" pitchFamily="34" charset="0"/>
                  <a:cs typeface="Times New Roman" panose="02020603050405020304" pitchFamily="18" charset="0"/>
                </a:endParaRPr>
              </a:p>
              <a:p>
                <a:pPr lvl="0" algn="just">
                  <a:lnSpc>
                    <a:spcPct val="150000"/>
                  </a:lnSpc>
                  <a:spcBef>
                    <a:spcPts val="600"/>
                  </a:spcBef>
                  <a:spcAft>
                    <a:spcPts val="600"/>
                  </a:spcAft>
                </a:pPr>
                <a14:m>
                  <m:oMath xmlns:m="http://schemas.openxmlformats.org/officeDocument/2006/math">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fr-FR" sz="2000" i="1">
                            <a:latin typeface="Cambria Math" panose="02040503050406030204" pitchFamily="18" charset="0"/>
                            <a:ea typeface="Calibri" panose="020F0502020204030204" pitchFamily="34" charset="0"/>
                            <a:cs typeface="Times New Roman" panose="02020603050405020304" pitchFamily="18" charset="0"/>
                          </a:rPr>
                          <m:t>𝑡</m:t>
                        </m:r>
                      </m:e>
                      <m:sup>
                        <m:r>
                          <a:rPr lang="fr-FR" sz="2000" i="1">
                            <a:latin typeface="Cambria Math" panose="02040503050406030204" pitchFamily="18" charset="0"/>
                            <a:ea typeface="Calibri" panose="020F0502020204030204" pitchFamily="34" charset="0"/>
                            <a:cs typeface="Times New Roman" panose="02020603050405020304" pitchFamily="18" charset="0"/>
                          </a:rPr>
                          <m:t>2</m:t>
                        </m:r>
                      </m:sup>
                    </m:sSup>
                    <m:r>
                      <a:rPr lang="fr-FR" sz="20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fr-FR" sz="2000" i="1">
                            <a:latin typeface="Cambria Math" panose="02040503050406030204" pitchFamily="18" charset="0"/>
                            <a:ea typeface="Calibri" panose="020F0502020204030204" pitchFamily="34" charset="0"/>
                            <a:cs typeface="Times New Roman" panose="02020603050405020304" pitchFamily="18" charset="0"/>
                          </a:rPr>
                          <m:t>2</m:t>
                        </m:r>
                      </m:e>
                      <m:sup>
                        <m:r>
                          <a:rPr lang="fr-FR" sz="2000" i="1">
                            <a:latin typeface="Cambria Math" panose="02040503050406030204" pitchFamily="18" charset="0"/>
                            <a:ea typeface="Calibri" panose="020F0502020204030204" pitchFamily="34" charset="0"/>
                            <a:cs typeface="Times New Roman" panose="02020603050405020304" pitchFamily="18" charset="0"/>
                          </a:rPr>
                          <m:t>2</m:t>
                        </m:r>
                      </m:sup>
                    </m:sSup>
                    <m:r>
                      <a:rPr lang="fr-FR" sz="20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fr-FR" sz="2000" i="1">
                            <a:latin typeface="Cambria Math" panose="02040503050406030204" pitchFamily="18" charset="0"/>
                            <a:ea typeface="Calibri" panose="020F0502020204030204" pitchFamily="34" charset="0"/>
                            <a:cs typeface="Times New Roman" panose="02020603050405020304" pitchFamily="18" charset="0"/>
                          </a:rPr>
                          <m:t>1</m:t>
                        </m:r>
                      </m:e>
                      <m:sup>
                        <m:r>
                          <a:rPr lang="fr-FR" sz="2000" i="1">
                            <a:latin typeface="Cambria Math" panose="02040503050406030204" pitchFamily="18" charset="0"/>
                            <a:ea typeface="Calibri" panose="020F0502020204030204" pitchFamily="34" charset="0"/>
                            <a:cs typeface="Times New Roman" panose="02020603050405020304" pitchFamily="18" charset="0"/>
                          </a:rPr>
                          <m:t>2</m:t>
                        </m:r>
                      </m:sup>
                    </m:sSup>
                    <m:r>
                      <a:rPr lang="fr-FR" sz="2000" i="1">
                        <a:latin typeface="Cambria Math" panose="02040503050406030204" pitchFamily="18" charset="0"/>
                        <a:ea typeface="Calibri" panose="020F0502020204030204" pitchFamily="34" charset="0"/>
                        <a:cs typeface="Times New Roman" panose="02020603050405020304" pitchFamily="18" charset="0"/>
                      </a:rPr>
                      <m:t>=5</m:t>
                    </m:r>
                  </m:oMath>
                </a14:m>
                <a:r>
                  <a:rPr lang="fr-FR" sz="2000">
                    <a:ea typeface="Calibri" panose="020F0502020204030204" pitchFamily="34" charset="0"/>
                    <a:cs typeface="Times New Roman" panose="02020603050405020304" pitchFamily="18" charset="0"/>
                  </a:rPr>
                  <a:t> </a:t>
                </a:r>
                <a14:m>
                  <m:oMath xmlns:m="http://schemas.openxmlformats.org/officeDocument/2006/math">
                    <m:r>
                      <a:rPr lang="en-US" sz="2000">
                        <a:latin typeface="Cambria Math" panose="02040503050406030204" pitchFamily="18" charset="0"/>
                        <a:ea typeface="Calibri" panose="020F0502020204030204" pitchFamily="34" charset="0"/>
                        <a:cs typeface="Times New Roman" panose="02020603050405020304" pitchFamily="18" charset="0"/>
                      </a:rPr>
                      <m:t>⇒</m:t>
                    </m:r>
                  </m:oMath>
                </a14:m>
                <a:r>
                  <a:rPr lang="fr-FR" sz="2000">
                    <a:ea typeface="Calibri" panose="020F0502020204030204" pitchFamily="34" charset="0"/>
                    <a:cs typeface="Times New Roman" panose="02020603050405020304" pitchFamily="18" charset="0"/>
                  </a:rPr>
                  <a:t> </a:t>
                </a:r>
                <a14:m>
                  <m:oMath xmlns:m="http://schemas.openxmlformats.org/officeDocument/2006/math">
                    <m:r>
                      <a:rPr lang="fr-FR" sz="2000" i="1">
                        <a:latin typeface="Cambria Math" panose="02040503050406030204" pitchFamily="18" charset="0"/>
                        <a:ea typeface="Calibri" panose="020F0502020204030204" pitchFamily="34" charset="0"/>
                        <a:cs typeface="Times New Roman" panose="02020603050405020304" pitchFamily="18" charset="0"/>
                      </a:rPr>
                      <m:t>𝑡</m:t>
                    </m:r>
                    <m:r>
                      <a:rPr lang="fr-FR" sz="2000" i="1">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2000" i="1">
                            <a:latin typeface="Cambria Math" panose="02040503050406030204" pitchFamily="18" charset="0"/>
                            <a:ea typeface="Calibri" panose="020F0502020204030204" pitchFamily="34" charset="0"/>
                            <a:cs typeface="Times New Roman" panose="02020603050405020304" pitchFamily="18" charset="0"/>
                          </a:rPr>
                        </m:ctrlPr>
                      </m:radPr>
                      <m:deg/>
                      <m:e>
                        <m:r>
                          <a:rPr lang="fr-FR" sz="2000" i="1">
                            <a:latin typeface="Cambria Math" panose="02040503050406030204" pitchFamily="18" charset="0"/>
                            <a:ea typeface="Calibri" panose="020F0502020204030204" pitchFamily="34" charset="0"/>
                            <a:cs typeface="Times New Roman" panose="02020603050405020304" pitchFamily="18" charset="0"/>
                          </a:rPr>
                          <m:t>5</m:t>
                        </m:r>
                      </m:e>
                    </m:rad>
                  </m:oMath>
                </a14:m>
                <a:endParaRPr lang="en-US" sz="2000">
                  <a:ea typeface="Arial" panose="020B0604020202020204" pitchFamily="34" charset="0"/>
                  <a:cs typeface="Times New Roman" panose="02020603050405020304" pitchFamily="18" charset="0"/>
                </a:endParaRPr>
              </a:p>
            </p:txBody>
          </p:sp>
        </mc:Choice>
        <mc:Fallback>
          <p:sp>
            <p:nvSpPr>
              <p:cNvPr id="15" name="Rectangle 14"/>
              <p:cNvSpPr>
                <a:spLocks noRot="1" noChangeAspect="1" noMove="1" noResize="1" noEditPoints="1" noAdjustHandles="1" noChangeArrowheads="1" noChangeShapeType="1" noTextEdit="1"/>
              </p:cNvSpPr>
              <p:nvPr/>
            </p:nvSpPr>
            <p:spPr>
              <a:xfrm>
                <a:off x="4859468" y="3466278"/>
                <a:ext cx="4572000" cy="1394228"/>
              </a:xfrm>
              <a:prstGeom prst="rect">
                <a:avLst/>
              </a:prstGeom>
              <a:blipFill>
                <a:blip r:embed="rId8"/>
                <a:stretch>
                  <a:fillRect/>
                </a:stretch>
              </a:blipFill>
            </p:spPr>
            <p:txBody>
              <a:bodyPr/>
              <a:lstStyle/>
              <a:p>
                <a:r>
                  <a:rPr lang="en-US">
                    <a:noFill/>
                  </a:rPr>
                  <a:t> </a:t>
                </a:r>
              </a:p>
            </p:txBody>
          </p:sp>
        </mc:Fallback>
      </mc:AlternateContent>
      <p:pic>
        <p:nvPicPr>
          <p:cNvPr id="16" name="Picture 15"/>
          <p:cNvPicPr>
            <a:picLocks noChangeAspect="1"/>
          </p:cNvPicPr>
          <p:nvPr/>
        </p:nvPicPr>
        <p:blipFill>
          <a:blip r:embed="rId9"/>
          <a:stretch>
            <a:fillRect/>
          </a:stretch>
        </p:blipFill>
        <p:spPr>
          <a:xfrm rot="21302353" flipH="1">
            <a:off x="495025" y="2169034"/>
            <a:ext cx="402143" cy="603214"/>
          </a:xfrm>
          <a:prstGeom prst="rect">
            <a:avLst/>
          </a:prstGeom>
        </p:spPr>
      </p:pic>
    </p:spTree>
    <p:extLst>
      <p:ext uri="{BB962C8B-B14F-4D97-AF65-F5344CB8AC3E}">
        <p14:creationId xmlns:p14="http://schemas.microsoft.com/office/powerpoint/2010/main" val="4000447556"/>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Effect transition="in" filter="wipe(down)">
                                      <p:cBhvr>
                                        <p:cTn id="29" dur="500"/>
                                        <p:tgtEl>
                                          <p:spTgt spid="11">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1">
                                            <p:txEl>
                                              <p:pRg st="1" end="1"/>
                                            </p:txEl>
                                          </p:spTgt>
                                        </p:tgtEl>
                                        <p:attrNameLst>
                                          <p:attrName>style.visibility</p:attrName>
                                        </p:attrNameLst>
                                      </p:cBhvr>
                                      <p:to>
                                        <p:strVal val="visible"/>
                                      </p:to>
                                    </p:set>
                                    <p:animEffect transition="in" filter="wipe(left)">
                                      <p:cBhvr>
                                        <p:cTn id="34" dur="500"/>
                                        <p:tgtEl>
                                          <p:spTgt spid="11">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39" dur="500"/>
                                        <p:tgtEl>
                                          <p:spTgt spid="15">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5">
                                            <p:txEl>
                                              <p:pRg st="1" end="1"/>
                                            </p:txEl>
                                          </p:spTgt>
                                        </p:tgtEl>
                                        <p:attrNameLst>
                                          <p:attrName>style.visibility</p:attrName>
                                        </p:attrNameLst>
                                      </p:cBhvr>
                                      <p:to>
                                        <p:strVal val="visible"/>
                                      </p:to>
                                    </p:set>
                                    <p:animEffect transition="in" filter="fade">
                                      <p:cBhvr>
                                        <p:cTn id="44"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sp>
        <p:nvSpPr>
          <p:cNvPr id="28" name="Rounded Rectangle 27"/>
          <p:cNvSpPr/>
          <p:nvPr/>
        </p:nvSpPr>
        <p:spPr>
          <a:xfrm>
            <a:off x="836334" y="4695371"/>
            <a:ext cx="274009" cy="26125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4" name="Google Shape;1583;p46"/>
          <p:cNvPicPr preferRelativeResize="0"/>
          <p:nvPr/>
        </p:nvPicPr>
        <p:blipFill rotWithShape="1">
          <a:blip r:embed="rId3">
            <a:alphaModFix/>
          </a:blip>
          <a:srcRect t="11716" b="20519"/>
          <a:stretch/>
        </p:blipFill>
        <p:spPr>
          <a:xfrm>
            <a:off x="7010210" y="3721211"/>
            <a:ext cx="1775981" cy="1219516"/>
          </a:xfrm>
          <a:prstGeom prst="rect">
            <a:avLst/>
          </a:prstGeom>
          <a:noFill/>
          <a:ln>
            <a:noFill/>
          </a:ln>
        </p:spPr>
      </p:pic>
      <p:sp>
        <p:nvSpPr>
          <p:cNvPr id="8" name="TextBox 7"/>
          <p:cNvSpPr txBox="1"/>
          <p:nvPr/>
        </p:nvSpPr>
        <p:spPr>
          <a:xfrm>
            <a:off x="2358260" y="773551"/>
            <a:ext cx="4535521" cy="58477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NỘI DUNG BÀI HỌC</a:t>
            </a:r>
            <a:endParaRPr lang="en-US" sz="3200" b="1" dirty="0">
              <a:solidFill>
                <a:srgbClr val="C00000"/>
              </a:solidFill>
              <a:latin typeface="Arial" panose="020B0604020202020204" pitchFamily="34" charset="0"/>
              <a:cs typeface="Arial" panose="020B0604020202020204" pitchFamily="34" charset="0"/>
            </a:endParaRPr>
          </a:p>
        </p:txBody>
      </p:sp>
      <p:sp>
        <p:nvSpPr>
          <p:cNvPr id="9" name="Google Shape;2004;p39"/>
          <p:cNvSpPr txBox="1">
            <a:spLocks/>
          </p:cNvSpPr>
          <p:nvPr/>
        </p:nvSpPr>
        <p:spPr>
          <a:xfrm>
            <a:off x="1750532" y="1783546"/>
            <a:ext cx="777984" cy="524503"/>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ven Pro ExtraBold"/>
              <a:buNone/>
              <a:defRPr sz="30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en" sz="3000" b="1" i="0" u="none" strike="noStrike" kern="0" cap="none" spc="0" normalizeH="0" baseline="0" noProof="0" smtClean="0">
                <a:ln>
                  <a:noFill/>
                </a:ln>
                <a:solidFill>
                  <a:srgbClr val="070185"/>
                </a:solidFill>
                <a:effectLst/>
                <a:uLnTx/>
                <a:uFillTx/>
                <a:latin typeface="Arial"/>
                <a:cs typeface="Maven Pro ExtraBold"/>
                <a:sym typeface="Maven Pro ExtraBold"/>
              </a:rPr>
              <a:t>01</a:t>
            </a:r>
            <a:endParaRPr kumimoji="0" lang="en" sz="3000" b="1" i="0" u="none" strike="noStrike" kern="0" cap="none" spc="0" normalizeH="0" baseline="0" noProof="0">
              <a:ln>
                <a:noFill/>
              </a:ln>
              <a:solidFill>
                <a:srgbClr val="070185"/>
              </a:solidFill>
              <a:effectLst/>
              <a:uLnTx/>
              <a:uFillTx/>
              <a:latin typeface="Arial"/>
              <a:cs typeface="Maven Pro ExtraBold"/>
              <a:sym typeface="Maven Pro ExtraBold"/>
            </a:endParaRPr>
          </a:p>
        </p:txBody>
      </p:sp>
      <p:sp>
        <p:nvSpPr>
          <p:cNvPr id="10" name="Google Shape;2007;p39"/>
          <p:cNvSpPr txBox="1">
            <a:spLocks/>
          </p:cNvSpPr>
          <p:nvPr/>
        </p:nvSpPr>
        <p:spPr>
          <a:xfrm>
            <a:off x="2663687" y="1855721"/>
            <a:ext cx="2941984"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buClr>
                <a:srgbClr val="070185"/>
              </a:buClr>
            </a:pPr>
            <a:r>
              <a:rPr lang="vi-VN" sz="2400" b="1">
                <a:solidFill>
                  <a:srgbClr val="070185"/>
                </a:solidFill>
                <a:latin typeface="Arial" panose="020B0604020202020204" pitchFamily="34" charset="0"/>
              </a:rPr>
              <a:t>Định lí pythagore</a:t>
            </a:r>
            <a:endParaRPr kumimoji="0" lang="vi-VN" sz="2400" b="1" i="0" u="none" strike="noStrike" kern="0" cap="none" spc="0" normalizeH="0" baseline="0" noProof="0">
              <a:ln>
                <a:noFill/>
              </a:ln>
              <a:solidFill>
                <a:srgbClr val="070185"/>
              </a:solidFill>
              <a:effectLst/>
              <a:uLnTx/>
              <a:uFillTx/>
              <a:latin typeface="Arial" panose="020B0604020202020204" pitchFamily="34" charset="0"/>
              <a:cs typeface="Maven Pro SemiBold"/>
              <a:sym typeface="Maven Pro SemiBold"/>
            </a:endParaRPr>
          </a:p>
        </p:txBody>
      </p:sp>
      <p:sp>
        <p:nvSpPr>
          <p:cNvPr id="12" name="Google Shape;2004;p39"/>
          <p:cNvSpPr txBox="1">
            <a:spLocks/>
          </p:cNvSpPr>
          <p:nvPr/>
        </p:nvSpPr>
        <p:spPr>
          <a:xfrm>
            <a:off x="1750532" y="2849845"/>
            <a:ext cx="777984" cy="524503"/>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ven Pro ExtraBold"/>
              <a:buNone/>
              <a:defRPr sz="30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en" sz="3000" b="1" i="0" u="none" strike="noStrike" kern="0" cap="none" spc="0" normalizeH="0" baseline="0" noProof="0" smtClean="0">
                <a:ln>
                  <a:noFill/>
                </a:ln>
                <a:solidFill>
                  <a:srgbClr val="070185"/>
                </a:solidFill>
                <a:effectLst/>
                <a:uLnTx/>
                <a:uFillTx/>
                <a:latin typeface="Arial"/>
                <a:cs typeface="Maven Pro ExtraBold"/>
                <a:sym typeface="Maven Pro ExtraBold"/>
              </a:rPr>
              <a:t>02</a:t>
            </a:r>
            <a:endParaRPr kumimoji="0" lang="en" sz="3000" b="1" i="0" u="none" strike="noStrike" kern="0" cap="none" spc="0" normalizeH="0" baseline="0" noProof="0">
              <a:ln>
                <a:noFill/>
              </a:ln>
              <a:solidFill>
                <a:srgbClr val="070185"/>
              </a:solidFill>
              <a:effectLst/>
              <a:uLnTx/>
              <a:uFillTx/>
              <a:latin typeface="Arial"/>
              <a:cs typeface="Maven Pro ExtraBold"/>
              <a:sym typeface="Maven Pro ExtraBold"/>
            </a:endParaRPr>
          </a:p>
        </p:txBody>
      </p:sp>
      <p:sp>
        <p:nvSpPr>
          <p:cNvPr id="13" name="Google Shape;2007;p39"/>
          <p:cNvSpPr txBox="1">
            <a:spLocks/>
          </p:cNvSpPr>
          <p:nvPr/>
        </p:nvSpPr>
        <p:spPr>
          <a:xfrm>
            <a:off x="2663687" y="2922020"/>
            <a:ext cx="5049078"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buClr>
                <a:srgbClr val="070185"/>
              </a:buClr>
            </a:pPr>
            <a:endParaRPr lang="en-US" sz="2400" b="1" smtClean="0">
              <a:solidFill>
                <a:srgbClr val="070185"/>
              </a:solidFill>
              <a:latin typeface="Arial" panose="020B0604020202020204" pitchFamily="34" charset="0"/>
            </a:endParaRPr>
          </a:p>
          <a:p>
            <a:pPr marL="0" lvl="0" indent="0">
              <a:buClr>
                <a:srgbClr val="070185"/>
              </a:buClr>
            </a:pPr>
            <a:r>
              <a:rPr lang="en-US" sz="2400" b="1" smtClean="0">
                <a:solidFill>
                  <a:srgbClr val="070185"/>
                </a:solidFill>
                <a:latin typeface="Arial" panose="020B0604020202020204" pitchFamily="34" charset="0"/>
              </a:rPr>
              <a:t>Ứng dụng của đ</a:t>
            </a:r>
            <a:r>
              <a:rPr lang="vi-VN" sz="2400" b="1" smtClean="0">
                <a:solidFill>
                  <a:srgbClr val="070185"/>
                </a:solidFill>
                <a:latin typeface="Arial" panose="020B0604020202020204" pitchFamily="34" charset="0"/>
              </a:rPr>
              <a:t>ịnh </a:t>
            </a:r>
            <a:r>
              <a:rPr lang="vi-VN" sz="2400" b="1">
                <a:solidFill>
                  <a:srgbClr val="070185"/>
                </a:solidFill>
                <a:latin typeface="Arial" panose="020B0604020202020204" pitchFamily="34" charset="0"/>
              </a:rPr>
              <a:t>lí pythagore</a:t>
            </a:r>
            <a:endParaRPr kumimoji="0" lang="vi-VN" sz="2400" b="1" i="0" u="none" strike="noStrike" kern="0" cap="none" spc="0" normalizeH="0" baseline="0" noProof="0">
              <a:ln>
                <a:noFill/>
              </a:ln>
              <a:solidFill>
                <a:srgbClr val="070185"/>
              </a:solidFill>
              <a:effectLst/>
              <a:uLnTx/>
              <a:uFillTx/>
              <a:latin typeface="Arial" panose="020B0604020202020204" pitchFamily="34" charset="0"/>
              <a:cs typeface="Maven Pro SemiBold"/>
              <a:sym typeface="Maven Pro SemiBold"/>
            </a:endParaRPr>
          </a:p>
        </p:txBody>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5" dur="500"/>
                                        <p:tgtEl>
                                          <p:spTgt spid="1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23"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build="p"/>
      <p:bldP spid="12" grpId="0" animBg="1"/>
      <p:bldP spid="1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27" name="Google Shape;1924;p66"/>
          <p:cNvPicPr preferRelativeResize="0"/>
          <p:nvPr/>
        </p:nvPicPr>
        <p:blipFill>
          <a:blip r:embed="rId3">
            <a:alphaModFix/>
          </a:blip>
          <a:stretch>
            <a:fillRect/>
          </a:stretch>
        </p:blipFill>
        <p:spPr>
          <a:xfrm rot="402579" flipH="1">
            <a:off x="-35432" y="3281833"/>
            <a:ext cx="1916731" cy="1799745"/>
          </a:xfrm>
          <a:prstGeom prst="rect">
            <a:avLst/>
          </a:prstGeom>
          <a:noFill/>
          <a:ln>
            <a:noFill/>
          </a:ln>
        </p:spPr>
      </p:pic>
      <p:pic>
        <p:nvPicPr>
          <p:cNvPr id="28" name="Google Shape;1589;p47"/>
          <p:cNvPicPr preferRelativeResize="0"/>
          <p:nvPr/>
        </p:nvPicPr>
        <p:blipFill rotWithShape="1">
          <a:blip r:embed="rId4">
            <a:alphaModFix/>
          </a:blip>
          <a:srcRect l="21204"/>
          <a:stretch/>
        </p:blipFill>
        <p:spPr>
          <a:xfrm>
            <a:off x="6625412" y="2992931"/>
            <a:ext cx="2094688" cy="2461584"/>
          </a:xfrm>
          <a:prstGeom prst="rect">
            <a:avLst/>
          </a:prstGeom>
          <a:noFill/>
          <a:ln>
            <a:noFill/>
          </a:ln>
        </p:spPr>
      </p:pic>
      <p:sp>
        <p:nvSpPr>
          <p:cNvPr id="6" name="Google Shape;488;p36"/>
          <p:cNvSpPr txBox="1">
            <a:spLocks noGrp="1"/>
          </p:cNvSpPr>
          <p:nvPr>
            <p:ph type="title"/>
          </p:nvPr>
        </p:nvSpPr>
        <p:spPr>
          <a:xfrm>
            <a:off x="1479883" y="727546"/>
            <a:ext cx="6367800" cy="2529300"/>
          </a:xfrm>
          <a:prstGeom prst="rect">
            <a:avLst/>
          </a:prstGeom>
        </p:spPr>
        <p:txBody>
          <a:bodyPr spcFirstLastPara="1" wrap="square" lIns="91425" tIns="91425" rIns="91425" bIns="91425" anchor="ctr" anchorCtr="0">
            <a:noAutofit/>
          </a:bodyPr>
          <a:lstStyle/>
          <a:p>
            <a:pPr lvl="0"/>
            <a:r>
              <a:rPr lang="en-US" b="1" smtClean="0">
                <a:solidFill>
                  <a:schemeClr val="accent3">
                    <a:lumMod val="50000"/>
                  </a:schemeClr>
                </a:solidFill>
                <a:latin typeface="+mn-lt"/>
              </a:rPr>
              <a:t>VẬN DỤNG</a:t>
            </a:r>
            <a:endParaRPr b="1">
              <a:solidFill>
                <a:schemeClr val="accent3">
                  <a:lumMod val="50000"/>
                </a:schemeClr>
              </a:solidFill>
              <a:latin typeface="+mn-lt"/>
            </a:endParaRPr>
          </a:p>
        </p:txBody>
      </p:sp>
    </p:spTree>
    <p:extLst>
      <p:ext uri="{BB962C8B-B14F-4D97-AF65-F5344CB8AC3E}">
        <p14:creationId xmlns:p14="http://schemas.microsoft.com/office/powerpoint/2010/main" val="1893581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sp>
        <p:nvSpPr>
          <p:cNvPr id="27" name="Rounded Rectangle 26"/>
          <p:cNvSpPr/>
          <p:nvPr/>
        </p:nvSpPr>
        <p:spPr>
          <a:xfrm>
            <a:off x="8588057" y="151051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0" name="Rounded Rectangle 9"/>
          <p:cNvSpPr/>
          <p:nvPr/>
        </p:nvSpPr>
        <p:spPr>
          <a:xfrm>
            <a:off x="8424000" y="109392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pic>
        <p:nvPicPr>
          <p:cNvPr id="1277" name="Google Shape;1277;p35"/>
          <p:cNvPicPr preferRelativeResize="0"/>
          <p:nvPr/>
        </p:nvPicPr>
        <p:blipFill rotWithShape="1">
          <a:blip r:embed="rId3">
            <a:alphaModFix/>
          </a:blip>
          <a:srcRect l="21938" t="18565" r="21938" b="18565"/>
          <a:stretch/>
        </p:blipFill>
        <p:spPr>
          <a:xfrm rot="611685">
            <a:off x="8292618" y="1790063"/>
            <a:ext cx="590877" cy="706617"/>
          </a:xfrm>
          <a:prstGeom prst="rect">
            <a:avLst/>
          </a:prstGeom>
          <a:noFill/>
          <a:ln>
            <a:noFill/>
          </a:ln>
        </p:spPr>
      </p:pic>
      <p:pic>
        <p:nvPicPr>
          <p:cNvPr id="18" name="Google Shape;1299;p38"/>
          <p:cNvPicPr preferRelativeResize="0"/>
          <p:nvPr/>
        </p:nvPicPr>
        <p:blipFill>
          <a:blip r:embed="rId4">
            <a:alphaModFix/>
          </a:blip>
          <a:stretch>
            <a:fillRect/>
          </a:stretch>
        </p:blipFill>
        <p:spPr>
          <a:xfrm>
            <a:off x="304378" y="349007"/>
            <a:ext cx="551691" cy="800578"/>
          </a:xfrm>
          <a:prstGeom prst="rect">
            <a:avLst/>
          </a:prstGeom>
          <a:noFill/>
          <a:ln>
            <a:noFill/>
          </a:ln>
        </p:spPr>
      </p:pic>
      <p:sp>
        <p:nvSpPr>
          <p:cNvPr id="9" name="Google Shape;3331;p61"/>
          <p:cNvSpPr txBox="1"/>
          <p:nvPr/>
        </p:nvSpPr>
        <p:spPr>
          <a:xfrm flipH="1">
            <a:off x="3209502" y="628443"/>
            <a:ext cx="2949862"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rPr>
              <a:t>Bài 9.20 (SGK – tr.97)</a:t>
            </a:r>
            <a:endParaRPr kumimoji="0" lang="en-US" sz="2000" b="0" i="0" u="none" strike="noStrike" kern="0" cap="none" spc="0" normalizeH="0" baseline="0" noProof="0" dirty="0" smtClean="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2" name="Rectangle 1"/>
              <p:cNvSpPr/>
              <p:nvPr/>
            </p:nvSpPr>
            <p:spPr>
              <a:xfrm>
                <a:off x="256671" y="1167073"/>
                <a:ext cx="8839623" cy="915315"/>
              </a:xfrm>
              <a:prstGeom prst="rect">
                <a:avLst/>
              </a:prstGeom>
            </p:spPr>
            <p:txBody>
              <a:bodyPr wrap="square">
                <a:spAutoFit/>
              </a:bodyPr>
              <a:lstStyle/>
              <a:p>
                <a:pPr>
                  <a:lnSpc>
                    <a:spcPct val="150000"/>
                  </a:lnSpc>
                </a:pPr>
                <a:r>
                  <a:rPr lang="en-US" sz="1900" smtClean="0">
                    <a:latin typeface="+mj-lt"/>
                  </a:rPr>
                  <a:t>Cho tam giác </a:t>
                </a:r>
                <a14:m>
                  <m:oMath xmlns:m="http://schemas.openxmlformats.org/officeDocument/2006/math">
                    <m:r>
                      <a:rPr lang="en-US" sz="1900" i="1" smtClean="0">
                        <a:latin typeface="Cambria Math" panose="02040503050406030204" pitchFamily="18" charset="0"/>
                      </a:rPr>
                      <m:t>𝐴𝐵𝐶</m:t>
                    </m:r>
                  </m:oMath>
                </a14:m>
                <a:r>
                  <a:rPr lang="en-US" sz="1900">
                    <a:latin typeface="+mj-lt"/>
                  </a:rPr>
                  <a:t> cân tại đỉnh </a:t>
                </a:r>
                <a14:m>
                  <m:oMath xmlns:m="http://schemas.openxmlformats.org/officeDocument/2006/math">
                    <m:r>
                      <a:rPr lang="en-US" sz="1900" i="1" smtClean="0">
                        <a:latin typeface="Cambria Math" panose="02040503050406030204" pitchFamily="18" charset="0"/>
                      </a:rPr>
                      <m:t>𝐴</m:t>
                    </m:r>
                  </m:oMath>
                </a14:m>
                <a:r>
                  <a:rPr lang="en-US" sz="1900">
                    <a:latin typeface="+mj-lt"/>
                  </a:rPr>
                  <a:t>, chiều cao </a:t>
                </a:r>
                <a14:m>
                  <m:oMath xmlns:m="http://schemas.openxmlformats.org/officeDocument/2006/math">
                    <m:r>
                      <a:rPr lang="en-US" sz="1900" i="1" smtClean="0">
                        <a:latin typeface="Cambria Math" panose="02040503050406030204" pitchFamily="18" charset="0"/>
                      </a:rPr>
                      <m:t>𝐴𝐻</m:t>
                    </m:r>
                    <m:r>
                      <a:rPr lang="en-US" sz="1900" i="1" smtClean="0">
                        <a:latin typeface="Cambria Math" panose="02040503050406030204" pitchFamily="18" charset="0"/>
                      </a:rPr>
                      <m:t>=3</m:t>
                    </m:r>
                    <m:r>
                      <a:rPr lang="en-US" sz="1900" i="1" smtClean="0">
                        <a:latin typeface="Cambria Math" panose="02040503050406030204" pitchFamily="18" charset="0"/>
                      </a:rPr>
                      <m:t>𝑐𝑚</m:t>
                    </m:r>
                  </m:oMath>
                </a14:m>
                <a:r>
                  <a:rPr lang="en-US" sz="1900">
                    <a:latin typeface="+mj-lt"/>
                  </a:rPr>
                  <a:t> và cạnh đáy</a:t>
                </a:r>
                <a:r>
                  <a:rPr lang="en-US" sz="1900">
                    <a:latin typeface="+mj-lt"/>
                  </a:rPr>
                  <a:t> </a:t>
                </a:r>
                <a14:m>
                  <m:oMath xmlns:m="http://schemas.openxmlformats.org/officeDocument/2006/math">
                    <m:r>
                      <a:rPr lang="en-US" sz="1900" i="1" smtClean="0">
                        <a:latin typeface="Cambria Math" panose="02040503050406030204" pitchFamily="18" charset="0"/>
                      </a:rPr>
                      <m:t>𝐵𝐶</m:t>
                    </m:r>
                    <m:r>
                      <a:rPr lang="en-US" sz="1900" i="1" smtClean="0">
                        <a:latin typeface="Cambria Math" panose="02040503050406030204" pitchFamily="18" charset="0"/>
                      </a:rPr>
                      <m:t>=10</m:t>
                    </m:r>
                    <m:r>
                      <a:rPr lang="en-US" sz="1900" i="1" smtClean="0">
                        <a:latin typeface="Cambria Math" panose="02040503050406030204" pitchFamily="18" charset="0"/>
                      </a:rPr>
                      <m:t>𝑐𝑚</m:t>
                    </m:r>
                  </m:oMath>
                </a14:m>
                <a:r>
                  <a:rPr lang="en-US" sz="1900">
                    <a:latin typeface="+mj-lt"/>
                  </a:rPr>
                  <a:t>. Hãy tính độ dài các cạnh bên </a:t>
                </a:r>
                <a14:m>
                  <m:oMath xmlns:m="http://schemas.openxmlformats.org/officeDocument/2006/math">
                    <m:r>
                      <a:rPr lang="en-US" sz="1900" i="1" smtClean="0">
                        <a:latin typeface="Cambria Math" panose="02040503050406030204" pitchFamily="18" charset="0"/>
                      </a:rPr>
                      <m:t>𝐴𝐵</m:t>
                    </m:r>
                    <m:r>
                      <a:rPr lang="en-US" sz="1900" i="1">
                        <a:latin typeface="Cambria Math" panose="02040503050406030204" pitchFamily="18" charset="0"/>
                      </a:rPr>
                      <m:t>, </m:t>
                    </m:r>
                    <m:r>
                      <a:rPr lang="en-US" sz="1900" i="1" smtClean="0">
                        <a:latin typeface="Cambria Math" panose="02040503050406030204" pitchFamily="18" charset="0"/>
                      </a:rPr>
                      <m:t>𝐴𝐶</m:t>
                    </m:r>
                    <m:r>
                      <a:rPr lang="en-US" sz="1900" b="0" i="0" smtClean="0">
                        <a:latin typeface="Cambria Math" panose="02040503050406030204" pitchFamily="18" charset="0"/>
                      </a:rPr>
                      <m:t>.</m:t>
                    </m:r>
                  </m:oMath>
                </a14:m>
                <a:endParaRPr lang="en-US" sz="1900">
                  <a:latin typeface="+mj-lt"/>
                </a:endParaRPr>
              </a:p>
            </p:txBody>
          </p:sp>
        </mc:Choice>
        <mc:Fallback>
          <p:sp>
            <p:nvSpPr>
              <p:cNvPr id="2" name="Rectangle 1"/>
              <p:cNvSpPr>
                <a:spLocks noRot="1" noChangeAspect="1" noMove="1" noResize="1" noEditPoints="1" noAdjustHandles="1" noChangeArrowheads="1" noChangeShapeType="1" noTextEdit="1"/>
              </p:cNvSpPr>
              <p:nvPr/>
            </p:nvSpPr>
            <p:spPr>
              <a:xfrm>
                <a:off x="256671" y="1167073"/>
                <a:ext cx="8839623" cy="915315"/>
              </a:xfrm>
              <a:prstGeom prst="rect">
                <a:avLst/>
              </a:prstGeom>
              <a:blipFill>
                <a:blip r:embed="rId5"/>
                <a:stretch>
                  <a:fillRect l="-621" r="-69" b="-9934"/>
                </a:stretch>
              </a:blipFill>
            </p:spPr>
            <p:txBody>
              <a:bodyPr/>
              <a:lstStyle/>
              <a:p>
                <a:r>
                  <a:rPr lang="en-US">
                    <a:noFill/>
                  </a:rPr>
                  <a:t> </a:t>
                </a:r>
              </a:p>
            </p:txBody>
          </p:sp>
        </mc:Fallback>
      </mc:AlternateContent>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296427" y="2776732"/>
            <a:ext cx="3144173" cy="1582733"/>
          </a:xfrm>
          <a:prstGeom prst="rect">
            <a:avLst/>
          </a:prstGeom>
        </p:spPr>
      </p:pic>
      <p:sp>
        <p:nvSpPr>
          <p:cNvPr id="12" name="Rectangle 11"/>
          <p:cNvSpPr/>
          <p:nvPr/>
        </p:nvSpPr>
        <p:spPr>
          <a:xfrm>
            <a:off x="264623" y="2082388"/>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en-US" sz="1900" b="1" i="1" u="sng" noProof="0" smtClean="0">
                <a:solidFill>
                  <a:srgbClr val="C00000"/>
                </a:solidFill>
                <a:ea typeface="Calibri" panose="020F0502020204030204" pitchFamily="34" charset="0"/>
                <a:cs typeface="Times New Roman" panose="02020603050405020304" pitchFamily="18" charset="0"/>
              </a:rPr>
              <a:t>Giải</a:t>
            </a:r>
            <a:r>
              <a:rPr lang="en-US" sz="1900" b="1" i="1" u="sng" noProof="0" smtClean="0">
                <a:solidFill>
                  <a:srgbClr val="C00000"/>
                </a:solidFill>
                <a:ea typeface="Calibri" panose="020F0502020204030204" pitchFamily="34" charset="0"/>
                <a:cs typeface="Times New Roman" panose="02020603050405020304" pitchFamily="18" charset="0"/>
              </a:rPr>
              <a:t>:</a:t>
            </a:r>
            <a:endParaRPr kumimoji="0" lang="en-US" sz="1900" b="1" i="1" u="sng" strike="noStrike" kern="0" cap="none" spc="0" normalizeH="0" baseline="0" noProof="0">
              <a:ln>
                <a:noFill/>
              </a:ln>
              <a:solidFill>
                <a:srgbClr val="C00000"/>
              </a:solidFill>
              <a:effectLst/>
              <a:uLnTx/>
              <a:uFillTx/>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4" name="Rectangle 3"/>
              <p:cNvSpPr/>
              <p:nvPr/>
            </p:nvSpPr>
            <p:spPr>
              <a:xfrm>
                <a:off x="3723520" y="2601492"/>
                <a:ext cx="5117720" cy="2288319"/>
              </a:xfrm>
              <a:prstGeom prst="rect">
                <a:avLst/>
              </a:prstGeom>
            </p:spPr>
            <p:txBody>
              <a:bodyPr wrap="square">
                <a:spAutoFit/>
              </a:bodyPr>
              <a:lstStyle/>
              <a:p>
                <a:pPr algn="just">
                  <a:lnSpc>
                    <a:spcPct val="130000"/>
                  </a:lnSpc>
                </a:pPr>
                <a:r>
                  <a:rPr lang="fr-FR" sz="1900" smtClean="0">
                    <a:latin typeface="+mn-lt"/>
                    <a:ea typeface="Calibri" panose="020F0502020204030204" pitchFamily="34" charset="0"/>
                    <a:cs typeface="Times New Roman" panose="02020603050405020304" pitchFamily="18" charset="0"/>
                  </a:rPr>
                  <a:t>Áp dụng định lí Pythagore cho tam giác vuông </a:t>
                </a:r>
                <a14:m>
                  <m:oMath xmlns:m="http://schemas.openxmlformats.org/officeDocument/2006/math">
                    <m:r>
                      <a:rPr lang="fr-FR" sz="1900" i="1">
                        <a:effectLst/>
                        <a:latin typeface="+mn-lt"/>
                        <a:ea typeface="Calibri" panose="020F0502020204030204" pitchFamily="34" charset="0"/>
                        <a:cs typeface="Times New Roman" panose="02020603050405020304" pitchFamily="18" charset="0"/>
                      </a:rPr>
                      <m:t>𝐴𝐵𝐻</m:t>
                    </m:r>
                  </m:oMath>
                </a14:m>
                <a:r>
                  <a:rPr lang="fr-FR" sz="1900">
                    <a:effectLst/>
                    <a:latin typeface="+mn-lt"/>
                    <a:ea typeface="Calibri" panose="020F0502020204030204" pitchFamily="34" charset="0"/>
                    <a:cs typeface="Times New Roman" panose="02020603050405020304" pitchFamily="18" charset="0"/>
                  </a:rPr>
                  <a:t> có :</a:t>
                </a:r>
                <a:endParaRPr lang="en-US" sz="1900">
                  <a:effectLst/>
                  <a:latin typeface="+mn-lt"/>
                  <a:ea typeface="Arial" panose="020B0604020202020204" pitchFamily="34" charset="0"/>
                  <a:cs typeface="Times New Roman" panose="02020603050405020304" pitchFamily="18" charset="0"/>
                </a:endParaRPr>
              </a:p>
              <a:p>
                <a:pPr algn="just">
                  <a:lnSpc>
                    <a:spcPct val="130000"/>
                  </a:lnSpc>
                </a:pPr>
                <a14:m>
                  <m:oMath xmlns:m="http://schemas.openxmlformats.org/officeDocument/2006/math">
                    <m:r>
                      <a:rPr lang="fr-FR" sz="1900" i="1">
                        <a:effectLst/>
                        <a:latin typeface="+mn-lt"/>
                        <a:ea typeface="Calibri" panose="020F0502020204030204" pitchFamily="34" charset="0"/>
                        <a:cs typeface="Times New Roman" panose="02020603050405020304" pitchFamily="18" charset="0"/>
                      </a:rPr>
                      <m:t>𝐴</m:t>
                    </m:r>
                    <m:sSup>
                      <m:sSupPr>
                        <m:ctrlPr>
                          <a:rPr lang="en-US" sz="1900" i="1">
                            <a:effectLst/>
                            <a:latin typeface="+mn-lt"/>
                            <a:ea typeface="Calibri" panose="020F0502020204030204" pitchFamily="34" charset="0"/>
                            <a:cs typeface="Times New Roman" panose="02020603050405020304" pitchFamily="18" charset="0"/>
                          </a:rPr>
                        </m:ctrlPr>
                      </m:sSupPr>
                      <m:e>
                        <m:r>
                          <a:rPr lang="fr-FR" sz="1900" i="1">
                            <a:effectLst/>
                            <a:latin typeface="+mn-lt"/>
                            <a:ea typeface="Calibri" panose="020F0502020204030204" pitchFamily="34" charset="0"/>
                            <a:cs typeface="Times New Roman" panose="02020603050405020304" pitchFamily="18" charset="0"/>
                          </a:rPr>
                          <m:t>𝐵</m:t>
                        </m:r>
                      </m:e>
                      <m:sup>
                        <m:r>
                          <a:rPr lang="fr-FR" sz="1900" i="1">
                            <a:effectLst/>
                            <a:latin typeface="+mn-lt"/>
                            <a:ea typeface="Calibri" panose="020F0502020204030204" pitchFamily="34" charset="0"/>
                            <a:cs typeface="Times New Roman" panose="02020603050405020304" pitchFamily="18" charset="0"/>
                          </a:rPr>
                          <m:t>2</m:t>
                        </m:r>
                      </m:sup>
                    </m:sSup>
                    <m:r>
                      <a:rPr lang="fr-FR" sz="1900" i="1">
                        <a:effectLst/>
                        <a:latin typeface="+mn-lt"/>
                        <a:ea typeface="Calibri" panose="020F0502020204030204" pitchFamily="34" charset="0"/>
                        <a:cs typeface="Times New Roman" panose="02020603050405020304" pitchFamily="18" charset="0"/>
                      </a:rPr>
                      <m:t>=</m:t>
                    </m:r>
                    <m:r>
                      <a:rPr lang="fr-FR" sz="1900" i="1">
                        <a:effectLst/>
                        <a:latin typeface="+mn-lt"/>
                        <a:ea typeface="Calibri" panose="020F0502020204030204" pitchFamily="34" charset="0"/>
                        <a:cs typeface="Times New Roman" panose="02020603050405020304" pitchFamily="18" charset="0"/>
                      </a:rPr>
                      <m:t>𝐴</m:t>
                    </m:r>
                    <m:sSup>
                      <m:sSupPr>
                        <m:ctrlPr>
                          <a:rPr lang="en-US" sz="1900" i="1">
                            <a:effectLst/>
                            <a:latin typeface="+mn-lt"/>
                            <a:ea typeface="Calibri" panose="020F0502020204030204" pitchFamily="34" charset="0"/>
                            <a:cs typeface="Times New Roman" panose="02020603050405020304" pitchFamily="18" charset="0"/>
                          </a:rPr>
                        </m:ctrlPr>
                      </m:sSupPr>
                      <m:e>
                        <m:r>
                          <a:rPr lang="fr-FR" sz="1900" i="1">
                            <a:effectLst/>
                            <a:latin typeface="+mn-lt"/>
                            <a:ea typeface="Calibri" panose="020F0502020204030204" pitchFamily="34" charset="0"/>
                            <a:cs typeface="Times New Roman" panose="02020603050405020304" pitchFamily="18" charset="0"/>
                          </a:rPr>
                          <m:t>𝐻</m:t>
                        </m:r>
                      </m:e>
                      <m:sup>
                        <m:r>
                          <a:rPr lang="fr-FR" sz="1900" i="1">
                            <a:effectLst/>
                            <a:latin typeface="+mn-lt"/>
                            <a:ea typeface="Calibri" panose="020F0502020204030204" pitchFamily="34" charset="0"/>
                            <a:cs typeface="Times New Roman" panose="02020603050405020304" pitchFamily="18" charset="0"/>
                          </a:rPr>
                          <m:t>2</m:t>
                        </m:r>
                      </m:sup>
                    </m:sSup>
                    <m:r>
                      <a:rPr lang="fr-FR" sz="1900" i="1">
                        <a:effectLst/>
                        <a:latin typeface="+mn-lt"/>
                        <a:ea typeface="Calibri" panose="020F0502020204030204" pitchFamily="34" charset="0"/>
                        <a:cs typeface="Times New Roman" panose="02020603050405020304" pitchFamily="18" charset="0"/>
                      </a:rPr>
                      <m:t>+</m:t>
                    </m:r>
                    <m:r>
                      <a:rPr lang="fr-FR" sz="1900" i="1">
                        <a:effectLst/>
                        <a:latin typeface="+mn-lt"/>
                        <a:ea typeface="Calibri" panose="020F0502020204030204" pitchFamily="34" charset="0"/>
                        <a:cs typeface="Times New Roman" panose="02020603050405020304" pitchFamily="18" charset="0"/>
                      </a:rPr>
                      <m:t>𝐵</m:t>
                    </m:r>
                    <m:sSup>
                      <m:sSupPr>
                        <m:ctrlPr>
                          <a:rPr lang="en-US" sz="1900" i="1">
                            <a:effectLst/>
                            <a:latin typeface="+mn-lt"/>
                            <a:ea typeface="Calibri" panose="020F0502020204030204" pitchFamily="34" charset="0"/>
                            <a:cs typeface="Times New Roman" panose="02020603050405020304" pitchFamily="18" charset="0"/>
                          </a:rPr>
                        </m:ctrlPr>
                      </m:sSupPr>
                      <m:e>
                        <m:r>
                          <a:rPr lang="fr-FR" sz="1900" i="1">
                            <a:effectLst/>
                            <a:latin typeface="+mn-lt"/>
                            <a:ea typeface="Calibri" panose="020F0502020204030204" pitchFamily="34" charset="0"/>
                            <a:cs typeface="Times New Roman" panose="02020603050405020304" pitchFamily="18" charset="0"/>
                          </a:rPr>
                          <m:t>𝐻</m:t>
                        </m:r>
                      </m:e>
                      <m:sup>
                        <m:r>
                          <a:rPr lang="fr-FR" sz="1900" i="1">
                            <a:effectLst/>
                            <a:latin typeface="+mn-lt"/>
                            <a:ea typeface="Calibri" panose="020F0502020204030204" pitchFamily="34" charset="0"/>
                            <a:cs typeface="Times New Roman" panose="02020603050405020304" pitchFamily="18" charset="0"/>
                          </a:rPr>
                          <m:t>2</m:t>
                        </m:r>
                      </m:sup>
                    </m:sSup>
                    <m:r>
                      <a:rPr lang="fr-FR" sz="1900" i="1">
                        <a:effectLst/>
                        <a:latin typeface="+mn-lt"/>
                        <a:ea typeface="Calibri" panose="020F0502020204030204" pitchFamily="34" charset="0"/>
                        <a:cs typeface="Times New Roman" panose="02020603050405020304" pitchFamily="18" charset="0"/>
                      </a:rPr>
                      <m:t>=</m:t>
                    </m:r>
                    <m:r>
                      <a:rPr lang="fr-FR" sz="1900" i="1">
                        <a:effectLst/>
                        <a:latin typeface="+mn-lt"/>
                        <a:ea typeface="Calibri" panose="020F0502020204030204" pitchFamily="34" charset="0"/>
                        <a:cs typeface="Times New Roman" panose="02020603050405020304" pitchFamily="18" charset="0"/>
                      </a:rPr>
                      <m:t>𝐴</m:t>
                    </m:r>
                    <m:sSup>
                      <m:sSupPr>
                        <m:ctrlPr>
                          <a:rPr lang="en-US" sz="1900" i="1">
                            <a:effectLst/>
                            <a:latin typeface="+mn-lt"/>
                            <a:ea typeface="Calibri" panose="020F0502020204030204" pitchFamily="34" charset="0"/>
                            <a:cs typeface="Times New Roman" panose="02020603050405020304" pitchFamily="18" charset="0"/>
                          </a:rPr>
                        </m:ctrlPr>
                      </m:sSupPr>
                      <m:e>
                        <m:r>
                          <a:rPr lang="fr-FR" sz="1900" i="1">
                            <a:effectLst/>
                            <a:latin typeface="+mn-lt"/>
                            <a:ea typeface="Calibri" panose="020F0502020204030204" pitchFamily="34" charset="0"/>
                            <a:cs typeface="Times New Roman" panose="02020603050405020304" pitchFamily="18" charset="0"/>
                          </a:rPr>
                          <m:t>𝐻</m:t>
                        </m:r>
                      </m:e>
                      <m:sup>
                        <m:r>
                          <a:rPr lang="fr-FR" sz="1900" i="1">
                            <a:effectLst/>
                            <a:latin typeface="+mn-lt"/>
                            <a:ea typeface="Calibri" panose="020F0502020204030204" pitchFamily="34" charset="0"/>
                            <a:cs typeface="Times New Roman" panose="02020603050405020304" pitchFamily="18" charset="0"/>
                          </a:rPr>
                          <m:t>2</m:t>
                        </m:r>
                      </m:sup>
                    </m:sSup>
                    <m:r>
                      <a:rPr lang="fr-FR" sz="1900" i="1">
                        <a:effectLst/>
                        <a:latin typeface="+mn-lt"/>
                        <a:ea typeface="Calibri" panose="020F0502020204030204" pitchFamily="34" charset="0"/>
                        <a:cs typeface="Times New Roman" panose="02020603050405020304" pitchFamily="18" charset="0"/>
                      </a:rPr>
                      <m:t>+</m:t>
                    </m:r>
                    <m:f>
                      <m:fPr>
                        <m:ctrlPr>
                          <a:rPr lang="en-US" sz="1900" i="1">
                            <a:effectLst/>
                            <a:latin typeface="+mn-lt"/>
                            <a:ea typeface="Calibri" panose="020F0502020204030204" pitchFamily="34" charset="0"/>
                            <a:cs typeface="Times New Roman" panose="02020603050405020304" pitchFamily="18" charset="0"/>
                          </a:rPr>
                        </m:ctrlPr>
                      </m:fPr>
                      <m:num>
                        <m:r>
                          <a:rPr lang="fr-FR" sz="1900" i="1">
                            <a:effectLst/>
                            <a:latin typeface="+mn-lt"/>
                            <a:ea typeface="Calibri" panose="020F0502020204030204" pitchFamily="34" charset="0"/>
                            <a:cs typeface="Times New Roman" panose="02020603050405020304" pitchFamily="18" charset="0"/>
                          </a:rPr>
                          <m:t>𝐵</m:t>
                        </m:r>
                        <m:sSup>
                          <m:sSupPr>
                            <m:ctrlPr>
                              <a:rPr lang="en-US" sz="1900" i="1">
                                <a:effectLst/>
                                <a:latin typeface="+mn-lt"/>
                                <a:ea typeface="Calibri" panose="020F0502020204030204" pitchFamily="34" charset="0"/>
                                <a:cs typeface="Times New Roman" panose="02020603050405020304" pitchFamily="18" charset="0"/>
                              </a:rPr>
                            </m:ctrlPr>
                          </m:sSupPr>
                          <m:e>
                            <m:r>
                              <a:rPr lang="fr-FR" sz="1900" i="1">
                                <a:effectLst/>
                                <a:latin typeface="+mn-lt"/>
                                <a:ea typeface="Calibri" panose="020F0502020204030204" pitchFamily="34" charset="0"/>
                                <a:cs typeface="Times New Roman" panose="02020603050405020304" pitchFamily="18" charset="0"/>
                              </a:rPr>
                              <m:t>𝐶</m:t>
                            </m:r>
                          </m:e>
                          <m:sup>
                            <m:r>
                              <a:rPr lang="fr-FR" sz="1900" i="1">
                                <a:effectLst/>
                                <a:latin typeface="+mn-lt"/>
                                <a:ea typeface="Calibri" panose="020F0502020204030204" pitchFamily="34" charset="0"/>
                                <a:cs typeface="Times New Roman" panose="02020603050405020304" pitchFamily="18" charset="0"/>
                              </a:rPr>
                              <m:t>2</m:t>
                            </m:r>
                          </m:sup>
                        </m:sSup>
                      </m:num>
                      <m:den>
                        <m:r>
                          <a:rPr lang="fr-FR" sz="1900" i="1">
                            <a:effectLst/>
                            <a:latin typeface="+mn-lt"/>
                            <a:ea typeface="Calibri" panose="020F0502020204030204" pitchFamily="34" charset="0"/>
                            <a:cs typeface="Times New Roman" panose="02020603050405020304" pitchFamily="18" charset="0"/>
                          </a:rPr>
                          <m:t>4</m:t>
                        </m:r>
                      </m:den>
                    </m:f>
                    <m:r>
                      <a:rPr lang="fr-FR" sz="1900" i="1">
                        <a:effectLst/>
                        <a:latin typeface="+mn-lt"/>
                        <a:ea typeface="Calibri" panose="020F0502020204030204" pitchFamily="34" charset="0"/>
                        <a:cs typeface="Times New Roman" panose="02020603050405020304" pitchFamily="18" charset="0"/>
                      </a:rPr>
                      <m:t>=9+25=34</m:t>
                    </m:r>
                  </m:oMath>
                </a14:m>
                <a:r>
                  <a:rPr lang="fr-FR" sz="1900">
                    <a:effectLst/>
                    <a:latin typeface="+mn-lt"/>
                    <a:ea typeface="Calibri" panose="020F0502020204030204" pitchFamily="34" charset="0"/>
                    <a:cs typeface="Times New Roman" panose="02020603050405020304" pitchFamily="18" charset="0"/>
                  </a:rPr>
                  <a:t> </a:t>
                </a:r>
                <a:endParaRPr lang="en-US" sz="1900">
                  <a:effectLst/>
                  <a:latin typeface="+mn-lt"/>
                  <a:ea typeface="Arial" panose="020B0604020202020204" pitchFamily="34" charset="0"/>
                  <a:cs typeface="Times New Roman" panose="02020603050405020304" pitchFamily="18" charset="0"/>
                </a:endParaRPr>
              </a:p>
              <a:p>
                <a:pPr algn="just">
                  <a:lnSpc>
                    <a:spcPct val="130000"/>
                  </a:lnSpc>
                </a:pPr>
                <a14:m>
                  <m:oMath xmlns:m="http://schemas.openxmlformats.org/officeDocument/2006/math">
                    <m:r>
                      <a:rPr lang="en-US" sz="1900" b="0" i="1" smtClean="0">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mn-lt"/>
                        <a:ea typeface="Calibri" panose="020F0502020204030204" pitchFamily="34" charset="0"/>
                        <a:cs typeface="Times New Roman" panose="02020603050405020304" pitchFamily="18" charset="0"/>
                      </a:rPr>
                      <m:t>𝐴𝐵</m:t>
                    </m:r>
                    <m:r>
                      <a:rPr lang="fr-FR" sz="1900" i="1">
                        <a:effectLst/>
                        <a:latin typeface="+mn-lt"/>
                        <a:ea typeface="Calibri" panose="020F0502020204030204" pitchFamily="34" charset="0"/>
                        <a:cs typeface="Times New Roman" panose="02020603050405020304" pitchFamily="18" charset="0"/>
                      </a:rPr>
                      <m:t>=</m:t>
                    </m:r>
                    <m:rad>
                      <m:radPr>
                        <m:degHide m:val="on"/>
                        <m:ctrlPr>
                          <a:rPr lang="en-US" sz="1900" i="1">
                            <a:effectLst/>
                            <a:latin typeface="+mn-lt"/>
                            <a:ea typeface="Calibri" panose="020F0502020204030204" pitchFamily="34" charset="0"/>
                            <a:cs typeface="Times New Roman" panose="02020603050405020304" pitchFamily="18" charset="0"/>
                          </a:rPr>
                        </m:ctrlPr>
                      </m:radPr>
                      <m:deg/>
                      <m:e>
                        <m:r>
                          <a:rPr lang="fr-FR" sz="1900" i="1">
                            <a:effectLst/>
                            <a:latin typeface="+mn-lt"/>
                            <a:ea typeface="Calibri" panose="020F0502020204030204" pitchFamily="34" charset="0"/>
                            <a:cs typeface="Times New Roman" panose="02020603050405020304" pitchFamily="18" charset="0"/>
                          </a:rPr>
                          <m:t>34</m:t>
                        </m:r>
                      </m:e>
                    </m:rad>
                  </m:oMath>
                </a14:m>
                <a:r>
                  <a:rPr lang="fr-FR" sz="1900">
                    <a:effectLst/>
                    <a:latin typeface="+mn-lt"/>
                    <a:ea typeface="Calibri" panose="020F0502020204030204" pitchFamily="34" charset="0"/>
                    <a:cs typeface="Times New Roman" panose="02020603050405020304" pitchFamily="18" charset="0"/>
                  </a:rPr>
                  <a:t> (cm)</a:t>
                </a:r>
                <a:endParaRPr lang="en-US" sz="1900">
                  <a:effectLst/>
                  <a:latin typeface="+mn-lt"/>
                  <a:ea typeface="Arial" panose="020B0604020202020204" pitchFamily="34" charset="0"/>
                  <a:cs typeface="Times New Roman" panose="02020603050405020304" pitchFamily="18" charset="0"/>
                </a:endParaRPr>
              </a:p>
              <a:p>
                <a:pPr algn="just">
                  <a:lnSpc>
                    <a:spcPct val="130000"/>
                  </a:lnSpc>
                </a:pPr>
                <a:r>
                  <a:rPr lang="fr-FR" sz="1900">
                    <a:effectLst/>
                    <a:latin typeface="+mn-lt"/>
                    <a:ea typeface="Calibri" panose="020F0502020204030204" pitchFamily="34" charset="0"/>
                    <a:cs typeface="Times New Roman" panose="02020603050405020304" pitchFamily="18" charset="0"/>
                  </a:rPr>
                  <a:t>Do </a:t>
                </a:r>
                <a14:m>
                  <m:oMath xmlns:m="http://schemas.openxmlformats.org/officeDocument/2006/math">
                    <m:r>
                      <a:rPr lang="fr-FR" sz="1900" i="1">
                        <a:effectLst/>
                        <a:latin typeface="+mn-lt"/>
                        <a:ea typeface="Calibri" panose="020F0502020204030204" pitchFamily="34" charset="0"/>
                        <a:cs typeface="Times New Roman" panose="02020603050405020304" pitchFamily="18" charset="0"/>
                      </a:rPr>
                      <m:t>∆</m:t>
                    </m:r>
                    <m:r>
                      <a:rPr lang="fr-FR" sz="1900" i="1">
                        <a:effectLst/>
                        <a:latin typeface="+mn-lt"/>
                        <a:ea typeface="Calibri" panose="020F0502020204030204" pitchFamily="34" charset="0"/>
                        <a:cs typeface="Times New Roman" panose="02020603050405020304" pitchFamily="18" charset="0"/>
                      </a:rPr>
                      <m:t>𝐴𝐵𝐶</m:t>
                    </m:r>
                  </m:oMath>
                </a14:m>
                <a:r>
                  <a:rPr lang="fr-FR" sz="1900">
                    <a:effectLst/>
                    <a:latin typeface="+mn-lt"/>
                    <a:ea typeface="Calibri" panose="020F0502020204030204" pitchFamily="34" charset="0"/>
                    <a:cs typeface="Times New Roman" panose="02020603050405020304" pitchFamily="18" charset="0"/>
                  </a:rPr>
                  <a:t> cân tại </a:t>
                </a:r>
                <a14:m>
                  <m:oMath xmlns:m="http://schemas.openxmlformats.org/officeDocument/2006/math">
                    <m:r>
                      <a:rPr lang="fr-FR" sz="1900" i="1">
                        <a:effectLst/>
                        <a:latin typeface="+mn-lt"/>
                        <a:ea typeface="Calibri" panose="020F0502020204030204" pitchFamily="34" charset="0"/>
                        <a:cs typeface="Times New Roman" panose="02020603050405020304" pitchFamily="18" charset="0"/>
                      </a:rPr>
                      <m:t>𝐴</m:t>
                    </m:r>
                  </m:oMath>
                </a14:m>
                <a:r>
                  <a:rPr lang="fr-FR" sz="19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900" i="1">
                        <a:latin typeface="Cambria Math" panose="02040503050406030204" pitchFamily="18" charset="0"/>
                        <a:ea typeface="Calibri" panose="020F0502020204030204" pitchFamily="34" charset="0"/>
                        <a:cs typeface="Times New Roman" panose="02020603050405020304" pitchFamily="18" charset="0"/>
                      </a:rPr>
                      <m:t>⇒</m:t>
                    </m:r>
                  </m:oMath>
                </a14:m>
                <a:r>
                  <a:rPr lang="fr-FR" sz="1900">
                    <a:effectLst/>
                    <a:latin typeface="+mn-lt"/>
                    <a:ea typeface="Calibri" panose="020F0502020204030204" pitchFamily="34" charset="0"/>
                    <a:cs typeface="Times New Roman" panose="02020603050405020304" pitchFamily="18" charset="0"/>
                  </a:rPr>
                  <a:t> </a:t>
                </a:r>
                <a14:m>
                  <m:oMath xmlns:m="http://schemas.openxmlformats.org/officeDocument/2006/math">
                    <m:r>
                      <a:rPr lang="fr-FR" sz="1900" i="1">
                        <a:effectLst/>
                        <a:latin typeface="+mn-lt"/>
                        <a:ea typeface="Calibri" panose="020F0502020204030204" pitchFamily="34" charset="0"/>
                        <a:cs typeface="Times New Roman" panose="02020603050405020304" pitchFamily="18" charset="0"/>
                      </a:rPr>
                      <m:t>𝐴𝐶</m:t>
                    </m:r>
                    <m:r>
                      <a:rPr lang="fr-FR" sz="1900" i="1">
                        <a:effectLst/>
                        <a:latin typeface="+mn-lt"/>
                        <a:ea typeface="Calibri" panose="020F0502020204030204" pitchFamily="34" charset="0"/>
                        <a:cs typeface="Times New Roman" panose="02020603050405020304" pitchFamily="18" charset="0"/>
                      </a:rPr>
                      <m:t>=</m:t>
                    </m:r>
                    <m:r>
                      <a:rPr lang="fr-FR" sz="1900" i="1">
                        <a:effectLst/>
                        <a:latin typeface="+mn-lt"/>
                        <a:ea typeface="Calibri" panose="020F0502020204030204" pitchFamily="34" charset="0"/>
                        <a:cs typeface="Times New Roman" panose="02020603050405020304" pitchFamily="18" charset="0"/>
                      </a:rPr>
                      <m:t>𝐴𝐵</m:t>
                    </m:r>
                    <m:r>
                      <a:rPr lang="fr-FR" sz="1900" i="1">
                        <a:effectLst/>
                        <a:latin typeface="+mn-lt"/>
                        <a:ea typeface="Calibri" panose="020F0502020204030204" pitchFamily="34" charset="0"/>
                        <a:cs typeface="Times New Roman" panose="02020603050405020304" pitchFamily="18" charset="0"/>
                      </a:rPr>
                      <m:t>=</m:t>
                    </m:r>
                    <m:rad>
                      <m:radPr>
                        <m:degHide m:val="on"/>
                        <m:ctrlPr>
                          <a:rPr lang="en-US" sz="1900" i="1">
                            <a:effectLst/>
                            <a:latin typeface="+mn-lt"/>
                            <a:ea typeface="Calibri" panose="020F0502020204030204" pitchFamily="34" charset="0"/>
                            <a:cs typeface="Times New Roman" panose="02020603050405020304" pitchFamily="18" charset="0"/>
                          </a:rPr>
                        </m:ctrlPr>
                      </m:radPr>
                      <m:deg/>
                      <m:e>
                        <m:r>
                          <a:rPr lang="fr-FR" sz="1900" i="1">
                            <a:effectLst/>
                            <a:latin typeface="+mn-lt"/>
                            <a:ea typeface="Calibri" panose="020F0502020204030204" pitchFamily="34" charset="0"/>
                            <a:cs typeface="Times New Roman" panose="02020603050405020304" pitchFamily="18" charset="0"/>
                          </a:rPr>
                          <m:t>34</m:t>
                        </m:r>
                      </m:e>
                    </m:rad>
                  </m:oMath>
                </a14:m>
                <a:r>
                  <a:rPr lang="fr-FR" sz="1900">
                    <a:effectLst/>
                    <a:latin typeface="+mn-lt"/>
                    <a:ea typeface="Calibri" panose="020F0502020204030204" pitchFamily="34" charset="0"/>
                    <a:cs typeface="Times New Roman" panose="02020603050405020304" pitchFamily="18" charset="0"/>
                  </a:rPr>
                  <a:t> cm.</a:t>
                </a:r>
                <a:endParaRPr lang="en-US" sz="1900">
                  <a:effectLst/>
                  <a:latin typeface="+mn-lt"/>
                  <a:ea typeface="Arial" panose="020B060402020202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3723520" y="2601492"/>
                <a:ext cx="5117720" cy="2288319"/>
              </a:xfrm>
              <a:prstGeom prst="rect">
                <a:avLst/>
              </a:prstGeom>
              <a:blipFill>
                <a:blip r:embed="rId8"/>
                <a:stretch>
                  <a:fillRect l="-1192" r="-1073" b="-1600"/>
                </a:stretch>
              </a:blipFill>
            </p:spPr>
            <p:txBody>
              <a:bodyPr/>
              <a:lstStyle/>
              <a:p>
                <a:r>
                  <a:rPr lang="en-US">
                    <a:noFill/>
                  </a:rPr>
                  <a:t> </a:t>
                </a:r>
              </a:p>
            </p:txBody>
          </p:sp>
        </mc:Fallback>
      </mc:AlternateContent>
    </p:spTree>
    <p:extLst>
      <p:ext uri="{BB962C8B-B14F-4D97-AF65-F5344CB8AC3E}">
        <p14:creationId xmlns:p14="http://schemas.microsoft.com/office/powerpoint/2010/main" val="2777195991"/>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Effect transition="in" filter="wipe(up)">
                                      <p:cBhvr>
                                        <p:cTn id="30" dur="500"/>
                                        <p:tgtEl>
                                          <p:spTgt spid="4">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Effect transition="in" filter="wipe(left)">
                                      <p:cBhvr>
                                        <p:cTn id="35" dur="500"/>
                                        <p:tgtEl>
                                          <p:spTgt spid="4">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4">
                                            <p:txEl>
                                              <p:pRg st="3" end="3"/>
                                            </p:txEl>
                                          </p:spTgt>
                                        </p:tgtEl>
                                        <p:attrNameLst>
                                          <p:attrName>style.visibility</p:attrName>
                                        </p:attrNameLst>
                                      </p:cBhvr>
                                      <p:to>
                                        <p:strVal val="visible"/>
                                      </p:to>
                                    </p:set>
                                    <p:animEffect transition="in" filter="randombar(horizontal)">
                                      <p:cBhvr>
                                        <p:cTn id="4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flipH="1">
            <a:off x="307180" y="4503953"/>
            <a:ext cx="545811" cy="429397"/>
          </a:xfrm>
          <a:prstGeom prst="rect">
            <a:avLst/>
          </a:prstGeom>
        </p:spPr>
      </p:pic>
      <p:sp>
        <p:nvSpPr>
          <p:cNvPr id="5" name="Google Shape;3331;p61"/>
          <p:cNvSpPr txBox="1"/>
          <p:nvPr/>
        </p:nvSpPr>
        <p:spPr>
          <a:xfrm flipH="1">
            <a:off x="3153844" y="746032"/>
            <a:ext cx="2949862"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rPr>
              <a:t>Bài 9.21 (SGK – tr.97)</a:t>
            </a:r>
            <a:endParaRPr kumimoji="0" lang="en-US" sz="2000" b="0" i="0" u="none" strike="noStrike" kern="0" cap="none" spc="0" normalizeH="0" baseline="0" noProof="0" dirty="0" smtClean="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4265534" y="1936875"/>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en-US" sz="1900" b="1" i="1" u="sng" noProof="0" smtClean="0">
                <a:solidFill>
                  <a:srgbClr val="C00000"/>
                </a:solidFill>
                <a:ea typeface="Calibri" panose="020F0502020204030204" pitchFamily="34" charset="0"/>
                <a:cs typeface="Times New Roman" panose="02020603050405020304" pitchFamily="18" charset="0"/>
              </a:rPr>
              <a:t>Giải</a:t>
            </a:r>
            <a:r>
              <a:rPr lang="en-US" sz="1900" b="1" i="1" u="sng" noProof="0" smtClean="0">
                <a:solidFill>
                  <a:srgbClr val="C00000"/>
                </a:solidFill>
                <a:ea typeface="Calibri" panose="020F0502020204030204" pitchFamily="34" charset="0"/>
                <a:cs typeface="Times New Roman" panose="02020603050405020304" pitchFamily="18" charset="0"/>
              </a:rPr>
              <a:t>:</a:t>
            </a:r>
            <a:endParaRPr kumimoji="0" lang="en-US" sz="1900" b="1" i="1" u="sng" strike="noStrike" kern="0" cap="none" spc="0" normalizeH="0" baseline="0" noProof="0">
              <a:ln>
                <a:noFill/>
              </a:ln>
              <a:solidFill>
                <a:srgbClr val="C00000"/>
              </a:solidFill>
              <a:effectLst/>
              <a:uLnTx/>
              <a:uFillTx/>
              <a:ea typeface="Calibri" panose="020F0502020204030204" pitchFamily="34" charset="0"/>
              <a:cs typeface="Times New Roman" panose="02020603050405020304" pitchFamily="18" charset="0"/>
              <a:sym typeface="Arial"/>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451820" y="2551641"/>
            <a:ext cx="2973115" cy="1925946"/>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3393131" y="2413609"/>
                <a:ext cx="5806529" cy="2351734"/>
              </a:xfrm>
              <a:prstGeom prst="rect">
                <a:avLst/>
              </a:prstGeom>
            </p:spPr>
            <p:txBody>
              <a:bodyPr wrap="square">
                <a:spAutoFit/>
              </a:bodyPr>
              <a:lstStyle/>
              <a:p>
                <a:pPr algn="just">
                  <a:lnSpc>
                    <a:spcPct val="150000"/>
                  </a:lnSpc>
                </a:pPr>
                <a:r>
                  <a:rPr lang="fr-FR" sz="1900" smtClean="0">
                    <a:latin typeface="+mj-lt"/>
                    <a:ea typeface="Calibri" panose="020F0502020204030204" pitchFamily="34" charset="0"/>
                    <a:cs typeface="Times New Roman" panose="02020603050405020304" pitchFamily="18" charset="0"/>
                  </a:rPr>
                  <a:t>Gọi </a:t>
                </a:r>
                <a14:m>
                  <m:oMath xmlns:m="http://schemas.openxmlformats.org/officeDocument/2006/math">
                    <m:r>
                      <a:rPr lang="fr-FR" sz="1900" i="1">
                        <a:effectLst/>
                        <a:latin typeface="+mj-lt"/>
                        <a:ea typeface="Calibri" panose="020F0502020204030204" pitchFamily="34" charset="0"/>
                        <a:cs typeface="Times New Roman" panose="02020603050405020304" pitchFamily="18" charset="0"/>
                      </a:rPr>
                      <m:t>𝑥</m:t>
                    </m:r>
                  </m:oMath>
                </a14:m>
                <a:r>
                  <a:rPr lang="fr-FR" sz="1900">
                    <a:effectLst/>
                    <a:latin typeface="+mj-lt"/>
                    <a:ea typeface="Calibri" panose="020F0502020204030204" pitchFamily="34" charset="0"/>
                    <a:cs typeface="Times New Roman" panose="02020603050405020304" pitchFamily="18" charset="0"/>
                  </a:rPr>
                  <a:t> là chiều dài hình chữ nhật</a:t>
                </a:r>
                <a:r>
                  <a:rPr lang="fr-FR" sz="1900">
                    <a:effectLst/>
                    <a:latin typeface="+mj-lt"/>
                    <a:ea typeface="Calibri" panose="020F0502020204030204" pitchFamily="34" charset="0"/>
                    <a:cs typeface="Times New Roman" panose="02020603050405020304" pitchFamily="18" charset="0"/>
                  </a:rPr>
                  <a:t>. </a:t>
                </a:r>
                <a:endParaRPr lang="fr-FR" sz="1900" smtClean="0">
                  <a:effectLst/>
                  <a:latin typeface="+mj-lt"/>
                  <a:ea typeface="Calibri" panose="020F0502020204030204" pitchFamily="34" charset="0"/>
                  <a:cs typeface="Times New Roman" panose="02020603050405020304" pitchFamily="18" charset="0"/>
                </a:endParaRPr>
              </a:p>
              <a:p>
                <a:pPr algn="just">
                  <a:lnSpc>
                    <a:spcPct val="150000"/>
                  </a:lnSpc>
                </a:pPr>
                <a:r>
                  <a:rPr lang="fr-FR" sz="1900" smtClean="0">
                    <a:effectLst/>
                    <a:latin typeface="+mj-lt"/>
                    <a:ea typeface="Calibri" panose="020F0502020204030204" pitchFamily="34" charset="0"/>
                    <a:cs typeface="Times New Roman" panose="02020603050405020304" pitchFamily="18" charset="0"/>
                  </a:rPr>
                  <a:t>Theo </a:t>
                </a:r>
                <a:r>
                  <a:rPr lang="fr-FR" sz="1900">
                    <a:effectLst/>
                    <a:latin typeface="+mj-lt"/>
                    <a:ea typeface="Calibri" panose="020F0502020204030204" pitchFamily="34" charset="0"/>
                    <a:cs typeface="Times New Roman" panose="02020603050405020304" pitchFamily="18" charset="0"/>
                  </a:rPr>
                  <a:t>định lí Pythagore </a:t>
                </a:r>
                <a:r>
                  <a:rPr lang="fr-FR" sz="1900">
                    <a:effectLst/>
                    <a:latin typeface="+mj-lt"/>
                    <a:ea typeface="Calibri" panose="020F0502020204030204" pitchFamily="34" charset="0"/>
                    <a:cs typeface="Times New Roman" panose="02020603050405020304" pitchFamily="18" charset="0"/>
                  </a:rPr>
                  <a:t>ta </a:t>
                </a:r>
                <a:r>
                  <a:rPr lang="fr-FR" sz="1900" smtClean="0">
                    <a:effectLst/>
                    <a:latin typeface="+mj-lt"/>
                    <a:ea typeface="Calibri" panose="020F0502020204030204" pitchFamily="34" charset="0"/>
                    <a:cs typeface="Times New Roman" panose="02020603050405020304" pitchFamily="18" charset="0"/>
                  </a:rPr>
                  <a:t>có:</a:t>
                </a:r>
                <a:endParaRPr lang="en-US" sz="1900">
                  <a:effectLst/>
                  <a:latin typeface="+mj-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sSup>
                      <m:sSupPr>
                        <m:ctrlPr>
                          <a:rPr lang="en-US" sz="1900" i="1">
                            <a:effectLst/>
                            <a:latin typeface="+mj-lt"/>
                            <a:ea typeface="Calibri" panose="020F0502020204030204" pitchFamily="34" charset="0"/>
                            <a:cs typeface="Times New Roman" panose="02020603050405020304" pitchFamily="18" charset="0"/>
                          </a:rPr>
                        </m:ctrlPr>
                      </m:sSupPr>
                      <m:e>
                        <m:r>
                          <a:rPr lang="fr-FR" sz="1900" i="1">
                            <a:effectLst/>
                            <a:latin typeface="+mj-lt"/>
                            <a:ea typeface="Calibri" panose="020F0502020204030204" pitchFamily="34" charset="0"/>
                            <a:cs typeface="Times New Roman" panose="02020603050405020304" pitchFamily="18" charset="0"/>
                          </a:rPr>
                          <m:t>𝑥</m:t>
                        </m:r>
                      </m:e>
                      <m:sup>
                        <m:r>
                          <a:rPr lang="fr-FR" sz="1900" i="1">
                            <a:effectLst/>
                            <a:latin typeface="+mj-lt"/>
                            <a:ea typeface="Calibri" panose="020F0502020204030204" pitchFamily="34" charset="0"/>
                            <a:cs typeface="Times New Roman" panose="02020603050405020304" pitchFamily="18" charset="0"/>
                          </a:rPr>
                          <m:t>2</m:t>
                        </m:r>
                      </m:sup>
                    </m:sSup>
                    <m:r>
                      <a:rPr lang="fr-FR" sz="1900" i="1">
                        <a:effectLst/>
                        <a:latin typeface="+mj-lt"/>
                        <a:ea typeface="Calibri" panose="020F0502020204030204" pitchFamily="34" charset="0"/>
                        <a:cs typeface="Times New Roman" panose="02020603050405020304" pitchFamily="18" charset="0"/>
                      </a:rPr>
                      <m:t>+</m:t>
                    </m:r>
                    <m:sSup>
                      <m:sSupPr>
                        <m:ctrlPr>
                          <a:rPr lang="en-US" sz="1900" i="1">
                            <a:effectLst/>
                            <a:latin typeface="+mj-lt"/>
                            <a:ea typeface="Calibri" panose="020F0502020204030204" pitchFamily="34" charset="0"/>
                            <a:cs typeface="Times New Roman" panose="02020603050405020304" pitchFamily="18" charset="0"/>
                          </a:rPr>
                        </m:ctrlPr>
                      </m:sSupPr>
                      <m:e>
                        <m:r>
                          <a:rPr lang="fr-FR" sz="1900" i="1">
                            <a:effectLst/>
                            <a:latin typeface="+mj-lt"/>
                            <a:ea typeface="Calibri" panose="020F0502020204030204" pitchFamily="34" charset="0"/>
                            <a:cs typeface="Times New Roman" panose="02020603050405020304" pitchFamily="18" charset="0"/>
                          </a:rPr>
                          <m:t>8</m:t>
                        </m:r>
                      </m:e>
                      <m:sup>
                        <m:r>
                          <a:rPr lang="fr-FR" sz="1900" i="1">
                            <a:effectLst/>
                            <a:latin typeface="+mj-lt"/>
                            <a:ea typeface="Calibri" panose="020F0502020204030204" pitchFamily="34" charset="0"/>
                            <a:cs typeface="Times New Roman" panose="02020603050405020304" pitchFamily="18" charset="0"/>
                          </a:rPr>
                          <m:t>2</m:t>
                        </m:r>
                      </m:sup>
                    </m:sSup>
                    <m:r>
                      <a:rPr lang="fr-FR" sz="1900" i="1">
                        <a:effectLst/>
                        <a:latin typeface="+mj-lt"/>
                        <a:ea typeface="Calibri" panose="020F0502020204030204" pitchFamily="34" charset="0"/>
                        <a:cs typeface="Times New Roman" panose="02020603050405020304" pitchFamily="18" charset="0"/>
                      </a:rPr>
                      <m:t>=</m:t>
                    </m:r>
                    <m:sSup>
                      <m:sSupPr>
                        <m:ctrlPr>
                          <a:rPr lang="en-US" sz="1900" i="1">
                            <a:effectLst/>
                            <a:latin typeface="+mj-lt"/>
                            <a:ea typeface="Calibri" panose="020F0502020204030204" pitchFamily="34" charset="0"/>
                            <a:cs typeface="Times New Roman" panose="02020603050405020304" pitchFamily="18" charset="0"/>
                          </a:rPr>
                        </m:ctrlPr>
                      </m:sSupPr>
                      <m:e>
                        <m:r>
                          <a:rPr lang="fr-FR" sz="1900" i="1">
                            <a:effectLst/>
                            <a:latin typeface="+mj-lt"/>
                            <a:ea typeface="Calibri" panose="020F0502020204030204" pitchFamily="34" charset="0"/>
                            <a:cs typeface="Times New Roman" panose="02020603050405020304" pitchFamily="18" charset="0"/>
                          </a:rPr>
                          <m:t>17</m:t>
                        </m:r>
                      </m:e>
                      <m:sup>
                        <m:r>
                          <a:rPr lang="fr-FR" sz="1900" i="1">
                            <a:effectLst/>
                            <a:latin typeface="+mj-lt"/>
                            <a:ea typeface="Calibri" panose="020F0502020204030204" pitchFamily="34" charset="0"/>
                            <a:cs typeface="Times New Roman" panose="02020603050405020304" pitchFamily="18" charset="0"/>
                          </a:rPr>
                          <m:t>2</m:t>
                        </m:r>
                      </m:sup>
                    </m:sSup>
                    <m:r>
                      <a:rPr lang="en-US" sz="1900" b="0" i="0" smtClean="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900" i="1">
                            <a:effectLst/>
                            <a:latin typeface="+mj-lt"/>
                            <a:ea typeface="Calibri" panose="020F0502020204030204" pitchFamily="34" charset="0"/>
                            <a:cs typeface="Times New Roman" panose="02020603050405020304" pitchFamily="18" charset="0"/>
                          </a:rPr>
                        </m:ctrlPr>
                      </m:sSupPr>
                      <m:e>
                        <m:r>
                          <a:rPr lang="fr-FR" sz="1900" i="1">
                            <a:effectLst/>
                            <a:latin typeface="+mj-lt"/>
                            <a:ea typeface="Calibri" panose="020F0502020204030204" pitchFamily="34" charset="0"/>
                            <a:cs typeface="Times New Roman" panose="02020603050405020304" pitchFamily="18" charset="0"/>
                          </a:rPr>
                          <m:t>𝑥</m:t>
                        </m:r>
                      </m:e>
                      <m:sup>
                        <m:r>
                          <a:rPr lang="fr-FR" sz="1900" i="1">
                            <a:effectLst/>
                            <a:latin typeface="+mj-lt"/>
                            <a:ea typeface="Calibri" panose="020F0502020204030204" pitchFamily="34" charset="0"/>
                            <a:cs typeface="Times New Roman" panose="02020603050405020304" pitchFamily="18" charset="0"/>
                          </a:rPr>
                          <m:t>2</m:t>
                        </m:r>
                      </m:sup>
                    </m:sSup>
                    <m:r>
                      <a:rPr lang="fr-FR" sz="1900" i="1">
                        <a:effectLst/>
                        <a:latin typeface="+mj-lt"/>
                        <a:ea typeface="Calibri" panose="020F0502020204030204" pitchFamily="34" charset="0"/>
                        <a:cs typeface="Times New Roman" panose="02020603050405020304" pitchFamily="18" charset="0"/>
                      </a:rPr>
                      <m:t>=</m:t>
                    </m:r>
                    <m:sSup>
                      <m:sSupPr>
                        <m:ctrlPr>
                          <a:rPr lang="en-US" sz="1900" i="1">
                            <a:effectLst/>
                            <a:latin typeface="+mj-lt"/>
                            <a:ea typeface="Calibri" panose="020F0502020204030204" pitchFamily="34" charset="0"/>
                            <a:cs typeface="Times New Roman" panose="02020603050405020304" pitchFamily="18" charset="0"/>
                          </a:rPr>
                        </m:ctrlPr>
                      </m:sSupPr>
                      <m:e>
                        <m:r>
                          <a:rPr lang="fr-FR" sz="1900" i="1">
                            <a:effectLst/>
                            <a:latin typeface="+mj-lt"/>
                            <a:ea typeface="Calibri" panose="020F0502020204030204" pitchFamily="34" charset="0"/>
                            <a:cs typeface="Times New Roman" panose="02020603050405020304" pitchFamily="18" charset="0"/>
                          </a:rPr>
                          <m:t>17</m:t>
                        </m:r>
                      </m:e>
                      <m:sup>
                        <m:r>
                          <a:rPr lang="fr-FR" sz="1900" i="1">
                            <a:effectLst/>
                            <a:latin typeface="+mj-lt"/>
                            <a:ea typeface="Calibri" panose="020F0502020204030204" pitchFamily="34" charset="0"/>
                            <a:cs typeface="Times New Roman" panose="02020603050405020304" pitchFamily="18" charset="0"/>
                          </a:rPr>
                          <m:t>2</m:t>
                        </m:r>
                      </m:sup>
                    </m:sSup>
                    <m:r>
                      <a:rPr lang="fr-FR" sz="1900" i="1">
                        <a:effectLst/>
                        <a:latin typeface="+mj-lt"/>
                        <a:ea typeface="Calibri" panose="020F0502020204030204" pitchFamily="34" charset="0"/>
                        <a:cs typeface="Times New Roman" panose="02020603050405020304" pitchFamily="18" charset="0"/>
                      </a:rPr>
                      <m:t>−</m:t>
                    </m:r>
                    <m:sSup>
                      <m:sSupPr>
                        <m:ctrlPr>
                          <a:rPr lang="en-US" sz="1900" i="1">
                            <a:effectLst/>
                            <a:latin typeface="+mj-lt"/>
                            <a:ea typeface="Calibri" panose="020F0502020204030204" pitchFamily="34" charset="0"/>
                            <a:cs typeface="Times New Roman" panose="02020603050405020304" pitchFamily="18" charset="0"/>
                          </a:rPr>
                        </m:ctrlPr>
                      </m:sSupPr>
                      <m:e>
                        <m:r>
                          <a:rPr lang="fr-FR" sz="1900" i="1">
                            <a:effectLst/>
                            <a:latin typeface="+mj-lt"/>
                            <a:ea typeface="Calibri" panose="020F0502020204030204" pitchFamily="34" charset="0"/>
                            <a:cs typeface="Times New Roman" panose="02020603050405020304" pitchFamily="18" charset="0"/>
                          </a:rPr>
                          <m:t>8</m:t>
                        </m:r>
                      </m:e>
                      <m:sup>
                        <m:r>
                          <a:rPr lang="fr-FR" sz="1900" i="1">
                            <a:effectLst/>
                            <a:latin typeface="+mj-lt"/>
                            <a:ea typeface="Calibri" panose="020F0502020204030204" pitchFamily="34" charset="0"/>
                            <a:cs typeface="Times New Roman" panose="02020603050405020304" pitchFamily="18" charset="0"/>
                          </a:rPr>
                          <m:t>2</m:t>
                        </m:r>
                      </m:sup>
                    </m:sSup>
                    <m:r>
                      <a:rPr lang="fr-FR" sz="1900" i="1">
                        <a:effectLst/>
                        <a:latin typeface="+mj-lt"/>
                        <a:ea typeface="Calibri" panose="020F0502020204030204" pitchFamily="34" charset="0"/>
                        <a:cs typeface="Times New Roman" panose="02020603050405020304" pitchFamily="18" charset="0"/>
                      </a:rPr>
                      <m:t>=225</m:t>
                    </m:r>
                  </m:oMath>
                </a14:m>
                <a:r>
                  <a:rPr lang="fr-FR" sz="1900">
                    <a:effectLst/>
                    <a:latin typeface="+mj-lt"/>
                    <a:ea typeface="Calibri" panose="020F0502020204030204" pitchFamily="34" charset="0"/>
                    <a:cs typeface="Times New Roman" panose="02020603050405020304" pitchFamily="18" charset="0"/>
                  </a:rPr>
                  <a:t> </a:t>
                </a:r>
                <a:endParaRPr lang="fr-FR" sz="1900" smtClean="0">
                  <a:effectLst/>
                  <a:latin typeface="+mj-lt"/>
                  <a:ea typeface="Calibri" panose="020F0502020204030204" pitchFamily="34" charset="0"/>
                  <a:cs typeface="Times New Roman" panose="02020603050405020304" pitchFamily="18" charset="0"/>
                </a:endParaRPr>
              </a:p>
              <a:p>
                <a:pPr algn="just">
                  <a:lnSpc>
                    <a:spcPct val="150000"/>
                  </a:lnSpc>
                </a:pPr>
                <a14:m>
                  <m:oMath xmlns:m="http://schemas.openxmlformats.org/officeDocument/2006/math">
                    <m:r>
                      <a:rPr lang="en-US" sz="1900">
                        <a:latin typeface="Cambria Math" panose="02040503050406030204" pitchFamily="18" charset="0"/>
                        <a:ea typeface="Calibri" panose="020F0502020204030204" pitchFamily="34" charset="0"/>
                        <a:cs typeface="Times New Roman" panose="02020603050405020304" pitchFamily="18" charset="0"/>
                      </a:rPr>
                      <m:t>⇒</m:t>
                    </m:r>
                  </m:oMath>
                </a14:m>
                <a:r>
                  <a:rPr lang="fr-FR" sz="1900">
                    <a:effectLst/>
                    <a:latin typeface="+mj-lt"/>
                    <a:ea typeface="Calibri" panose="020F0502020204030204" pitchFamily="34" charset="0"/>
                    <a:cs typeface="Times New Roman" panose="02020603050405020304" pitchFamily="18" charset="0"/>
                  </a:rPr>
                  <a:t> </a:t>
                </a:r>
                <a14:m>
                  <m:oMath xmlns:m="http://schemas.openxmlformats.org/officeDocument/2006/math">
                    <m:r>
                      <a:rPr lang="fr-FR" sz="1900" i="1">
                        <a:effectLst/>
                        <a:latin typeface="+mj-lt"/>
                        <a:ea typeface="Calibri" panose="020F0502020204030204" pitchFamily="34" charset="0"/>
                        <a:cs typeface="Times New Roman" panose="02020603050405020304" pitchFamily="18" charset="0"/>
                      </a:rPr>
                      <m:t>𝑥</m:t>
                    </m:r>
                    <m:r>
                      <a:rPr lang="fr-FR" sz="1900" i="1">
                        <a:effectLst/>
                        <a:latin typeface="+mj-lt"/>
                        <a:ea typeface="Calibri" panose="020F0502020204030204" pitchFamily="34" charset="0"/>
                        <a:cs typeface="Times New Roman" panose="02020603050405020304" pitchFamily="18" charset="0"/>
                      </a:rPr>
                      <m:t>=15</m:t>
                    </m:r>
                  </m:oMath>
                </a14:m>
                <a:r>
                  <a:rPr lang="fr-FR" sz="1900">
                    <a:effectLst/>
                    <a:latin typeface="+mj-lt"/>
                    <a:ea typeface="Calibri" panose="020F0502020204030204" pitchFamily="34" charset="0"/>
                    <a:cs typeface="Times New Roman" panose="02020603050405020304" pitchFamily="18" charset="0"/>
                  </a:rPr>
                  <a:t> cm</a:t>
                </a:r>
                <a:endParaRPr lang="en-US" sz="1900">
                  <a:effectLst/>
                  <a:latin typeface="+mj-lt"/>
                  <a:ea typeface="Arial" panose="020B0604020202020204" pitchFamily="34" charset="0"/>
                  <a:cs typeface="Times New Roman" panose="02020603050405020304" pitchFamily="18" charset="0"/>
                </a:endParaRPr>
              </a:p>
              <a:p>
                <a:pPr algn="just">
                  <a:lnSpc>
                    <a:spcPct val="150000"/>
                  </a:lnSpc>
                </a:pPr>
                <a:r>
                  <a:rPr lang="fr-FR" sz="1900">
                    <a:effectLst/>
                    <a:latin typeface="+mj-lt"/>
                    <a:ea typeface="Calibri" panose="020F0502020204030204" pitchFamily="34" charset="0"/>
                    <a:cs typeface="Times New Roman" panose="02020603050405020304" pitchFamily="18" charset="0"/>
                  </a:rPr>
                  <a:t>Diện tích hình chữ </a:t>
                </a:r>
                <a:r>
                  <a:rPr lang="fr-FR" sz="1900">
                    <a:effectLst/>
                    <a:latin typeface="+mj-lt"/>
                    <a:ea typeface="Calibri" panose="020F0502020204030204" pitchFamily="34" charset="0"/>
                    <a:cs typeface="Times New Roman" panose="02020603050405020304" pitchFamily="18" charset="0"/>
                  </a:rPr>
                  <a:t>nhật </a:t>
                </a:r>
                <a:r>
                  <a:rPr lang="fr-FR" sz="1900" smtClean="0">
                    <a:effectLst/>
                    <a:latin typeface="+mj-lt"/>
                    <a:ea typeface="Calibri" panose="020F0502020204030204" pitchFamily="34" charset="0"/>
                    <a:cs typeface="Times New Roman" panose="02020603050405020304" pitchFamily="18" charset="0"/>
                  </a:rPr>
                  <a:t>bằng: </a:t>
                </a:r>
                <a14:m>
                  <m:oMath xmlns:m="http://schemas.openxmlformats.org/officeDocument/2006/math">
                    <m:r>
                      <a:rPr lang="fr-FR" sz="1900" i="1">
                        <a:effectLst/>
                        <a:latin typeface="+mj-lt"/>
                        <a:ea typeface="Calibri" panose="020F0502020204030204" pitchFamily="34" charset="0"/>
                        <a:cs typeface="Times New Roman" panose="02020603050405020304" pitchFamily="18" charset="0"/>
                      </a:rPr>
                      <m:t>8 . 15=120</m:t>
                    </m:r>
                  </m:oMath>
                </a14:m>
                <a:r>
                  <a:rPr lang="fr-FR" sz="1900">
                    <a:effectLst/>
                    <a:latin typeface="+mj-lt"/>
                    <a:ea typeface="Calibri" panose="020F0502020204030204" pitchFamily="34" charset="0"/>
                    <a:cs typeface="Times New Roman" panose="02020603050405020304" pitchFamily="18" charset="0"/>
                  </a:rPr>
                  <a:t> </a:t>
                </a:r>
                <a14:m>
                  <m:oMath xmlns:m="http://schemas.openxmlformats.org/officeDocument/2006/math">
                    <m:d>
                      <m:dPr>
                        <m:ctrlPr>
                          <a:rPr lang="en-US" sz="1900" i="1">
                            <a:effectLst/>
                            <a:latin typeface="+mj-lt"/>
                            <a:ea typeface="Calibri" panose="020F0502020204030204" pitchFamily="34" charset="0"/>
                            <a:cs typeface="Times New Roman" panose="02020603050405020304" pitchFamily="18" charset="0"/>
                          </a:rPr>
                        </m:ctrlPr>
                      </m:dPr>
                      <m:e>
                        <m:r>
                          <a:rPr lang="fr-FR" sz="1900" i="1">
                            <a:effectLst/>
                            <a:latin typeface="+mj-lt"/>
                            <a:ea typeface="Calibri" panose="020F0502020204030204" pitchFamily="34" charset="0"/>
                            <a:cs typeface="Times New Roman" panose="02020603050405020304" pitchFamily="18" charset="0"/>
                          </a:rPr>
                          <m:t>𝑐</m:t>
                        </m:r>
                        <m:sSup>
                          <m:sSupPr>
                            <m:ctrlPr>
                              <a:rPr lang="en-US" sz="1900" i="1">
                                <a:effectLst/>
                                <a:latin typeface="+mj-lt"/>
                                <a:ea typeface="Calibri" panose="020F0502020204030204" pitchFamily="34" charset="0"/>
                                <a:cs typeface="Times New Roman" panose="02020603050405020304" pitchFamily="18" charset="0"/>
                              </a:rPr>
                            </m:ctrlPr>
                          </m:sSupPr>
                          <m:e>
                            <m:r>
                              <a:rPr lang="fr-FR" sz="1900" i="1">
                                <a:effectLst/>
                                <a:latin typeface="+mj-lt"/>
                                <a:ea typeface="Calibri" panose="020F0502020204030204" pitchFamily="34" charset="0"/>
                                <a:cs typeface="Times New Roman" panose="02020603050405020304" pitchFamily="18" charset="0"/>
                              </a:rPr>
                              <m:t>𝑚</m:t>
                            </m:r>
                          </m:e>
                          <m:sup>
                            <m:r>
                              <a:rPr lang="fr-FR" sz="1900" i="1">
                                <a:effectLst/>
                                <a:latin typeface="+mj-lt"/>
                                <a:ea typeface="Calibri" panose="020F0502020204030204" pitchFamily="34" charset="0"/>
                                <a:cs typeface="Times New Roman" panose="02020603050405020304" pitchFamily="18" charset="0"/>
                              </a:rPr>
                              <m:t>2</m:t>
                            </m:r>
                          </m:sup>
                        </m:sSup>
                      </m:e>
                    </m:d>
                  </m:oMath>
                </a14:m>
                <a:endParaRPr lang="en-US" sz="1900">
                  <a:effectLst/>
                  <a:latin typeface="+mj-lt"/>
                  <a:ea typeface="Arial" panose="020B060402020202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3393131" y="2413609"/>
                <a:ext cx="5806529" cy="2351734"/>
              </a:xfrm>
              <a:prstGeom prst="rect">
                <a:avLst/>
              </a:prstGeom>
              <a:blipFill>
                <a:blip r:embed="rId6"/>
                <a:stretch>
                  <a:fillRect l="-1050" b="-518"/>
                </a:stretch>
              </a:blipFill>
            </p:spPr>
            <p:txBody>
              <a:bodyPr/>
              <a:lstStyle/>
              <a:p>
                <a:r>
                  <a:rPr lang="en-US">
                    <a:noFill/>
                  </a:rPr>
                  <a:t> </a:t>
                </a:r>
              </a:p>
            </p:txBody>
          </p:sp>
        </mc:Fallback>
      </mc:AlternateContent>
      <p:sp>
        <p:nvSpPr>
          <p:cNvPr id="4" name="Rectangle 3"/>
          <p:cNvSpPr/>
          <p:nvPr/>
        </p:nvSpPr>
        <p:spPr>
          <a:xfrm>
            <a:off x="7577593" y="1089329"/>
            <a:ext cx="225559" cy="262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054121" y="1583516"/>
            <a:ext cx="225559" cy="262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67989" y="1253917"/>
            <a:ext cx="8394347" cy="969496"/>
          </a:xfrm>
          <a:prstGeom prst="rect">
            <a:avLst/>
          </a:prstGeom>
        </p:spPr>
        <p:txBody>
          <a:bodyPr wrap="square">
            <a:spAutoFit/>
          </a:bodyPr>
          <a:lstStyle/>
          <a:p>
            <a:pPr>
              <a:lnSpc>
                <a:spcPct val="150000"/>
              </a:lnSpc>
            </a:pPr>
            <a:r>
              <a:rPr lang="vi-VN" sz="1900">
                <a:latin typeface="+mn-lt"/>
              </a:rPr>
              <a:t>Hãy tính diện tích của một hình chữ nhật có chiều rộng 8cm và đường chéo dài </a:t>
            </a:r>
            <a:r>
              <a:rPr lang="vi-VN" sz="1900">
                <a:latin typeface="+mn-lt"/>
              </a:rPr>
              <a:t>17cm</a:t>
            </a:r>
            <a:r>
              <a:rPr lang="vi-VN" sz="1900" smtClean="0">
                <a:latin typeface="+mn-lt"/>
              </a:rPr>
              <a:t>.</a:t>
            </a:r>
            <a:endParaRPr lang="vi-VN" sz="1900">
              <a:latin typeface="+mn-lt"/>
            </a:endParaRPr>
          </a:p>
        </p:txBody>
      </p:sp>
      <p:pic>
        <p:nvPicPr>
          <p:cNvPr id="14" name="Google Shape;1299;p38"/>
          <p:cNvPicPr preferRelativeResize="0"/>
          <p:nvPr/>
        </p:nvPicPr>
        <p:blipFill>
          <a:blip r:embed="rId7">
            <a:alphaModFix/>
          </a:blip>
          <a:stretch>
            <a:fillRect/>
          </a:stretch>
        </p:blipFill>
        <p:spPr>
          <a:xfrm flipH="1">
            <a:off x="8340355" y="1936875"/>
            <a:ext cx="421981" cy="601795"/>
          </a:xfrm>
          <a:prstGeom prst="rect">
            <a:avLst/>
          </a:prstGeom>
          <a:noFill/>
          <a:ln>
            <a:noFill/>
          </a:ln>
        </p:spPr>
      </p:pic>
    </p:spTree>
    <p:extLst>
      <p:ext uri="{BB962C8B-B14F-4D97-AF65-F5344CB8AC3E}">
        <p14:creationId xmlns:p14="http://schemas.microsoft.com/office/powerpoint/2010/main" val="2551640661"/>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up)">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fade">
                                      <p:cBhvr>
                                        <p:cTn id="29" dur="500"/>
                                        <p:tgtEl>
                                          <p:spTgt spid="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wipe(down)">
                                      <p:cBhvr>
                                        <p:cTn id="34" dur="500"/>
                                        <p:tgtEl>
                                          <p:spTgt spid="3">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wipe(left)">
                                      <p:cBhvr>
                                        <p:cTn id="39" dur="500"/>
                                        <p:tgtEl>
                                          <p:spTgt spid="3">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
                                            <p:txEl>
                                              <p:pRg st="3" end="3"/>
                                            </p:txEl>
                                          </p:spTgt>
                                        </p:tgtEl>
                                        <p:attrNameLst>
                                          <p:attrName>style.visibility</p:attrName>
                                        </p:attrNameLst>
                                      </p:cBhvr>
                                      <p:to>
                                        <p:strVal val="visible"/>
                                      </p:to>
                                    </p:set>
                                    <p:animEffect transition="in" filter="barn(inVertical)">
                                      <p:cBhvr>
                                        <p:cTn id="44" dur="500"/>
                                        <p:tgtEl>
                                          <p:spTgt spid="3">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Effect transition="in" filter="randombar(horizontal)">
                                      <p:cBhvr>
                                        <p:cTn id="4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364"/>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rot="13763125">
            <a:off x="8218745" y="243504"/>
            <a:ext cx="593718" cy="685529"/>
          </a:xfrm>
          <a:prstGeom prst="rect">
            <a:avLst/>
          </a:prstGeom>
        </p:spPr>
      </p:pic>
      <p:sp>
        <p:nvSpPr>
          <p:cNvPr id="10" name="Google Shape;3331;p61"/>
          <p:cNvSpPr txBox="1"/>
          <p:nvPr/>
        </p:nvSpPr>
        <p:spPr>
          <a:xfrm flipH="1">
            <a:off x="568876" y="344740"/>
            <a:ext cx="2949862"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9.22 (SGK – tr.97)</a:t>
            </a:r>
            <a:endParaRPr kumimoji="0" lang="en-US" sz="2000" b="0" i="0" u="none" strike="noStrike" kern="0" cap="none" spc="0" normalizeH="0" baseline="0" noProof="0" dirty="0" smtClean="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2" name="Rectangle 1"/>
          <p:cNvSpPr/>
          <p:nvPr/>
        </p:nvSpPr>
        <p:spPr>
          <a:xfrm>
            <a:off x="425754" y="1009815"/>
            <a:ext cx="4591521" cy="3728649"/>
          </a:xfrm>
          <a:prstGeom prst="rect">
            <a:avLst/>
          </a:prstGeom>
        </p:spPr>
        <p:txBody>
          <a:bodyPr wrap="square">
            <a:spAutoFit/>
          </a:bodyPr>
          <a:lstStyle/>
          <a:p>
            <a:pPr lvl="0" algn="just">
              <a:lnSpc>
                <a:spcPct val="150000"/>
              </a:lnSpc>
            </a:pPr>
            <a:r>
              <a:rPr lang="vi-VN" sz="2000"/>
              <a:t>Chú cún bị xích bởi một sợi dây dài 6m để canh một mảnh vườn giới hạn bởi các điểm A, B, E, F, D trong hình vuông ABCD có cạnh 5m như Hình 9.44. Đầu xích buộc cố định tại điểm A của mảnh vườn. Hỏi chú cún có thể chạy đến tất cả các điểm của mảnh vườn mình phải </a:t>
            </a:r>
            <a:r>
              <a:rPr lang="vi-VN" sz="2000"/>
              <a:t>canh </a:t>
            </a:r>
            <a:r>
              <a:rPr lang="vi-VN" sz="2000" smtClean="0"/>
              <a:t>không?</a:t>
            </a:r>
          </a:p>
        </p:txBody>
      </p:sp>
      <p:pic>
        <p:nvPicPr>
          <p:cNvPr id="16" name="Picture 15"/>
          <p:cNvPicPr>
            <a:picLocks noChangeAspect="1"/>
          </p:cNvPicPr>
          <p:nvPr/>
        </p:nvPicPr>
        <p:blipFill>
          <a:blip r:embed="rId4"/>
          <a:stretch>
            <a:fillRect/>
          </a:stretch>
        </p:blipFill>
        <p:spPr>
          <a:xfrm rot="21302353" flipH="1">
            <a:off x="367804" y="216650"/>
            <a:ext cx="402143" cy="603214"/>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bright="20000" contrast="-40000"/>
                    </a14:imgEffect>
                  </a14:imgLayer>
                </a14:imgProps>
              </a:ext>
            </a:extLst>
          </a:blip>
          <a:stretch>
            <a:fillRect/>
          </a:stretch>
        </p:blipFill>
        <p:spPr>
          <a:xfrm>
            <a:off x="5264392" y="1140655"/>
            <a:ext cx="3426384" cy="3526358"/>
          </a:xfrm>
          <a:prstGeom prst="rect">
            <a:avLst/>
          </a:prstGeom>
        </p:spPr>
      </p:pic>
    </p:spTree>
    <p:extLst>
      <p:ext uri="{BB962C8B-B14F-4D97-AF65-F5344CB8AC3E}">
        <p14:creationId xmlns:p14="http://schemas.microsoft.com/office/powerpoint/2010/main" val="4247312586"/>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364"/>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rot="13763125">
            <a:off x="8218745" y="265230"/>
            <a:ext cx="593718" cy="685529"/>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20000" contrast="-40000"/>
                    </a14:imgEffect>
                  </a14:imgLayer>
                </a14:imgProps>
              </a:ext>
            </a:extLst>
          </a:blip>
          <a:stretch>
            <a:fillRect/>
          </a:stretch>
        </p:blipFill>
        <p:spPr>
          <a:xfrm>
            <a:off x="509511" y="1106306"/>
            <a:ext cx="3105413" cy="3196022"/>
          </a:xfrm>
          <a:prstGeom prst="rect">
            <a:avLst/>
          </a:prstGeom>
        </p:spPr>
      </p:pic>
      <p:sp>
        <p:nvSpPr>
          <p:cNvPr id="7" name="Rectangle 6"/>
          <p:cNvSpPr/>
          <p:nvPr/>
        </p:nvSpPr>
        <p:spPr>
          <a:xfrm>
            <a:off x="4300418" y="269375"/>
            <a:ext cx="752129" cy="496996"/>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en-US" sz="2000" b="1" i="1" u="sng" noProof="0" smtClean="0">
                <a:solidFill>
                  <a:srgbClr val="C00000"/>
                </a:solidFill>
                <a:ea typeface="Calibri" panose="020F0502020204030204" pitchFamily="34" charset="0"/>
                <a:cs typeface="Times New Roman" panose="02020603050405020304" pitchFamily="18" charset="0"/>
              </a:rPr>
              <a:t>Giải</a:t>
            </a:r>
            <a:r>
              <a:rPr lang="en-US" sz="2000" b="1" i="1" u="sng" noProof="0" smtClean="0">
                <a:solidFill>
                  <a:srgbClr val="C00000"/>
                </a:solidFill>
                <a:ea typeface="Calibri" panose="020F0502020204030204" pitchFamily="34" charset="0"/>
                <a:cs typeface="Times New Roman" panose="02020603050405020304" pitchFamily="18" charset="0"/>
              </a:rPr>
              <a:t>:</a:t>
            </a:r>
            <a:endParaRPr kumimoji="0" lang="en-US" sz="2000" b="1" i="1" u="sng" strike="noStrike" kern="0" cap="none" spc="0" normalizeH="0" baseline="0" noProof="0">
              <a:ln>
                <a:noFill/>
              </a:ln>
              <a:solidFill>
                <a:srgbClr val="C00000"/>
              </a:solidFill>
              <a:effectLst/>
              <a:uLnTx/>
              <a:uFillTx/>
              <a:ea typeface="Calibri" panose="020F0502020204030204" pitchFamily="34" charset="0"/>
              <a:cs typeface="Times New Roman" panose="02020603050405020304" pitchFamily="18" charset="0"/>
              <a:sym typeface="Arial"/>
            </a:endParaRPr>
          </a:p>
        </p:txBody>
      </p:sp>
      <p:pic>
        <p:nvPicPr>
          <p:cNvPr id="8" name="Picture 7"/>
          <p:cNvPicPr>
            <a:picLocks noChangeAspect="1"/>
          </p:cNvPicPr>
          <p:nvPr/>
        </p:nvPicPr>
        <p:blipFill>
          <a:blip r:embed="rId6"/>
          <a:stretch>
            <a:fillRect/>
          </a:stretch>
        </p:blipFill>
        <p:spPr>
          <a:xfrm rot="21302353" flipH="1">
            <a:off x="300489" y="4340715"/>
            <a:ext cx="402143" cy="603214"/>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4002731" y="1106306"/>
                <a:ext cx="4572000" cy="3091680"/>
              </a:xfrm>
              <a:prstGeom prst="rect">
                <a:avLst/>
              </a:prstGeom>
            </p:spPr>
            <p:txBody>
              <a:bodyPr>
                <a:spAutoFit/>
              </a:bodyPr>
              <a:lstStyle/>
              <a:p>
                <a:pPr algn="just">
                  <a:lnSpc>
                    <a:spcPct val="150000"/>
                  </a:lnSpc>
                  <a:spcBef>
                    <a:spcPts val="300"/>
                  </a:spcBef>
                  <a:spcAft>
                    <a:spcPts val="300"/>
                  </a:spcAft>
                </a:pPr>
                <a:r>
                  <a:rPr lang="fr-FR" sz="2000" smtClean="0">
                    <a:latin typeface="+mj-lt"/>
                    <a:ea typeface="Calibri" panose="020F0502020204030204" pitchFamily="34" charset="0"/>
                    <a:cs typeface="Times New Roman" panose="02020603050405020304" pitchFamily="18" charset="0"/>
                  </a:rPr>
                  <a:t>Ta thấy </a:t>
                </a:r>
                <a14:m>
                  <m:oMath xmlns:m="http://schemas.openxmlformats.org/officeDocument/2006/math">
                    <m:r>
                      <a:rPr lang="fr-FR" sz="2000" i="1">
                        <a:effectLst/>
                        <a:latin typeface="+mj-lt"/>
                        <a:ea typeface="Calibri" panose="020F0502020204030204" pitchFamily="34" charset="0"/>
                        <a:cs typeface="Times New Roman" panose="02020603050405020304" pitchFamily="18" charset="0"/>
                      </a:rPr>
                      <m:t>𝐴</m:t>
                    </m:r>
                    <m:sSup>
                      <m:sSupPr>
                        <m:ctrlPr>
                          <a:rPr lang="en-US" sz="2000" i="1">
                            <a:effectLst/>
                            <a:latin typeface="+mj-lt"/>
                            <a:ea typeface="Calibri" panose="020F0502020204030204" pitchFamily="34" charset="0"/>
                            <a:cs typeface="Times New Roman" panose="02020603050405020304" pitchFamily="18" charset="0"/>
                          </a:rPr>
                        </m:ctrlPr>
                      </m:sSupPr>
                      <m:e>
                        <m:r>
                          <a:rPr lang="fr-FR" sz="2000" i="1">
                            <a:effectLst/>
                            <a:latin typeface="+mj-lt"/>
                            <a:ea typeface="Calibri" panose="020F0502020204030204" pitchFamily="34" charset="0"/>
                            <a:cs typeface="Times New Roman" panose="02020603050405020304" pitchFamily="18" charset="0"/>
                          </a:rPr>
                          <m:t>𝐹</m:t>
                        </m:r>
                      </m:e>
                      <m:sup>
                        <m:r>
                          <a:rPr lang="fr-FR" sz="2000" i="1">
                            <a:effectLst/>
                            <a:latin typeface="+mj-lt"/>
                            <a:ea typeface="Calibri" panose="020F0502020204030204" pitchFamily="34" charset="0"/>
                            <a:cs typeface="Times New Roman" panose="02020603050405020304" pitchFamily="18" charset="0"/>
                          </a:rPr>
                          <m:t>2</m:t>
                        </m:r>
                      </m:sup>
                    </m:sSup>
                    <m:r>
                      <a:rPr lang="fr-FR" sz="2000" i="1">
                        <a:effectLst/>
                        <a:latin typeface="+mj-lt"/>
                        <a:ea typeface="Calibri" panose="020F0502020204030204" pitchFamily="34" charset="0"/>
                        <a:cs typeface="Times New Roman" panose="02020603050405020304" pitchFamily="18" charset="0"/>
                      </a:rPr>
                      <m:t>=</m:t>
                    </m:r>
                    <m:sSup>
                      <m:sSupPr>
                        <m:ctrlPr>
                          <a:rPr lang="en-US" sz="2000" i="1">
                            <a:effectLst/>
                            <a:latin typeface="+mj-lt"/>
                            <a:ea typeface="Calibri" panose="020F0502020204030204" pitchFamily="34" charset="0"/>
                            <a:cs typeface="Times New Roman" panose="02020603050405020304" pitchFamily="18" charset="0"/>
                          </a:rPr>
                        </m:ctrlPr>
                      </m:sSupPr>
                      <m:e>
                        <m:r>
                          <a:rPr lang="fr-FR" sz="2000" i="1">
                            <a:effectLst/>
                            <a:latin typeface="+mj-lt"/>
                            <a:ea typeface="Calibri" panose="020F0502020204030204" pitchFamily="34" charset="0"/>
                            <a:cs typeface="Times New Roman" panose="02020603050405020304" pitchFamily="18" charset="0"/>
                          </a:rPr>
                          <m:t>5</m:t>
                        </m:r>
                      </m:e>
                      <m:sup>
                        <m:r>
                          <a:rPr lang="fr-FR" sz="2000" i="1">
                            <a:effectLst/>
                            <a:latin typeface="+mj-lt"/>
                            <a:ea typeface="Calibri" panose="020F0502020204030204" pitchFamily="34" charset="0"/>
                            <a:cs typeface="Times New Roman" panose="02020603050405020304" pitchFamily="18" charset="0"/>
                          </a:rPr>
                          <m:t>2</m:t>
                        </m:r>
                      </m:sup>
                    </m:sSup>
                    <m:r>
                      <a:rPr lang="fr-FR" sz="2000" i="1">
                        <a:effectLst/>
                        <a:latin typeface="+mj-lt"/>
                        <a:ea typeface="Calibri" panose="020F0502020204030204" pitchFamily="34" charset="0"/>
                        <a:cs typeface="Times New Roman" panose="02020603050405020304" pitchFamily="18" charset="0"/>
                      </a:rPr>
                      <m:t>+</m:t>
                    </m:r>
                    <m:sSup>
                      <m:sSupPr>
                        <m:ctrlPr>
                          <a:rPr lang="en-US" sz="2000" i="1">
                            <a:effectLst/>
                            <a:latin typeface="+mj-lt"/>
                            <a:ea typeface="Calibri" panose="020F0502020204030204" pitchFamily="34" charset="0"/>
                            <a:cs typeface="Times New Roman" panose="02020603050405020304" pitchFamily="18" charset="0"/>
                          </a:rPr>
                        </m:ctrlPr>
                      </m:sSupPr>
                      <m:e>
                        <m:r>
                          <a:rPr lang="fr-FR" sz="2000" i="1">
                            <a:effectLst/>
                            <a:latin typeface="+mj-lt"/>
                            <a:ea typeface="Calibri" panose="020F0502020204030204" pitchFamily="34" charset="0"/>
                            <a:cs typeface="Times New Roman" panose="02020603050405020304" pitchFamily="18" charset="0"/>
                          </a:rPr>
                          <m:t>4</m:t>
                        </m:r>
                      </m:e>
                      <m:sup>
                        <m:r>
                          <a:rPr lang="fr-FR" sz="2000" i="1">
                            <a:effectLst/>
                            <a:latin typeface="+mj-lt"/>
                            <a:ea typeface="Calibri" panose="020F0502020204030204" pitchFamily="34" charset="0"/>
                            <a:cs typeface="Times New Roman" panose="02020603050405020304" pitchFamily="18" charset="0"/>
                          </a:rPr>
                          <m:t>2</m:t>
                        </m:r>
                      </m:sup>
                    </m:sSup>
                    <m:r>
                      <a:rPr lang="fr-FR" sz="2000" i="1">
                        <a:effectLst/>
                        <a:latin typeface="+mj-lt"/>
                        <a:ea typeface="Calibri" panose="020F0502020204030204" pitchFamily="34" charset="0"/>
                        <a:cs typeface="Times New Roman" panose="02020603050405020304" pitchFamily="18" charset="0"/>
                      </a:rPr>
                      <m:t>=41</m:t>
                    </m:r>
                  </m:oMath>
                </a14:m>
                <a:r>
                  <a:rPr lang="fr-FR" sz="2000">
                    <a:effectLst/>
                    <a:latin typeface="+mj-lt"/>
                    <a:ea typeface="Calibri" panose="020F0502020204030204" pitchFamily="34" charset="0"/>
                    <a:cs typeface="Times New Roman" panose="02020603050405020304" pitchFamily="18" charset="0"/>
                  </a:rPr>
                  <a:t> </a:t>
                </a:r>
                <a:endParaRPr lang="fr-FR" sz="2000" smtClean="0">
                  <a:effectLst/>
                  <a:latin typeface="+mj-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14:m>
                  <m:oMath xmlns:m="http://schemas.openxmlformats.org/officeDocument/2006/math">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m:t>
                    </m:r>
                    <m:r>
                      <a:rPr lang="fr-FR" sz="2000" i="1">
                        <a:effectLst/>
                        <a:latin typeface="+mj-lt"/>
                        <a:ea typeface="Calibri" panose="020F0502020204030204" pitchFamily="34" charset="0"/>
                        <a:cs typeface="Times New Roman" panose="02020603050405020304" pitchFamily="18" charset="0"/>
                      </a:rPr>
                      <m:t>𝐴𝐹</m:t>
                    </m:r>
                    <m:r>
                      <a:rPr lang="fr-FR" sz="2000" i="1">
                        <a:effectLst/>
                        <a:latin typeface="+mj-lt"/>
                        <a:ea typeface="Calibri" panose="020F0502020204030204" pitchFamily="34" charset="0"/>
                        <a:cs typeface="Times New Roman" panose="02020603050405020304" pitchFamily="18" charset="0"/>
                      </a:rPr>
                      <m:t>=</m:t>
                    </m:r>
                    <m:rad>
                      <m:radPr>
                        <m:degHide m:val="on"/>
                        <m:ctrlPr>
                          <a:rPr lang="en-US" sz="2000" i="1">
                            <a:effectLst/>
                            <a:latin typeface="+mj-lt"/>
                            <a:ea typeface="Calibri" panose="020F0502020204030204" pitchFamily="34" charset="0"/>
                            <a:cs typeface="Times New Roman" panose="02020603050405020304" pitchFamily="18" charset="0"/>
                          </a:rPr>
                        </m:ctrlPr>
                      </m:radPr>
                      <m:deg/>
                      <m:e>
                        <m:r>
                          <a:rPr lang="fr-FR" sz="2000" i="1">
                            <a:effectLst/>
                            <a:latin typeface="+mj-lt"/>
                            <a:ea typeface="Calibri" panose="020F0502020204030204" pitchFamily="34" charset="0"/>
                            <a:cs typeface="Times New Roman" panose="02020603050405020304" pitchFamily="18" charset="0"/>
                          </a:rPr>
                          <m:t>41</m:t>
                        </m:r>
                      </m:e>
                    </m:rad>
                  </m:oMath>
                </a14:m>
                <a:r>
                  <a:rPr lang="fr-FR" sz="2000">
                    <a:effectLst/>
                    <a:latin typeface="+mj-lt"/>
                    <a:ea typeface="Calibri" panose="020F0502020204030204" pitchFamily="34" charset="0"/>
                    <a:cs typeface="Times New Roman" panose="02020603050405020304" pitchFamily="18" charset="0"/>
                  </a:rPr>
                  <a:t> (m)</a:t>
                </a:r>
                <a:endParaRPr lang="en-US" sz="2000">
                  <a:effectLst/>
                  <a:latin typeface="+mj-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fr-FR" sz="2000">
                    <a:effectLst/>
                    <a:latin typeface="+mj-lt"/>
                    <a:ea typeface="Calibri" panose="020F0502020204030204" pitchFamily="34" charset="0"/>
                    <a:cs typeface="Times New Roman" panose="02020603050405020304" pitchFamily="18" charset="0"/>
                  </a:rPr>
                  <a:t>Vậy </a:t>
                </a:r>
                <a14:m>
                  <m:oMath xmlns:m="http://schemas.openxmlformats.org/officeDocument/2006/math">
                    <m:r>
                      <a:rPr lang="fr-FR" sz="2000" i="1">
                        <a:effectLst/>
                        <a:latin typeface="+mj-lt"/>
                        <a:ea typeface="Calibri" panose="020F0502020204030204" pitchFamily="34" charset="0"/>
                        <a:cs typeface="Times New Roman" panose="02020603050405020304" pitchFamily="18" charset="0"/>
                      </a:rPr>
                      <m:t>𝐴𝐹</m:t>
                    </m:r>
                    <m:r>
                      <a:rPr lang="fr-FR" sz="2000" i="1">
                        <a:effectLst/>
                        <a:latin typeface="+mj-lt"/>
                        <a:ea typeface="Calibri" panose="020F0502020204030204" pitchFamily="34" charset="0"/>
                        <a:cs typeface="Times New Roman" panose="02020603050405020304" pitchFamily="18" charset="0"/>
                      </a:rPr>
                      <m:t>&gt;6</m:t>
                    </m:r>
                  </m:oMath>
                </a14:m>
                <a:r>
                  <a:rPr lang="fr-FR" sz="2000">
                    <a:effectLst/>
                    <a:latin typeface="+mj-lt"/>
                    <a:ea typeface="Calibri" panose="020F0502020204030204" pitchFamily="34" charset="0"/>
                    <a:cs typeface="Times New Roman" panose="02020603050405020304" pitchFamily="18" charset="0"/>
                  </a:rPr>
                  <a:t> m</a:t>
                </a:r>
                <a:r>
                  <a:rPr lang="fr-FR" sz="2000">
                    <a:effectLst/>
                    <a:latin typeface="+mj-lt"/>
                    <a:ea typeface="Calibri" panose="020F0502020204030204" pitchFamily="34" charset="0"/>
                    <a:cs typeface="Times New Roman" panose="02020603050405020304" pitchFamily="18" charset="0"/>
                  </a:rPr>
                  <a:t>. </a:t>
                </a:r>
                <a:r>
                  <a:rPr lang="fr-FR" sz="2000" smtClean="0">
                    <a:effectLst/>
                    <a:latin typeface="+mj-lt"/>
                    <a:ea typeface="Calibri" panose="020F0502020204030204" pitchFamily="34" charset="0"/>
                    <a:cs typeface="Times New Roman" panose="02020603050405020304" pitchFamily="18" charset="0"/>
                  </a:rPr>
                  <a:t>Do </a:t>
                </a:r>
                <a:r>
                  <a:rPr lang="fr-FR" sz="2000">
                    <a:effectLst/>
                    <a:latin typeface="+mj-lt"/>
                    <a:ea typeface="Calibri" panose="020F0502020204030204" pitchFamily="34" charset="0"/>
                    <a:cs typeface="Times New Roman" panose="02020603050405020304" pitchFamily="18" charset="0"/>
                  </a:rPr>
                  <a:t>đó chú cún không thể đến được điểm </a:t>
                </a:r>
                <a14:m>
                  <m:oMath xmlns:m="http://schemas.openxmlformats.org/officeDocument/2006/math">
                    <m:r>
                      <a:rPr lang="fr-FR" sz="2000" i="1">
                        <a:effectLst/>
                        <a:latin typeface="+mj-lt"/>
                        <a:ea typeface="Calibri" panose="020F0502020204030204" pitchFamily="34" charset="0"/>
                        <a:cs typeface="Times New Roman" panose="02020603050405020304" pitchFamily="18" charset="0"/>
                      </a:rPr>
                      <m:t>𝐹</m:t>
                    </m:r>
                  </m:oMath>
                </a14:m>
                <a:r>
                  <a:rPr lang="fr-FR" sz="2000">
                    <a:effectLst/>
                    <a:latin typeface="+mj-lt"/>
                    <a:ea typeface="Calibri" panose="020F0502020204030204" pitchFamily="34" charset="0"/>
                    <a:cs typeface="Times New Roman" panose="02020603050405020304" pitchFamily="18" charset="0"/>
                  </a:rPr>
                  <a:t>.</a:t>
                </a:r>
                <a:endParaRPr lang="en-US" sz="2000">
                  <a:effectLst/>
                  <a:latin typeface="+mj-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fr-FR" sz="2000">
                    <a:effectLst/>
                    <a:latin typeface="+mj-lt"/>
                    <a:ea typeface="Calibri" panose="020F0502020204030204" pitchFamily="34" charset="0"/>
                    <a:cs typeface="Times New Roman" panose="02020603050405020304" pitchFamily="18" charset="0"/>
                  </a:rPr>
                  <a:t>Vì vậy chú cún không thể đến được tất cả các điểm trong mảnh vườn.</a:t>
                </a:r>
                <a:endParaRPr lang="en-US" sz="2000">
                  <a:effectLst/>
                  <a:latin typeface="+mj-lt"/>
                  <a:ea typeface="Arial" panose="020B060402020202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4002731" y="1106306"/>
                <a:ext cx="4572000" cy="3091680"/>
              </a:xfrm>
              <a:prstGeom prst="rect">
                <a:avLst/>
              </a:prstGeom>
              <a:blipFill>
                <a:blip r:embed="rId7"/>
                <a:stretch>
                  <a:fillRect l="-1467" r="-1333" b="-2559"/>
                </a:stretch>
              </a:blipFill>
            </p:spPr>
            <p:txBody>
              <a:bodyPr/>
              <a:lstStyle/>
              <a:p>
                <a:r>
                  <a:rPr lang="en-US">
                    <a:noFill/>
                  </a:rPr>
                  <a:t> </a:t>
                </a:r>
              </a:p>
            </p:txBody>
          </p:sp>
        </mc:Fallback>
      </mc:AlternateContent>
    </p:spTree>
    <p:extLst>
      <p:ext uri="{BB962C8B-B14F-4D97-AF65-F5344CB8AC3E}">
        <p14:creationId xmlns:p14="http://schemas.microsoft.com/office/powerpoint/2010/main" val="40340774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left)">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circle(in)">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fade">
                                      <p:cBhvr>
                                        <p:cTn id="32" dur="500"/>
                                        <p:tgtEl>
                                          <p:spTgt spid="4">
                                            <p:txEl>
                                              <p:pRg st="3" end="3"/>
                                            </p:txEl>
                                          </p:spTgt>
                                        </p:tgtEl>
                                      </p:cBhvr>
                                    </p:animEffect>
                                    <p:anim calcmode="lin" valueType="num">
                                      <p:cBhvr>
                                        <p:cTn id="3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4" dur="5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579"/>
        <p:cNvGrpSpPr/>
        <p:nvPr/>
      </p:nvGrpSpPr>
      <p:grpSpPr>
        <a:xfrm>
          <a:off x="0" y="0"/>
          <a:ext cx="0" cy="0"/>
          <a:chOff x="0" y="0"/>
          <a:chExt cx="0" cy="0"/>
        </a:xfrm>
      </p:grpSpPr>
      <p:pic>
        <p:nvPicPr>
          <p:cNvPr id="1583" name="Google Shape;1583;p46"/>
          <p:cNvPicPr preferRelativeResize="0"/>
          <p:nvPr/>
        </p:nvPicPr>
        <p:blipFill rotWithShape="1">
          <a:blip r:embed="rId3">
            <a:alphaModFix/>
          </a:blip>
          <a:srcRect t="11716" b="20519"/>
          <a:stretch/>
        </p:blipFill>
        <p:spPr>
          <a:xfrm>
            <a:off x="6871119" y="3540848"/>
            <a:ext cx="2150490" cy="1432592"/>
          </a:xfrm>
          <a:prstGeom prst="rect">
            <a:avLst/>
          </a:prstGeom>
          <a:noFill/>
          <a:ln>
            <a:noFill/>
          </a:ln>
        </p:spPr>
      </p:pic>
      <p:sp>
        <p:nvSpPr>
          <p:cNvPr id="7" name="TextBox 6"/>
          <p:cNvSpPr txBox="1"/>
          <p:nvPr/>
        </p:nvSpPr>
        <p:spPr>
          <a:xfrm>
            <a:off x="2308979" y="1002127"/>
            <a:ext cx="48483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HƯỚNG DẪN VỀ NHÀ</a:t>
            </a:r>
            <a:endParaRPr kumimoji="0" lang="vi-VN" sz="32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sym typeface="Arial"/>
            </a:endParaRPr>
          </a:p>
        </p:txBody>
      </p:sp>
      <p:sp>
        <p:nvSpPr>
          <p:cNvPr id="8" name="Rectangle 7"/>
          <p:cNvSpPr/>
          <p:nvPr/>
        </p:nvSpPr>
        <p:spPr>
          <a:xfrm>
            <a:off x="1120231" y="1710512"/>
            <a:ext cx="3838711" cy="496996"/>
          </a:xfrm>
          <a:prstGeom prst="rect">
            <a:avLst/>
          </a:prstGeom>
        </p:spPr>
        <p:txBody>
          <a:bodyPr wrap="square">
            <a:spAutoFit/>
          </a:bodyPr>
          <a:lstStyle/>
          <a:p>
            <a:pPr marL="342900" marR="0" lvl="0" indent="-342900" algn="just" defTabSz="457200" rtl="0" eaLnBrk="1" fontAlgn="auto" latinLnBrk="0" hangingPunct="1">
              <a:lnSpc>
                <a:spcPct val="150000"/>
              </a:lnSpc>
              <a:spcBef>
                <a:spcPts val="0"/>
              </a:spcBef>
              <a:spcAft>
                <a:spcPts val="0"/>
              </a:spcAft>
              <a:buClr>
                <a:srgbClr val="000000"/>
              </a:buClr>
              <a:buSzTx/>
              <a:buFont typeface="Wingdings" panose="05000000000000000000" pitchFamily="2" charset="2"/>
              <a:buChar char="q"/>
              <a:tabLst/>
              <a:defRPr/>
            </a:pPr>
            <a:r>
              <a:rPr kumimoji="0" lang="en-US" sz="2000" b="0" i="0" u="none" strike="noStrike" kern="0" cap="none" spc="0" normalizeH="0" baseline="0" noProof="0" dirty="0" err="1">
                <a:ln>
                  <a:noFill/>
                </a:ln>
                <a:solidFill>
                  <a:srgbClr val="000000"/>
                </a:solidFill>
                <a:effectLst/>
                <a:uLnTx/>
                <a:uFillTx/>
                <a:latin typeface="Arial"/>
                <a:ea typeface="+mn-ea"/>
                <a:cs typeface="Arial"/>
                <a:sym typeface="Arial"/>
              </a:rPr>
              <a:t>Ôn</a:t>
            </a: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mn-ea"/>
                <a:cs typeface="Arial"/>
                <a:sym typeface="Arial"/>
              </a:rPr>
              <a:t>tập</a:t>
            </a: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mn-ea"/>
                <a:cs typeface="Arial"/>
                <a:sym typeface="Arial"/>
              </a:rPr>
              <a:t>kiến</a:t>
            </a: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mn-ea"/>
                <a:cs typeface="Arial"/>
                <a:sym typeface="Arial"/>
              </a:rPr>
              <a:t>thức</a:t>
            </a: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mn-ea"/>
                <a:cs typeface="Arial"/>
                <a:sym typeface="Arial"/>
              </a:rPr>
              <a:t>đã</a:t>
            </a: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mn-ea"/>
                <a:cs typeface="Arial"/>
                <a:sym typeface="Arial"/>
              </a:rPr>
              <a:t>học</a:t>
            </a: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Pr>
              <a:t>.</a:t>
            </a:r>
          </a:p>
        </p:txBody>
      </p:sp>
      <p:sp>
        <p:nvSpPr>
          <p:cNvPr id="10" name="Rectangle 9"/>
          <p:cNvSpPr/>
          <p:nvPr/>
        </p:nvSpPr>
        <p:spPr>
          <a:xfrm>
            <a:off x="1120231" y="2454727"/>
            <a:ext cx="4138565" cy="496996"/>
          </a:xfrm>
          <a:prstGeom prst="rect">
            <a:avLst/>
          </a:prstGeom>
        </p:spPr>
        <p:txBody>
          <a:bodyPr wrap="square">
            <a:spAutoFit/>
          </a:bodyPr>
          <a:lstStyle/>
          <a:p>
            <a:pPr marL="342900" marR="0" lvl="0" indent="-342900" algn="l" defTabSz="457200" rtl="0" eaLnBrk="1" fontAlgn="auto" latinLnBrk="0" hangingPunct="1">
              <a:lnSpc>
                <a:spcPct val="150000"/>
              </a:lnSpc>
              <a:spcBef>
                <a:spcPts val="0"/>
              </a:spcBef>
              <a:spcAft>
                <a:spcPts val="400"/>
              </a:spcAft>
              <a:buClr>
                <a:srgbClr val="000000"/>
              </a:buClr>
              <a:buSzTx/>
              <a:buFont typeface="Wingdings" panose="05000000000000000000" pitchFamily="2" charset="2"/>
              <a:buChar char="q"/>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Hoàn thành bài tập trong SBT.</a:t>
            </a:r>
            <a:endParaRPr kumimoji="0" lang="en-US" sz="2000" b="1" i="1" u="none" strike="noStrike" kern="0" cap="none" spc="0" normalizeH="0" baseline="0" noProof="0" dirty="0">
              <a:ln>
                <a:noFill/>
              </a:ln>
              <a:solidFill>
                <a:srgbClr val="000000"/>
              </a:solidFill>
              <a:effectLst/>
              <a:uLnTx/>
              <a:uFillTx/>
              <a:ea typeface="DengXian"/>
              <a:cs typeface="Times New Roman" panose="02020603050405020304" pitchFamily="18" charset="0"/>
              <a:sym typeface="Arial"/>
            </a:endParaRPr>
          </a:p>
        </p:txBody>
      </p:sp>
      <p:sp>
        <p:nvSpPr>
          <p:cNvPr id="11" name="Rectangle 10"/>
          <p:cNvSpPr/>
          <p:nvPr/>
        </p:nvSpPr>
        <p:spPr>
          <a:xfrm>
            <a:off x="1120231" y="3198942"/>
            <a:ext cx="5161299" cy="1477328"/>
          </a:xfrm>
          <a:prstGeom prst="rect">
            <a:avLst/>
          </a:prstGeom>
        </p:spPr>
        <p:txBody>
          <a:bodyPr wrap="square">
            <a:spAutoFit/>
          </a:bodyPr>
          <a:lstStyle/>
          <a:p>
            <a:pPr marL="342900" lvl="0" indent="-342900" algn="just" defTabSz="457200">
              <a:lnSpc>
                <a:spcPct val="150000"/>
              </a:lnSpc>
              <a:buClrTx/>
              <a:buFont typeface="Wingdings" panose="05000000000000000000" pitchFamily="2" charset="2"/>
              <a:buChar char="q"/>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Đọc</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và</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chuẩn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bị</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0" i="0" u="none" strike="noStrike" kern="1200" cap="none" spc="0" normalizeH="0" baseline="0" noProof="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trước</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lang="vi-VN" sz="2000" b="1" kern="1200">
                <a:solidFill>
                  <a:prstClr val="black"/>
                </a:solidFill>
                <a:latin typeface="Arial" panose="020B0604020202020204" pitchFamily="34" charset="0"/>
                <a:ea typeface="Times New Roman" panose="02020603050405020304" pitchFamily="18" charset="0"/>
                <a:cs typeface="Arial" panose="020B0604020202020204" pitchFamily="34" charset="0"/>
              </a:rPr>
              <a:t>Bài </a:t>
            </a:r>
            <a:r>
              <a:rPr lang="en-US" sz="2000" b="1" kern="1200" smtClean="0">
                <a:solidFill>
                  <a:prstClr val="black"/>
                </a:solidFill>
                <a:latin typeface="Arial" panose="020B0604020202020204" pitchFamily="34" charset="0"/>
                <a:ea typeface="Times New Roman" panose="02020603050405020304" pitchFamily="18" charset="0"/>
                <a:cs typeface="Arial" panose="020B0604020202020204" pitchFamily="34" charset="0"/>
              </a:rPr>
              <a:t>3</a:t>
            </a:r>
            <a:r>
              <a:rPr lang="vi-VN" sz="2000" b="1" kern="1200" smtClean="0">
                <a:solidFill>
                  <a:prstClr val="black"/>
                </a:solidFill>
                <a:latin typeface="Arial" panose="020B0604020202020204" pitchFamily="34" charset="0"/>
                <a:ea typeface="Times New Roman" panose="02020603050405020304" pitchFamily="18" charset="0"/>
                <a:cs typeface="Arial" panose="020B0604020202020204" pitchFamily="34" charset="0"/>
              </a:rPr>
              <a:t>6 </a:t>
            </a:r>
            <a:r>
              <a:rPr lang="vi-VN" sz="2000" b="1" kern="12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vi-VN" sz="2000" b="1" kern="1200">
                <a:solidFill>
                  <a:prstClr val="black"/>
                </a:solidFill>
                <a:latin typeface="Arial" panose="020B0604020202020204" pitchFamily="34" charset="0"/>
                <a:ea typeface="Times New Roman" panose="02020603050405020304" pitchFamily="18" charset="0"/>
                <a:cs typeface="Arial" panose="020B0604020202020204" pitchFamily="34" charset="0"/>
              </a:rPr>
              <a:t>Các trường hợp đồng dạng của hai tam giác vuông</a:t>
            </a:r>
            <a:r>
              <a:rPr kumimoji="0" lang="en-US" sz="20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356487727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pic>
        <p:nvPicPr>
          <p:cNvPr id="1284" name="Google Shape;1284;p36"/>
          <p:cNvPicPr preferRelativeResize="0"/>
          <p:nvPr/>
        </p:nvPicPr>
        <p:blipFill>
          <a:blip r:embed="rId3">
            <a:alphaModFix/>
          </a:blip>
          <a:stretch>
            <a:fillRect/>
          </a:stretch>
        </p:blipFill>
        <p:spPr>
          <a:xfrm>
            <a:off x="7300126" y="3348149"/>
            <a:ext cx="1740298" cy="1740298"/>
          </a:xfrm>
          <a:prstGeom prst="rect">
            <a:avLst/>
          </a:prstGeom>
          <a:noFill/>
          <a:ln>
            <a:noFill/>
          </a:ln>
        </p:spPr>
      </p:pic>
      <p:pic>
        <p:nvPicPr>
          <p:cNvPr id="1285" name="Google Shape;1285;p36"/>
          <p:cNvPicPr preferRelativeResize="0"/>
          <p:nvPr/>
        </p:nvPicPr>
        <p:blipFill rotWithShape="1">
          <a:blip r:embed="rId4">
            <a:alphaModFix/>
          </a:blip>
          <a:srcRect l="19717" t="14663" b="14670"/>
          <a:stretch/>
        </p:blipFill>
        <p:spPr>
          <a:xfrm>
            <a:off x="290025" y="278575"/>
            <a:ext cx="1839877" cy="1618773"/>
          </a:xfrm>
          <a:prstGeom prst="rect">
            <a:avLst/>
          </a:prstGeom>
          <a:noFill/>
          <a:ln>
            <a:noFill/>
          </a:ln>
        </p:spPr>
      </p:pic>
      <p:sp>
        <p:nvSpPr>
          <p:cNvPr id="7" name="TextBox 6"/>
          <p:cNvSpPr txBox="1"/>
          <p:nvPr/>
        </p:nvSpPr>
        <p:spPr>
          <a:xfrm>
            <a:off x="1909770" y="1596816"/>
            <a:ext cx="5640512" cy="1824923"/>
          </a:xfrm>
          <a:prstGeom prst="rect">
            <a:avLst/>
          </a:prstGeom>
          <a:noFill/>
        </p:spPr>
        <p:txBody>
          <a:bodyPr wrap="square" rtlCol="0">
            <a:spAutoFit/>
          </a:bodyPr>
          <a:lstStyle/>
          <a:p>
            <a:pPr algn="ctr">
              <a:lnSpc>
                <a:spcPct val="150000"/>
              </a:lnSpc>
            </a:pPr>
            <a:r>
              <a:rPr lang="en-US" sz="4000" b="1" dirty="0" smtClean="0">
                <a:solidFill>
                  <a:srgbClr val="2F1932"/>
                </a:solidFill>
              </a:rPr>
              <a:t>HẸN GẶP LẠI CÁC EM Ở TIẾT HỌC SAU!</a:t>
            </a:r>
            <a:endParaRPr lang="en-US" sz="4000" b="1" dirty="0">
              <a:solidFill>
                <a:srgbClr val="2F1932"/>
              </a:solidFill>
            </a:endParaRPr>
          </a:p>
        </p:txBody>
      </p:sp>
    </p:spTree>
    <p:extLst>
      <p:ext uri="{BB962C8B-B14F-4D97-AF65-F5344CB8AC3E}">
        <p14:creationId xmlns:p14="http://schemas.microsoft.com/office/powerpoint/2010/main" val="3826051591"/>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27" name="Google Shape;1924;p66"/>
          <p:cNvPicPr preferRelativeResize="0"/>
          <p:nvPr/>
        </p:nvPicPr>
        <p:blipFill>
          <a:blip r:embed="rId3">
            <a:alphaModFix/>
          </a:blip>
          <a:stretch>
            <a:fillRect/>
          </a:stretch>
        </p:blipFill>
        <p:spPr>
          <a:xfrm rot="402579" flipH="1">
            <a:off x="11795" y="3281833"/>
            <a:ext cx="1916731" cy="1799745"/>
          </a:xfrm>
          <a:prstGeom prst="rect">
            <a:avLst/>
          </a:prstGeom>
          <a:noFill/>
          <a:ln>
            <a:noFill/>
          </a:ln>
        </p:spPr>
      </p:pic>
      <p:pic>
        <p:nvPicPr>
          <p:cNvPr id="28" name="Google Shape;1589;p47"/>
          <p:cNvPicPr preferRelativeResize="0"/>
          <p:nvPr/>
        </p:nvPicPr>
        <p:blipFill rotWithShape="1">
          <a:blip r:embed="rId4">
            <a:alphaModFix/>
          </a:blip>
          <a:srcRect l="21204"/>
          <a:stretch/>
        </p:blipFill>
        <p:spPr>
          <a:xfrm>
            <a:off x="7049312" y="2950913"/>
            <a:ext cx="2094688" cy="2461584"/>
          </a:xfrm>
          <a:prstGeom prst="rect">
            <a:avLst/>
          </a:prstGeom>
          <a:noFill/>
          <a:ln>
            <a:noFill/>
          </a:ln>
        </p:spPr>
      </p:pic>
      <p:sp>
        <p:nvSpPr>
          <p:cNvPr id="6" name="Google Shape;488;p36"/>
          <p:cNvSpPr txBox="1">
            <a:spLocks noGrp="1"/>
          </p:cNvSpPr>
          <p:nvPr>
            <p:ph type="title"/>
          </p:nvPr>
        </p:nvSpPr>
        <p:spPr>
          <a:xfrm>
            <a:off x="1344711" y="878622"/>
            <a:ext cx="6367800" cy="2529300"/>
          </a:xfrm>
          <a:prstGeom prst="rect">
            <a:avLst/>
          </a:prstGeom>
        </p:spPr>
        <p:txBody>
          <a:bodyPr spcFirstLastPara="1" wrap="square" lIns="91425" tIns="91425" rIns="91425" bIns="91425" anchor="ctr" anchorCtr="0">
            <a:noAutofit/>
          </a:bodyPr>
          <a:lstStyle/>
          <a:p>
            <a:pPr lvl="0">
              <a:lnSpc>
                <a:spcPct val="150000"/>
              </a:lnSpc>
            </a:pPr>
            <a:r>
              <a:rPr lang="en-US" sz="5500" b="1" smtClean="0">
                <a:solidFill>
                  <a:schemeClr val="accent3">
                    <a:lumMod val="50000"/>
                  </a:schemeClr>
                </a:solidFill>
                <a:latin typeface="+mn-lt"/>
              </a:rPr>
              <a:t>I. ĐỊNH LÍ</a:t>
            </a:r>
            <a:br>
              <a:rPr lang="en-US" sz="5500" b="1" smtClean="0">
                <a:solidFill>
                  <a:schemeClr val="accent3">
                    <a:lumMod val="50000"/>
                  </a:schemeClr>
                </a:solidFill>
                <a:latin typeface="+mn-lt"/>
              </a:rPr>
            </a:br>
            <a:r>
              <a:rPr lang="en-US" sz="5500" b="1" smtClean="0">
                <a:solidFill>
                  <a:schemeClr val="accent3">
                    <a:lumMod val="50000"/>
                  </a:schemeClr>
                </a:solidFill>
                <a:latin typeface="+mn-lt"/>
              </a:rPr>
              <a:t>PYTHAGORE</a:t>
            </a:r>
            <a:endParaRPr sz="5500" b="1">
              <a:solidFill>
                <a:schemeClr val="accent3">
                  <a:lumMod val="50000"/>
                </a:schemeClr>
              </a:solidFill>
              <a:latin typeface="+mn-lt"/>
            </a:endParaRPr>
          </a:p>
        </p:txBody>
      </p:sp>
    </p:spTree>
    <p:extLst>
      <p:ext uri="{BB962C8B-B14F-4D97-AF65-F5344CB8AC3E}">
        <p14:creationId xmlns:p14="http://schemas.microsoft.com/office/powerpoint/2010/main" val="35768928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sp>
        <p:nvSpPr>
          <p:cNvPr id="12" name="Title 21"/>
          <p:cNvSpPr txBox="1">
            <a:spLocks/>
          </p:cNvSpPr>
          <p:nvPr/>
        </p:nvSpPr>
        <p:spPr>
          <a:xfrm>
            <a:off x="1191878" y="723568"/>
            <a:ext cx="875462" cy="451277"/>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20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HĐ 1</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14" name="Rectangle 13"/>
              <p:cNvSpPr/>
              <p:nvPr/>
            </p:nvSpPr>
            <p:spPr>
              <a:xfrm>
                <a:off x="1080560" y="1214600"/>
                <a:ext cx="6870743" cy="1606209"/>
              </a:xfrm>
              <a:prstGeom prst="rect">
                <a:avLst/>
              </a:prstGeom>
            </p:spPr>
            <p:txBody>
              <a:bodyPr wrap="square">
                <a:spAutoFit/>
              </a:bodyPr>
              <a:lstStyle/>
              <a:p>
                <a:pPr lvl="0" algn="just">
                  <a:lnSpc>
                    <a:spcPct val="170000"/>
                  </a:lnSpc>
                  <a:buClrTx/>
                </a:pPr>
                <a:r>
                  <a:rPr lang="vi-VN" sz="1900" smtClean="0">
                    <a:latin typeface="+mn-lt"/>
                  </a:rPr>
                  <a:t>Cho </a:t>
                </a:r>
                <a:r>
                  <a:rPr lang="vi-VN" sz="1900" smtClean="0">
                    <a:latin typeface="+mn-lt"/>
                  </a:rPr>
                  <a:t>tam giác vuông </a:t>
                </a:r>
                <a14:m>
                  <m:oMath xmlns:m="http://schemas.openxmlformats.org/officeDocument/2006/math">
                    <m:r>
                      <a:rPr lang="vi-VN" sz="1900" i="1" smtClean="0">
                        <a:latin typeface="+mn-lt"/>
                      </a:rPr>
                      <m:t>𝐴𝐵𝐶</m:t>
                    </m:r>
                  </m:oMath>
                </a14:m>
                <a:r>
                  <a:rPr lang="vi-VN" sz="1900">
                    <a:latin typeface="+mn-lt"/>
                  </a:rPr>
                  <a:t> có hai cạnh góc vuông </a:t>
                </a:r>
                <a14:m>
                  <m:oMath xmlns:m="http://schemas.openxmlformats.org/officeDocument/2006/math">
                    <m:r>
                      <a:rPr lang="vi-VN" sz="1900" i="1" smtClean="0">
                        <a:latin typeface="+mn-lt"/>
                      </a:rPr>
                      <m:t>𝐴𝐵</m:t>
                    </m:r>
                    <m:r>
                      <a:rPr lang="vi-VN" sz="1900" i="1" smtClean="0">
                        <a:latin typeface="+mn-lt"/>
                      </a:rPr>
                      <m:t>=3</m:t>
                    </m:r>
                    <m:r>
                      <a:rPr lang="vi-VN" sz="1900" i="1" smtClean="0">
                        <a:latin typeface="+mn-lt"/>
                      </a:rPr>
                      <m:t>𝑐𝑚</m:t>
                    </m:r>
                    <m:r>
                      <a:rPr lang="vi-VN" sz="1900" i="1" smtClean="0">
                        <a:latin typeface="+mn-lt"/>
                      </a:rPr>
                      <m:t>,</m:t>
                    </m:r>
                  </m:oMath>
                </a14:m>
                <a:r>
                  <a:rPr lang="en-US" sz="1900" smtClean="0">
                    <a:latin typeface="+mn-lt"/>
                  </a:rPr>
                  <a:t>             </a:t>
                </a:r>
                <a14:m>
                  <m:oMath xmlns:m="http://schemas.openxmlformats.org/officeDocument/2006/math">
                    <m:r>
                      <a:rPr lang="vi-VN" sz="1900" i="1">
                        <a:latin typeface="Cambria Math" panose="02040503050406030204" pitchFamily="18" charset="0"/>
                      </a:rPr>
                      <m:t>𝐴𝐶</m:t>
                    </m:r>
                    <m:r>
                      <a:rPr lang="vi-VN" sz="1900" i="1">
                        <a:latin typeface="Cambria Math" panose="02040503050406030204" pitchFamily="18" charset="0"/>
                      </a:rPr>
                      <m:t>=4</m:t>
                    </m:r>
                    <m:r>
                      <a:rPr lang="vi-VN" sz="1900" i="1">
                        <a:latin typeface="Cambria Math" panose="02040503050406030204" pitchFamily="18" charset="0"/>
                      </a:rPr>
                      <m:t>𝑐𝑚</m:t>
                    </m:r>
                    <m:r>
                      <a:rPr lang="vi-VN" sz="1900" i="1">
                        <a:latin typeface="Cambria Math" panose="02040503050406030204" pitchFamily="18" charset="0"/>
                      </a:rPr>
                      <m:t> </m:t>
                    </m:r>
                  </m:oMath>
                </a14:m>
                <a:r>
                  <a:rPr lang="vi-VN" sz="1900">
                    <a:latin typeface="+mn-lt"/>
                  </a:rPr>
                  <a:t> (H.9.31). Hãy đo độ dài cạnh </a:t>
                </a:r>
                <a14:m>
                  <m:oMath xmlns:m="http://schemas.openxmlformats.org/officeDocument/2006/math">
                    <m:r>
                      <a:rPr lang="vi-VN" sz="1900" i="1" smtClean="0">
                        <a:latin typeface="+mn-lt"/>
                      </a:rPr>
                      <m:t>𝐵𝐶</m:t>
                    </m:r>
                  </m:oMath>
                </a14:m>
                <a:r>
                  <a:rPr lang="vi-VN" sz="1900">
                    <a:latin typeface="+mn-lt"/>
                  </a:rPr>
                  <a:t> và so sánh </a:t>
                </a:r>
                <a:r>
                  <a:rPr lang="vi-VN" sz="1900">
                    <a:latin typeface="+mn-lt"/>
                  </a:rPr>
                  <a:t>hai </a:t>
                </a:r>
                <a:r>
                  <a:rPr lang="en-US" sz="1900" smtClean="0">
                    <a:latin typeface="+mn-lt"/>
                  </a:rPr>
                  <a:t>   </a:t>
                </a:r>
                <a:r>
                  <a:rPr lang="vi-VN" sz="1900" smtClean="0">
                    <a:latin typeface="+mn-lt"/>
                  </a:rPr>
                  <a:t>đại </a:t>
                </a:r>
                <a:r>
                  <a:rPr lang="vi-VN" sz="1900">
                    <a:latin typeface="+mn-lt"/>
                  </a:rPr>
                  <a:t>lượng</a:t>
                </a:r>
                <a:r>
                  <a:rPr lang="vi-VN" sz="1900">
                    <a:latin typeface="+mn-lt"/>
                  </a:rPr>
                  <a:t> </a:t>
                </a:r>
                <a14:m>
                  <m:oMath xmlns:m="http://schemas.openxmlformats.org/officeDocument/2006/math">
                    <m:sSup>
                      <m:sSupPr>
                        <m:ctrlPr>
                          <a:rPr lang="vi-VN" sz="1900" i="1" smtClean="0">
                            <a:latin typeface="+mn-lt"/>
                          </a:rPr>
                        </m:ctrlPr>
                      </m:sSupPr>
                      <m:e>
                        <m:r>
                          <a:rPr lang="en-US" sz="1900" b="0" i="1" smtClean="0">
                            <a:latin typeface="+mn-lt"/>
                          </a:rPr>
                          <m:t>𝐴𝐵</m:t>
                        </m:r>
                      </m:e>
                      <m:sup>
                        <m:r>
                          <a:rPr lang="en-US" sz="1900" b="0" i="1" smtClean="0">
                            <a:latin typeface="+mn-lt"/>
                          </a:rPr>
                          <m:t>2</m:t>
                        </m:r>
                      </m:sup>
                    </m:sSup>
                    <m:r>
                      <a:rPr lang="vi-VN" sz="1900" i="1" smtClean="0">
                        <a:latin typeface="+mn-lt"/>
                      </a:rPr>
                      <m:t>+</m:t>
                    </m:r>
                    <m:sSup>
                      <m:sSupPr>
                        <m:ctrlPr>
                          <a:rPr lang="vi-VN" sz="1900" i="1">
                            <a:latin typeface="+mn-lt"/>
                          </a:rPr>
                        </m:ctrlPr>
                      </m:sSupPr>
                      <m:e>
                        <m:r>
                          <a:rPr lang="en-US" sz="1900" i="1">
                            <a:latin typeface="+mn-lt"/>
                          </a:rPr>
                          <m:t>𝐴</m:t>
                        </m:r>
                        <m:r>
                          <a:rPr lang="en-US" sz="1900" b="0" i="1" smtClean="0">
                            <a:latin typeface="+mn-lt"/>
                          </a:rPr>
                          <m:t>𝐶</m:t>
                        </m:r>
                      </m:e>
                      <m:sup>
                        <m:r>
                          <a:rPr lang="en-US" sz="1900" i="1">
                            <a:latin typeface="+mn-lt"/>
                          </a:rPr>
                          <m:t>2</m:t>
                        </m:r>
                      </m:sup>
                    </m:sSup>
                  </m:oMath>
                </a14:m>
                <a:r>
                  <a:rPr lang="vi-VN" sz="1900">
                    <a:latin typeface="+mn-lt"/>
                  </a:rPr>
                  <a:t> với</a:t>
                </a:r>
                <a:r>
                  <a:rPr lang="vi-VN" sz="1900">
                    <a:latin typeface="+mn-lt"/>
                  </a:rPr>
                  <a:t> </a:t>
                </a:r>
                <a14:m>
                  <m:oMath xmlns:m="http://schemas.openxmlformats.org/officeDocument/2006/math">
                    <m:sSup>
                      <m:sSupPr>
                        <m:ctrlPr>
                          <a:rPr lang="vi-VN" sz="1900" i="1">
                            <a:latin typeface="+mn-lt"/>
                          </a:rPr>
                        </m:ctrlPr>
                      </m:sSupPr>
                      <m:e>
                        <m:r>
                          <a:rPr lang="en-US" sz="1900" b="0" i="1" smtClean="0">
                            <a:latin typeface="+mn-lt"/>
                          </a:rPr>
                          <m:t>𝐵</m:t>
                        </m:r>
                        <m:r>
                          <a:rPr lang="en-US" sz="1900" i="1">
                            <a:latin typeface="+mn-lt"/>
                          </a:rPr>
                          <m:t>𝐶</m:t>
                        </m:r>
                      </m:e>
                      <m:sup>
                        <m:r>
                          <a:rPr lang="en-US" sz="1900" i="1">
                            <a:latin typeface="+mn-lt"/>
                          </a:rPr>
                          <m:t>2</m:t>
                        </m:r>
                      </m:sup>
                    </m:sSup>
                  </m:oMath>
                </a14:m>
                <a:r>
                  <a:rPr kumimoji="0" lang="en-US" sz="1900" b="0" i="0" u="none" strike="noStrike" kern="0" cap="none" spc="0" normalizeH="0" baseline="0" noProof="0" smtClean="0">
                    <a:ln>
                      <a:noFill/>
                    </a:ln>
                    <a:solidFill>
                      <a:sysClr val="windowText" lastClr="000000"/>
                    </a:solidFill>
                    <a:effectLst/>
                    <a:uLnTx/>
                    <a:uFillTx/>
                    <a:latin typeface="+mn-lt"/>
                    <a:ea typeface="Arial" panose="020B0604020202020204" pitchFamily="34" charset="0"/>
                    <a:cs typeface="Times New Roman" panose="02020603050405020304" pitchFamily="18" charset="0"/>
                  </a:rPr>
                  <a:t>.</a:t>
                </a:r>
                <a:endParaRPr kumimoji="0" lang="vi-VN" sz="1900" b="0" i="0" u="none" strike="noStrike" kern="0" cap="none" spc="0" normalizeH="0" baseline="0" noProof="0" smtClean="0">
                  <a:ln>
                    <a:noFill/>
                  </a:ln>
                  <a:solidFill>
                    <a:sysClr val="windowText" lastClr="000000"/>
                  </a:solidFill>
                  <a:effectLst/>
                  <a:uLnTx/>
                  <a:uFillTx/>
                  <a:latin typeface="+mn-lt"/>
                  <a:ea typeface="Arial" panose="020B0604020202020204" pitchFamily="34" charset="0"/>
                  <a:cs typeface="Times New Roman" panose="02020603050405020304" pitchFamily="18" charset="0"/>
                </a:endParaRPr>
              </a:p>
            </p:txBody>
          </p:sp>
        </mc:Choice>
        <mc:Fallback>
          <p:sp>
            <p:nvSpPr>
              <p:cNvPr id="14" name="Rectangle 13"/>
              <p:cNvSpPr>
                <a:spLocks noRot="1" noChangeAspect="1" noMove="1" noResize="1" noEditPoints="1" noAdjustHandles="1" noChangeArrowheads="1" noChangeShapeType="1" noTextEdit="1"/>
              </p:cNvSpPr>
              <p:nvPr/>
            </p:nvSpPr>
            <p:spPr>
              <a:xfrm>
                <a:off x="1080560" y="1214600"/>
                <a:ext cx="6870743" cy="1606209"/>
              </a:xfrm>
              <a:prstGeom prst="rect">
                <a:avLst/>
              </a:prstGeom>
              <a:blipFill>
                <a:blip r:embed="rId3"/>
                <a:stretch>
                  <a:fillRect l="-799" r="-88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5144944" y="2836711"/>
                <a:ext cx="2922105" cy="1715854"/>
              </a:xfrm>
              <a:prstGeom prst="rect">
                <a:avLst/>
              </a:prstGeom>
            </p:spPr>
            <p:txBody>
              <a:bodyPr wrap="square">
                <a:spAutoFit/>
              </a:bodyPr>
              <a:lstStyle/>
              <a:p>
                <a:pPr algn="just">
                  <a:lnSpc>
                    <a:spcPct val="150000"/>
                  </a:lnSpc>
                  <a:spcBef>
                    <a:spcPts val="600"/>
                  </a:spcBef>
                  <a:spcAft>
                    <a:spcPts val="600"/>
                  </a:spcAft>
                </a:pPr>
                <a14:m>
                  <m:oMath xmlns:m="http://schemas.openxmlformats.org/officeDocument/2006/math">
                    <m:r>
                      <a:rPr lang="en-US" sz="1900" i="1">
                        <a:latin typeface="+mn-lt"/>
                        <a:ea typeface="Dotum" panose="020B0600000101010101" pitchFamily="34" charset="-127"/>
                        <a:cs typeface="Times New Roman" panose="02020603050405020304" pitchFamily="18" charset="0"/>
                      </a:rPr>
                      <m:t>𝐵𝐶</m:t>
                    </m:r>
                    <m:r>
                      <a:rPr lang="en-US" sz="1900" i="1">
                        <a:latin typeface="+mn-lt"/>
                        <a:ea typeface="Dotum" panose="020B0600000101010101" pitchFamily="34" charset="-127"/>
                        <a:cs typeface="Times New Roman" panose="02020603050405020304" pitchFamily="18" charset="0"/>
                      </a:rPr>
                      <m:t>=5</m:t>
                    </m:r>
                  </m:oMath>
                </a14:m>
                <a:r>
                  <a:rPr lang="en-US" sz="1900">
                    <a:effectLst/>
                    <a:latin typeface="+mn-lt"/>
                    <a:ea typeface="Dotum" panose="020B0600000101010101" pitchFamily="34" charset="-127"/>
                    <a:cs typeface="Times New Roman" panose="02020603050405020304" pitchFamily="18" charset="0"/>
                  </a:rPr>
                  <a:t> </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1900">
                    <a:effectLst/>
                    <a:latin typeface="+mn-lt"/>
                    <a:ea typeface="Dotum" panose="020B0600000101010101" pitchFamily="34" charset="-127"/>
                    <a:cs typeface="Times New Roman" panose="02020603050405020304" pitchFamily="18" charset="0"/>
                  </a:rPr>
                  <a:t>Ta thấy </a:t>
                </a:r>
                <a14:m>
                  <m:oMath xmlns:m="http://schemas.openxmlformats.org/officeDocument/2006/math">
                    <m:sSup>
                      <m:sSupPr>
                        <m:ctrlPr>
                          <a:rPr lang="en-US" sz="1900" i="1">
                            <a:effectLst/>
                            <a:latin typeface="+mn-lt"/>
                            <a:ea typeface="Dotum" panose="020B0600000101010101" pitchFamily="34" charset="-127"/>
                            <a:cs typeface="Times New Roman" panose="02020603050405020304" pitchFamily="18" charset="0"/>
                          </a:rPr>
                        </m:ctrlPr>
                      </m:sSupPr>
                      <m:e>
                        <m:r>
                          <a:rPr lang="en-US" sz="1900" i="1">
                            <a:effectLst/>
                            <a:latin typeface="+mn-lt"/>
                            <a:ea typeface="Dotum" panose="020B0600000101010101" pitchFamily="34" charset="-127"/>
                            <a:cs typeface="Times New Roman" panose="02020603050405020304" pitchFamily="18" charset="0"/>
                          </a:rPr>
                          <m:t>3</m:t>
                        </m:r>
                      </m:e>
                      <m:sup>
                        <m:r>
                          <a:rPr lang="en-US" sz="1900" i="1">
                            <a:effectLst/>
                            <a:latin typeface="+mn-lt"/>
                            <a:ea typeface="Dotum" panose="020B0600000101010101" pitchFamily="34" charset="-127"/>
                            <a:cs typeface="Times New Roman" panose="02020603050405020304" pitchFamily="18" charset="0"/>
                          </a:rPr>
                          <m:t>2</m:t>
                        </m:r>
                      </m:sup>
                    </m:sSup>
                    <m:r>
                      <a:rPr lang="en-US" sz="1900" i="1">
                        <a:effectLst/>
                        <a:latin typeface="+mn-lt"/>
                        <a:ea typeface="Dotum" panose="020B0600000101010101" pitchFamily="34" charset="-127"/>
                        <a:cs typeface="Times New Roman" panose="02020603050405020304" pitchFamily="18" charset="0"/>
                      </a:rPr>
                      <m:t>+</m:t>
                    </m:r>
                    <m:sSup>
                      <m:sSupPr>
                        <m:ctrlPr>
                          <a:rPr lang="en-US" sz="1900" i="1">
                            <a:effectLst/>
                            <a:latin typeface="+mn-lt"/>
                            <a:ea typeface="Dotum" panose="020B0600000101010101" pitchFamily="34" charset="-127"/>
                            <a:cs typeface="Times New Roman" panose="02020603050405020304" pitchFamily="18" charset="0"/>
                          </a:rPr>
                        </m:ctrlPr>
                      </m:sSupPr>
                      <m:e>
                        <m:r>
                          <a:rPr lang="en-US" sz="1900" i="1">
                            <a:effectLst/>
                            <a:latin typeface="+mn-lt"/>
                            <a:ea typeface="Dotum" panose="020B0600000101010101" pitchFamily="34" charset="-127"/>
                            <a:cs typeface="Times New Roman" panose="02020603050405020304" pitchFamily="18" charset="0"/>
                          </a:rPr>
                          <m:t>4</m:t>
                        </m:r>
                      </m:e>
                      <m:sup>
                        <m:r>
                          <a:rPr lang="en-US" sz="1900" i="1">
                            <a:effectLst/>
                            <a:latin typeface="+mn-lt"/>
                            <a:ea typeface="Dotum" panose="020B0600000101010101" pitchFamily="34" charset="-127"/>
                            <a:cs typeface="Times New Roman" panose="02020603050405020304" pitchFamily="18" charset="0"/>
                          </a:rPr>
                          <m:t>2</m:t>
                        </m:r>
                      </m:sup>
                    </m:sSup>
                    <m:r>
                      <a:rPr lang="en-US" sz="1900" i="1">
                        <a:effectLst/>
                        <a:latin typeface="+mn-lt"/>
                        <a:ea typeface="Dotum" panose="020B0600000101010101" pitchFamily="34" charset="-127"/>
                        <a:cs typeface="Times New Roman" panose="02020603050405020304" pitchFamily="18" charset="0"/>
                      </a:rPr>
                      <m:t>=</m:t>
                    </m:r>
                    <m:sSup>
                      <m:sSupPr>
                        <m:ctrlPr>
                          <a:rPr lang="en-US" sz="1900" i="1">
                            <a:effectLst/>
                            <a:latin typeface="+mn-lt"/>
                            <a:ea typeface="Dotum" panose="020B0600000101010101" pitchFamily="34" charset="-127"/>
                            <a:cs typeface="Times New Roman" panose="02020603050405020304" pitchFamily="18" charset="0"/>
                          </a:rPr>
                        </m:ctrlPr>
                      </m:sSupPr>
                      <m:e>
                        <m:r>
                          <a:rPr lang="en-US" sz="1900" i="1">
                            <a:effectLst/>
                            <a:latin typeface="+mn-lt"/>
                            <a:ea typeface="Dotum" panose="020B0600000101010101" pitchFamily="34" charset="-127"/>
                            <a:cs typeface="Times New Roman" panose="02020603050405020304" pitchFamily="18" charset="0"/>
                          </a:rPr>
                          <m:t>5</m:t>
                        </m:r>
                      </m:e>
                      <m:sup>
                        <m:r>
                          <a:rPr lang="en-US" sz="1900" i="1">
                            <a:effectLst/>
                            <a:latin typeface="+mn-lt"/>
                            <a:ea typeface="Dotum" panose="020B0600000101010101" pitchFamily="34" charset="-127"/>
                            <a:cs typeface="Times New Roman" panose="02020603050405020304" pitchFamily="18" charset="0"/>
                          </a:rPr>
                          <m:t>2</m:t>
                        </m:r>
                      </m:sup>
                    </m:sSup>
                  </m:oMath>
                </a14:m>
                <a:r>
                  <a:rPr lang="en-US" sz="1900">
                    <a:effectLst/>
                    <a:latin typeface="+mn-lt"/>
                    <a:ea typeface="Dotum" panose="020B0600000101010101" pitchFamily="34" charset="-127"/>
                    <a:cs typeface="Times New Roman" panose="02020603050405020304" pitchFamily="18" charset="0"/>
                  </a:rPr>
                  <a:t> </a:t>
                </a:r>
                <a:endParaRPr lang="en-US" sz="1900" smtClean="0">
                  <a:effectLst/>
                  <a:latin typeface="+mn-lt"/>
                  <a:ea typeface="Dotum" panose="020B0600000101010101" pitchFamily="34" charset="-127"/>
                  <a:cs typeface="Times New Roman" panose="02020603050405020304" pitchFamily="18" charset="0"/>
                </a:endParaRPr>
              </a:p>
              <a:p>
                <a:pPr algn="just">
                  <a:lnSpc>
                    <a:spcPct val="150000"/>
                  </a:lnSpc>
                  <a:spcBef>
                    <a:spcPts val="600"/>
                  </a:spcBef>
                  <a:spcAft>
                    <a:spcPts val="600"/>
                  </a:spcAft>
                </a:pPr>
                <a:r>
                  <a:rPr lang="en-US" sz="1900" smtClean="0">
                    <a:effectLst/>
                    <a:latin typeface="+mn-lt"/>
                    <a:ea typeface="Dotum" panose="020B0600000101010101" pitchFamily="34" charset="-127"/>
                    <a:cs typeface="Times New Roman" panose="02020603050405020304" pitchFamily="18" charset="0"/>
                  </a:rPr>
                  <a:t>hay </a:t>
                </a:r>
                <a14:m>
                  <m:oMath xmlns:m="http://schemas.openxmlformats.org/officeDocument/2006/math">
                    <m:r>
                      <a:rPr lang="en-US" sz="1900" i="1">
                        <a:effectLst/>
                        <a:latin typeface="+mn-lt"/>
                        <a:ea typeface="Dotum" panose="020B0600000101010101" pitchFamily="34" charset="-127"/>
                        <a:cs typeface="Times New Roman" panose="02020603050405020304" pitchFamily="18" charset="0"/>
                      </a:rPr>
                      <m:t>𝐴</m:t>
                    </m:r>
                    <m:sSup>
                      <m:sSupPr>
                        <m:ctrlPr>
                          <a:rPr lang="en-US" sz="1900" i="1">
                            <a:effectLst/>
                            <a:latin typeface="+mn-lt"/>
                            <a:ea typeface="Dotum" panose="020B0600000101010101" pitchFamily="34" charset="-127"/>
                            <a:cs typeface="Times New Roman" panose="02020603050405020304" pitchFamily="18" charset="0"/>
                          </a:rPr>
                        </m:ctrlPr>
                      </m:sSupPr>
                      <m:e>
                        <m:r>
                          <a:rPr lang="en-US" sz="1900" i="1">
                            <a:effectLst/>
                            <a:latin typeface="+mn-lt"/>
                            <a:ea typeface="Dotum" panose="020B0600000101010101" pitchFamily="34" charset="-127"/>
                            <a:cs typeface="Times New Roman" panose="02020603050405020304" pitchFamily="18" charset="0"/>
                          </a:rPr>
                          <m:t>𝐵</m:t>
                        </m:r>
                      </m:e>
                      <m:sup>
                        <m:r>
                          <a:rPr lang="en-US" sz="1900" i="1">
                            <a:effectLst/>
                            <a:latin typeface="+mn-lt"/>
                            <a:ea typeface="Dotum" panose="020B0600000101010101" pitchFamily="34" charset="-127"/>
                            <a:cs typeface="Times New Roman" panose="02020603050405020304" pitchFamily="18" charset="0"/>
                          </a:rPr>
                          <m:t>2</m:t>
                        </m:r>
                      </m:sup>
                    </m:sSup>
                    <m:r>
                      <a:rPr lang="en-US" sz="1900" i="1">
                        <a:effectLst/>
                        <a:latin typeface="+mn-lt"/>
                        <a:ea typeface="Dotum" panose="020B0600000101010101" pitchFamily="34" charset="-127"/>
                        <a:cs typeface="Times New Roman" panose="02020603050405020304" pitchFamily="18" charset="0"/>
                      </a:rPr>
                      <m:t>+</m:t>
                    </m:r>
                    <m:r>
                      <a:rPr lang="en-US" sz="1900" i="1">
                        <a:effectLst/>
                        <a:latin typeface="+mn-lt"/>
                        <a:ea typeface="Dotum" panose="020B0600000101010101" pitchFamily="34" charset="-127"/>
                        <a:cs typeface="Times New Roman" panose="02020603050405020304" pitchFamily="18" charset="0"/>
                      </a:rPr>
                      <m:t>𝐴</m:t>
                    </m:r>
                    <m:sSup>
                      <m:sSupPr>
                        <m:ctrlPr>
                          <a:rPr lang="en-US" sz="1900" i="1">
                            <a:effectLst/>
                            <a:latin typeface="+mn-lt"/>
                            <a:ea typeface="Dotum" panose="020B0600000101010101" pitchFamily="34" charset="-127"/>
                            <a:cs typeface="Times New Roman" panose="02020603050405020304" pitchFamily="18" charset="0"/>
                          </a:rPr>
                        </m:ctrlPr>
                      </m:sSupPr>
                      <m:e>
                        <m:r>
                          <a:rPr lang="en-US" sz="1900" i="1">
                            <a:effectLst/>
                            <a:latin typeface="+mn-lt"/>
                            <a:ea typeface="Dotum" panose="020B0600000101010101" pitchFamily="34" charset="-127"/>
                            <a:cs typeface="Times New Roman" panose="02020603050405020304" pitchFamily="18" charset="0"/>
                          </a:rPr>
                          <m:t>𝐶</m:t>
                        </m:r>
                      </m:e>
                      <m:sup>
                        <m:r>
                          <a:rPr lang="en-US" sz="1900" i="1">
                            <a:effectLst/>
                            <a:latin typeface="+mn-lt"/>
                            <a:ea typeface="Dotum" panose="020B0600000101010101" pitchFamily="34" charset="-127"/>
                            <a:cs typeface="Times New Roman" panose="02020603050405020304" pitchFamily="18" charset="0"/>
                          </a:rPr>
                          <m:t>2</m:t>
                        </m:r>
                      </m:sup>
                    </m:sSup>
                    <m:r>
                      <a:rPr lang="en-US" sz="1900" i="1">
                        <a:effectLst/>
                        <a:latin typeface="+mn-lt"/>
                        <a:ea typeface="Dotum" panose="020B0600000101010101" pitchFamily="34" charset="-127"/>
                        <a:cs typeface="Times New Roman" panose="02020603050405020304" pitchFamily="18" charset="0"/>
                      </a:rPr>
                      <m:t>=</m:t>
                    </m:r>
                    <m:r>
                      <a:rPr lang="en-US" sz="1900" i="1">
                        <a:effectLst/>
                        <a:latin typeface="+mn-lt"/>
                        <a:ea typeface="Dotum" panose="020B0600000101010101" pitchFamily="34" charset="-127"/>
                        <a:cs typeface="Times New Roman" panose="02020603050405020304" pitchFamily="18" charset="0"/>
                      </a:rPr>
                      <m:t>𝐵</m:t>
                    </m:r>
                    <m:sSup>
                      <m:sSupPr>
                        <m:ctrlPr>
                          <a:rPr lang="en-US" sz="1900" i="1">
                            <a:effectLst/>
                            <a:latin typeface="+mn-lt"/>
                            <a:ea typeface="Dotum" panose="020B0600000101010101" pitchFamily="34" charset="-127"/>
                            <a:cs typeface="Times New Roman" panose="02020603050405020304" pitchFamily="18" charset="0"/>
                          </a:rPr>
                        </m:ctrlPr>
                      </m:sSupPr>
                      <m:e>
                        <m:r>
                          <a:rPr lang="en-US" sz="1900" i="1">
                            <a:effectLst/>
                            <a:latin typeface="+mn-lt"/>
                            <a:ea typeface="Dotum" panose="020B0600000101010101" pitchFamily="34" charset="-127"/>
                            <a:cs typeface="Times New Roman" panose="02020603050405020304" pitchFamily="18" charset="0"/>
                          </a:rPr>
                          <m:t>𝐶</m:t>
                        </m:r>
                      </m:e>
                      <m:sup>
                        <m:r>
                          <a:rPr lang="en-US" sz="1900" i="1">
                            <a:effectLst/>
                            <a:latin typeface="+mn-lt"/>
                            <a:ea typeface="Dotum" panose="020B0600000101010101" pitchFamily="34" charset="-127"/>
                            <a:cs typeface="Times New Roman" panose="02020603050405020304" pitchFamily="18" charset="0"/>
                          </a:rPr>
                          <m:t>2</m:t>
                        </m:r>
                      </m:sup>
                    </m:sSup>
                  </m:oMath>
                </a14:m>
                <a:r>
                  <a:rPr lang="en-US" sz="1900">
                    <a:effectLst/>
                    <a:latin typeface="+mn-lt"/>
                    <a:ea typeface="Dotum" panose="020B0600000101010101" pitchFamily="34" charset="-127"/>
                    <a:cs typeface="Times New Roman" panose="02020603050405020304" pitchFamily="18" charset="0"/>
                  </a:rPr>
                  <a:t> </a:t>
                </a:r>
                <a:endParaRPr lang="en-US" sz="1900">
                  <a:effectLst/>
                  <a:latin typeface="+mn-lt"/>
                  <a:ea typeface="Arial" panose="020B060402020202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5144944" y="2836711"/>
                <a:ext cx="2922105" cy="1715854"/>
              </a:xfrm>
              <a:prstGeom prst="rect">
                <a:avLst/>
              </a:prstGeom>
              <a:blipFill>
                <a:blip r:embed="rId4"/>
                <a:stretch>
                  <a:fillRect l="-2088" b="-2837"/>
                </a:stretch>
              </a:blipFill>
            </p:spPr>
            <p:txBody>
              <a:bodyPr/>
              <a:lstStyle/>
              <a:p>
                <a:r>
                  <a:rPr lang="en-US">
                    <a:noFill/>
                  </a:rPr>
                  <a:t> </a:t>
                </a:r>
              </a:p>
            </p:txBody>
          </p:sp>
        </mc:Fallback>
      </mc:AlternateContent>
      <p:grpSp>
        <p:nvGrpSpPr>
          <p:cNvPr id="18" name="Group 17"/>
          <p:cNvGrpSpPr/>
          <p:nvPr/>
        </p:nvGrpSpPr>
        <p:grpSpPr>
          <a:xfrm>
            <a:off x="735891" y="2887813"/>
            <a:ext cx="3537376" cy="2199258"/>
            <a:chOff x="807452" y="2682133"/>
            <a:chExt cx="3537376" cy="2199258"/>
          </a:xfrm>
        </p:grpSpPr>
        <p:sp>
          <p:nvSpPr>
            <p:cNvPr id="6" name="Isosceles Triangle 5"/>
            <p:cNvSpPr/>
            <p:nvPr/>
          </p:nvSpPr>
          <p:spPr>
            <a:xfrm rot="12681775" flipH="1">
              <a:off x="1399268" y="3462077"/>
              <a:ext cx="2358448" cy="1419314"/>
            </a:xfrm>
            <a:prstGeom prst="triangle">
              <a:avLst>
                <a:gd name="adj" fmla="val 0"/>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1878890">
              <a:off x="1867183" y="2999758"/>
              <a:ext cx="230589" cy="234567"/>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7" name="Rectangle 16"/>
                <p:cNvSpPr/>
                <p:nvPr/>
              </p:nvSpPr>
              <p:spPr>
                <a:xfrm>
                  <a:off x="1481550" y="2682133"/>
                  <a:ext cx="408252" cy="384721"/>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vi-VN" sz="1900" i="1">
                            <a:latin typeface="Cambria Math" panose="02040503050406030204" pitchFamily="18" charset="0"/>
                          </a:rPr>
                          <m:t>𝐴</m:t>
                        </m:r>
                      </m:oMath>
                    </m:oMathPara>
                  </a14:m>
                  <a:endParaRPr lang="en-US"/>
                </a:p>
              </p:txBody>
            </p:sp>
          </mc:Choice>
          <mc:Fallback>
            <p:sp>
              <p:nvSpPr>
                <p:cNvPr id="17" name="Rectangle 16"/>
                <p:cNvSpPr>
                  <a:spLocks noRot="1" noChangeAspect="1" noMove="1" noResize="1" noEditPoints="1" noAdjustHandles="1" noChangeArrowheads="1" noChangeShapeType="1" noTextEdit="1"/>
                </p:cNvSpPr>
                <p:nvPr/>
              </p:nvSpPr>
              <p:spPr>
                <a:xfrm>
                  <a:off x="1481550" y="2682133"/>
                  <a:ext cx="408252" cy="38472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Rectangle 19"/>
                <p:cNvSpPr/>
                <p:nvPr/>
              </p:nvSpPr>
              <p:spPr>
                <a:xfrm>
                  <a:off x="807452" y="3942209"/>
                  <a:ext cx="418833" cy="384721"/>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rPr>
                          <m:t>𝐵</m:t>
                        </m:r>
                      </m:oMath>
                    </m:oMathPara>
                  </a14:m>
                  <a:endParaRPr lang="en-US"/>
                </a:p>
              </p:txBody>
            </p:sp>
          </mc:Choice>
          <mc:Fallback>
            <p:sp>
              <p:nvSpPr>
                <p:cNvPr id="20" name="Rectangle 19"/>
                <p:cNvSpPr>
                  <a:spLocks noRot="1" noChangeAspect="1" noMove="1" noResize="1" noEditPoints="1" noAdjustHandles="1" noChangeArrowheads="1" noChangeShapeType="1" noTextEdit="1"/>
                </p:cNvSpPr>
                <p:nvPr/>
              </p:nvSpPr>
              <p:spPr>
                <a:xfrm>
                  <a:off x="807452" y="3942209"/>
                  <a:ext cx="418833" cy="38472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Rectangle 20"/>
                <p:cNvSpPr/>
                <p:nvPr/>
              </p:nvSpPr>
              <p:spPr>
                <a:xfrm>
                  <a:off x="3936255" y="3979373"/>
                  <a:ext cx="408573" cy="384721"/>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rPr>
                          <m:t>𝐶</m:t>
                        </m:r>
                      </m:oMath>
                    </m:oMathPara>
                  </a14:m>
                  <a:endParaRPr lang="en-US"/>
                </a:p>
              </p:txBody>
            </p:sp>
          </mc:Choice>
          <mc:Fallback>
            <p:sp>
              <p:nvSpPr>
                <p:cNvPr id="21" name="Rectangle 20"/>
                <p:cNvSpPr>
                  <a:spLocks noRot="1" noChangeAspect="1" noMove="1" noResize="1" noEditPoints="1" noAdjustHandles="1" noChangeArrowheads="1" noChangeShapeType="1" noTextEdit="1"/>
                </p:cNvSpPr>
                <p:nvPr/>
              </p:nvSpPr>
              <p:spPr>
                <a:xfrm>
                  <a:off x="3936255" y="3979373"/>
                  <a:ext cx="408573" cy="384721"/>
                </a:xfrm>
                <a:prstGeom prst="rect">
                  <a:avLst/>
                </a:prstGeom>
                <a:blipFill>
                  <a:blip r:embed="rId7"/>
                  <a:stretch>
                    <a:fillRect/>
                  </a:stretch>
                </a:blipFill>
              </p:spPr>
              <p:txBody>
                <a:bodyPr/>
                <a:lstStyle/>
                <a:p>
                  <a:r>
                    <a:rPr lang="en-US">
                      <a:noFill/>
                    </a:rPr>
                    <a:t> </a:t>
                  </a:r>
                </a:p>
              </p:txBody>
            </p:sp>
          </mc:Fallback>
        </mc:AlternateContent>
      </p:grpSp>
      <p:sp>
        <p:nvSpPr>
          <p:cNvPr id="19" name="Right Arrow 18"/>
          <p:cNvSpPr/>
          <p:nvPr/>
        </p:nvSpPr>
        <p:spPr>
          <a:xfrm>
            <a:off x="4754880" y="3029071"/>
            <a:ext cx="304972" cy="1923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4231124"/>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500"/>
                                        <p:tgtEl>
                                          <p:spTgt spid="19"/>
                                        </p:tgtEl>
                                      </p:cBhvr>
                                    </p:animEffect>
                                  </p:childTnLst>
                                </p:cTn>
                              </p:par>
                              <p:par>
                                <p:cTn id="25" presetID="22" presetClass="entr" presetSubtype="8" fill="hold" nodeType="with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wipe(left)">
                                      <p:cBhvr>
                                        <p:cTn id="27" dur="500"/>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fade">
                                      <p:cBhvr>
                                        <p:cTn id="32" dur="500"/>
                                        <p:tgtEl>
                                          <p:spTgt spid="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364"/>
        <p:cNvGrpSpPr/>
        <p:nvPr/>
      </p:nvGrpSpPr>
      <p:grpSpPr>
        <a:xfrm>
          <a:off x="0" y="0"/>
          <a:ext cx="0" cy="0"/>
          <a:chOff x="0" y="0"/>
          <a:chExt cx="0" cy="0"/>
        </a:xfrm>
      </p:grpSpPr>
      <p:sp>
        <p:nvSpPr>
          <p:cNvPr id="8" name="Title 21"/>
          <p:cNvSpPr txBox="1">
            <a:spLocks/>
          </p:cNvSpPr>
          <p:nvPr/>
        </p:nvSpPr>
        <p:spPr>
          <a:xfrm>
            <a:off x="301331" y="135177"/>
            <a:ext cx="875462" cy="451277"/>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20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HĐ 2</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9" name="Rectangle 8"/>
              <p:cNvSpPr/>
              <p:nvPr/>
            </p:nvSpPr>
            <p:spPr>
              <a:xfrm>
                <a:off x="206733" y="103373"/>
                <a:ext cx="8722580" cy="1703030"/>
              </a:xfrm>
              <a:prstGeom prst="rect">
                <a:avLst/>
              </a:prstGeom>
            </p:spPr>
            <p:txBody>
              <a:bodyPr wrap="square">
                <a:spAutoFit/>
              </a:bodyPr>
              <a:lstStyle/>
              <a:p>
                <a:pPr algn="just">
                  <a:lnSpc>
                    <a:spcPct val="150000"/>
                  </a:lnSpc>
                </a:pPr>
                <a:r>
                  <a:rPr lang="en-US" sz="1800" smtClean="0">
                    <a:latin typeface="+mn-lt"/>
                  </a:rPr>
                  <a:t>                </a:t>
                </a:r>
                <a:r>
                  <a:rPr lang="vi-VN" sz="1800" smtClean="0">
                    <a:latin typeface="+mn-lt"/>
                  </a:rPr>
                  <a:t>Lấy </a:t>
                </a:r>
                <a:r>
                  <a:rPr lang="vi-VN" sz="1800">
                    <a:latin typeface="+mn-lt"/>
                  </a:rPr>
                  <a:t>giấy trắng cắt bốn tam giác vuông bằng nhau. Gọi </a:t>
                </a:r>
                <a14:m>
                  <m:oMath xmlns:m="http://schemas.openxmlformats.org/officeDocument/2006/math">
                    <m:r>
                      <a:rPr lang="vi-VN" sz="1800" i="1" smtClean="0">
                        <a:latin typeface="Cambria Math" panose="02040503050406030204" pitchFamily="18" charset="0"/>
                      </a:rPr>
                      <m:t>𝑎</m:t>
                    </m:r>
                    <m:r>
                      <a:rPr lang="vi-VN" sz="1800" i="1" smtClean="0">
                        <a:latin typeface="Cambria Math" panose="02040503050406030204" pitchFamily="18" charset="0"/>
                      </a:rPr>
                      <m:t>, </m:t>
                    </m:r>
                    <m:r>
                      <a:rPr lang="vi-VN" sz="1800" i="1" smtClean="0">
                        <a:latin typeface="Cambria Math" panose="02040503050406030204" pitchFamily="18" charset="0"/>
                      </a:rPr>
                      <m:t>𝑏</m:t>
                    </m:r>
                    <m:r>
                      <a:rPr lang="vi-VN" sz="1800" i="1" smtClean="0">
                        <a:latin typeface="Cambria Math" panose="02040503050406030204" pitchFamily="18" charset="0"/>
                      </a:rPr>
                      <m:t> </m:t>
                    </m:r>
                  </m:oMath>
                </a14:m>
                <a:r>
                  <a:rPr lang="vi-VN" sz="1800">
                    <a:latin typeface="+mn-lt"/>
                  </a:rPr>
                  <a:t>là độ dài hai cạnh góc vuông, </a:t>
                </a:r>
                <a14:m>
                  <m:oMath xmlns:m="http://schemas.openxmlformats.org/officeDocument/2006/math">
                    <m:r>
                      <a:rPr lang="vi-VN" sz="1800" i="1" smtClean="0">
                        <a:latin typeface="Cambria Math" panose="02040503050406030204" pitchFamily="18" charset="0"/>
                      </a:rPr>
                      <m:t>𝑐</m:t>
                    </m:r>
                  </m:oMath>
                </a14:m>
                <a:r>
                  <a:rPr lang="vi-VN" sz="1800">
                    <a:latin typeface="+mn-lt"/>
                  </a:rPr>
                  <a:t> là độ dài cạnh huyền của các tam giác vuông này. Cắt một hình vuông bằng tấm bìa có cạnh dài </a:t>
                </a:r>
                <a14:m>
                  <m:oMath xmlns:m="http://schemas.openxmlformats.org/officeDocument/2006/math">
                    <m:r>
                      <a:rPr lang="vi-VN" sz="1800" i="1" smtClean="0">
                        <a:latin typeface="Cambria Math" panose="02040503050406030204" pitchFamily="18" charset="0"/>
                      </a:rPr>
                      <m:t>𝑎</m:t>
                    </m:r>
                    <m:r>
                      <a:rPr lang="vi-VN" sz="1800" i="1" smtClean="0">
                        <a:latin typeface="Cambria Math" panose="02040503050406030204" pitchFamily="18" charset="0"/>
                      </a:rPr>
                      <m:t>+</m:t>
                    </m:r>
                    <m:r>
                      <a:rPr lang="vi-VN" sz="1800" i="1" smtClean="0">
                        <a:latin typeface="Cambria Math" panose="02040503050406030204" pitchFamily="18" charset="0"/>
                      </a:rPr>
                      <m:t>𝑏</m:t>
                    </m:r>
                  </m:oMath>
                </a14:m>
                <a:r>
                  <a:rPr lang="vi-VN" sz="1800">
                    <a:latin typeface="+mn-lt"/>
                  </a:rPr>
                  <a:t>. Dán bốn tam giác vuông lên tấm bìa như </a:t>
                </a:r>
                <a:r>
                  <a:rPr lang="vi-VN" sz="1800">
                    <a:latin typeface="+mn-lt"/>
                  </a:rPr>
                  <a:t>Hình </a:t>
                </a:r>
                <a:r>
                  <a:rPr lang="vi-VN" sz="1800" smtClean="0">
                    <a:latin typeface="+mn-lt"/>
                  </a:rPr>
                  <a:t>9.32</a:t>
                </a:r>
                <a:endParaRPr lang="vi-VN" sz="1800">
                  <a:latin typeface="+mn-lt"/>
                </a:endParaRPr>
              </a:p>
            </p:txBody>
          </p:sp>
        </mc:Choice>
        <mc:Fallback>
          <p:sp>
            <p:nvSpPr>
              <p:cNvPr id="9" name="Rectangle 8"/>
              <p:cNvSpPr>
                <a:spLocks noRot="1" noChangeAspect="1" noMove="1" noResize="1" noEditPoints="1" noAdjustHandles="1" noChangeArrowheads="1" noChangeShapeType="1" noTextEdit="1"/>
              </p:cNvSpPr>
              <p:nvPr/>
            </p:nvSpPr>
            <p:spPr>
              <a:xfrm>
                <a:off x="206733" y="103373"/>
                <a:ext cx="8722580" cy="1703030"/>
              </a:xfrm>
              <a:prstGeom prst="rect">
                <a:avLst/>
              </a:prstGeom>
              <a:blipFill>
                <a:blip r:embed="rId3"/>
                <a:stretch>
                  <a:fillRect l="-629" r="-559" b="-5018"/>
                </a:stretch>
              </a:blipFill>
            </p:spPr>
            <p:txBody>
              <a:bodyPr/>
              <a:lstStyle/>
              <a:p>
                <a:r>
                  <a:rPr lang="en-US">
                    <a:noFill/>
                  </a:rPr>
                  <a:t> </a:t>
                </a:r>
              </a:p>
            </p:txBody>
          </p:sp>
        </mc:Fallback>
      </mc:AlternateContent>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7131623" y="1472083"/>
            <a:ext cx="1797690" cy="2066247"/>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222634" y="1734177"/>
                <a:ext cx="6692772" cy="2585323"/>
              </a:xfrm>
              <a:prstGeom prst="rect">
                <a:avLst/>
              </a:prstGeom>
            </p:spPr>
            <p:txBody>
              <a:bodyPr wrap="square">
                <a:spAutoFit/>
              </a:bodyPr>
              <a:lstStyle/>
              <a:p>
                <a:pPr marL="285750" lvl="0" indent="-285750" algn="just">
                  <a:lnSpc>
                    <a:spcPct val="150000"/>
                  </a:lnSpc>
                  <a:buFontTx/>
                  <a:buChar char="-"/>
                </a:pPr>
                <a:r>
                  <a:rPr lang="vi-VN" sz="1800" smtClean="0">
                    <a:latin typeface="Arial" panose="020B0604020202020204" pitchFamily="34" charset="0"/>
                  </a:rPr>
                  <a:t>Dùng </a:t>
                </a:r>
                <a:r>
                  <a:rPr lang="vi-VN" sz="1800" smtClean="0">
                    <a:latin typeface="Arial" panose="020B0604020202020204" pitchFamily="34" charset="0"/>
                  </a:rPr>
                  <a:t>ê ke </a:t>
                </a:r>
                <a:r>
                  <a:rPr lang="vi-VN" sz="1800">
                    <a:latin typeface="Arial" panose="020B0604020202020204" pitchFamily="34" charset="0"/>
                  </a:rPr>
                  <a:t>kiểm </a:t>
                </a:r>
                <a:r>
                  <a:rPr lang="vi-VN" sz="1800" smtClean="0">
                    <a:latin typeface="Arial" panose="020B0604020202020204" pitchFamily="34" charset="0"/>
                  </a:rPr>
                  <a:t>tra</a:t>
                </a:r>
                <a:r>
                  <a:rPr lang="en-US" sz="1800" smtClean="0">
                    <a:latin typeface="Arial" panose="020B0604020202020204" pitchFamily="34" charset="0"/>
                  </a:rPr>
                  <a:t> xem</a:t>
                </a:r>
                <a:r>
                  <a:rPr lang="vi-VN" sz="1800" smtClean="0">
                    <a:latin typeface="Arial" panose="020B0604020202020204" pitchFamily="34" charset="0"/>
                  </a:rPr>
                  <a:t> </a:t>
                </a:r>
                <a:r>
                  <a:rPr lang="vi-VN" sz="1800">
                    <a:latin typeface="Arial" panose="020B0604020202020204" pitchFamily="34" charset="0"/>
                  </a:rPr>
                  <a:t>phần bìa không bị che lấp có phải là hình vuông cạnh bằng </a:t>
                </a:r>
                <a14:m>
                  <m:oMath xmlns:m="http://schemas.openxmlformats.org/officeDocument/2006/math">
                    <m:r>
                      <a:rPr lang="vi-VN" sz="1800" i="1" smtClean="0">
                        <a:latin typeface="Cambria Math" panose="02040503050406030204" pitchFamily="18" charset="0"/>
                      </a:rPr>
                      <m:t>𝑐</m:t>
                    </m:r>
                  </m:oMath>
                </a14:m>
                <a:r>
                  <a:rPr lang="vi-VN" sz="1800">
                    <a:latin typeface="Arial" panose="020B0604020202020204" pitchFamily="34" charset="0"/>
                  </a:rPr>
                  <a:t> không. Từ đó tính diện tích phần bìa này theo </a:t>
                </a:r>
                <a14:m>
                  <m:oMath xmlns:m="http://schemas.openxmlformats.org/officeDocument/2006/math">
                    <m:r>
                      <a:rPr lang="vi-VN" sz="1800" i="1" smtClean="0">
                        <a:latin typeface="Cambria Math" panose="02040503050406030204" pitchFamily="18" charset="0"/>
                      </a:rPr>
                      <m:t>𝑐</m:t>
                    </m:r>
                  </m:oMath>
                </a14:m>
                <a:r>
                  <a:rPr lang="en-US" sz="1800" smtClean="0">
                    <a:latin typeface="Arial" panose="020B0604020202020204" pitchFamily="34" charset="0"/>
                  </a:rPr>
                  <a:t>.</a:t>
                </a:r>
              </a:p>
              <a:p>
                <a:pPr marL="285750" lvl="0" indent="-285750" algn="just">
                  <a:lnSpc>
                    <a:spcPct val="150000"/>
                  </a:lnSpc>
                  <a:buFontTx/>
                  <a:buChar char="-"/>
                </a:pPr>
                <a:r>
                  <a:rPr lang="vi-VN" sz="1800" smtClean="0">
                    <a:latin typeface="Arial" panose="020B0604020202020204" pitchFamily="34" charset="0"/>
                  </a:rPr>
                  <a:t>Tổng </a:t>
                </a:r>
                <a:r>
                  <a:rPr lang="vi-VN" sz="1800">
                    <a:latin typeface="Arial" panose="020B0604020202020204" pitchFamily="34" charset="0"/>
                  </a:rPr>
                  <a:t>diện tích bốn tam giác vuông có độ dài hai cạnh góc vuông </a:t>
                </a:r>
                <a14:m>
                  <m:oMath xmlns:m="http://schemas.openxmlformats.org/officeDocument/2006/math">
                    <m:r>
                      <a:rPr lang="vi-VN" sz="1800" i="1" smtClean="0">
                        <a:latin typeface="Cambria Math" panose="02040503050406030204" pitchFamily="18" charset="0"/>
                      </a:rPr>
                      <m:t>𝑎</m:t>
                    </m:r>
                    <m:r>
                      <a:rPr lang="vi-VN" sz="1800" i="1" smtClean="0">
                        <a:latin typeface="Cambria Math" panose="02040503050406030204" pitchFamily="18" charset="0"/>
                      </a:rPr>
                      <m:t>, </m:t>
                    </m:r>
                    <m:r>
                      <a:rPr lang="vi-VN" sz="1800" i="1" smtClean="0">
                        <a:latin typeface="Cambria Math" panose="02040503050406030204" pitchFamily="18" charset="0"/>
                      </a:rPr>
                      <m:t>𝑏</m:t>
                    </m:r>
                    <m:r>
                      <a:rPr lang="vi-VN" sz="1800" i="1" smtClean="0">
                        <a:latin typeface="Cambria Math" panose="02040503050406030204" pitchFamily="18" charset="0"/>
                      </a:rPr>
                      <m:t> </m:t>
                    </m:r>
                  </m:oMath>
                </a14:m>
                <a:r>
                  <a:rPr lang="vi-VN" sz="1800">
                    <a:latin typeface="Arial" panose="020B0604020202020204" pitchFamily="34" charset="0"/>
                  </a:rPr>
                  <a:t>là </a:t>
                </a:r>
                <a:r>
                  <a:rPr lang="vi-VN" sz="1800">
                    <a:latin typeface="Arial" panose="020B0604020202020204" pitchFamily="34" charset="0"/>
                  </a:rPr>
                  <a:t>bao </a:t>
                </a:r>
                <a:r>
                  <a:rPr lang="vi-VN" sz="1800" smtClean="0">
                    <a:latin typeface="Arial" panose="020B0604020202020204" pitchFamily="34" charset="0"/>
                  </a:rPr>
                  <a:t>nhiêu?</a:t>
                </a:r>
                <a:endParaRPr lang="en-US" sz="1800" smtClean="0">
                  <a:latin typeface="Arial" panose="020B0604020202020204" pitchFamily="34" charset="0"/>
                </a:endParaRPr>
              </a:p>
              <a:p>
                <a:pPr marL="285750" lvl="0" indent="-285750" algn="just">
                  <a:lnSpc>
                    <a:spcPct val="150000"/>
                  </a:lnSpc>
                  <a:buFontTx/>
                  <a:buChar char="-"/>
                </a:pPr>
                <a:r>
                  <a:rPr lang="vi-VN" sz="1800" smtClean="0">
                    <a:latin typeface="Arial" panose="020B0604020202020204" pitchFamily="34" charset="0"/>
                  </a:rPr>
                  <a:t>Diện t</a:t>
                </a:r>
                <a:r>
                  <a:rPr lang="en-US" sz="1800">
                    <a:latin typeface="Arial" panose="020B0604020202020204" pitchFamily="34" charset="0"/>
                  </a:rPr>
                  <a:t>í</a:t>
                </a:r>
                <a:r>
                  <a:rPr lang="vi-VN" sz="1800" smtClean="0">
                    <a:latin typeface="Arial" panose="020B0604020202020204" pitchFamily="34" charset="0"/>
                  </a:rPr>
                  <a:t>ch </a:t>
                </a:r>
                <a:r>
                  <a:rPr lang="vi-VN" sz="1800">
                    <a:latin typeface="Arial" panose="020B0604020202020204" pitchFamily="34" charset="0"/>
                  </a:rPr>
                  <a:t>cả tấm bìa hình vuông cạnh </a:t>
                </a:r>
                <a14:m>
                  <m:oMath xmlns:m="http://schemas.openxmlformats.org/officeDocument/2006/math">
                    <m:r>
                      <a:rPr lang="vi-VN" sz="1800" i="1" smtClean="0">
                        <a:latin typeface="Cambria Math" panose="02040503050406030204" pitchFamily="18" charset="0"/>
                      </a:rPr>
                      <m:t>𝑎</m:t>
                    </m:r>
                    <m:r>
                      <a:rPr lang="vi-VN" sz="1800" i="1" smtClean="0">
                        <a:latin typeface="Cambria Math" panose="02040503050406030204" pitchFamily="18" charset="0"/>
                      </a:rPr>
                      <m:t>+</m:t>
                    </m:r>
                    <m:r>
                      <a:rPr lang="vi-VN" sz="1800" i="1" smtClean="0">
                        <a:latin typeface="Cambria Math" panose="02040503050406030204" pitchFamily="18" charset="0"/>
                      </a:rPr>
                      <m:t>𝑏</m:t>
                    </m:r>
                    <m:r>
                      <a:rPr lang="vi-VN" sz="1800" i="1" smtClean="0">
                        <a:latin typeface="Cambria Math" panose="02040503050406030204" pitchFamily="18" charset="0"/>
                      </a:rPr>
                      <m:t> </m:t>
                    </m:r>
                  </m:oMath>
                </a14:m>
                <a:r>
                  <a:rPr lang="vi-VN" sz="1800">
                    <a:latin typeface="Arial" panose="020B0604020202020204" pitchFamily="34" charset="0"/>
                  </a:rPr>
                  <a:t>bằng bao </a:t>
                </a:r>
                <a:r>
                  <a:rPr lang="vi-VN" sz="1800">
                    <a:latin typeface="Arial" panose="020B0604020202020204" pitchFamily="34" charset="0"/>
                  </a:rPr>
                  <a:t>nhiêu</a:t>
                </a:r>
                <a:r>
                  <a:rPr lang="vi-VN" sz="1800" smtClean="0">
                    <a:latin typeface="Arial" panose="020B0604020202020204" pitchFamily="34" charset="0"/>
                  </a:rPr>
                  <a:t>?</a:t>
                </a:r>
                <a:endParaRPr lang="vi-VN" sz="1800">
                  <a:latin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222634" y="1734177"/>
                <a:ext cx="6692772" cy="2585323"/>
              </a:xfrm>
              <a:prstGeom prst="rect">
                <a:avLst/>
              </a:prstGeom>
              <a:blipFill>
                <a:blip r:embed="rId6"/>
                <a:stretch>
                  <a:fillRect l="-638" r="-820" b="-70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Rectangle 11"/>
              <p:cNvSpPr/>
              <p:nvPr/>
            </p:nvSpPr>
            <p:spPr>
              <a:xfrm>
                <a:off x="206732" y="4196789"/>
                <a:ext cx="8635118" cy="923330"/>
              </a:xfrm>
              <a:prstGeom prst="rect">
                <a:avLst/>
              </a:prstGeom>
            </p:spPr>
            <p:txBody>
              <a:bodyPr wrap="square">
                <a:spAutoFit/>
              </a:bodyPr>
              <a:lstStyle/>
              <a:p>
                <a:pPr marL="285750" lvl="0" indent="-285750" algn="just">
                  <a:lnSpc>
                    <a:spcPct val="150000"/>
                  </a:lnSpc>
                  <a:buFontTx/>
                  <a:buChar char="-"/>
                </a:pPr>
                <a:r>
                  <a:rPr lang="vi-VN" sz="1800" smtClean="0">
                    <a:latin typeface="Arial" panose="020B0604020202020204" pitchFamily="34" charset="0"/>
                  </a:rPr>
                  <a:t>So </a:t>
                </a:r>
                <a:r>
                  <a:rPr lang="vi-VN" sz="1800" smtClean="0">
                    <a:latin typeface="Arial" panose="020B0604020202020204" pitchFamily="34" charset="0"/>
                  </a:rPr>
                  <a:t>sánh </a:t>
                </a:r>
                <a14:m>
                  <m:oMath xmlns:m="http://schemas.openxmlformats.org/officeDocument/2006/math">
                    <m:sSup>
                      <m:sSupPr>
                        <m:ctrlPr>
                          <a:rPr lang="vi-VN" sz="1800" i="1">
                            <a:latin typeface="Cambria Math" panose="02040503050406030204" pitchFamily="18" charset="0"/>
                          </a:rPr>
                        </m:ctrlPr>
                      </m:sSupPr>
                      <m:e>
                        <m:r>
                          <a:rPr lang="en-US" sz="1800" i="1">
                            <a:latin typeface="Cambria Math" panose="02040503050406030204" pitchFamily="18" charset="0"/>
                          </a:rPr>
                          <m:t>𝑐</m:t>
                        </m:r>
                      </m:e>
                      <m:sup>
                        <m:r>
                          <a:rPr lang="en-US" sz="1800" i="1">
                            <a:latin typeface="Cambria Math" panose="02040503050406030204" pitchFamily="18" charset="0"/>
                          </a:rPr>
                          <m:t>2</m:t>
                        </m:r>
                      </m:sup>
                    </m:sSup>
                    <m:r>
                      <a:rPr lang="en-US" sz="1800" i="1">
                        <a:latin typeface="Cambria Math" panose="02040503050406030204" pitchFamily="18" charset="0"/>
                      </a:rPr>
                      <m:t>+2</m:t>
                    </m:r>
                    <m:r>
                      <a:rPr lang="en-US" sz="1800" i="1">
                        <a:latin typeface="Cambria Math" panose="02040503050406030204" pitchFamily="18" charset="0"/>
                      </a:rPr>
                      <m:t>𝑎𝑏</m:t>
                    </m:r>
                  </m:oMath>
                </a14:m>
                <a:r>
                  <a:rPr lang="vi-VN" sz="1800">
                    <a:latin typeface="Arial" panose="020B0604020202020204" pitchFamily="34" charset="0"/>
                  </a:rPr>
                  <a:t> với </a:t>
                </a:r>
                <a14:m>
                  <m:oMath xmlns:m="http://schemas.openxmlformats.org/officeDocument/2006/math">
                    <m:sSup>
                      <m:sSupPr>
                        <m:ctrlPr>
                          <a:rPr lang="vi-VN" sz="1800" i="1">
                            <a:latin typeface="Cambria Math" panose="02040503050406030204" pitchFamily="18" charset="0"/>
                          </a:rPr>
                        </m:ctrlPr>
                      </m:sSupPr>
                      <m:e>
                        <m:d>
                          <m:dPr>
                            <m:ctrlPr>
                              <a:rPr lang="vi-VN" sz="1800" i="1">
                                <a:latin typeface="Cambria Math" panose="02040503050406030204" pitchFamily="18" charset="0"/>
                              </a:rPr>
                            </m:ctrlPr>
                          </m:dPr>
                          <m:e>
                            <m:r>
                              <a:rPr lang="en-US" sz="1800" i="1">
                                <a:latin typeface="Cambria Math" panose="02040503050406030204" pitchFamily="18" charset="0"/>
                              </a:rPr>
                              <m:t>𝑎</m:t>
                            </m:r>
                            <m:r>
                              <a:rPr lang="en-US" sz="1800" i="1">
                                <a:latin typeface="Cambria Math" panose="02040503050406030204" pitchFamily="18" charset="0"/>
                              </a:rPr>
                              <m:t>+</m:t>
                            </m:r>
                            <m:r>
                              <a:rPr lang="en-US" sz="1800" i="1">
                                <a:latin typeface="Cambria Math" panose="02040503050406030204" pitchFamily="18" charset="0"/>
                              </a:rPr>
                              <m:t>𝑏</m:t>
                            </m:r>
                          </m:e>
                        </m:d>
                      </m:e>
                      <m:sup>
                        <m:r>
                          <a:rPr lang="en-US" sz="1800" i="1">
                            <a:latin typeface="Cambria Math" panose="02040503050406030204" pitchFamily="18" charset="0"/>
                          </a:rPr>
                          <m:t>2</m:t>
                        </m:r>
                      </m:sup>
                    </m:sSup>
                  </m:oMath>
                </a14:m>
                <a:r>
                  <a:rPr lang="en-US" sz="1800">
                    <a:latin typeface="Arial" panose="020B0604020202020204" pitchFamily="34" charset="0"/>
                  </a:rPr>
                  <a:t> </a:t>
                </a:r>
                <a:r>
                  <a:rPr lang="vi-VN" sz="1800">
                    <a:latin typeface="Arial" panose="020B0604020202020204" pitchFamily="34" charset="0"/>
                  </a:rPr>
                  <a:t>để </a:t>
                </a:r>
                <a:r>
                  <a:rPr lang="vi-VN" sz="1800">
                    <a:latin typeface="Arial" panose="020B0604020202020204" pitchFamily="34" charset="0"/>
                  </a:rPr>
                  <a:t>rút ra nhận xét về mối quan hệ giữa </a:t>
                </a:r>
                <a:r>
                  <a:rPr lang="vi-VN" sz="1800">
                    <a:latin typeface="Arial" panose="020B0604020202020204" pitchFamily="34" charset="0"/>
                  </a:rPr>
                  <a:t>hai </a:t>
                </a:r>
                <a:r>
                  <a:rPr lang="en-US" sz="1800" smtClean="0">
                    <a:latin typeface="Arial" panose="020B0604020202020204" pitchFamily="34" charset="0"/>
                  </a:rPr>
                  <a:t>            </a:t>
                </a:r>
                <a:r>
                  <a:rPr lang="vi-VN" sz="1800" smtClean="0">
                    <a:latin typeface="Arial" panose="020B0604020202020204" pitchFamily="34" charset="0"/>
                  </a:rPr>
                  <a:t>đại </a:t>
                </a:r>
                <a:r>
                  <a:rPr lang="vi-VN" sz="1800">
                    <a:latin typeface="Arial" panose="020B0604020202020204" pitchFamily="34" charset="0"/>
                  </a:rPr>
                  <a:t>lượng </a:t>
                </a:r>
                <a14:m>
                  <m:oMath xmlns:m="http://schemas.openxmlformats.org/officeDocument/2006/math">
                    <m:sSup>
                      <m:sSupPr>
                        <m:ctrlPr>
                          <a:rPr lang="vi-VN" sz="1800" i="1">
                            <a:latin typeface="Cambria Math" panose="02040503050406030204" pitchFamily="18" charset="0"/>
                          </a:rPr>
                        </m:ctrlPr>
                      </m:sSupPr>
                      <m:e>
                        <m:r>
                          <a:rPr lang="en-US" sz="1800" i="1">
                            <a:latin typeface="Cambria Math" panose="02040503050406030204" pitchFamily="18" charset="0"/>
                          </a:rPr>
                          <m:t>𝑐</m:t>
                        </m:r>
                      </m:e>
                      <m:sup>
                        <m:r>
                          <a:rPr lang="en-US" sz="1800" i="1">
                            <a:latin typeface="Cambria Math" panose="02040503050406030204" pitchFamily="18" charset="0"/>
                          </a:rPr>
                          <m:t>2</m:t>
                        </m:r>
                      </m:sup>
                    </m:sSup>
                  </m:oMath>
                </a14:m>
                <a:r>
                  <a:rPr lang="en-US" sz="1800" smtClean="0">
                    <a:latin typeface="Arial" panose="020B0604020202020204" pitchFamily="34" charset="0"/>
                  </a:rPr>
                  <a:t> và </a:t>
                </a:r>
                <a14:m>
                  <m:oMath xmlns:m="http://schemas.openxmlformats.org/officeDocument/2006/math">
                    <m:sSup>
                      <m:sSupPr>
                        <m:ctrlPr>
                          <a:rPr lang="vi-VN" sz="1800" i="1">
                            <a:latin typeface="Cambria Math" panose="02040503050406030204" pitchFamily="18" charset="0"/>
                          </a:rPr>
                        </m:ctrlPr>
                      </m:sSupPr>
                      <m:e>
                        <m:r>
                          <a:rPr lang="en-US" sz="1800" b="0" i="1" smtClean="0">
                            <a:latin typeface="Cambria Math" panose="02040503050406030204" pitchFamily="18" charset="0"/>
                          </a:rPr>
                          <m:t>𝑎</m:t>
                        </m:r>
                      </m:e>
                      <m:sup>
                        <m:r>
                          <a:rPr lang="en-US" sz="1800" i="1">
                            <a:latin typeface="Cambria Math" panose="02040503050406030204" pitchFamily="18" charset="0"/>
                          </a:rPr>
                          <m:t>2</m:t>
                        </m:r>
                      </m:sup>
                    </m:sSup>
                    <m:r>
                      <a:rPr lang="en-US" sz="1800" b="0" i="1" smtClean="0">
                        <a:latin typeface="Cambria Math" panose="02040503050406030204" pitchFamily="18" charset="0"/>
                      </a:rPr>
                      <m:t>+</m:t>
                    </m:r>
                    <m:sSup>
                      <m:sSupPr>
                        <m:ctrlPr>
                          <a:rPr lang="vi-VN" sz="1800" i="1">
                            <a:latin typeface="Cambria Math" panose="02040503050406030204" pitchFamily="18" charset="0"/>
                          </a:rPr>
                        </m:ctrlPr>
                      </m:sSupPr>
                      <m:e>
                        <m:r>
                          <a:rPr lang="en-US" sz="1800" b="0" i="1" smtClean="0">
                            <a:latin typeface="Cambria Math" panose="02040503050406030204" pitchFamily="18" charset="0"/>
                          </a:rPr>
                          <m:t>𝑏</m:t>
                        </m:r>
                      </m:e>
                      <m:sup>
                        <m:r>
                          <a:rPr lang="en-US" sz="1800" i="1">
                            <a:latin typeface="Cambria Math" panose="02040503050406030204" pitchFamily="18" charset="0"/>
                          </a:rPr>
                          <m:t>2</m:t>
                        </m:r>
                      </m:sup>
                    </m:sSup>
                    <m:r>
                      <a:rPr lang="en-US" sz="1800" b="0" i="1" smtClean="0">
                        <a:latin typeface="Cambria Math" panose="02040503050406030204" pitchFamily="18" charset="0"/>
                      </a:rPr>
                      <m:t>.</m:t>
                    </m:r>
                  </m:oMath>
                </a14:m>
                <a:endParaRPr lang="en-US" sz="1800" smtClean="0">
                  <a:latin typeface="Arial" panose="020B0604020202020204" pitchFamily="34"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206732" y="4196789"/>
                <a:ext cx="8635118" cy="923330"/>
              </a:xfrm>
              <a:prstGeom prst="rect">
                <a:avLst/>
              </a:prstGeom>
              <a:blipFill>
                <a:blip r:embed="rId7"/>
                <a:stretch>
                  <a:fillRect l="-494" r="-565" b="-3947"/>
                </a:stretch>
              </a:blipFill>
            </p:spPr>
            <p:txBody>
              <a:bodyPr/>
              <a:lstStyle/>
              <a:p>
                <a:r>
                  <a:rPr lang="en-US">
                    <a:noFill/>
                  </a:rPr>
                  <a:t> </a:t>
                </a:r>
              </a:p>
            </p:txBody>
          </p:sp>
        </mc:Fallback>
      </mc:AlternateContent>
      <p:pic>
        <p:nvPicPr>
          <p:cNvPr id="13" name="Picture 12"/>
          <p:cNvPicPr>
            <a:picLocks noChangeAspect="1"/>
          </p:cNvPicPr>
          <p:nvPr/>
        </p:nvPicPr>
        <p:blipFill>
          <a:blip r:embed="rId8"/>
          <a:stretch>
            <a:fillRect/>
          </a:stretch>
        </p:blipFill>
        <p:spPr>
          <a:xfrm rot="13820229">
            <a:off x="8481816" y="4732785"/>
            <a:ext cx="422157" cy="487438"/>
          </a:xfrm>
          <a:prstGeom prst="rect">
            <a:avLst/>
          </a:prstGeom>
        </p:spPr>
      </p:pic>
    </p:spTree>
    <p:extLst>
      <p:ext uri="{BB962C8B-B14F-4D97-AF65-F5344CB8AC3E}">
        <p14:creationId xmlns:p14="http://schemas.microsoft.com/office/powerpoint/2010/main" val="328085348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7"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364"/>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Effect>
                      <a14:brightnessContrast bright="20000" contrast="-40000"/>
                    </a14:imgEffect>
                  </a14:imgLayer>
                </a14:imgProps>
              </a:ext>
            </a:extLst>
          </a:blip>
          <a:stretch>
            <a:fillRect/>
          </a:stretch>
        </p:blipFill>
        <p:spPr>
          <a:xfrm>
            <a:off x="545740" y="971263"/>
            <a:ext cx="2316730" cy="2662826"/>
          </a:xfrm>
          <a:prstGeom prst="rect">
            <a:avLst/>
          </a:prstGeom>
        </p:spPr>
      </p:pic>
      <p:sp>
        <p:nvSpPr>
          <p:cNvPr id="10" name="Rectangle 9"/>
          <p:cNvSpPr/>
          <p:nvPr/>
        </p:nvSpPr>
        <p:spPr>
          <a:xfrm>
            <a:off x="545740" y="302080"/>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2" name="Rectangle 1"/>
              <p:cNvSpPr/>
              <p:nvPr/>
            </p:nvSpPr>
            <p:spPr>
              <a:xfrm>
                <a:off x="3256058" y="971263"/>
                <a:ext cx="5530131" cy="3771930"/>
              </a:xfrm>
              <a:prstGeom prst="rect">
                <a:avLst/>
              </a:prstGeom>
            </p:spPr>
            <p:txBody>
              <a:bodyPr wrap="square">
                <a:spAutoFit/>
              </a:bodyPr>
              <a:lstStyle/>
              <a:p>
                <a:pPr marL="342900" indent="-342900" algn="just">
                  <a:lnSpc>
                    <a:spcPct val="150000"/>
                  </a:lnSpc>
                  <a:spcBef>
                    <a:spcPts val="600"/>
                  </a:spcBef>
                  <a:spcAft>
                    <a:spcPts val="600"/>
                  </a:spcAft>
                  <a:buFontTx/>
                  <a:buChar char="-"/>
                </a:pPr>
                <a:r>
                  <a:rPr lang="en-US" sz="1900" smtClean="0">
                    <a:latin typeface="+mn-lt"/>
                    <a:ea typeface="Dotum" panose="020B0600000101010101" pitchFamily="34" charset="-127"/>
                    <a:cs typeface="Times New Roman" panose="02020603050405020304" pitchFamily="18" charset="0"/>
                  </a:rPr>
                  <a:t>Phần </a:t>
                </a:r>
                <a:r>
                  <a:rPr lang="en-US" sz="1900">
                    <a:latin typeface="+mn-lt"/>
                    <a:ea typeface="Dotum" panose="020B0600000101010101" pitchFamily="34" charset="-127"/>
                    <a:cs typeface="Times New Roman" panose="02020603050405020304" pitchFamily="18" charset="0"/>
                  </a:rPr>
                  <a:t>không bị che khuất là </a:t>
                </a:r>
                <a:r>
                  <a:rPr lang="en-US" sz="1900">
                    <a:latin typeface="+mn-lt"/>
                    <a:ea typeface="Dotum" panose="020B0600000101010101" pitchFamily="34" charset="-127"/>
                    <a:cs typeface="Times New Roman" panose="02020603050405020304" pitchFamily="18" charset="0"/>
                  </a:rPr>
                  <a:t>hình </a:t>
                </a:r>
                <a:r>
                  <a:rPr lang="en-US" sz="1900" smtClean="0">
                    <a:latin typeface="+mn-lt"/>
                    <a:ea typeface="Dotum" panose="020B0600000101010101" pitchFamily="34" charset="-127"/>
                    <a:cs typeface="Times New Roman" panose="02020603050405020304" pitchFamily="18" charset="0"/>
                  </a:rPr>
                  <a:t>vuông.</a:t>
                </a:r>
              </a:p>
              <a:p>
                <a:pPr marL="342900" indent="-342900" algn="just">
                  <a:lnSpc>
                    <a:spcPct val="150000"/>
                  </a:lnSpc>
                  <a:spcBef>
                    <a:spcPts val="600"/>
                  </a:spcBef>
                  <a:spcAft>
                    <a:spcPts val="600"/>
                  </a:spcAft>
                  <a:buFontTx/>
                  <a:buChar char="-"/>
                </a:pPr>
                <a:r>
                  <a:rPr lang="en-US" sz="1900" smtClean="0">
                    <a:effectLst/>
                    <a:latin typeface="+mn-lt"/>
                    <a:ea typeface="Dotum" panose="020B0600000101010101" pitchFamily="34" charset="-127"/>
                    <a:cs typeface="Times New Roman" panose="02020603050405020304" pitchFamily="18" charset="0"/>
                  </a:rPr>
                  <a:t>Tổng </a:t>
                </a:r>
                <a:r>
                  <a:rPr lang="en-US" sz="1900">
                    <a:effectLst/>
                    <a:latin typeface="+mn-lt"/>
                    <a:ea typeface="Dotum" panose="020B0600000101010101" pitchFamily="34" charset="-127"/>
                    <a:cs typeface="Times New Roman" panose="02020603050405020304" pitchFamily="18" charset="0"/>
                  </a:rPr>
                  <a:t>diện tích bốn ta, giác vuông:</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900" i="1">
                          <a:effectLst/>
                          <a:latin typeface="+mn-lt"/>
                          <a:ea typeface="Dotum" panose="020B0600000101010101" pitchFamily="34" charset="-127"/>
                          <a:cs typeface="Times New Roman" panose="02020603050405020304" pitchFamily="18" charset="0"/>
                        </a:rPr>
                        <m:t>4.</m:t>
                      </m:r>
                      <m:f>
                        <m:fPr>
                          <m:ctrlPr>
                            <a:rPr lang="en-US" sz="1900" i="1">
                              <a:effectLst/>
                              <a:latin typeface="+mn-lt"/>
                              <a:ea typeface="Dotum" panose="020B0600000101010101" pitchFamily="34" charset="-127"/>
                              <a:cs typeface="Times New Roman" panose="02020603050405020304" pitchFamily="18" charset="0"/>
                            </a:rPr>
                          </m:ctrlPr>
                        </m:fPr>
                        <m:num>
                          <m:r>
                            <a:rPr lang="en-US" sz="1900" i="1">
                              <a:effectLst/>
                              <a:latin typeface="+mn-lt"/>
                              <a:ea typeface="Dotum" panose="020B0600000101010101" pitchFamily="34" charset="-127"/>
                              <a:cs typeface="Times New Roman" panose="02020603050405020304" pitchFamily="18" charset="0"/>
                            </a:rPr>
                            <m:t>1</m:t>
                          </m:r>
                        </m:num>
                        <m:den>
                          <m:r>
                            <a:rPr lang="en-US" sz="1900" i="1">
                              <a:effectLst/>
                              <a:latin typeface="+mn-lt"/>
                              <a:ea typeface="Dotum" panose="020B0600000101010101" pitchFamily="34" charset="-127"/>
                              <a:cs typeface="Times New Roman" panose="02020603050405020304" pitchFamily="18" charset="0"/>
                            </a:rPr>
                            <m:t>2</m:t>
                          </m:r>
                        </m:den>
                      </m:f>
                      <m:r>
                        <a:rPr lang="en-US" sz="1900" i="1">
                          <a:effectLst/>
                          <a:latin typeface="+mn-lt"/>
                          <a:ea typeface="Dotum" panose="020B0600000101010101" pitchFamily="34" charset="-127"/>
                          <a:cs typeface="Times New Roman" panose="02020603050405020304" pitchFamily="18" charset="0"/>
                        </a:rPr>
                        <m:t>.</m:t>
                      </m:r>
                      <m:r>
                        <a:rPr lang="en-US" sz="1900" i="1">
                          <a:effectLst/>
                          <a:latin typeface="+mn-lt"/>
                          <a:ea typeface="Dotum" panose="020B0600000101010101" pitchFamily="34" charset="-127"/>
                          <a:cs typeface="Times New Roman" panose="02020603050405020304" pitchFamily="18" charset="0"/>
                        </a:rPr>
                        <m:t>𝑎𝑏</m:t>
                      </m:r>
                      <m:r>
                        <a:rPr lang="en-US" sz="1900" i="1">
                          <a:effectLst/>
                          <a:latin typeface="+mn-lt"/>
                          <a:ea typeface="Dotum" panose="020B0600000101010101" pitchFamily="34" charset="-127"/>
                          <a:cs typeface="Times New Roman" panose="02020603050405020304" pitchFamily="18" charset="0"/>
                        </a:rPr>
                        <m:t>=2</m:t>
                      </m:r>
                      <m:r>
                        <a:rPr lang="en-US" sz="1900" i="1">
                          <a:effectLst/>
                          <a:latin typeface="+mn-lt"/>
                          <a:ea typeface="Dotum" panose="020B0600000101010101" pitchFamily="34" charset="-127"/>
                          <a:cs typeface="Times New Roman" panose="02020603050405020304" pitchFamily="18" charset="0"/>
                        </a:rPr>
                        <m:t>𝑎𝑏</m:t>
                      </m:r>
                    </m:oMath>
                  </m:oMathPara>
                </a14:m>
                <a:endParaRPr lang="en-US" sz="1900">
                  <a:effectLst/>
                  <a:latin typeface="+mn-lt"/>
                  <a:ea typeface="Arial" panose="020B0604020202020204" pitchFamily="34" charset="0"/>
                  <a:cs typeface="Times New Roman" panose="02020603050405020304" pitchFamily="18" charset="0"/>
                </a:endParaRPr>
              </a:p>
              <a:p>
                <a:pPr marL="342900" indent="-342900" algn="just">
                  <a:lnSpc>
                    <a:spcPct val="150000"/>
                  </a:lnSpc>
                  <a:spcBef>
                    <a:spcPts val="600"/>
                  </a:spcBef>
                  <a:spcAft>
                    <a:spcPts val="600"/>
                  </a:spcAft>
                  <a:buFontTx/>
                  <a:buChar char="-"/>
                </a:pPr>
                <a:r>
                  <a:rPr lang="en-US" sz="1900" smtClean="0">
                    <a:effectLst/>
                    <a:latin typeface="+mn-lt"/>
                    <a:ea typeface="Dotum" panose="020B0600000101010101" pitchFamily="34" charset="-127"/>
                    <a:cs typeface="Times New Roman" panose="02020603050405020304" pitchFamily="18" charset="0"/>
                  </a:rPr>
                  <a:t>Diện </a:t>
                </a:r>
                <a:r>
                  <a:rPr lang="en-US" sz="1900">
                    <a:effectLst/>
                    <a:latin typeface="+mn-lt"/>
                    <a:ea typeface="Dotum" panose="020B0600000101010101" pitchFamily="34" charset="-127"/>
                    <a:cs typeface="Times New Roman" panose="02020603050405020304" pitchFamily="18" charset="0"/>
                  </a:rPr>
                  <a:t>tích tấm bìa: </a:t>
                </a:r>
                <a14:m>
                  <m:oMath xmlns:m="http://schemas.openxmlformats.org/officeDocument/2006/math">
                    <m:d>
                      <m:dPr>
                        <m:ctrlPr>
                          <a:rPr lang="en-US" sz="1900" i="1">
                            <a:effectLst/>
                            <a:latin typeface="+mn-lt"/>
                            <a:ea typeface="Dotum" panose="020B0600000101010101" pitchFamily="34" charset="-127"/>
                            <a:cs typeface="Times New Roman" panose="02020603050405020304" pitchFamily="18" charset="0"/>
                          </a:rPr>
                        </m:ctrlPr>
                      </m:dPr>
                      <m:e>
                        <m:r>
                          <a:rPr lang="en-US" sz="1900" i="1">
                            <a:effectLst/>
                            <a:latin typeface="+mn-lt"/>
                            <a:ea typeface="Dotum" panose="020B0600000101010101" pitchFamily="34" charset="-127"/>
                            <a:cs typeface="Times New Roman" panose="02020603050405020304" pitchFamily="18" charset="0"/>
                          </a:rPr>
                          <m:t>𝑎</m:t>
                        </m:r>
                        <m:r>
                          <a:rPr lang="en-US" sz="1900" i="1">
                            <a:effectLst/>
                            <a:latin typeface="+mn-lt"/>
                            <a:ea typeface="Dotum" panose="020B0600000101010101" pitchFamily="34" charset="-127"/>
                            <a:cs typeface="Times New Roman" panose="02020603050405020304" pitchFamily="18" charset="0"/>
                          </a:rPr>
                          <m:t>+</m:t>
                        </m:r>
                        <m:r>
                          <a:rPr lang="en-US" sz="1900" i="1">
                            <a:effectLst/>
                            <a:latin typeface="+mn-lt"/>
                            <a:ea typeface="Dotum" panose="020B0600000101010101" pitchFamily="34" charset="-127"/>
                            <a:cs typeface="Times New Roman" panose="02020603050405020304" pitchFamily="18" charset="0"/>
                          </a:rPr>
                          <m:t>𝑏</m:t>
                        </m:r>
                      </m:e>
                    </m:d>
                    <m:r>
                      <a:rPr lang="en-US" sz="1900" i="1">
                        <a:effectLst/>
                        <a:latin typeface="+mn-lt"/>
                        <a:ea typeface="Dotum" panose="020B0600000101010101" pitchFamily="34" charset="-127"/>
                        <a:cs typeface="Times New Roman" panose="02020603050405020304" pitchFamily="18" charset="0"/>
                      </a:rPr>
                      <m:t>.</m:t>
                    </m:r>
                    <m:d>
                      <m:dPr>
                        <m:ctrlPr>
                          <a:rPr lang="en-US" sz="1900" i="1">
                            <a:effectLst/>
                            <a:latin typeface="+mn-lt"/>
                            <a:ea typeface="Dotum" panose="020B0600000101010101" pitchFamily="34" charset="-127"/>
                            <a:cs typeface="Times New Roman" panose="02020603050405020304" pitchFamily="18" charset="0"/>
                          </a:rPr>
                        </m:ctrlPr>
                      </m:dPr>
                      <m:e>
                        <m:r>
                          <a:rPr lang="en-US" sz="1900" i="1">
                            <a:effectLst/>
                            <a:latin typeface="+mn-lt"/>
                            <a:ea typeface="Dotum" panose="020B0600000101010101" pitchFamily="34" charset="-127"/>
                            <a:cs typeface="Times New Roman" panose="02020603050405020304" pitchFamily="18" charset="0"/>
                          </a:rPr>
                          <m:t>𝑎</m:t>
                        </m:r>
                        <m:r>
                          <a:rPr lang="en-US" sz="1900" i="1">
                            <a:effectLst/>
                            <a:latin typeface="+mn-lt"/>
                            <a:ea typeface="Dotum" panose="020B0600000101010101" pitchFamily="34" charset="-127"/>
                            <a:cs typeface="Times New Roman" panose="02020603050405020304" pitchFamily="18" charset="0"/>
                          </a:rPr>
                          <m:t>+</m:t>
                        </m:r>
                        <m:r>
                          <a:rPr lang="en-US" sz="1900" i="1">
                            <a:effectLst/>
                            <a:latin typeface="+mn-lt"/>
                            <a:ea typeface="Dotum" panose="020B0600000101010101" pitchFamily="34" charset="-127"/>
                            <a:cs typeface="Times New Roman" panose="02020603050405020304" pitchFamily="18" charset="0"/>
                          </a:rPr>
                          <m:t>𝑏</m:t>
                        </m:r>
                      </m:e>
                    </m:d>
                    <m:r>
                      <a:rPr lang="en-US" sz="1900" i="1">
                        <a:effectLst/>
                        <a:latin typeface="+mn-lt"/>
                        <a:ea typeface="Dotum" panose="020B0600000101010101" pitchFamily="34" charset="-127"/>
                        <a:cs typeface="Times New Roman" panose="02020603050405020304" pitchFamily="18" charset="0"/>
                      </a:rPr>
                      <m:t>=</m:t>
                    </m:r>
                    <m:sSup>
                      <m:sSupPr>
                        <m:ctrlPr>
                          <a:rPr lang="en-US" sz="1900" i="1">
                            <a:effectLst/>
                            <a:latin typeface="+mn-lt"/>
                            <a:ea typeface="Dotum" panose="020B0600000101010101" pitchFamily="34" charset="-127"/>
                            <a:cs typeface="Times New Roman" panose="02020603050405020304" pitchFamily="18" charset="0"/>
                          </a:rPr>
                        </m:ctrlPr>
                      </m:sSupPr>
                      <m:e>
                        <m:d>
                          <m:dPr>
                            <m:ctrlPr>
                              <a:rPr lang="en-US" sz="1900" i="1">
                                <a:effectLst/>
                                <a:latin typeface="+mn-lt"/>
                                <a:ea typeface="Dotum" panose="020B0600000101010101" pitchFamily="34" charset="-127"/>
                                <a:cs typeface="Times New Roman" panose="02020603050405020304" pitchFamily="18" charset="0"/>
                              </a:rPr>
                            </m:ctrlPr>
                          </m:dPr>
                          <m:e>
                            <m:r>
                              <a:rPr lang="en-US" sz="1900" i="1">
                                <a:effectLst/>
                                <a:latin typeface="+mn-lt"/>
                                <a:ea typeface="Dotum" panose="020B0600000101010101" pitchFamily="34" charset="-127"/>
                                <a:cs typeface="Times New Roman" panose="02020603050405020304" pitchFamily="18" charset="0"/>
                              </a:rPr>
                              <m:t>𝑎</m:t>
                            </m:r>
                            <m:r>
                              <a:rPr lang="en-US" sz="1900" i="1">
                                <a:effectLst/>
                                <a:latin typeface="+mn-lt"/>
                                <a:ea typeface="Dotum" panose="020B0600000101010101" pitchFamily="34" charset="-127"/>
                                <a:cs typeface="Times New Roman" panose="02020603050405020304" pitchFamily="18" charset="0"/>
                              </a:rPr>
                              <m:t>+</m:t>
                            </m:r>
                            <m:r>
                              <a:rPr lang="en-US" sz="1900" i="1">
                                <a:effectLst/>
                                <a:latin typeface="+mn-lt"/>
                                <a:ea typeface="Dotum" panose="020B0600000101010101" pitchFamily="34" charset="-127"/>
                                <a:cs typeface="Times New Roman" panose="02020603050405020304" pitchFamily="18" charset="0"/>
                              </a:rPr>
                              <m:t>𝑏</m:t>
                            </m:r>
                          </m:e>
                        </m:d>
                      </m:e>
                      <m:sup>
                        <m:r>
                          <a:rPr lang="en-US" sz="1900" i="1">
                            <a:effectLst/>
                            <a:latin typeface="+mn-lt"/>
                            <a:ea typeface="Dotum" panose="020B0600000101010101" pitchFamily="34" charset="-127"/>
                            <a:cs typeface="Times New Roman" panose="02020603050405020304" pitchFamily="18" charset="0"/>
                          </a:rPr>
                          <m:t>2</m:t>
                        </m:r>
                      </m:sup>
                    </m:sSup>
                  </m:oMath>
                </a14:m>
                <a:endParaRPr lang="en-US" sz="1900" smtClean="0">
                  <a:effectLst/>
                  <a:latin typeface="+mn-lt"/>
                  <a:ea typeface="Dotum" panose="020B0600000101010101" pitchFamily="34" charset="-127"/>
                  <a:cs typeface="Times New Roman" panose="02020603050405020304" pitchFamily="18" charset="0"/>
                </a:endParaRPr>
              </a:p>
              <a:p>
                <a:pPr marL="342900" indent="-342900" algn="just">
                  <a:lnSpc>
                    <a:spcPct val="150000"/>
                  </a:lnSpc>
                  <a:spcBef>
                    <a:spcPts val="600"/>
                  </a:spcBef>
                  <a:spcAft>
                    <a:spcPts val="600"/>
                  </a:spcAft>
                  <a:buFontTx/>
                  <a:buChar char="-"/>
                </a:pPr>
                <a:r>
                  <a:rPr lang="en-US" sz="1900" smtClean="0">
                    <a:effectLst/>
                    <a:latin typeface="+mn-lt"/>
                    <a:ea typeface="Dotum" panose="020B0600000101010101" pitchFamily="34" charset="-127"/>
                    <a:cs typeface="Times New Roman" panose="02020603050405020304" pitchFamily="18" charset="0"/>
                  </a:rPr>
                  <a:t>Ta </a:t>
                </a:r>
                <a:r>
                  <a:rPr lang="en-US" sz="1900">
                    <a:effectLst/>
                    <a:latin typeface="+mn-lt"/>
                    <a:ea typeface="Dotum" panose="020B0600000101010101" pitchFamily="34" charset="-127"/>
                    <a:cs typeface="Times New Roman" panose="02020603050405020304" pitchFamily="18" charset="0"/>
                  </a:rPr>
                  <a:t>có: </a:t>
                </a:r>
                <a14:m>
                  <m:oMath xmlns:m="http://schemas.openxmlformats.org/officeDocument/2006/math">
                    <m:sSup>
                      <m:sSupPr>
                        <m:ctrlPr>
                          <a:rPr lang="en-US" sz="1900" i="1">
                            <a:effectLst/>
                            <a:latin typeface="+mn-lt"/>
                            <a:ea typeface="Dotum" panose="020B0600000101010101" pitchFamily="34" charset="-127"/>
                            <a:cs typeface="Times New Roman" panose="02020603050405020304" pitchFamily="18" charset="0"/>
                          </a:rPr>
                        </m:ctrlPr>
                      </m:sSupPr>
                      <m:e>
                        <m:d>
                          <m:dPr>
                            <m:ctrlPr>
                              <a:rPr lang="en-US" sz="1900" i="1">
                                <a:effectLst/>
                                <a:latin typeface="+mn-lt"/>
                                <a:ea typeface="Dotum" panose="020B0600000101010101" pitchFamily="34" charset="-127"/>
                                <a:cs typeface="Times New Roman" panose="02020603050405020304" pitchFamily="18" charset="0"/>
                              </a:rPr>
                            </m:ctrlPr>
                          </m:dPr>
                          <m:e>
                            <m:r>
                              <a:rPr lang="en-US" sz="1900" i="1">
                                <a:effectLst/>
                                <a:latin typeface="+mn-lt"/>
                                <a:ea typeface="Dotum" panose="020B0600000101010101" pitchFamily="34" charset="-127"/>
                                <a:cs typeface="Times New Roman" panose="02020603050405020304" pitchFamily="18" charset="0"/>
                              </a:rPr>
                              <m:t>𝑎</m:t>
                            </m:r>
                            <m:r>
                              <a:rPr lang="en-US" sz="1900" i="1">
                                <a:effectLst/>
                                <a:latin typeface="+mn-lt"/>
                                <a:ea typeface="Dotum" panose="020B0600000101010101" pitchFamily="34" charset="-127"/>
                                <a:cs typeface="Times New Roman" panose="02020603050405020304" pitchFamily="18" charset="0"/>
                              </a:rPr>
                              <m:t>+</m:t>
                            </m:r>
                            <m:r>
                              <a:rPr lang="en-US" sz="1900" i="1">
                                <a:effectLst/>
                                <a:latin typeface="+mn-lt"/>
                                <a:ea typeface="Dotum" panose="020B0600000101010101" pitchFamily="34" charset="-127"/>
                                <a:cs typeface="Times New Roman" panose="02020603050405020304" pitchFamily="18" charset="0"/>
                              </a:rPr>
                              <m:t>𝑏</m:t>
                            </m:r>
                          </m:e>
                        </m:d>
                      </m:e>
                      <m:sup>
                        <m:r>
                          <a:rPr lang="en-US" sz="1900" i="1">
                            <a:effectLst/>
                            <a:latin typeface="+mn-lt"/>
                            <a:ea typeface="Dotum" panose="020B0600000101010101" pitchFamily="34" charset="-127"/>
                            <a:cs typeface="Times New Roman" panose="02020603050405020304" pitchFamily="18" charset="0"/>
                          </a:rPr>
                          <m:t>2</m:t>
                        </m:r>
                      </m:sup>
                    </m:sSup>
                    <m:r>
                      <a:rPr lang="en-US" sz="1900" i="1">
                        <a:effectLst/>
                        <a:latin typeface="+mn-lt"/>
                        <a:ea typeface="Dotum" panose="020B0600000101010101" pitchFamily="34" charset="-127"/>
                        <a:cs typeface="Times New Roman" panose="02020603050405020304" pitchFamily="18" charset="0"/>
                      </a:rPr>
                      <m:t>=</m:t>
                    </m:r>
                    <m:sSup>
                      <m:sSupPr>
                        <m:ctrlPr>
                          <a:rPr lang="en-US" sz="1900" i="1">
                            <a:effectLst/>
                            <a:latin typeface="+mn-lt"/>
                            <a:ea typeface="Dotum" panose="020B0600000101010101" pitchFamily="34" charset="-127"/>
                            <a:cs typeface="Times New Roman" panose="02020603050405020304" pitchFamily="18" charset="0"/>
                          </a:rPr>
                        </m:ctrlPr>
                      </m:sSupPr>
                      <m:e>
                        <m:r>
                          <a:rPr lang="en-US" sz="1900" i="1">
                            <a:effectLst/>
                            <a:latin typeface="+mn-lt"/>
                            <a:ea typeface="Dotum" panose="020B0600000101010101" pitchFamily="34" charset="-127"/>
                            <a:cs typeface="Times New Roman" panose="02020603050405020304" pitchFamily="18" charset="0"/>
                          </a:rPr>
                          <m:t>𝑐</m:t>
                        </m:r>
                      </m:e>
                      <m:sup>
                        <m:r>
                          <a:rPr lang="en-US" sz="1900" i="1">
                            <a:effectLst/>
                            <a:latin typeface="+mn-lt"/>
                            <a:ea typeface="Dotum" panose="020B0600000101010101" pitchFamily="34" charset="-127"/>
                            <a:cs typeface="Times New Roman" panose="02020603050405020304" pitchFamily="18" charset="0"/>
                          </a:rPr>
                          <m:t>2</m:t>
                        </m:r>
                      </m:sup>
                    </m:sSup>
                    <m:r>
                      <a:rPr lang="en-US" sz="1900" i="1">
                        <a:effectLst/>
                        <a:latin typeface="+mn-lt"/>
                        <a:ea typeface="Dotum" panose="020B0600000101010101" pitchFamily="34" charset="-127"/>
                        <a:cs typeface="Times New Roman" panose="02020603050405020304" pitchFamily="18" charset="0"/>
                      </a:rPr>
                      <m:t>+2</m:t>
                    </m:r>
                    <m:r>
                      <a:rPr lang="en-US" sz="1900" i="1">
                        <a:effectLst/>
                        <a:latin typeface="+mn-lt"/>
                        <a:ea typeface="Dotum" panose="020B0600000101010101" pitchFamily="34" charset="-127"/>
                        <a:cs typeface="Times New Roman" panose="02020603050405020304" pitchFamily="18" charset="0"/>
                      </a:rPr>
                      <m:t>𝑎𝑏</m:t>
                    </m:r>
                  </m:oMath>
                </a14:m>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1900" smtClean="0">
                    <a:effectLst/>
                    <a:latin typeface="+mn-lt"/>
                    <a:ea typeface="Dotum" panose="020B0600000101010101" pitchFamily="34" charset="-127"/>
                    <a:cs typeface="Times New Roman" panose="02020603050405020304" pitchFamily="18" charset="0"/>
                  </a:rPr>
                  <a:t>Vậy </a:t>
                </a:r>
                <a14:m>
                  <m:oMath xmlns:m="http://schemas.openxmlformats.org/officeDocument/2006/math">
                    <m:sSup>
                      <m:sSupPr>
                        <m:ctrlPr>
                          <a:rPr lang="en-US" sz="1900" i="1">
                            <a:effectLst/>
                            <a:latin typeface="+mn-lt"/>
                            <a:ea typeface="Dotum" panose="020B0600000101010101" pitchFamily="34" charset="-127"/>
                            <a:cs typeface="Times New Roman" panose="02020603050405020304" pitchFamily="18" charset="0"/>
                          </a:rPr>
                        </m:ctrlPr>
                      </m:sSupPr>
                      <m:e>
                        <m:r>
                          <a:rPr lang="en-US" sz="1900" i="1">
                            <a:effectLst/>
                            <a:latin typeface="+mn-lt"/>
                            <a:ea typeface="Dotum" panose="020B0600000101010101" pitchFamily="34" charset="-127"/>
                            <a:cs typeface="Times New Roman" panose="02020603050405020304" pitchFamily="18" charset="0"/>
                          </a:rPr>
                          <m:t>𝑎</m:t>
                        </m:r>
                      </m:e>
                      <m:sup>
                        <m:r>
                          <a:rPr lang="en-US" sz="1900" i="1">
                            <a:effectLst/>
                            <a:latin typeface="+mn-lt"/>
                            <a:ea typeface="Dotum" panose="020B0600000101010101" pitchFamily="34" charset="-127"/>
                            <a:cs typeface="Times New Roman" panose="02020603050405020304" pitchFamily="18" charset="0"/>
                          </a:rPr>
                          <m:t>2</m:t>
                        </m:r>
                      </m:sup>
                    </m:sSup>
                    <m:r>
                      <a:rPr lang="en-US" sz="1900" i="1">
                        <a:effectLst/>
                        <a:latin typeface="+mn-lt"/>
                        <a:ea typeface="Dotum" panose="020B0600000101010101" pitchFamily="34" charset="-127"/>
                        <a:cs typeface="Times New Roman" panose="02020603050405020304" pitchFamily="18" charset="0"/>
                      </a:rPr>
                      <m:t>+</m:t>
                    </m:r>
                    <m:sSup>
                      <m:sSupPr>
                        <m:ctrlPr>
                          <a:rPr lang="en-US" sz="1900" i="1">
                            <a:effectLst/>
                            <a:latin typeface="+mn-lt"/>
                            <a:ea typeface="Dotum" panose="020B0600000101010101" pitchFamily="34" charset="-127"/>
                            <a:cs typeface="Times New Roman" panose="02020603050405020304" pitchFamily="18" charset="0"/>
                          </a:rPr>
                        </m:ctrlPr>
                      </m:sSupPr>
                      <m:e>
                        <m:r>
                          <a:rPr lang="en-US" sz="1900" i="1">
                            <a:effectLst/>
                            <a:latin typeface="+mn-lt"/>
                            <a:ea typeface="Dotum" panose="020B0600000101010101" pitchFamily="34" charset="-127"/>
                            <a:cs typeface="Times New Roman" panose="02020603050405020304" pitchFamily="18" charset="0"/>
                          </a:rPr>
                          <m:t>𝑏</m:t>
                        </m:r>
                      </m:e>
                      <m:sup>
                        <m:r>
                          <a:rPr lang="en-US" sz="1900" i="1">
                            <a:effectLst/>
                            <a:latin typeface="+mn-lt"/>
                            <a:ea typeface="Dotum" panose="020B0600000101010101" pitchFamily="34" charset="-127"/>
                            <a:cs typeface="Times New Roman" panose="02020603050405020304" pitchFamily="18" charset="0"/>
                          </a:rPr>
                          <m:t>2</m:t>
                        </m:r>
                      </m:sup>
                    </m:sSup>
                    <m:r>
                      <a:rPr lang="en-US" sz="1900" i="1">
                        <a:effectLst/>
                        <a:latin typeface="+mn-lt"/>
                        <a:ea typeface="Dotum" panose="020B0600000101010101" pitchFamily="34" charset="-127"/>
                        <a:cs typeface="Times New Roman" panose="02020603050405020304" pitchFamily="18" charset="0"/>
                      </a:rPr>
                      <m:t>=</m:t>
                    </m:r>
                    <m:sSup>
                      <m:sSupPr>
                        <m:ctrlPr>
                          <a:rPr lang="en-US" sz="1900" i="1">
                            <a:effectLst/>
                            <a:latin typeface="+mn-lt"/>
                            <a:ea typeface="Dotum" panose="020B0600000101010101" pitchFamily="34" charset="-127"/>
                            <a:cs typeface="Times New Roman" panose="02020603050405020304" pitchFamily="18" charset="0"/>
                          </a:rPr>
                        </m:ctrlPr>
                      </m:sSupPr>
                      <m:e>
                        <m:r>
                          <a:rPr lang="en-US" sz="1900" i="1">
                            <a:effectLst/>
                            <a:latin typeface="+mn-lt"/>
                            <a:ea typeface="Dotum" panose="020B0600000101010101" pitchFamily="34" charset="-127"/>
                            <a:cs typeface="Times New Roman" panose="02020603050405020304" pitchFamily="18" charset="0"/>
                          </a:rPr>
                          <m:t>𝑐</m:t>
                        </m:r>
                      </m:e>
                      <m:sup>
                        <m:r>
                          <a:rPr lang="en-US" sz="1900" i="1">
                            <a:effectLst/>
                            <a:latin typeface="+mn-lt"/>
                            <a:ea typeface="Dotum" panose="020B0600000101010101" pitchFamily="34" charset="-127"/>
                            <a:cs typeface="Times New Roman" panose="02020603050405020304" pitchFamily="18" charset="0"/>
                          </a:rPr>
                          <m:t>2</m:t>
                        </m:r>
                      </m:sup>
                    </m:sSup>
                  </m:oMath>
                </a14:m>
                <a:r>
                  <a:rPr lang="en-US" sz="1900">
                    <a:effectLst/>
                    <a:latin typeface="+mn-lt"/>
                    <a:ea typeface="Dotum" panose="020B0600000101010101" pitchFamily="34" charset="-127"/>
                    <a:cs typeface="Times New Roman" panose="02020603050405020304" pitchFamily="18" charset="0"/>
                  </a:rPr>
                  <a:t>.</a:t>
                </a:r>
                <a:endParaRPr lang="en-US" sz="1900">
                  <a:effectLst/>
                  <a:latin typeface="+mn-lt"/>
                  <a:ea typeface="Arial" panose="020B060402020202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3256058" y="971263"/>
                <a:ext cx="5530131" cy="3771930"/>
              </a:xfrm>
              <a:prstGeom prst="rect">
                <a:avLst/>
              </a:prstGeom>
              <a:blipFill>
                <a:blip r:embed="rId5"/>
                <a:stretch>
                  <a:fillRect l="-992" b="-1777"/>
                </a:stretch>
              </a:blipFill>
            </p:spPr>
            <p:txBody>
              <a:bodyPr/>
              <a:lstStyle/>
              <a:p>
                <a:r>
                  <a:rPr lang="en-US">
                    <a:noFill/>
                  </a:rPr>
                  <a:t> </a:t>
                </a:r>
              </a:p>
            </p:txBody>
          </p:sp>
        </mc:Fallback>
      </mc:AlternateContent>
      <p:pic>
        <p:nvPicPr>
          <p:cNvPr id="4" name="Picture 3"/>
          <p:cNvPicPr>
            <a:picLocks noChangeAspect="1"/>
          </p:cNvPicPr>
          <p:nvPr/>
        </p:nvPicPr>
        <p:blipFill>
          <a:blip r:embed="rId6"/>
          <a:stretch>
            <a:fillRect/>
          </a:stretch>
        </p:blipFill>
        <p:spPr>
          <a:xfrm>
            <a:off x="270914" y="4479965"/>
            <a:ext cx="669183" cy="526455"/>
          </a:xfrm>
          <a:prstGeom prst="rect">
            <a:avLst/>
          </a:prstGeom>
        </p:spPr>
      </p:pic>
      <p:pic>
        <p:nvPicPr>
          <p:cNvPr id="5" name="Picture 4"/>
          <p:cNvPicPr>
            <a:picLocks noChangeAspect="1"/>
          </p:cNvPicPr>
          <p:nvPr/>
        </p:nvPicPr>
        <p:blipFill>
          <a:blip r:embed="rId7"/>
          <a:stretch>
            <a:fillRect/>
          </a:stretch>
        </p:blipFill>
        <p:spPr>
          <a:xfrm rot="13820229">
            <a:off x="7996045" y="-18943"/>
            <a:ext cx="742439" cy="857248"/>
          </a:xfrm>
          <a:prstGeom prst="rect">
            <a:avLst/>
          </a:prstGeom>
        </p:spPr>
      </p:pic>
    </p:spTree>
    <p:extLst>
      <p:ext uri="{BB962C8B-B14F-4D97-AF65-F5344CB8AC3E}">
        <p14:creationId xmlns:p14="http://schemas.microsoft.com/office/powerpoint/2010/main" val="13778646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500"/>
                                        <p:tgtEl>
                                          <p:spTgt spid="2">
                                            <p:txEl>
                                              <p:pRg st="1" end="1"/>
                                            </p:txEl>
                                          </p:spTgt>
                                        </p:tgtEl>
                                      </p:cBhvr>
                                    </p:animEffect>
                                    <p:anim calcmode="lin" valueType="num">
                                      <p:cBhvr>
                                        <p:cTn id="2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2">
                                            <p:txEl>
                                              <p:pRg st="1" end="1"/>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fade">
                                      <p:cBhvr>
                                        <p:cTn id="27" dur="500"/>
                                        <p:tgtEl>
                                          <p:spTgt spid="2">
                                            <p:txEl>
                                              <p:pRg st="2" end="2"/>
                                            </p:txEl>
                                          </p:spTgt>
                                        </p:tgtEl>
                                      </p:cBhvr>
                                    </p:animEffect>
                                    <p:anim calcmode="lin" valueType="num">
                                      <p:cBhvr>
                                        <p:cTn id="28"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9"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
                                            <p:txEl>
                                              <p:pRg st="3" end="3"/>
                                            </p:txEl>
                                          </p:spTgt>
                                        </p:tgtEl>
                                        <p:attrNameLst>
                                          <p:attrName>style.visibility</p:attrName>
                                        </p:attrNameLst>
                                      </p:cBhvr>
                                      <p:to>
                                        <p:strVal val="visible"/>
                                      </p:to>
                                    </p:set>
                                    <p:animEffect transition="in" filter="wipe(down)">
                                      <p:cBhvr>
                                        <p:cTn id="34" dur="500"/>
                                        <p:tgtEl>
                                          <p:spTgt spid="2">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animEffect transition="in" filter="wipe(left)">
                                      <p:cBhvr>
                                        <p:cTn id="39" dur="500"/>
                                        <p:tgtEl>
                                          <p:spTgt spid="2">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
                                            <p:txEl>
                                              <p:pRg st="5" end="5"/>
                                            </p:txEl>
                                          </p:spTgt>
                                        </p:tgtEl>
                                        <p:attrNameLst>
                                          <p:attrName>style.visibility</p:attrName>
                                        </p:attrNameLst>
                                      </p:cBhvr>
                                      <p:to>
                                        <p:strVal val="visible"/>
                                      </p:to>
                                    </p:set>
                                    <p:animEffect transition="in" filter="barn(inVertical)">
                                      <p:cBhvr>
                                        <p:cTn id="44"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grpSp>
        <p:nvGrpSpPr>
          <p:cNvPr id="5" name="Group 4"/>
          <p:cNvGrpSpPr/>
          <p:nvPr/>
        </p:nvGrpSpPr>
        <p:grpSpPr>
          <a:xfrm>
            <a:off x="687788" y="924761"/>
            <a:ext cx="7756498" cy="1776838"/>
            <a:chOff x="457200" y="910704"/>
            <a:chExt cx="7889355" cy="3033143"/>
          </a:xfrm>
        </p:grpSpPr>
        <p:sp>
          <p:nvSpPr>
            <p:cNvPr id="3" name="Rounded Rectangular Callout 2"/>
            <p:cNvSpPr/>
            <p:nvPr/>
          </p:nvSpPr>
          <p:spPr>
            <a:xfrm>
              <a:off x="457200" y="910704"/>
              <a:ext cx="7889355" cy="3033143"/>
            </a:xfrm>
            <a:prstGeom prst="wedgeRoundRectCallout">
              <a:avLst>
                <a:gd name="adj1" fmla="val -20218"/>
                <a:gd name="adj2" fmla="val 49523"/>
                <a:gd name="adj3" fmla="val 16667"/>
              </a:avLst>
            </a:prstGeom>
            <a:solidFill>
              <a:schemeClr val="accent1">
                <a:lumMod val="20000"/>
                <a:lumOff val="80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Rectangle 17"/>
            <p:cNvSpPr/>
            <p:nvPr/>
          </p:nvSpPr>
          <p:spPr>
            <a:xfrm>
              <a:off x="762194" y="988163"/>
              <a:ext cx="7416851" cy="1629998"/>
            </a:xfrm>
            <a:prstGeom prst="rect">
              <a:avLst/>
            </a:prstGeom>
          </p:spPr>
          <p:txBody>
            <a:bodyPr wrap="square">
              <a:spAutoFit/>
            </a:bodyPr>
            <a:lstStyle/>
            <a:p>
              <a:pPr marL="342900" indent="-342900" algn="just">
                <a:lnSpc>
                  <a:spcPct val="150000"/>
                </a:lnSpc>
                <a:spcBef>
                  <a:spcPts val="300"/>
                </a:spcBef>
                <a:spcAft>
                  <a:spcPts val="300"/>
                </a:spcAft>
                <a:buClr>
                  <a:schemeClr val="accent3">
                    <a:lumMod val="50000"/>
                  </a:schemeClr>
                </a:buClr>
                <a:buFont typeface="Wingdings" panose="05000000000000000000" pitchFamily="2" charset="2"/>
                <a:buChar char="Ø"/>
              </a:pPr>
              <a:r>
                <a:rPr lang="vi-VN" sz="2200" b="1">
                  <a:solidFill>
                    <a:schemeClr val="accent3">
                      <a:lumMod val="50000"/>
                    </a:schemeClr>
                  </a:solidFill>
                  <a:latin typeface="+mn-lt"/>
                  <a:ea typeface="Calibri" panose="020F0502020204030204" pitchFamily="34" charset="0"/>
                </a:rPr>
                <a:t>Định lí Pythagore</a:t>
              </a:r>
            </a:p>
            <a:p>
              <a:pPr algn="just">
                <a:lnSpc>
                  <a:spcPct val="150000"/>
                </a:lnSpc>
                <a:spcBef>
                  <a:spcPts val="300"/>
                </a:spcBef>
                <a:spcAft>
                  <a:spcPts val="300"/>
                </a:spcAft>
              </a:pPr>
              <a:r>
                <a:rPr lang="vi-VN" sz="2200">
                  <a:latin typeface="+mn-lt"/>
                  <a:ea typeface="Calibri" panose="020F0502020204030204" pitchFamily="34" charset="0"/>
                </a:rPr>
                <a:t>Trong một tam giác vuông, bình phương cạnh huyền bằng tổng các bình phương của hai cạnh góc vuông.</a:t>
              </a:r>
            </a:p>
          </p:txBody>
        </p:sp>
      </p:grpSp>
      <p:pic>
        <p:nvPicPr>
          <p:cNvPr id="2" name="Picture 1"/>
          <p:cNvPicPr>
            <a:picLocks noChangeAspect="1"/>
          </p:cNvPicPr>
          <p:nvPr/>
        </p:nvPicPr>
        <p:blipFill>
          <a:blip r:embed="rId3"/>
          <a:stretch>
            <a:fillRect/>
          </a:stretch>
        </p:blipFill>
        <p:spPr>
          <a:xfrm>
            <a:off x="7731200" y="3427012"/>
            <a:ext cx="890059" cy="1327712"/>
          </a:xfrm>
          <a:prstGeom prst="rect">
            <a:avLst/>
          </a:prstGeom>
        </p:spPr>
      </p:pic>
      <p:pic>
        <p:nvPicPr>
          <p:cNvPr id="7" name="Picture 6"/>
          <p:cNvPicPr>
            <a:picLocks noChangeAspect="1"/>
          </p:cNvPicPr>
          <p:nvPr/>
        </p:nvPicPr>
        <p:blipFill>
          <a:blip r:embed="rId4"/>
          <a:stretch>
            <a:fillRect/>
          </a:stretch>
        </p:blipFill>
        <p:spPr>
          <a:xfrm>
            <a:off x="7657106" y="613795"/>
            <a:ext cx="869525" cy="701442"/>
          </a:xfrm>
          <a:prstGeom prst="rect">
            <a:avLst/>
          </a:prstGeom>
        </p:spPr>
      </p:pic>
      <mc:AlternateContent xmlns:mc="http://schemas.openxmlformats.org/markup-compatibility/2006">
        <mc:Choice xmlns:a14="http://schemas.microsoft.com/office/drawing/2010/main" Requires="a14">
          <p:graphicFrame>
            <p:nvGraphicFramePr>
              <p:cNvPr id="4" name="Table 3"/>
              <p:cNvGraphicFramePr>
                <a:graphicFrameLocks noGrp="1"/>
              </p:cNvGraphicFramePr>
              <p:nvPr>
                <p:extLst>
                  <p:ext uri="{D42A27DB-BD31-4B8C-83A1-F6EECF244321}">
                    <p14:modId xmlns:p14="http://schemas.microsoft.com/office/powerpoint/2010/main" val="4253566678"/>
                  </p:ext>
                </p:extLst>
              </p:nvPr>
            </p:nvGraphicFramePr>
            <p:xfrm>
              <a:off x="1381869" y="3212431"/>
              <a:ext cx="3184168" cy="1115080"/>
            </p:xfrm>
            <a:graphic>
              <a:graphicData uri="http://schemas.openxmlformats.org/drawingml/2006/table">
                <a:tbl>
                  <a:tblPr firstRow="1" firstCol="1" bandRow="1"/>
                  <a:tblGrid>
                    <a:gridCol w="794576">
                      <a:extLst>
                        <a:ext uri="{9D8B030D-6E8A-4147-A177-3AD203B41FA5}">
                          <a16:colId xmlns:a16="http://schemas.microsoft.com/office/drawing/2014/main" val="3509545832"/>
                        </a:ext>
                      </a:extLst>
                    </a:gridCol>
                    <a:gridCol w="2389592">
                      <a:extLst>
                        <a:ext uri="{9D8B030D-6E8A-4147-A177-3AD203B41FA5}">
                          <a16:colId xmlns:a16="http://schemas.microsoft.com/office/drawing/2014/main" val="442840815"/>
                        </a:ext>
                      </a:extLst>
                    </a:gridCol>
                  </a:tblGrid>
                  <a:tr h="606756">
                    <a:tc>
                      <a:txBody>
                        <a:bodyPr/>
                        <a:lstStyle/>
                        <a:p>
                          <a:pPr algn="just">
                            <a:lnSpc>
                              <a:spcPct val="150000"/>
                            </a:lnSpc>
                            <a:spcBef>
                              <a:spcPts val="600"/>
                            </a:spcBef>
                            <a:spcAft>
                              <a:spcPts val="600"/>
                            </a:spcAft>
                          </a:pPr>
                          <a:r>
                            <a:rPr lang="en-US" sz="2000">
                              <a:effectLst/>
                              <a:latin typeface="+mn-lt"/>
                              <a:ea typeface="Dotum" panose="020B0600000101010101" pitchFamily="34" charset="-127"/>
                              <a:cs typeface="Times New Roman" panose="02020603050405020304" pitchFamily="18" charset="0"/>
                            </a:rPr>
                            <a:t>GT</a:t>
                          </a:r>
                          <a:endParaRPr lang="en-US" sz="2000">
                            <a:effectLst/>
                            <a:latin typeface="+mn-lt"/>
                            <a:ea typeface="Arial" panose="020B060402020202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m:t>
                              </m:r>
                              <m:r>
                                <a:rPr lang="en-US" sz="2000" i="1">
                                  <a:effectLst/>
                                  <a:latin typeface="+mn-lt"/>
                                  <a:ea typeface="Dotum" panose="020B0600000101010101" pitchFamily="34" charset="-127"/>
                                  <a:cs typeface="Times New Roman" panose="02020603050405020304" pitchFamily="18" charset="0"/>
                                </a:rPr>
                                <m:t>𝐴𝐵𝐶</m:t>
                              </m:r>
                            </m:oMath>
                          </a14:m>
                          <a:r>
                            <a:rPr lang="en-US" sz="2000">
                              <a:effectLst/>
                              <a:latin typeface="+mn-lt"/>
                              <a:ea typeface="Dotum" panose="020B0600000101010101" pitchFamily="34" charset="-127"/>
                              <a:cs typeface="Times New Roman" panose="02020603050405020304" pitchFamily="18" charset="0"/>
                            </a:rPr>
                            <a:t> , </a:t>
                          </a:r>
                          <a14:m>
                            <m:oMath xmlns:m="http://schemas.openxmlformats.org/officeDocument/2006/math">
                              <m:acc>
                                <m:accPr>
                                  <m:chr m:val="̂"/>
                                  <m:ctrlPr>
                                    <a:rPr lang="en-US" sz="2000" i="1">
                                      <a:effectLst/>
                                      <a:latin typeface="+mn-lt"/>
                                      <a:ea typeface="Dotum" panose="020B0600000101010101" pitchFamily="34" charset="-127"/>
                                      <a:cs typeface="Times New Roman" panose="02020603050405020304" pitchFamily="18" charset="0"/>
                                    </a:rPr>
                                  </m:ctrlPr>
                                </m:accPr>
                                <m:e>
                                  <m:r>
                                    <a:rPr lang="en-US" sz="2000" i="1">
                                      <a:effectLst/>
                                      <a:latin typeface="+mn-lt"/>
                                      <a:ea typeface="Dotum" panose="020B0600000101010101" pitchFamily="34" charset="-127"/>
                                      <a:cs typeface="Times New Roman" panose="02020603050405020304" pitchFamily="18" charset="0"/>
                                    </a:rPr>
                                    <m:t>𝐴</m:t>
                                  </m:r>
                                </m:e>
                              </m:acc>
                              <m:r>
                                <a:rPr lang="en-US" sz="2000" i="1">
                                  <a:effectLst/>
                                  <a:latin typeface="+mn-lt"/>
                                  <a:ea typeface="Dotum" panose="020B0600000101010101" pitchFamily="34" charset="-127"/>
                                  <a:cs typeface="Times New Roman" panose="02020603050405020304" pitchFamily="18" charset="0"/>
                                </a:rPr>
                                <m:t>=</m:t>
                              </m:r>
                              <m:sSup>
                                <m:sSupPr>
                                  <m:ctrlPr>
                                    <a:rPr lang="en-US" sz="2000" i="1">
                                      <a:effectLst/>
                                      <a:latin typeface="+mn-lt"/>
                                      <a:ea typeface="Dotum" panose="020B0600000101010101" pitchFamily="34" charset="-127"/>
                                      <a:cs typeface="Times New Roman" panose="02020603050405020304" pitchFamily="18" charset="0"/>
                                    </a:rPr>
                                  </m:ctrlPr>
                                </m:sSupPr>
                                <m:e>
                                  <m:r>
                                    <a:rPr lang="en-US" sz="2000" i="1">
                                      <a:effectLst/>
                                      <a:latin typeface="+mn-lt"/>
                                      <a:ea typeface="Dotum" panose="020B0600000101010101" pitchFamily="34" charset="-127"/>
                                      <a:cs typeface="Times New Roman" panose="02020603050405020304" pitchFamily="18" charset="0"/>
                                    </a:rPr>
                                    <m:t>90</m:t>
                                  </m:r>
                                </m:e>
                                <m:sup>
                                  <m:r>
                                    <a:rPr lang="en-US" sz="2000" i="1">
                                      <a:effectLst/>
                                      <a:latin typeface="+mn-lt"/>
                                      <a:ea typeface="Dotum" panose="020B0600000101010101" pitchFamily="34" charset="-127"/>
                                      <a:cs typeface="Times New Roman" panose="02020603050405020304" pitchFamily="18" charset="0"/>
                                    </a:rPr>
                                    <m:t>𝑜</m:t>
                                  </m:r>
                                </m:sup>
                              </m:sSup>
                            </m:oMath>
                          </a14:m>
                          <a:endParaRPr lang="en-US" sz="2000">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6714528"/>
                      </a:ext>
                    </a:extLst>
                  </a:tr>
                  <a:tr h="508324">
                    <a:tc>
                      <a:txBody>
                        <a:bodyPr/>
                        <a:lstStyle/>
                        <a:p>
                          <a:pPr algn="just">
                            <a:lnSpc>
                              <a:spcPct val="150000"/>
                            </a:lnSpc>
                            <a:spcBef>
                              <a:spcPts val="600"/>
                            </a:spcBef>
                            <a:spcAft>
                              <a:spcPts val="600"/>
                            </a:spcAft>
                          </a:pPr>
                          <a:r>
                            <a:rPr lang="en-US" sz="2000">
                              <a:effectLst/>
                              <a:latin typeface="+mn-lt"/>
                              <a:ea typeface="Dotum" panose="020B0600000101010101" pitchFamily="34" charset="-127"/>
                              <a:cs typeface="Times New Roman" panose="02020603050405020304" pitchFamily="18" charset="0"/>
                            </a:rPr>
                            <a:t>KL</a:t>
                          </a:r>
                          <a:endParaRPr lang="en-US" sz="2000">
                            <a:effectLst/>
                            <a:latin typeface="+mn-lt"/>
                            <a:ea typeface="Arial" panose="020B060402020202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Bef>
                              <a:spcPts val="600"/>
                            </a:spcBef>
                            <a:spcAft>
                              <a:spcPts val="600"/>
                            </a:spcAft>
                          </a:pP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𝐵</m:t>
                              </m:r>
                              <m:sSup>
                                <m:sSupPr>
                                  <m:ctrlPr>
                                    <a:rPr lang="en-US" sz="2000" i="1">
                                      <a:effectLst/>
                                      <a:latin typeface="+mn-lt"/>
                                      <a:ea typeface="Dotum" panose="020B0600000101010101" pitchFamily="34" charset="-127"/>
                                      <a:cs typeface="Times New Roman" panose="02020603050405020304" pitchFamily="18" charset="0"/>
                                    </a:rPr>
                                  </m:ctrlPr>
                                </m:sSupPr>
                                <m:e>
                                  <m:r>
                                    <a:rPr lang="en-US" sz="2000" i="1">
                                      <a:effectLst/>
                                      <a:latin typeface="+mn-lt"/>
                                      <a:ea typeface="Dotum" panose="020B0600000101010101" pitchFamily="34" charset="-127"/>
                                      <a:cs typeface="Times New Roman" panose="02020603050405020304" pitchFamily="18" charset="0"/>
                                    </a:rPr>
                                    <m:t>𝐶</m:t>
                                  </m:r>
                                </m:e>
                                <m:sup>
                                  <m:r>
                                    <a:rPr lang="en-US" sz="2000" i="1">
                                      <a:effectLst/>
                                      <a:latin typeface="+mn-lt"/>
                                      <a:ea typeface="Dotum" panose="020B0600000101010101" pitchFamily="34" charset="-127"/>
                                      <a:cs typeface="Times New Roman" panose="02020603050405020304" pitchFamily="18" charset="0"/>
                                    </a:rPr>
                                    <m:t>2</m:t>
                                  </m:r>
                                </m:sup>
                              </m:sSup>
                              <m:r>
                                <a:rPr lang="en-US" sz="2000" i="1">
                                  <a:effectLst/>
                                  <a:latin typeface="+mn-lt"/>
                                  <a:ea typeface="Dotum" panose="020B0600000101010101" pitchFamily="34" charset="-127"/>
                                  <a:cs typeface="Times New Roman" panose="02020603050405020304" pitchFamily="18" charset="0"/>
                                </a:rPr>
                                <m:t>=</m:t>
                              </m:r>
                              <m:r>
                                <a:rPr lang="en-US" sz="2000" i="1">
                                  <a:effectLst/>
                                  <a:latin typeface="+mn-lt"/>
                                  <a:ea typeface="Dotum" panose="020B0600000101010101" pitchFamily="34" charset="-127"/>
                                  <a:cs typeface="Times New Roman" panose="02020603050405020304" pitchFamily="18" charset="0"/>
                                </a:rPr>
                                <m:t>𝐴</m:t>
                              </m:r>
                              <m:sSup>
                                <m:sSupPr>
                                  <m:ctrlPr>
                                    <a:rPr lang="en-US" sz="2000" i="1">
                                      <a:effectLst/>
                                      <a:latin typeface="+mn-lt"/>
                                      <a:ea typeface="Dotum" panose="020B0600000101010101" pitchFamily="34" charset="-127"/>
                                      <a:cs typeface="Times New Roman" panose="02020603050405020304" pitchFamily="18" charset="0"/>
                                    </a:rPr>
                                  </m:ctrlPr>
                                </m:sSupPr>
                                <m:e>
                                  <m:r>
                                    <a:rPr lang="en-US" sz="2000" i="1">
                                      <a:effectLst/>
                                      <a:latin typeface="+mn-lt"/>
                                      <a:ea typeface="Dotum" panose="020B0600000101010101" pitchFamily="34" charset="-127"/>
                                      <a:cs typeface="Times New Roman" panose="02020603050405020304" pitchFamily="18" charset="0"/>
                                    </a:rPr>
                                    <m:t>𝐵</m:t>
                                  </m:r>
                                </m:e>
                                <m:sup>
                                  <m:r>
                                    <a:rPr lang="en-US" sz="2000" i="1">
                                      <a:effectLst/>
                                      <a:latin typeface="+mn-lt"/>
                                      <a:ea typeface="Dotum" panose="020B0600000101010101" pitchFamily="34" charset="-127"/>
                                      <a:cs typeface="Times New Roman" panose="02020603050405020304" pitchFamily="18" charset="0"/>
                                    </a:rPr>
                                    <m:t>2</m:t>
                                  </m:r>
                                </m:sup>
                              </m:sSup>
                              <m:r>
                                <a:rPr lang="en-US" sz="2000" i="1">
                                  <a:effectLst/>
                                  <a:latin typeface="+mn-lt"/>
                                  <a:ea typeface="Dotum" panose="020B0600000101010101" pitchFamily="34" charset="-127"/>
                                  <a:cs typeface="Times New Roman" panose="02020603050405020304" pitchFamily="18" charset="0"/>
                                </a:rPr>
                                <m:t>+</m:t>
                              </m:r>
                              <m:r>
                                <a:rPr lang="en-US" sz="2000" i="1">
                                  <a:effectLst/>
                                  <a:latin typeface="+mn-lt"/>
                                  <a:ea typeface="Dotum" panose="020B0600000101010101" pitchFamily="34" charset="-127"/>
                                  <a:cs typeface="Times New Roman" panose="02020603050405020304" pitchFamily="18" charset="0"/>
                                </a:rPr>
                                <m:t>𝐴</m:t>
                              </m:r>
                              <m:sSup>
                                <m:sSupPr>
                                  <m:ctrlPr>
                                    <a:rPr lang="en-US" sz="2000" i="1">
                                      <a:effectLst/>
                                      <a:latin typeface="+mn-lt"/>
                                      <a:ea typeface="Dotum" panose="020B0600000101010101" pitchFamily="34" charset="-127"/>
                                      <a:cs typeface="Times New Roman" panose="02020603050405020304" pitchFamily="18" charset="0"/>
                                    </a:rPr>
                                  </m:ctrlPr>
                                </m:sSupPr>
                                <m:e>
                                  <m:r>
                                    <a:rPr lang="en-US" sz="2000" i="1">
                                      <a:effectLst/>
                                      <a:latin typeface="+mn-lt"/>
                                      <a:ea typeface="Dotum" panose="020B0600000101010101" pitchFamily="34" charset="-127"/>
                                      <a:cs typeface="Times New Roman" panose="02020603050405020304" pitchFamily="18" charset="0"/>
                                    </a:rPr>
                                    <m:t>𝐶</m:t>
                                  </m:r>
                                </m:e>
                                <m:sup>
                                  <m:r>
                                    <a:rPr lang="en-US" sz="2000" i="1">
                                      <a:effectLst/>
                                      <a:latin typeface="+mn-lt"/>
                                      <a:ea typeface="Dotum" panose="020B0600000101010101" pitchFamily="34" charset="-127"/>
                                      <a:cs typeface="Times New Roman" panose="02020603050405020304" pitchFamily="18" charset="0"/>
                                    </a:rPr>
                                    <m:t>2</m:t>
                                  </m:r>
                                </m:sup>
                              </m:sSup>
                            </m:oMath>
                          </a14:m>
                          <a:r>
                            <a:rPr lang="en-US" sz="2000">
                              <a:effectLst/>
                              <a:latin typeface="+mn-lt"/>
                              <a:ea typeface="Dotum" panose="020B0600000101010101" pitchFamily="34" charset="-127"/>
                              <a:cs typeface="Times New Roman" panose="02020603050405020304" pitchFamily="18" charset="0"/>
                            </a:rPr>
                            <a:t> </a:t>
                          </a:r>
                          <a:endParaRPr lang="en-US" sz="2000">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287373802"/>
                      </a:ext>
                    </a:extLst>
                  </a:tr>
                </a:tbl>
              </a:graphicData>
            </a:graphic>
          </p:graphicFrame>
        </mc:Choice>
        <mc:Fallback>
          <p:graphicFrame>
            <p:nvGraphicFramePr>
              <p:cNvPr id="4" name="Table 3"/>
              <p:cNvGraphicFramePr>
                <a:graphicFrameLocks noGrp="1"/>
              </p:cNvGraphicFramePr>
              <p:nvPr>
                <p:extLst>
                  <p:ext uri="{D42A27DB-BD31-4B8C-83A1-F6EECF244321}">
                    <p14:modId xmlns:p14="http://schemas.microsoft.com/office/powerpoint/2010/main" val="4253566678"/>
                  </p:ext>
                </p:extLst>
              </p:nvPr>
            </p:nvGraphicFramePr>
            <p:xfrm>
              <a:off x="1381869" y="3212431"/>
              <a:ext cx="3184168" cy="1115080"/>
            </p:xfrm>
            <a:graphic>
              <a:graphicData uri="http://schemas.openxmlformats.org/drawingml/2006/table">
                <a:tbl>
                  <a:tblPr firstRow="1" firstCol="1" bandRow="1"/>
                  <a:tblGrid>
                    <a:gridCol w="794576">
                      <a:extLst>
                        <a:ext uri="{9D8B030D-6E8A-4147-A177-3AD203B41FA5}">
                          <a16:colId xmlns:a16="http://schemas.microsoft.com/office/drawing/2014/main" val="3509545832"/>
                        </a:ext>
                      </a:extLst>
                    </a:gridCol>
                    <a:gridCol w="2389592">
                      <a:extLst>
                        <a:ext uri="{9D8B030D-6E8A-4147-A177-3AD203B41FA5}">
                          <a16:colId xmlns:a16="http://schemas.microsoft.com/office/drawing/2014/main" val="442840815"/>
                        </a:ext>
                      </a:extLst>
                    </a:gridCol>
                  </a:tblGrid>
                  <a:tr h="606756">
                    <a:tc>
                      <a:txBody>
                        <a:bodyPr/>
                        <a:lstStyle/>
                        <a:p>
                          <a:pPr algn="just">
                            <a:lnSpc>
                              <a:spcPct val="150000"/>
                            </a:lnSpc>
                            <a:spcBef>
                              <a:spcPts val="600"/>
                            </a:spcBef>
                            <a:spcAft>
                              <a:spcPts val="600"/>
                            </a:spcAft>
                          </a:pPr>
                          <a:r>
                            <a:rPr lang="en-US" sz="2000">
                              <a:effectLst/>
                              <a:latin typeface="+mn-lt"/>
                              <a:ea typeface="Dotum" panose="020B0600000101010101" pitchFamily="34" charset="-127"/>
                              <a:cs typeface="Times New Roman" panose="02020603050405020304" pitchFamily="18" charset="0"/>
                            </a:rPr>
                            <a:t>GT</a:t>
                          </a:r>
                          <a:endParaRPr lang="en-US" sz="2000">
                            <a:effectLst/>
                            <a:latin typeface="+mn-lt"/>
                            <a:ea typeface="Arial" panose="020B060402020202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5"/>
                          <a:stretch>
                            <a:fillRect l="-33333" r="-254" b="-92000"/>
                          </a:stretch>
                        </a:blipFill>
                      </a:tcPr>
                    </a:tc>
                    <a:extLst>
                      <a:ext uri="{0D108BD9-81ED-4DB2-BD59-A6C34878D82A}">
                        <a16:rowId xmlns:a16="http://schemas.microsoft.com/office/drawing/2014/main" val="4066714528"/>
                      </a:ext>
                    </a:extLst>
                  </a:tr>
                  <a:tr h="508324">
                    <a:tc>
                      <a:txBody>
                        <a:bodyPr/>
                        <a:lstStyle/>
                        <a:p>
                          <a:pPr algn="just">
                            <a:lnSpc>
                              <a:spcPct val="150000"/>
                            </a:lnSpc>
                            <a:spcBef>
                              <a:spcPts val="600"/>
                            </a:spcBef>
                            <a:spcAft>
                              <a:spcPts val="600"/>
                            </a:spcAft>
                          </a:pPr>
                          <a:r>
                            <a:rPr lang="en-US" sz="2000">
                              <a:effectLst/>
                              <a:latin typeface="+mn-lt"/>
                              <a:ea typeface="Dotum" panose="020B0600000101010101" pitchFamily="34" charset="-127"/>
                              <a:cs typeface="Times New Roman" panose="02020603050405020304" pitchFamily="18" charset="0"/>
                            </a:rPr>
                            <a:t>KL</a:t>
                          </a:r>
                          <a:endParaRPr lang="en-US" sz="2000">
                            <a:effectLst/>
                            <a:latin typeface="+mn-lt"/>
                            <a:ea typeface="Arial" panose="020B060402020202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blipFill>
                          <a:blip r:embed="rId5"/>
                          <a:stretch>
                            <a:fillRect l="-33333" t="-119048" r="-254" b="-9524"/>
                          </a:stretch>
                        </a:blipFill>
                      </a:tcPr>
                    </a:tc>
                    <a:extLst>
                      <a:ext uri="{0D108BD9-81ED-4DB2-BD59-A6C34878D82A}">
                        <a16:rowId xmlns:a16="http://schemas.microsoft.com/office/drawing/2014/main" val="1287373802"/>
                      </a:ext>
                    </a:extLst>
                  </a:tr>
                </a:tbl>
              </a:graphicData>
            </a:graphic>
          </p:graphicFrame>
        </mc:Fallback>
      </mc:AlternateContent>
      <p:pic>
        <p:nvPicPr>
          <p:cNvPr id="21" name="Picture 20"/>
          <p:cNvPicPr>
            <a:picLocks noChangeAspect="1"/>
          </p:cNvPicPr>
          <p:nvPr/>
        </p:nvPicPr>
        <p:blipFill>
          <a:blip r:embed="rId6"/>
          <a:stretch>
            <a:fillRect/>
          </a:stretch>
        </p:blipFill>
        <p:spPr>
          <a:xfrm>
            <a:off x="4866199" y="2996663"/>
            <a:ext cx="2645526" cy="15466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rammar Subject for Elementary - 4th Grade: Ordering Adjectives by Slidesgo">
  <a:themeElements>
    <a:clrScheme name="Simple Light">
      <a:dk1>
        <a:srgbClr val="191919"/>
      </a:dk1>
      <a:lt1>
        <a:srgbClr val="FFFFFF"/>
      </a:lt1>
      <a:dk2>
        <a:srgbClr val="EB9B2E"/>
      </a:dk2>
      <a:lt2>
        <a:srgbClr val="FCB5A8"/>
      </a:lt2>
      <a:accent1>
        <a:srgbClr val="FD9889"/>
      </a:accent1>
      <a:accent2>
        <a:srgbClr val="A0E5EF"/>
      </a:accent2>
      <a:accent3>
        <a:srgbClr val="4FBED2"/>
      </a:accent3>
      <a:accent4>
        <a:srgbClr val="D67634"/>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1766</TotalTime>
  <Words>2048</Words>
  <PresentationFormat>On-screen Show (16:9)</PresentationFormat>
  <Paragraphs>243</Paragraphs>
  <Slides>46</Slides>
  <Notes>45</Notes>
  <HiddenSlides>0</HiddenSlides>
  <MMClips>0</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46</vt:i4>
      </vt:variant>
    </vt:vector>
  </HeadingPairs>
  <TitlesOfParts>
    <vt:vector size="66" baseType="lpstr">
      <vt:lpstr>OpenSans</vt:lpstr>
      <vt:lpstr>Calibri Light</vt:lpstr>
      <vt:lpstr>MJXc-TeX-main-R</vt:lpstr>
      <vt:lpstr>Calibri</vt:lpstr>
      <vt:lpstr>Open Sans</vt:lpstr>
      <vt:lpstr>Wingdings</vt:lpstr>
      <vt:lpstr>Dotum</vt:lpstr>
      <vt:lpstr>Arial</vt:lpstr>
      <vt:lpstr>Poppins SemiBold</vt:lpstr>
      <vt:lpstr>Cambria Math</vt:lpstr>
      <vt:lpstr>Times New Roman</vt:lpstr>
      <vt:lpstr>Bellota Text</vt:lpstr>
      <vt:lpstr>Montserrat</vt:lpstr>
      <vt:lpstr>Maven Pro SemiBold</vt:lpstr>
      <vt:lpstr>DengXian</vt:lpstr>
      <vt:lpstr>Maven Pro ExtraBold</vt:lpstr>
      <vt:lpstr>DM Sans</vt:lpstr>
      <vt:lpstr>MJXc-TeX-math-I</vt:lpstr>
      <vt:lpstr>Grammar Subject for Elementary - 4th Grade: Ordering Adjectives by Slidesgo</vt:lpstr>
      <vt:lpstr>Office Theme</vt:lpstr>
      <vt:lpstr>CHÀO MỪNG CÁC EM  ĐẾN VỚI TIẾT HỌC HÔM NAY!</vt:lpstr>
      <vt:lpstr>PowerPoint Presentation</vt:lpstr>
      <vt:lpstr>CHƯƠNG IX. TAM GIÁC ĐỒNG DẠNG</vt:lpstr>
      <vt:lpstr>PowerPoint Presentation</vt:lpstr>
      <vt:lpstr>I. ĐỊNH LÍ PYTHAGORE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ỨNG DỤNG CỦA ĐỊNH LÍ PYTHAGORE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modified xsi:type="dcterms:W3CDTF">2023-10-31T08:37:51Z</dcterms:modified>
</cp:coreProperties>
</file>