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433" r:id="rId5"/>
    <p:sldId id="346" r:id="rId6"/>
    <p:sldId id="411" r:id="rId7"/>
    <p:sldId id="426" r:id="rId8"/>
    <p:sldId id="427" r:id="rId9"/>
    <p:sldId id="432" r:id="rId10"/>
    <p:sldId id="434" r:id="rId11"/>
    <p:sldId id="435" r:id="rId12"/>
    <p:sldId id="438" r:id="rId13"/>
    <p:sldId id="437" r:id="rId14"/>
    <p:sldId id="436" r:id="rId15"/>
    <p:sldId id="445" r:id="rId16"/>
    <p:sldId id="444" r:id="rId17"/>
    <p:sldId id="442" r:id="rId18"/>
    <p:sldId id="446" r:id="rId19"/>
    <p:sldId id="443" r:id="rId20"/>
    <p:sldId id="441" r:id="rId21"/>
    <p:sldId id="447" r:id="rId22"/>
    <p:sldId id="439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433"/>
            <p14:sldId id="346"/>
            <p14:sldId id="411"/>
            <p14:sldId id="426"/>
            <p14:sldId id="427"/>
            <p14:sldId id="432"/>
            <p14:sldId id="434"/>
            <p14:sldId id="435"/>
            <p14:sldId id="438"/>
            <p14:sldId id="437"/>
            <p14:sldId id="436"/>
            <p14:sldId id="445"/>
            <p14:sldId id="444"/>
            <p14:sldId id="442"/>
            <p14:sldId id="446"/>
            <p14:sldId id="443"/>
            <p14:sldId id="441"/>
            <p14:sldId id="447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B45608"/>
    <a:srgbClr val="D5D3C5"/>
    <a:srgbClr val="660033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6686" autoAdjust="0"/>
  </p:normalViewPr>
  <p:slideViewPr>
    <p:cSldViewPr>
      <p:cViewPr varScale="1">
        <p:scale>
          <a:sx n="114" d="100"/>
          <a:sy n="114" d="100"/>
        </p:scale>
        <p:origin x="70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e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Relationship Id="rId4" Type="http://schemas.openxmlformats.org/officeDocument/2006/relationships/image" Target="../media/image10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emf"/><Relationship Id="rId1" Type="http://schemas.openxmlformats.org/officeDocument/2006/relationships/image" Target="../media/image10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emf"/><Relationship Id="rId4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65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90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90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224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7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4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11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0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6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34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32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0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6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10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32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1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2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8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8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65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21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07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36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5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4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3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80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4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5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85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6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4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9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4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66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50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16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07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1" cy="85725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1" cy="33944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40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914240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820" indent="-285700" algn="l" defTabSz="914240" rtl="0" eaLnBrk="1" latinLnBrk="0" hangingPunct="1">
        <a:spcBef>
          <a:spcPct val="20000"/>
        </a:spcBef>
        <a:buFont typeface="Arial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4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40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914240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820" indent="-285700" algn="l" defTabSz="914240" rtl="0" eaLnBrk="1" latinLnBrk="0" hangingPunct="1">
        <a:spcBef>
          <a:spcPct val="20000"/>
        </a:spcBef>
        <a:buFont typeface="Arial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40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914240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820" indent="-285700" algn="l" defTabSz="914240" rtl="0" eaLnBrk="1" latinLnBrk="0" hangingPunct="1">
        <a:spcBef>
          <a:spcPct val="20000"/>
        </a:spcBef>
        <a:buFont typeface="Arial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33.bin"/><Relationship Id="rId26" Type="http://schemas.openxmlformats.org/officeDocument/2006/relationships/image" Target="../media/image49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0.e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8.emf"/><Relationship Id="rId25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36.bin"/><Relationship Id="rId5" Type="http://schemas.openxmlformats.org/officeDocument/2006/relationships/image" Target="../media/image6.png"/><Relationship Id="rId15" Type="http://schemas.openxmlformats.org/officeDocument/2006/relationships/image" Target="../media/image67.emf"/><Relationship Id="rId23" Type="http://schemas.openxmlformats.org/officeDocument/2006/relationships/image" Target="../media/image71.e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69.wmf"/><Relationship Id="rId4" Type="http://schemas.openxmlformats.org/officeDocument/2006/relationships/image" Target="../media/image73.png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77.em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81.png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76.emf"/><Relationship Id="rId4" Type="http://schemas.openxmlformats.org/officeDocument/2006/relationships/image" Target="../media/image80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7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86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85.emf"/><Relationship Id="rId5" Type="http://schemas.openxmlformats.org/officeDocument/2006/relationships/image" Target="../media/image81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80.png"/><Relationship Id="rId9" Type="http://schemas.openxmlformats.org/officeDocument/2006/relationships/image" Target="../media/image84.wmf"/><Relationship Id="rId1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8.wmf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2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81.png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93.png"/><Relationship Id="rId4" Type="http://schemas.openxmlformats.org/officeDocument/2006/relationships/image" Target="../media/image80.png"/><Relationship Id="rId9" Type="http://schemas.openxmlformats.org/officeDocument/2006/relationships/image" Target="../media/image89.wmf"/><Relationship Id="rId14" Type="http://schemas.openxmlformats.org/officeDocument/2006/relationships/image" Target="../media/image9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97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96.wmf"/><Relationship Id="rId5" Type="http://schemas.openxmlformats.org/officeDocument/2006/relationships/image" Target="../media/image81.png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80.png"/><Relationship Id="rId9" Type="http://schemas.openxmlformats.org/officeDocument/2006/relationships/image" Target="../media/image95.emf"/><Relationship Id="rId14" Type="http://schemas.openxmlformats.org/officeDocument/2006/relationships/oleObject" Target="../embeddings/oleObject5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103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0.e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102.wmf"/><Relationship Id="rId5" Type="http://schemas.openxmlformats.org/officeDocument/2006/relationships/image" Target="../media/image81.png"/><Relationship Id="rId10" Type="http://schemas.openxmlformats.org/officeDocument/2006/relationships/oleObject" Target="../embeddings/oleObject58.bin"/><Relationship Id="rId4" Type="http://schemas.openxmlformats.org/officeDocument/2006/relationships/image" Target="../media/image80.png"/><Relationship Id="rId9" Type="http://schemas.openxmlformats.org/officeDocument/2006/relationships/image" Target="../media/image101.emf"/><Relationship Id="rId1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4.wmf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106.wmf"/><Relationship Id="rId5" Type="http://schemas.openxmlformats.org/officeDocument/2006/relationships/image" Target="../media/image81.png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80.png"/><Relationship Id="rId9" Type="http://schemas.openxmlformats.org/officeDocument/2006/relationships/image" Target="../media/image10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66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1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7.png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81.png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109.wmf"/><Relationship Id="rId4" Type="http://schemas.openxmlformats.org/officeDocument/2006/relationships/image" Target="../media/image80.png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1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7.wmf"/><Relationship Id="rId18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8.wmf"/><Relationship Id="rId10" Type="http://schemas.openxmlformats.org/officeDocument/2006/relationships/image" Target="../media/image24.png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5.wmf"/><Relationship Id="rId18" Type="http://schemas.openxmlformats.org/officeDocument/2006/relationships/image" Target="../media/image3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9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png"/><Relationship Id="rId11" Type="http://schemas.openxmlformats.org/officeDocument/2006/relationships/image" Target="../media/image44.wmf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46.png"/><Relationship Id="rId9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2.wmf"/><Relationship Id="rId18" Type="http://schemas.openxmlformats.org/officeDocument/2006/relationships/image" Target="../media/image5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png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56.png"/><Relationship Id="rId9" Type="http://schemas.openxmlformats.org/officeDocument/2006/relationships/image" Target="../media/image57.png"/><Relationship Id="rId1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png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49.png"/><Relationship Id="rId10" Type="http://schemas.openxmlformats.org/officeDocument/2006/relationships/image" Target="../media/image59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F0B472-055A-4785-A2C2-9E897032F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00826">
            <a:off x="1456939" y="1739031"/>
            <a:ext cx="3622387" cy="227963"/>
          </a:xfrm>
          <a:prstGeom prst="rect">
            <a:avLst/>
          </a:prstGeom>
        </p:spPr>
      </p:pic>
      <p:sp>
        <p:nvSpPr>
          <p:cNvPr id="10" name="Rounded Rectangle 89">
            <a:extLst>
              <a:ext uri="{FF2B5EF4-FFF2-40B4-BE49-F238E27FC236}">
                <a16:creationId xmlns:a16="http://schemas.microsoft.com/office/drawing/2014/main" id="{F4931D57-9402-40DA-9991-708BF0971274}"/>
              </a:ext>
            </a:extLst>
          </p:cNvPr>
          <p:cNvSpPr/>
          <p:nvPr/>
        </p:nvSpPr>
        <p:spPr>
          <a:xfrm>
            <a:off x="3505200" y="2157373"/>
            <a:ext cx="5105400" cy="795377"/>
          </a:xfrm>
          <a:prstGeom prst="roundRect">
            <a:avLst>
              <a:gd name="adj" fmla="val 4679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3E386-462A-4189-A6E6-95A3D28C0513}"/>
              </a:ext>
            </a:extLst>
          </p:cNvPr>
          <p:cNvSpPr txBox="1"/>
          <p:nvPr/>
        </p:nvSpPr>
        <p:spPr>
          <a:xfrm>
            <a:off x="3868282" y="1525342"/>
            <a:ext cx="4625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V</a:t>
            </a:r>
            <a:r>
              <a:rPr lang="en-US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2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 PHÁP TOẠ ĐỘ</a:t>
            </a:r>
            <a:r>
              <a:rPr lang="en-US" sz="12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2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KHÔNG GIAN.</a:t>
            </a:r>
            <a:endParaRPr lang="en-US" sz="1350" b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B2BF2D-1AA0-4284-AA6F-C2EAC6A60664}"/>
              </a:ext>
            </a:extLst>
          </p:cNvPr>
          <p:cNvSpPr txBox="1"/>
          <p:nvPr/>
        </p:nvSpPr>
        <p:spPr>
          <a:xfrm>
            <a:off x="4482669" y="2158775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0000500000000000000" pitchFamily="2" charset="0"/>
              </a:rPr>
              <a:t>CÔNG THỨC TÍNH GÓC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2125E-EA26-43D5-AE3F-7B75B66580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62" t="1" b="9834"/>
          <a:stretch/>
        </p:blipFill>
        <p:spPr>
          <a:xfrm>
            <a:off x="3856398" y="2468626"/>
            <a:ext cx="4547518" cy="369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EB64D-5EF2-49C5-8191-8740B56BB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4919" y="2099776"/>
            <a:ext cx="984901" cy="9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D2F4943-940D-4883-9101-4F86D6A8C7AB}"/>
              </a:ext>
            </a:extLst>
          </p:cNvPr>
          <p:cNvGrpSpPr/>
          <p:nvPr/>
        </p:nvGrpSpPr>
        <p:grpSpPr>
          <a:xfrm>
            <a:off x="-26196" y="16001"/>
            <a:ext cx="9237603" cy="972013"/>
            <a:chOff x="0" y="25676"/>
            <a:chExt cx="9237603" cy="972013"/>
          </a:xfrm>
        </p:grpSpPr>
        <p:sp>
          <p:nvSpPr>
            <p:cNvPr id="2" name="Rounded Rectangle 22">
              <a:extLst>
                <a:ext uri="{FF2B5EF4-FFF2-40B4-BE49-F238E27FC236}">
                  <a16:creationId xmlns:a16="http://schemas.microsoft.com/office/drawing/2014/main" id="{1E06EF9E-4343-4B99-B580-EAA413A80A54}"/>
                </a:ext>
              </a:extLst>
            </p:cNvPr>
            <p:cNvSpPr/>
            <p:nvPr/>
          </p:nvSpPr>
          <p:spPr>
            <a:xfrm>
              <a:off x="1125733" y="66034"/>
              <a:ext cx="7961380" cy="931655"/>
            </a:xfrm>
            <a:prstGeom prst="roundRect">
              <a:avLst>
                <a:gd name="adj" fmla="val 3662"/>
              </a:avLst>
            </a:prstGeom>
            <a:solidFill>
              <a:srgbClr val="D5D3C5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111083-702D-47AA-9AF9-FE9267912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5676"/>
              <a:ext cx="1118946" cy="97201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EB95F0-AA6C-4F48-BF77-BF20DFB3F611}"/>
                </a:ext>
              </a:extLst>
            </p:cNvPr>
            <p:cNvSpPr/>
            <p:nvPr/>
          </p:nvSpPr>
          <p:spPr>
            <a:xfrm>
              <a:off x="1134442" y="258741"/>
              <a:ext cx="81031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vi-VN" sz="2400" b="1"/>
                <a:t>Hãy trả lời câu hỏi được nêu ra trong tình huống mở đầu.</a:t>
              </a:r>
              <a:endParaRPr lang="en-US" sz="2400" b="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3DAB64-F9A0-4DD8-8305-282AAA70D007}"/>
              </a:ext>
            </a:extLst>
          </p:cNvPr>
          <p:cNvGrpSpPr/>
          <p:nvPr/>
        </p:nvGrpSpPr>
        <p:grpSpPr>
          <a:xfrm>
            <a:off x="6041430" y="1183989"/>
            <a:ext cx="3026605" cy="3657601"/>
            <a:chOff x="6041430" y="1183989"/>
            <a:chExt cx="3026605" cy="3657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8250AA-7086-4E08-9144-A5BF910C9AA9}"/>
                </a:ext>
              </a:extLst>
            </p:cNvPr>
            <p:cNvGrpSpPr/>
            <p:nvPr/>
          </p:nvGrpSpPr>
          <p:grpSpPr>
            <a:xfrm>
              <a:off x="6041430" y="1183989"/>
              <a:ext cx="3026605" cy="3657601"/>
              <a:chOff x="6466671" y="2146981"/>
              <a:chExt cx="2601129" cy="2786021"/>
            </a:xfrm>
          </p:grpSpPr>
          <p:sp>
            <p:nvSpPr>
              <p:cNvPr id="6" name="Rounded Rectangle 20">
                <a:extLst>
                  <a:ext uri="{FF2B5EF4-FFF2-40B4-BE49-F238E27FC236}">
                    <a16:creationId xmlns:a16="http://schemas.microsoft.com/office/drawing/2014/main" id="{9CDACC06-67AF-4C64-A09A-C0BF45F2C98B}"/>
                  </a:ext>
                </a:extLst>
              </p:cNvPr>
              <p:cNvSpPr/>
              <p:nvPr/>
            </p:nvSpPr>
            <p:spPr>
              <a:xfrm>
                <a:off x="6466671" y="2146981"/>
                <a:ext cx="2601129" cy="2786021"/>
              </a:xfrm>
              <a:prstGeom prst="roundRect">
                <a:avLst>
                  <a:gd name="adj" fmla="val 200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B7C82BF-1A3F-4E89-978E-59360051FD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421" r="5854"/>
              <a:stretch/>
            </p:blipFill>
            <p:spPr>
              <a:xfrm>
                <a:off x="6736022" y="2301889"/>
                <a:ext cx="2215356" cy="2538570"/>
              </a:xfrm>
              <a:prstGeom prst="rect">
                <a:avLst/>
              </a:prstGeom>
            </p:spPr>
          </p:pic>
        </p:grp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EBB48DDA-8DAA-43B7-814F-9D2E33F27A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8811842"/>
                </p:ext>
              </p:extLst>
            </p:nvPr>
          </p:nvGraphicFramePr>
          <p:xfrm>
            <a:off x="6610984" y="2929076"/>
            <a:ext cx="265430" cy="195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20" name="Equation" r:id="rId6" imgW="241200" imgH="177480" progId="Equation.DSMT4">
                    <p:embed/>
                  </p:oleObj>
                </mc:Choice>
                <mc:Fallback>
                  <p:oleObj name="Equation" r:id="rId6" imgW="2412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10984" y="2929076"/>
                          <a:ext cx="265430" cy="1955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01142CAF-9AB9-4595-9763-B23EB90B10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668234"/>
                </p:ext>
              </p:extLst>
            </p:nvPr>
          </p:nvGraphicFramePr>
          <p:xfrm>
            <a:off x="7176071" y="3267329"/>
            <a:ext cx="265430" cy="195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21" name="Equation" r:id="rId8" imgW="241200" imgH="177480" progId="Equation.DSMT4">
                    <p:embed/>
                  </p:oleObj>
                </mc:Choice>
                <mc:Fallback>
                  <p:oleObj name="Equation" r:id="rId8" imgW="241200" imgH="17748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EBB48DDA-8DAA-43B7-814F-9D2E33F27A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176071" y="3267329"/>
                          <a:ext cx="265430" cy="1955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A9766A96-B783-49C0-B471-6AC5CAB8C8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5492350"/>
                </p:ext>
              </p:extLst>
            </p:nvPr>
          </p:nvGraphicFramePr>
          <p:xfrm>
            <a:off x="8402493" y="3202277"/>
            <a:ext cx="251114" cy="196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22" name="Equation" r:id="rId10" imgW="228600" imgH="177480" progId="Equation.DSMT4">
                    <p:embed/>
                  </p:oleObj>
                </mc:Choice>
                <mc:Fallback>
                  <p:oleObj name="Equation" r:id="rId10" imgW="228600" imgH="17748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01142CAF-9AB9-4595-9763-B23EB90B10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402493" y="3202277"/>
                          <a:ext cx="251114" cy="196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B612294C-A3FB-43F5-B66A-40FAEB514F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1500680"/>
                </p:ext>
              </p:extLst>
            </p:nvPr>
          </p:nvGraphicFramePr>
          <p:xfrm>
            <a:off x="7639372" y="3940108"/>
            <a:ext cx="265430" cy="195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23" name="Equation" r:id="rId12" imgW="241200" imgH="177480" progId="Equation.DSMT4">
                    <p:embed/>
                  </p:oleObj>
                </mc:Choice>
                <mc:Fallback>
                  <p:oleObj name="Equation" r:id="rId12" imgW="241200" imgH="17748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A9766A96-B783-49C0-B471-6AC5CAB8C8C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639372" y="3940108"/>
                          <a:ext cx="265430" cy="1955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C0A451C-3162-4B0D-AC34-8871068E8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501367"/>
              </p:ext>
            </p:extLst>
          </p:nvPr>
        </p:nvGraphicFramePr>
        <p:xfrm>
          <a:off x="873237" y="2245741"/>
          <a:ext cx="4046976" cy="4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4" name="Equation" r:id="rId14" imgW="2284942" imgH="276516" progId="Equation.DSMT4">
                  <p:embed/>
                </p:oleObj>
              </mc:Choice>
              <mc:Fallback>
                <p:oleObj name="Equation" r:id="rId14" imgW="2284942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3237" y="2245741"/>
                        <a:ext cx="4046976" cy="48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E8513-1978-4C2A-9967-4048D42CBAA7}"/>
              </a:ext>
            </a:extLst>
          </p:cNvPr>
          <p:cNvGrpSpPr/>
          <p:nvPr/>
        </p:nvGrpSpPr>
        <p:grpSpPr>
          <a:xfrm>
            <a:off x="572694" y="1435924"/>
            <a:ext cx="5097069" cy="400110"/>
            <a:chOff x="460349" y="1390540"/>
            <a:chExt cx="5097069" cy="400110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D9FC1AE6-C87D-4DF7-B395-4D51C68EB7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659961"/>
                </p:ext>
              </p:extLst>
            </p:nvPr>
          </p:nvGraphicFramePr>
          <p:xfrm>
            <a:off x="4467129" y="1406353"/>
            <a:ext cx="1090289" cy="367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25" name="Equation" r:id="rId16" imgW="818621" imgH="276516" progId="Equation.DSMT4">
                    <p:embed/>
                  </p:oleObj>
                </mc:Choice>
                <mc:Fallback>
                  <p:oleObj name="Equation" r:id="rId16" imgW="818621" imgH="27651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467129" y="1406353"/>
                          <a:ext cx="1090289" cy="3676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E418E3-F2B6-4AD3-8E5D-8C369AAE0511}"/>
                </a:ext>
              </a:extLst>
            </p:cNvPr>
            <p:cNvSpPr/>
            <p:nvPr/>
          </p:nvSpPr>
          <p:spPr>
            <a:xfrm>
              <a:off x="460349" y="1390540"/>
              <a:ext cx="41921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T</a:t>
              </a:r>
              <a:r>
                <a:rPr lang="vi-VN" sz="2000"/>
                <a:t>am giác ABC đều cạnh bằng 4</a:t>
              </a:r>
              <a:r>
                <a:rPr lang="vi-VN" sz="2000" i="1"/>
                <a:t>m</a:t>
              </a:r>
              <a:r>
                <a:rPr lang="vi-VN" sz="2000"/>
                <a:t> nên 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5BB86BD-5509-4846-A25B-4421F193DDD7}"/>
              </a:ext>
            </a:extLst>
          </p:cNvPr>
          <p:cNvSpPr/>
          <p:nvPr/>
        </p:nvSpPr>
        <p:spPr>
          <a:xfrm>
            <a:off x="572694" y="1851847"/>
            <a:ext cx="4743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Đơn vị trên các trục toạ độ là mét, nên ta có: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1AE59-8C15-4584-AB6C-873C7C8B469D}"/>
              </a:ext>
            </a:extLst>
          </p:cNvPr>
          <p:cNvSpPr/>
          <p:nvPr/>
        </p:nvSpPr>
        <p:spPr>
          <a:xfrm>
            <a:off x="561988" y="3134435"/>
            <a:ext cx="535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Một vectơ pháp tuyến của mặt phẳng </a:t>
            </a:r>
            <a:r>
              <a:rPr lang="en-US" sz="2000"/>
              <a:t>(</a:t>
            </a:r>
            <a:r>
              <a:rPr lang="en-US" sz="2000" i="1"/>
              <a:t>A’B’C’</a:t>
            </a:r>
            <a:r>
              <a:rPr lang="en-US" sz="2000"/>
              <a:t>)</a:t>
            </a:r>
            <a:r>
              <a:rPr lang="vi-VN" sz="2000"/>
              <a:t> là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704950A-153E-4318-A212-7EA0E16BF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48238"/>
              </p:ext>
            </p:extLst>
          </p:nvPr>
        </p:nvGraphicFramePr>
        <p:xfrm>
          <a:off x="933191" y="2724072"/>
          <a:ext cx="3927067" cy="49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6" name="Equation" r:id="rId18" imgW="2438280" imgH="304560" progId="Equation.DSMT4">
                  <p:embed/>
                </p:oleObj>
              </mc:Choice>
              <mc:Fallback>
                <p:oleObj name="Equation" r:id="rId18" imgW="24382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33191" y="2724072"/>
                        <a:ext cx="3927067" cy="49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8E3E5B2-8C4F-40DA-9E15-1CF855305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10230"/>
              </p:ext>
            </p:extLst>
          </p:nvPr>
        </p:nvGraphicFramePr>
        <p:xfrm>
          <a:off x="964494" y="3599648"/>
          <a:ext cx="3408572" cy="4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7" name="Equation" r:id="rId20" imgW="1923309" imgH="276516" progId="Equation.DSMT4">
                  <p:embed/>
                </p:oleObj>
              </mc:Choice>
              <mc:Fallback>
                <p:oleObj name="Equation" r:id="rId20" imgW="1923309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64494" y="3599648"/>
                        <a:ext cx="3408572" cy="48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48427FD-BFDB-4755-9255-F850AF36B839}"/>
              </a:ext>
            </a:extLst>
          </p:cNvPr>
          <p:cNvGrpSpPr/>
          <p:nvPr/>
        </p:nvGrpSpPr>
        <p:grpSpPr>
          <a:xfrm>
            <a:off x="498492" y="4008132"/>
            <a:ext cx="5626174" cy="445287"/>
            <a:chOff x="363897" y="3788960"/>
            <a:chExt cx="5443227" cy="4452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E9C053-3D85-4572-93A1-243833819C61}"/>
                </a:ext>
              </a:extLst>
            </p:cNvPr>
            <p:cNvSpPr/>
            <p:nvPr/>
          </p:nvSpPr>
          <p:spPr>
            <a:xfrm>
              <a:off x="363897" y="3788960"/>
              <a:ext cx="54432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/>
                <a:t>(O</a:t>
              </a:r>
              <a:r>
                <a:rPr lang="vi-VN" sz="2000" i="1"/>
                <a:t>xy</a:t>
              </a:r>
              <a:r>
                <a:rPr lang="vi-VN" sz="2000"/>
                <a:t>) có một vectơ pháp tuyến là</a:t>
              </a:r>
              <a:r>
                <a:rPr lang="en-US" sz="2000"/>
                <a:t>                    </a:t>
              </a:r>
              <a:r>
                <a:rPr lang="vi-VN" sz="2000"/>
                <a:t>Khi đó</a:t>
              </a:r>
              <a:r>
                <a:rPr lang="en-US" sz="2000"/>
                <a:t>:</a:t>
              </a:r>
              <a:endParaRPr lang="vi-VN" sz="2000"/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3FE8F21C-FB7F-4036-AEEE-043F603FA9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4851957"/>
                </p:ext>
              </p:extLst>
            </p:nvPr>
          </p:nvGraphicFramePr>
          <p:xfrm>
            <a:off x="3740039" y="3789383"/>
            <a:ext cx="1211870" cy="444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28" name="Equation" r:id="rId22" imgW="752052" imgH="276516" progId="Equation.DSMT4">
                    <p:embed/>
                  </p:oleObj>
                </mc:Choice>
                <mc:Fallback>
                  <p:oleObj name="Equation" r:id="rId22" imgW="752052" imgH="27651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740039" y="3789383"/>
                          <a:ext cx="1211870" cy="4448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676FB90-B86F-4A8C-A210-283C22FDC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930568"/>
              </p:ext>
            </p:extLst>
          </p:nvPr>
        </p:nvGraphicFramePr>
        <p:xfrm>
          <a:off x="593773" y="4398011"/>
          <a:ext cx="5216750" cy="67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9" name="Equation" r:id="rId24" imgW="3517560" imgH="419040" progId="Equation.DSMT4">
                  <p:embed/>
                </p:oleObj>
              </mc:Choice>
              <mc:Fallback>
                <p:oleObj name="Equation" r:id="rId24" imgW="3517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93773" y="4398011"/>
                        <a:ext cx="5216750" cy="674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2CB966FF-880A-4E15-9FBC-A955F82350E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25005" y="1129202"/>
            <a:ext cx="932769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C1A6F-6C89-41C0-96CD-1F95D5959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895350"/>
            <a:ext cx="59912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91" y="59407"/>
            <a:ext cx="1687728" cy="146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00200" y="50825"/>
            <a:ext cx="7467600" cy="1491398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60780"/>
            <a:ext cx="95833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B138FC-EC8F-4DE4-927B-4F662035CFD9}"/>
              </a:ext>
            </a:extLst>
          </p:cNvPr>
          <p:cNvSpPr/>
          <p:nvPr/>
        </p:nvSpPr>
        <p:spPr>
          <a:xfrm>
            <a:off x="2057400" y="115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 không gian O</a:t>
            </a:r>
            <a:r>
              <a:rPr kumimoji="0" lang="vi-V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xyz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tính góc gi</a:t>
            </a:r>
            <a:r>
              <a:rPr lang="en-US" sz="2000">
                <a:solidFill>
                  <a:prstClr val="black"/>
                </a:solidFill>
                <a:latin typeface="Times New Roman"/>
              </a:rPr>
              <a:t>ữa hai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thẳng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8E47EC-2C7D-41A9-96BC-2165D1C62967}"/>
              </a:ext>
            </a:extLst>
          </p:cNvPr>
          <p:cNvSpPr/>
          <p:nvPr/>
        </p:nvSpPr>
        <p:spPr>
          <a:xfrm>
            <a:off x="144035" y="382595"/>
            <a:ext cx="1246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7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entury SchoolbookH" pitchFamily="34" charset="0"/>
                <a:ea typeface="+mn-ea"/>
                <a:cs typeface="+mn-cs"/>
              </a:rPr>
              <a:t>5.20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45692D-8168-49C7-99AC-0F9D8519B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570" y="4400550"/>
            <a:ext cx="1103472" cy="853514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A1FCD7E-EB12-4A76-BB09-967675819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379965"/>
              </p:ext>
            </p:extLst>
          </p:nvPr>
        </p:nvGraphicFramePr>
        <p:xfrm>
          <a:off x="2895600" y="396828"/>
          <a:ext cx="4131602" cy="114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4" name="Equation" r:id="rId7" imgW="2565360" imgH="711000" progId="Equation.DSMT4">
                  <p:embed/>
                </p:oleObj>
              </mc:Choice>
              <mc:Fallback>
                <p:oleObj name="Equation" r:id="rId7" imgW="25653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396828"/>
                        <a:ext cx="4131602" cy="1145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7073C91-4A6C-41BA-A43E-D17CB0454544}"/>
              </a:ext>
            </a:extLst>
          </p:cNvPr>
          <p:cNvGrpSpPr/>
          <p:nvPr/>
        </p:nvGrpSpPr>
        <p:grpSpPr>
          <a:xfrm>
            <a:off x="1142223" y="2384786"/>
            <a:ext cx="6859554" cy="446302"/>
            <a:chOff x="1161182" y="2340041"/>
            <a:chExt cx="6859554" cy="446302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BDCC39DC-6383-47BD-9F27-B53FB3F929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326576"/>
                </p:ext>
              </p:extLst>
            </p:nvPr>
          </p:nvGraphicFramePr>
          <p:xfrm>
            <a:off x="5334000" y="2356819"/>
            <a:ext cx="1380610" cy="429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15" name="Equation" r:id="rId9" imgW="856763" imgH="267142" progId="Equation.DSMT4">
                    <p:embed/>
                  </p:oleObj>
                </mc:Choice>
                <mc:Fallback>
                  <p:oleObj name="Equation" r:id="rId9" imgW="856763" imgH="26714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334000" y="2356819"/>
                          <a:ext cx="1380610" cy="4295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B6E58415-6B88-401C-9B8C-08CF609150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9780280"/>
                </p:ext>
              </p:extLst>
            </p:nvPr>
          </p:nvGraphicFramePr>
          <p:xfrm>
            <a:off x="6778186" y="2356819"/>
            <a:ext cx="1242550" cy="429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16" name="Equation" r:id="rId11" imgW="771123" imgH="267142" progId="Equation.DSMT4">
                    <p:embed/>
                  </p:oleObj>
                </mc:Choice>
                <mc:Fallback>
                  <p:oleObj name="Equation" r:id="rId11" imgW="771123" imgH="26714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778186" y="2356819"/>
                          <a:ext cx="1242550" cy="4295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830C8C52-DDAD-4378-BC10-9E513E3976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7184267"/>
                </p:ext>
              </p:extLst>
            </p:nvPr>
          </p:nvGraphicFramePr>
          <p:xfrm>
            <a:off x="1161182" y="2358017"/>
            <a:ext cx="633412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17" name="Equation" r:id="rId13" imgW="393480" imgH="228600" progId="Equation.DSMT4">
                    <p:embed/>
                  </p:oleObj>
                </mc:Choice>
                <mc:Fallback>
                  <p:oleObj name="Equation" r:id="rId13" imgW="393480" imgH="22860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BDCC39DC-6383-47BD-9F27-B53FB3F929A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61182" y="2358017"/>
                          <a:ext cx="633412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81346E-48D1-43A4-A269-B3719A951ED7}"/>
                </a:ext>
              </a:extLst>
            </p:cNvPr>
            <p:cNvSpPr/>
            <p:nvPr/>
          </p:nvSpPr>
          <p:spPr>
            <a:xfrm>
              <a:off x="1794594" y="2340041"/>
              <a:ext cx="37108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>
                  <a:solidFill>
                    <a:prstClr val="black"/>
                  </a:solidFill>
                  <a:latin typeface="Times New Roman"/>
                </a:rPr>
                <a:t>l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ần l</a:t>
              </a:r>
              <a:r>
                <a: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ư</a:t>
              </a:r>
              <a:r>
                <a:rPr lang="en-US" sz="2000">
                  <a:solidFill>
                    <a:prstClr val="black"/>
                  </a:solidFill>
                  <a:latin typeface="Times New Roman"/>
                </a:rPr>
                <a:t>ợt có các vec t</a:t>
              </a:r>
              <a:r>
                <a:rPr lang="vi-VN" sz="2000">
                  <a:solidFill>
                    <a:prstClr val="black"/>
                  </a:solidFill>
                  <a:latin typeface="Times New Roman"/>
                </a:rPr>
                <a:t>ơ</a:t>
              </a:r>
              <a:r>
                <a:rPr lang="en-US" sz="2000">
                  <a:solidFill>
                    <a:prstClr val="black"/>
                  </a:solidFill>
                  <a:latin typeface="Times New Roman"/>
                </a:rPr>
                <a:t> chỉ ph</a:t>
              </a:r>
              <a:r>
                <a:rPr lang="vi-VN" sz="2000">
                  <a:solidFill>
                    <a:prstClr val="black"/>
                  </a:solidFill>
                  <a:latin typeface="Times New Roman"/>
                </a:rPr>
                <a:t>ư</a:t>
              </a:r>
              <a:r>
                <a:rPr lang="en-US" sz="2000">
                  <a:solidFill>
                    <a:prstClr val="black"/>
                  </a:solidFill>
                  <a:latin typeface="Times New Roman"/>
                </a:rPr>
                <a:t>ơng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C3C0B5-E445-4CFD-A32D-F7AC94D7A1BF}"/>
              </a:ext>
            </a:extLst>
          </p:cNvPr>
          <p:cNvGrpSpPr/>
          <p:nvPr/>
        </p:nvGrpSpPr>
        <p:grpSpPr>
          <a:xfrm>
            <a:off x="990600" y="3028950"/>
            <a:ext cx="5873953" cy="696912"/>
            <a:chOff x="1227477" y="3028732"/>
            <a:chExt cx="5873953" cy="696912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8DB42149-4520-4060-B6E6-DED1741F32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422814"/>
                </p:ext>
              </p:extLst>
            </p:nvPr>
          </p:nvGraphicFramePr>
          <p:xfrm>
            <a:off x="1905543" y="3028732"/>
            <a:ext cx="5195887" cy="69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18" name="Equation" r:id="rId15" imgW="3225600" imgH="431640" progId="Equation.DSMT4">
                    <p:embed/>
                  </p:oleObj>
                </mc:Choice>
                <mc:Fallback>
                  <p:oleObj name="Equation" r:id="rId15" imgW="32256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905543" y="3028732"/>
                          <a:ext cx="5195887" cy="6969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EF4435-0686-49CF-9985-B4F9821F256A}"/>
                </a:ext>
              </a:extLst>
            </p:cNvPr>
            <p:cNvSpPr/>
            <p:nvPr/>
          </p:nvSpPr>
          <p:spPr>
            <a:xfrm>
              <a:off x="1227477" y="3193317"/>
              <a:ext cx="8079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Ta có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4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401502A-48E7-4311-8FE7-E581C275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91" y="59407"/>
            <a:ext cx="1485456" cy="12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08625CE-9557-4DC2-A608-E58D9470ABA0}"/>
              </a:ext>
            </a:extLst>
          </p:cNvPr>
          <p:cNvSpPr/>
          <p:nvPr/>
        </p:nvSpPr>
        <p:spPr>
          <a:xfrm>
            <a:off x="1408865" y="59407"/>
            <a:ext cx="7658935" cy="13017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1">
            <a:extLst>
              <a:ext uri="{FF2B5EF4-FFF2-40B4-BE49-F238E27FC236}">
                <a16:creationId xmlns:a16="http://schemas.microsoft.com/office/drawing/2014/main" id="{318C553D-728E-4A68-8713-F29DE66D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49" y="1578863"/>
            <a:ext cx="95833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B12B8A-62E6-4154-A653-CDA9B9F5EBD4}"/>
              </a:ext>
            </a:extLst>
          </p:cNvPr>
          <p:cNvSpPr/>
          <p:nvPr/>
        </p:nvSpPr>
        <p:spPr>
          <a:xfrm>
            <a:off x="1752600" y="250748"/>
            <a:ext cx="7247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 không gian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</a:t>
            </a:r>
            <a:r>
              <a:rPr kumimoji="0" lang="vi-V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xyz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tính góc gi</a:t>
            </a:r>
            <a:r>
              <a:rPr lang="en-US" sz="2000" b="1">
                <a:solidFill>
                  <a:prstClr val="black"/>
                </a:solidFill>
                <a:latin typeface="Times New Roman"/>
              </a:rPr>
              <a:t>ữa trục</a:t>
            </a:r>
            <a:r>
              <a:rPr lang="en-US" sz="2000">
                <a:solidFill>
                  <a:prstClr val="black"/>
                </a:solidFill>
                <a:latin typeface="Times New Roman"/>
              </a:rPr>
              <a:t> O</a:t>
            </a:r>
            <a:r>
              <a:rPr lang="en-US" sz="2000" i="1">
                <a:solidFill>
                  <a:prstClr val="black"/>
                </a:solidFill>
                <a:latin typeface="Times New Roman"/>
              </a:rPr>
              <a:t>z</a:t>
            </a:r>
            <a:r>
              <a:rPr lang="en-US" sz="200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>
                <a:solidFill>
                  <a:prstClr val="black"/>
                </a:solidFill>
                <a:latin typeface="Times New Roman"/>
              </a:rPr>
              <a:t>và mặt phẳng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D73A2-1FC2-42B0-B0BF-0DB121CB8E90}"/>
              </a:ext>
            </a:extLst>
          </p:cNvPr>
          <p:cNvSpPr/>
          <p:nvPr/>
        </p:nvSpPr>
        <p:spPr>
          <a:xfrm>
            <a:off x="95756" y="312200"/>
            <a:ext cx="1140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67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entury SchoolbookH" pitchFamily="34" charset="0"/>
                <a:ea typeface="+mn-ea"/>
                <a:cs typeface="+mn-cs"/>
              </a:rPr>
              <a:t>5.21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362488-F62B-44C4-910D-DD202FBE8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65939"/>
              </p:ext>
            </p:extLst>
          </p:nvPr>
        </p:nvGraphicFramePr>
        <p:xfrm>
          <a:off x="3886200" y="680160"/>
          <a:ext cx="2383631" cy="45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2" name="Equation" r:id="rId6" imgW="1346040" imgH="253800" progId="Equation.DSMT4">
                  <p:embed/>
                </p:oleObj>
              </mc:Choice>
              <mc:Fallback>
                <p:oleObj name="Equation" r:id="rId6" imgW="134604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A1FCD7E-EB12-4A76-BB09-9676758198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680160"/>
                        <a:ext cx="2383631" cy="45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E02D9-1C9A-48DC-8FEB-83943691A272}"/>
              </a:ext>
            </a:extLst>
          </p:cNvPr>
          <p:cNvGrpSpPr/>
          <p:nvPr/>
        </p:nvGrpSpPr>
        <p:grpSpPr>
          <a:xfrm>
            <a:off x="2005668" y="2034107"/>
            <a:ext cx="4969034" cy="428625"/>
            <a:chOff x="1236518" y="2035860"/>
            <a:chExt cx="4969034" cy="4286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45538C-6FB4-455C-A246-A1E73DA6B058}"/>
                </a:ext>
              </a:extLst>
            </p:cNvPr>
            <p:cNvSpPr/>
            <p:nvPr/>
          </p:nvSpPr>
          <p:spPr>
            <a:xfrm>
              <a:off x="1236518" y="2037843"/>
              <a:ext cx="39458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Trục </a:t>
              </a:r>
              <a:r>
                <a:rPr lang="vi-VN" sz="2000"/>
                <a:t>O</a:t>
              </a:r>
              <a:r>
                <a:rPr lang="vi-VN" sz="2000" i="1"/>
                <a:t>z</a:t>
              </a:r>
              <a:r>
                <a:rPr lang="vi-VN" sz="2000"/>
                <a:t> có một vectơ chỉ phương là </a:t>
              </a:r>
              <a:endParaRPr lang="en-US" sz="2000"/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89CBCDDA-5E0C-4F29-874B-25C509BCA7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9356083"/>
                </p:ext>
              </p:extLst>
            </p:nvPr>
          </p:nvGraphicFramePr>
          <p:xfrm>
            <a:off x="5060965" y="2035860"/>
            <a:ext cx="11445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33" name="Equation" r:id="rId8" imgW="711000" imgH="266400" progId="Equation.DSMT4">
                    <p:embed/>
                  </p:oleObj>
                </mc:Choice>
                <mc:Fallback>
                  <p:oleObj name="Equation" r:id="rId8" imgW="7110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60965" y="2035860"/>
                          <a:ext cx="1144587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2E4583-8585-4FA5-8D9B-86E63DF268EC}"/>
              </a:ext>
            </a:extLst>
          </p:cNvPr>
          <p:cNvGrpSpPr/>
          <p:nvPr/>
        </p:nvGrpSpPr>
        <p:grpSpPr>
          <a:xfrm>
            <a:off x="2005668" y="2621437"/>
            <a:ext cx="5695095" cy="446048"/>
            <a:chOff x="1236518" y="2623190"/>
            <a:chExt cx="5695095" cy="44604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50845E-E17F-443A-9B0B-03FBF679BC6A}"/>
                </a:ext>
              </a:extLst>
            </p:cNvPr>
            <p:cNvSpPr/>
            <p:nvPr/>
          </p:nvSpPr>
          <p:spPr>
            <a:xfrm>
              <a:off x="1236518" y="2623190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/>
                <a:t>M</a:t>
              </a:r>
              <a:r>
                <a:rPr lang="vi-VN" sz="2000"/>
                <a:t>ặt phẳng (P) có một vectơ pháp tuyến là </a:t>
              </a:r>
              <a:endParaRPr lang="en-US" sz="2000"/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579C654E-0A79-4736-9BBC-6FE2059389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4416010"/>
                </p:ext>
              </p:extLst>
            </p:nvPr>
          </p:nvGraphicFramePr>
          <p:xfrm>
            <a:off x="5658383" y="2639714"/>
            <a:ext cx="1273230" cy="429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34" name="Equation" r:id="rId10" imgW="790194" imgH="267142" progId="Equation.DSMT4">
                    <p:embed/>
                  </p:oleObj>
                </mc:Choice>
                <mc:Fallback>
                  <p:oleObj name="Equation" r:id="rId10" imgW="790194" imgH="26714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658383" y="2639714"/>
                          <a:ext cx="1273230" cy="4295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C01B2A-49D4-4DE7-B77B-9FA1C877F081}"/>
              </a:ext>
            </a:extLst>
          </p:cNvPr>
          <p:cNvGrpSpPr/>
          <p:nvPr/>
        </p:nvGrpSpPr>
        <p:grpSpPr>
          <a:xfrm>
            <a:off x="1981200" y="3190989"/>
            <a:ext cx="5929059" cy="695419"/>
            <a:chOff x="1269375" y="3178541"/>
            <a:chExt cx="5929059" cy="6954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E4B3B6-4E01-4A77-A50B-FBB73D377809}"/>
                </a:ext>
              </a:extLst>
            </p:cNvPr>
            <p:cNvSpPr/>
            <p:nvPr/>
          </p:nvSpPr>
          <p:spPr>
            <a:xfrm>
              <a:off x="1269375" y="3333750"/>
              <a:ext cx="8079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000"/>
                <a:t>Ta có </a:t>
              </a:r>
              <a:endParaRPr lang="en-US" sz="2000"/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B895CAA1-9BC0-4021-8FAE-A01961B798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0750653"/>
                </p:ext>
              </p:extLst>
            </p:nvPr>
          </p:nvGraphicFramePr>
          <p:xfrm>
            <a:off x="1962344" y="3178541"/>
            <a:ext cx="5236090" cy="695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35" name="Equation" r:id="rId12" imgW="3251160" imgH="431640" progId="Equation.DSMT4">
                    <p:embed/>
                  </p:oleObj>
                </mc:Choice>
                <mc:Fallback>
                  <p:oleObj name="Equation" r:id="rId12" imgW="325116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62344" y="3178541"/>
                          <a:ext cx="5236090" cy="6954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771FEF3-D866-419F-8972-9F8885FD60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0528" y="4465995"/>
            <a:ext cx="110347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4FC9A3A-A361-425E-8C8A-AA0014427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95" y="21306"/>
            <a:ext cx="1485456" cy="12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B4EDDAE-9BFC-41ED-B1CB-11D6FA86EF2D}"/>
              </a:ext>
            </a:extLst>
          </p:cNvPr>
          <p:cNvSpPr/>
          <p:nvPr/>
        </p:nvSpPr>
        <p:spPr>
          <a:xfrm>
            <a:off x="1408865" y="59407"/>
            <a:ext cx="7658935" cy="121694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1">
            <a:extLst>
              <a:ext uri="{FF2B5EF4-FFF2-40B4-BE49-F238E27FC236}">
                <a16:creationId xmlns:a16="http://schemas.microsoft.com/office/drawing/2014/main" id="{2266C3C7-63E9-46AB-8C82-102BE4BE9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18" y="1564569"/>
            <a:ext cx="95833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D69A1D-8C3B-4CB5-82DB-FE35BB4DA385}"/>
              </a:ext>
            </a:extLst>
          </p:cNvPr>
          <p:cNvSpPr/>
          <p:nvPr/>
        </p:nvSpPr>
        <p:spPr>
          <a:xfrm>
            <a:off x="95756" y="312200"/>
            <a:ext cx="1140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67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entury SchoolbookH" pitchFamily="34" charset="0"/>
                <a:ea typeface="+mn-ea"/>
                <a:cs typeface="+mn-cs"/>
              </a:rPr>
              <a:t>5.22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1B0B0-26F9-4476-B777-E1E8E39B6ED0}"/>
              </a:ext>
            </a:extLst>
          </p:cNvPr>
          <p:cNvSpPr/>
          <p:nvPr/>
        </p:nvSpPr>
        <p:spPr>
          <a:xfrm>
            <a:off x="1581212" y="210092"/>
            <a:ext cx="7335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ính góc gi</a:t>
            </a:r>
            <a:r>
              <a:rPr lang="en-US" sz="2000">
                <a:solidFill>
                  <a:prstClr val="black"/>
                </a:solidFill>
                <a:latin typeface="Times New Roman"/>
              </a:rPr>
              <a:t>ữa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thẳng                                       và mặt phẳng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3062C39-BB8A-491E-BDBE-B98459661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401919"/>
              </p:ext>
            </p:extLst>
          </p:nvPr>
        </p:nvGraphicFramePr>
        <p:xfrm>
          <a:off x="4878707" y="109529"/>
          <a:ext cx="2331696" cy="63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9" name="Equation" r:id="rId6" imgW="1447560" imgH="393480" progId="Equation.DSMT4">
                  <p:embed/>
                </p:oleObj>
              </mc:Choice>
              <mc:Fallback>
                <p:oleObj name="Equation" r:id="rId6" imgW="1447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8707" y="109529"/>
                        <a:ext cx="2331696" cy="634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08DDC8F-0E53-4644-AD67-482DCD4BA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238414"/>
              </p:ext>
            </p:extLst>
          </p:nvPr>
        </p:nvGraphicFramePr>
        <p:xfrm>
          <a:off x="3749674" y="743588"/>
          <a:ext cx="2294881" cy="44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0" name="Equation" r:id="rId8" imgW="1295280" imgH="253800" progId="Equation.DSMT4">
                  <p:embed/>
                </p:oleObj>
              </mc:Choice>
              <mc:Fallback>
                <p:oleObj name="Equation" r:id="rId8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9674" y="743588"/>
                        <a:ext cx="2294881" cy="44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962522F6-2314-4553-A1A1-97FB272DE80C}"/>
              </a:ext>
            </a:extLst>
          </p:cNvPr>
          <p:cNvGrpSpPr/>
          <p:nvPr/>
        </p:nvGrpSpPr>
        <p:grpSpPr>
          <a:xfrm>
            <a:off x="2005668" y="2036090"/>
            <a:ext cx="4492974" cy="426216"/>
            <a:chOff x="1236518" y="2037843"/>
            <a:chExt cx="4492974" cy="4262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2859072-AC98-4BC1-8EC4-63C8A7CE2B14}"/>
                    </a:ext>
                  </a:extLst>
                </p:cNvPr>
                <p:cNvSpPr/>
                <p:nvPr/>
              </p:nvSpPr>
              <p:spPr>
                <a:xfrm>
                  <a:off x="1236518" y="2037843"/>
                  <a:ext cx="333777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r>
                    <a:rPr lang="en-US" sz="2000"/>
                    <a:t>  </a:t>
                  </a:r>
                  <a:r>
                    <a:rPr lang="vi-VN" sz="2000"/>
                    <a:t>có một vectơ chỉ phương là </a:t>
                  </a:r>
                  <a:endParaRPr lang="en-US" sz="2000"/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2859072-AC98-4BC1-8EC4-63C8A7CE2B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6518" y="2037843"/>
                  <a:ext cx="3337773" cy="400110"/>
                </a:xfrm>
                <a:prstGeom prst="rect">
                  <a:avLst/>
                </a:prstGeom>
                <a:blipFill>
                  <a:blip r:embed="rId10"/>
                  <a:stretch>
                    <a:fillRect t="-7576" r="-912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3" name="Object 12">
                  <a:extLst>
                    <a:ext uri="{FF2B5EF4-FFF2-40B4-BE49-F238E27FC236}">
                      <a16:creationId xmlns:a16="http://schemas.microsoft.com/office/drawing/2014/main" id="{822FDA59-E91E-40D9-8838-7BDA36AFDAB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87100372"/>
                    </p:ext>
                  </p:extLst>
                </p:nvPr>
              </p:nvGraphicFramePr>
              <p:xfrm>
                <a:off x="4442029" y="2056072"/>
                <a:ext cx="1287463" cy="407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3581" name="Equation" r:id="rId11" imgW="799920" imgH="253800" progId="Equation.DSMT4">
                        <p:embed/>
                      </p:oleObj>
                    </mc:Choice>
                    <mc:Fallback>
                      <p:oleObj name="Equation" r:id="rId11" imgW="799920" imgH="253800" progId="Equation.DSMT4">
                        <p:embed/>
                        <p:pic>
                          <p:nvPicPr>
                            <p:cNvPr id="10" name="Object 9">
                              <a:extLst>
                                <a:ext uri="{FF2B5EF4-FFF2-40B4-BE49-F238E27FC236}">
                                  <a16:creationId xmlns:a16="http://schemas.microsoft.com/office/drawing/2014/main" id="{89CBCDDA-5E0C-4F29-874B-25C509BCA74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42029" y="2056072"/>
                              <a:ext cx="1287463" cy="4079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3" name="Object 12">
                  <a:extLst>
                    <a:ext uri="{FF2B5EF4-FFF2-40B4-BE49-F238E27FC236}">
                      <a16:creationId xmlns:a16="http://schemas.microsoft.com/office/drawing/2014/main" id="{822FDA59-E91E-40D9-8838-7BDA36AFDAB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87100372"/>
                    </p:ext>
                  </p:extLst>
                </p:nvPr>
              </p:nvGraphicFramePr>
              <p:xfrm>
                <a:off x="4442029" y="2056072"/>
                <a:ext cx="1287463" cy="407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3581" name="Equation" r:id="rId11" imgW="799920" imgH="253800" progId="Equation.DSMT4">
                        <p:embed/>
                      </p:oleObj>
                    </mc:Choice>
                    <mc:Fallback>
                      <p:oleObj name="Equation" r:id="rId11" imgW="799920" imgH="253800" progId="Equation.DSMT4">
                        <p:embed/>
                        <p:pic>
                          <p:nvPicPr>
                            <p:cNvPr id="10" name="Object 9">
                              <a:extLst>
                                <a:ext uri="{FF2B5EF4-FFF2-40B4-BE49-F238E27FC236}">
                                  <a16:creationId xmlns:a16="http://schemas.microsoft.com/office/drawing/2014/main" id="{89CBCDDA-5E0C-4F29-874B-25C509BCA74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42029" y="2056072"/>
                              <a:ext cx="1287463" cy="4079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2E5FB6-4C30-4645-B1BD-FB9EF49371D1}"/>
              </a:ext>
            </a:extLst>
          </p:cNvPr>
          <p:cNvGrpSpPr/>
          <p:nvPr/>
        </p:nvGrpSpPr>
        <p:grpSpPr>
          <a:xfrm>
            <a:off x="2005668" y="2621437"/>
            <a:ext cx="5579407" cy="434501"/>
            <a:chOff x="1236518" y="2623190"/>
            <a:chExt cx="5579407" cy="4345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531AEC-517D-4FD5-AA24-3F1B844BA515}"/>
                </a:ext>
              </a:extLst>
            </p:cNvPr>
            <p:cNvSpPr/>
            <p:nvPr/>
          </p:nvSpPr>
          <p:spPr>
            <a:xfrm>
              <a:off x="1236518" y="2623190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/>
                <a:t>M</a:t>
              </a:r>
              <a:r>
                <a:rPr lang="vi-VN" sz="2000"/>
                <a:t>ặt phẳng (</a:t>
              </a:r>
              <a:r>
                <a:rPr lang="vi-VN" sz="2000" i="1"/>
                <a:t>P</a:t>
              </a:r>
              <a:r>
                <a:rPr lang="vi-VN" sz="2000"/>
                <a:t>) có một vectơ pháp tuyến là </a:t>
              </a:r>
              <a:endParaRPr lang="en-US" sz="2000"/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E6F8758D-AB8D-4AF1-86C1-55C9470156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1789786"/>
                </p:ext>
              </p:extLst>
            </p:nvPr>
          </p:nvGraphicFramePr>
          <p:xfrm>
            <a:off x="5772938" y="2649703"/>
            <a:ext cx="1042987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82" name="Equation" r:id="rId13" imgW="647640" imgH="253800" progId="Equation.DSMT4">
                    <p:embed/>
                  </p:oleObj>
                </mc:Choice>
                <mc:Fallback>
                  <p:oleObj name="Equation" r:id="rId13" imgW="647640" imgH="2538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579C654E-0A79-4736-9BBC-6FE2059389D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72938" y="2649703"/>
                          <a:ext cx="1042987" cy="407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591E50-B1D7-4FE4-BA6D-1E94D2AC4817}"/>
              </a:ext>
            </a:extLst>
          </p:cNvPr>
          <p:cNvGrpSpPr/>
          <p:nvPr/>
        </p:nvGrpSpPr>
        <p:grpSpPr>
          <a:xfrm>
            <a:off x="1981200" y="3190989"/>
            <a:ext cx="5929059" cy="695419"/>
            <a:chOff x="1269375" y="3178541"/>
            <a:chExt cx="5929059" cy="6954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A3082B-BE38-4ACA-971A-BADDF6C2E0C0}"/>
                </a:ext>
              </a:extLst>
            </p:cNvPr>
            <p:cNvSpPr/>
            <p:nvPr/>
          </p:nvSpPr>
          <p:spPr>
            <a:xfrm>
              <a:off x="1269375" y="3333750"/>
              <a:ext cx="8079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000"/>
                <a:t>Ta có </a:t>
              </a:r>
              <a:endParaRPr lang="en-US" sz="2000"/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464B7C85-5155-4024-9167-E44CAD51E0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6068912"/>
                </p:ext>
              </p:extLst>
            </p:nvPr>
          </p:nvGraphicFramePr>
          <p:xfrm>
            <a:off x="1962344" y="3178541"/>
            <a:ext cx="5236090" cy="695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83" name="Equation" r:id="rId15" imgW="3251160" imgH="431640" progId="Equation.DSMT4">
                    <p:embed/>
                  </p:oleObj>
                </mc:Choice>
                <mc:Fallback>
                  <p:oleObj name="Equation" r:id="rId15" imgW="3251160" imgH="43164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B895CAA1-9BC0-4021-8FAE-A01961B7980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962344" y="3178541"/>
                          <a:ext cx="5236090" cy="6954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437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459666B-CE86-49A9-8AE5-E05E69E8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91" y="59407"/>
            <a:ext cx="1485456" cy="12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A3FFC82-61FD-458C-8FAF-9616D4070A67}"/>
              </a:ext>
            </a:extLst>
          </p:cNvPr>
          <p:cNvSpPr/>
          <p:nvPr/>
        </p:nvSpPr>
        <p:spPr>
          <a:xfrm>
            <a:off x="1408865" y="59407"/>
            <a:ext cx="7658935" cy="134794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1">
            <a:extLst>
              <a:ext uri="{FF2B5EF4-FFF2-40B4-BE49-F238E27FC236}">
                <a16:creationId xmlns:a16="http://schemas.microsoft.com/office/drawing/2014/main" id="{3A435608-8C22-4641-BB38-C5268760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46576"/>
            <a:ext cx="95833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80B155-C89E-4A0D-9A04-8936D5E1C23D}"/>
              </a:ext>
            </a:extLst>
          </p:cNvPr>
          <p:cNvSpPr/>
          <p:nvPr/>
        </p:nvSpPr>
        <p:spPr>
          <a:xfrm>
            <a:off x="95756" y="312200"/>
            <a:ext cx="1140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67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entury SchoolbookH" pitchFamily="34" charset="0"/>
                <a:ea typeface="+mn-ea"/>
                <a:cs typeface="+mn-cs"/>
              </a:rPr>
              <a:t>5.23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9BA8E-49EC-4085-8128-5A837A18D105}"/>
              </a:ext>
            </a:extLst>
          </p:cNvPr>
          <p:cNvSpPr/>
          <p:nvPr/>
        </p:nvSpPr>
        <p:spPr>
          <a:xfrm>
            <a:off x="1579207" y="44258"/>
            <a:ext cx="7412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/>
              <a:t>Kim tự tháp Kheops ở Ai Cập có dạng hình chóp </a:t>
            </a:r>
            <a:r>
              <a:rPr lang="en-US" sz="2000" i="1"/>
              <a:t>S.ABCD</a:t>
            </a:r>
            <a:r>
              <a:rPr lang="en-US" sz="2000"/>
              <a:t>, có đáy là hình vuông với cạnh dài 230 </a:t>
            </a:r>
            <a:r>
              <a:rPr lang="en-US" sz="2000" i="1"/>
              <a:t>m</a:t>
            </a:r>
            <a:r>
              <a:rPr lang="en-US" sz="2000"/>
              <a:t>, các cạnh bên bằng nhau và dài 219 </a:t>
            </a:r>
            <a:r>
              <a:rPr lang="en-US" sz="2000" i="1"/>
              <a:t>m</a:t>
            </a:r>
            <a:r>
              <a:rPr lang="en-US" sz="2000"/>
              <a:t> (</a:t>
            </a:r>
            <a:r>
              <a:rPr lang="en-US" sz="2000" i="1"/>
              <a:t>theo britannica.com</a:t>
            </a:r>
            <a:r>
              <a:rPr lang="en-US" sz="2000"/>
              <a:t>) (H.5.38). Tính góc giữa hai mặt phẳng (</a:t>
            </a:r>
            <a:r>
              <a:rPr lang="en-US" sz="2000" i="1"/>
              <a:t>SAB</a:t>
            </a:r>
            <a:r>
              <a:rPr lang="en-US" sz="2000"/>
              <a:t>) và (</a:t>
            </a:r>
            <a:r>
              <a:rPr lang="en-US" sz="2000" i="1"/>
              <a:t>SBC</a:t>
            </a:r>
            <a:r>
              <a:rPr lang="en-US" sz="2000"/>
              <a:t>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01CA89-C31C-4EC1-B655-D0DD1040A21D}"/>
              </a:ext>
            </a:extLst>
          </p:cNvPr>
          <p:cNvSpPr/>
          <p:nvPr/>
        </p:nvSpPr>
        <p:spPr>
          <a:xfrm>
            <a:off x="729733" y="182105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/>
              <a:t>Chọn hệ trục O</a:t>
            </a:r>
            <a:r>
              <a:rPr lang="en-US" sz="2000" i="1"/>
              <a:t>xyz</a:t>
            </a:r>
            <a:r>
              <a:rPr lang="en-US" sz="2000"/>
              <a:t> sao cho: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FB92A8B-AD45-4821-AC90-E22CBC535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432506"/>
              </p:ext>
            </p:extLst>
          </p:nvPr>
        </p:nvGraphicFramePr>
        <p:xfrm>
          <a:off x="1062979" y="2225087"/>
          <a:ext cx="4070242" cy="44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6" name="Equation" r:id="rId6" imgW="2527200" imgH="279360" progId="Equation.DSMT4">
                  <p:embed/>
                </p:oleObj>
              </mc:Choice>
              <mc:Fallback>
                <p:oleObj name="Equation" r:id="rId6" imgW="252720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FB92A8B-AD45-4821-AC90-E22CBC535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2979" y="2225087"/>
                        <a:ext cx="4070242" cy="44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388F2E7-121D-4802-8775-20EFCE464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719714"/>
              </p:ext>
            </p:extLst>
          </p:nvPr>
        </p:nvGraphicFramePr>
        <p:xfrm>
          <a:off x="1087936" y="2745768"/>
          <a:ext cx="3484064" cy="40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7" name="Equation" r:id="rId8" imgW="2380298" imgH="276516" progId="Equation.DSMT4">
                  <p:embed/>
                </p:oleObj>
              </mc:Choice>
              <mc:Fallback>
                <p:oleObj name="Equation" r:id="rId8" imgW="2380298" imgH="276516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388F2E7-121D-4802-8775-20EFCE464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7936" y="2745768"/>
                        <a:ext cx="3484064" cy="404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3938B4-610A-4FA2-9D4E-97DA7D9E5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87305"/>
              </p:ext>
            </p:extLst>
          </p:nvPr>
        </p:nvGraphicFramePr>
        <p:xfrm>
          <a:off x="707982" y="3185210"/>
          <a:ext cx="3700220" cy="49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8" name="Equation" r:id="rId10" imgW="2209680" imgH="304560" progId="Equation.DSMT4">
                  <p:embed/>
                </p:oleObj>
              </mc:Choice>
              <mc:Fallback>
                <p:oleObj name="Equation" r:id="rId10" imgW="2209680" imgH="304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3938B4-610A-4FA2-9D4E-97DA7D9E5D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7982" y="3185210"/>
                        <a:ext cx="3700220" cy="490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16649FA-FAFC-4B39-9E34-0E27CB2C2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68355"/>
              </p:ext>
            </p:extLst>
          </p:nvPr>
        </p:nvGraphicFramePr>
        <p:xfrm>
          <a:off x="707982" y="4329300"/>
          <a:ext cx="8324373" cy="49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9" name="Equation" r:id="rId12" imgW="5168880" imgH="304560" progId="Equation.DSMT4">
                  <p:embed/>
                </p:oleObj>
              </mc:Choice>
              <mc:Fallback>
                <p:oleObj name="Equation" r:id="rId12" imgW="5168880" imgH="3045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16649FA-FAFC-4B39-9E34-0E27CB2C2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7982" y="4329300"/>
                        <a:ext cx="8324373" cy="490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6C73B60-533B-471D-B0BF-D0B710247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34272"/>
              </p:ext>
            </p:extLst>
          </p:nvPr>
        </p:nvGraphicFramePr>
        <p:xfrm>
          <a:off x="990600" y="3757154"/>
          <a:ext cx="3333916" cy="49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0" name="Equation" r:id="rId14" imgW="2070000" imgH="304560" progId="Equation.DSMT4">
                  <p:embed/>
                </p:oleObj>
              </mc:Choice>
              <mc:Fallback>
                <p:oleObj name="Equation" r:id="rId14" imgW="2070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90600" y="3757154"/>
                        <a:ext cx="3333916" cy="49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0D57120-DF7E-419F-843F-2F49D56772F0}"/>
              </a:ext>
            </a:extLst>
          </p:cNvPr>
          <p:cNvGrpSpPr/>
          <p:nvPr/>
        </p:nvGrpSpPr>
        <p:grpSpPr>
          <a:xfrm>
            <a:off x="5867400" y="1457501"/>
            <a:ext cx="3200401" cy="2638207"/>
            <a:chOff x="5867400" y="1457501"/>
            <a:chExt cx="3200401" cy="26382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6BC73D-F927-454B-98F2-A53552054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867400" y="1457501"/>
              <a:ext cx="3200401" cy="229965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FCAF03-4A5C-44DE-805A-749F0F44E110}"/>
                </a:ext>
              </a:extLst>
            </p:cNvPr>
            <p:cNvSpPr/>
            <p:nvPr/>
          </p:nvSpPr>
          <p:spPr>
            <a:xfrm>
              <a:off x="6079239" y="3757154"/>
              <a:ext cx="27767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B45608"/>
                  </a:solidFill>
                </a:rPr>
                <a:t>Hình 5.38. Kim tự tháp Kheops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1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459666B-CE86-49A9-8AE5-E05E69E8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91" y="59407"/>
            <a:ext cx="1485456" cy="12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A3FFC82-61FD-458C-8FAF-9616D4070A67}"/>
              </a:ext>
            </a:extLst>
          </p:cNvPr>
          <p:cNvSpPr/>
          <p:nvPr/>
        </p:nvSpPr>
        <p:spPr>
          <a:xfrm>
            <a:off x="1408865" y="59407"/>
            <a:ext cx="7658935" cy="134794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1">
            <a:extLst>
              <a:ext uri="{FF2B5EF4-FFF2-40B4-BE49-F238E27FC236}">
                <a16:creationId xmlns:a16="http://schemas.microsoft.com/office/drawing/2014/main" id="{3A435608-8C22-4641-BB38-C5268760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46576"/>
            <a:ext cx="95833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80B155-C89E-4A0D-9A04-8936D5E1C23D}"/>
              </a:ext>
            </a:extLst>
          </p:cNvPr>
          <p:cNvSpPr/>
          <p:nvPr/>
        </p:nvSpPr>
        <p:spPr>
          <a:xfrm>
            <a:off x="95756" y="312200"/>
            <a:ext cx="1140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67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entury SchoolbookH" pitchFamily="34" charset="0"/>
                <a:ea typeface="+mn-ea"/>
                <a:cs typeface="+mn-cs"/>
              </a:rPr>
              <a:t>5.23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9BA8E-49EC-4085-8128-5A837A18D105}"/>
              </a:ext>
            </a:extLst>
          </p:cNvPr>
          <p:cNvSpPr/>
          <p:nvPr/>
        </p:nvSpPr>
        <p:spPr>
          <a:xfrm>
            <a:off x="1579207" y="44258"/>
            <a:ext cx="7412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/>
              <a:t>Kim tự tháp Kheops ở Ai Cập có dạng hình chóp </a:t>
            </a:r>
            <a:r>
              <a:rPr lang="en-US" sz="2000" i="1"/>
              <a:t>S.ABCD</a:t>
            </a:r>
            <a:r>
              <a:rPr lang="en-US" sz="2000"/>
              <a:t>, có đáy là hình vuông với cạnh dài 230 </a:t>
            </a:r>
            <a:r>
              <a:rPr lang="en-US" sz="2000" i="1"/>
              <a:t>m</a:t>
            </a:r>
            <a:r>
              <a:rPr lang="en-US" sz="2000"/>
              <a:t>, các cạnh bên bằng nhau và dài 219 </a:t>
            </a:r>
            <a:r>
              <a:rPr lang="en-US" sz="2000" i="1"/>
              <a:t>m</a:t>
            </a:r>
            <a:r>
              <a:rPr lang="en-US" sz="2000"/>
              <a:t> (</a:t>
            </a:r>
            <a:r>
              <a:rPr lang="en-US" sz="2000" i="1"/>
              <a:t>theo britannica.com</a:t>
            </a:r>
            <a:r>
              <a:rPr lang="en-US" sz="2000"/>
              <a:t>) (H.5.38). Tính góc giữa hai mặt phẳng (</a:t>
            </a:r>
            <a:r>
              <a:rPr lang="en-US" sz="2000" i="1"/>
              <a:t>SAB</a:t>
            </a:r>
            <a:r>
              <a:rPr lang="en-US" sz="2000"/>
              <a:t>) và (</a:t>
            </a:r>
            <a:r>
              <a:rPr lang="en-US" sz="2000" i="1"/>
              <a:t>SBC</a:t>
            </a:r>
            <a:r>
              <a:rPr lang="en-US" sz="2000"/>
              <a:t>).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BC280-0673-4C7F-9E78-39C930C3E8A6}"/>
              </a:ext>
            </a:extLst>
          </p:cNvPr>
          <p:cNvSpPr/>
          <p:nvPr/>
        </p:nvSpPr>
        <p:spPr>
          <a:xfrm>
            <a:off x="1135629" y="1960724"/>
            <a:ext cx="3900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Một vectơ pháp tuyến của (SAB) là </a:t>
            </a:r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A29C02-BD31-4B67-B37E-98398662C4BD}"/>
              </a:ext>
            </a:extLst>
          </p:cNvPr>
          <p:cNvSpPr/>
          <p:nvPr/>
        </p:nvSpPr>
        <p:spPr>
          <a:xfrm>
            <a:off x="1068816" y="2997540"/>
            <a:ext cx="3886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Một vectơ pháp tuyến của (SBC) là </a:t>
            </a:r>
            <a:endParaRPr lang="en-US" sz="200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D0139BE-219E-44A6-BE86-98AF776D3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5377"/>
              </p:ext>
            </p:extLst>
          </p:nvPr>
        </p:nvGraphicFramePr>
        <p:xfrm>
          <a:off x="1181900" y="2409547"/>
          <a:ext cx="4021667" cy="4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9" name="Equation" r:id="rId6" imgW="2284942" imgH="276516" progId="Equation.DSMT4">
                  <p:embed/>
                </p:oleObj>
              </mc:Choice>
              <mc:Fallback>
                <p:oleObj name="Equation" r:id="rId6" imgW="2284942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1900" y="2409547"/>
                        <a:ext cx="4021667" cy="48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7013625-503D-4E75-8BC5-C20310195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14102"/>
              </p:ext>
            </p:extLst>
          </p:nvPr>
        </p:nvGraphicFramePr>
        <p:xfrm>
          <a:off x="1135629" y="3601798"/>
          <a:ext cx="4197239" cy="4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0" name="Equation" r:id="rId8" imgW="2560934" imgH="276516" progId="Equation.DSMT4">
                  <p:embed/>
                </p:oleObj>
              </mc:Choice>
              <mc:Fallback>
                <p:oleObj name="Equation" r:id="rId8" imgW="2560934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35629" y="3601798"/>
                        <a:ext cx="4197239" cy="48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493A345-80AD-4C8E-AC41-2882A62C23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62310"/>
              </p:ext>
            </p:extLst>
          </p:nvPr>
        </p:nvGraphicFramePr>
        <p:xfrm>
          <a:off x="1079955" y="4295296"/>
          <a:ext cx="42529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1" name="Equation" r:id="rId10" imgW="2641320" imgH="393480" progId="Equation.DSMT4">
                  <p:embed/>
                </p:oleObj>
              </mc:Choice>
              <mc:Fallback>
                <p:oleObj name="Equation" r:id="rId10" imgW="264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9955" y="4295296"/>
                        <a:ext cx="4252913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26F7301-B42F-472B-9D63-21734C0E8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15934"/>
              </p:ext>
            </p:extLst>
          </p:nvPr>
        </p:nvGraphicFramePr>
        <p:xfrm>
          <a:off x="5341257" y="4407467"/>
          <a:ext cx="2720312" cy="40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2" name="Equation" r:id="rId12" imgW="1688760" imgH="253800" progId="Equation.DSMT4">
                  <p:embed/>
                </p:oleObj>
              </mc:Choice>
              <mc:Fallback>
                <p:oleObj name="Equation" r:id="rId12" imgW="1688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41257" y="4407467"/>
                        <a:ext cx="2720312" cy="409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4D871A1D-0572-438C-8BF2-EEA18F9F706A}"/>
              </a:ext>
            </a:extLst>
          </p:cNvPr>
          <p:cNvGrpSpPr/>
          <p:nvPr/>
        </p:nvGrpSpPr>
        <p:grpSpPr>
          <a:xfrm>
            <a:off x="5943601" y="1457501"/>
            <a:ext cx="3124200" cy="2713370"/>
            <a:chOff x="5943601" y="1457501"/>
            <a:chExt cx="3124200" cy="27133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6BC73D-F927-454B-98F2-A53552054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43601" y="1457501"/>
              <a:ext cx="3124200" cy="240964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E4D548A-A84C-4A83-980E-2FFBB47F3147}"/>
                </a:ext>
              </a:extLst>
            </p:cNvPr>
            <p:cNvSpPr/>
            <p:nvPr/>
          </p:nvSpPr>
          <p:spPr>
            <a:xfrm>
              <a:off x="6214878" y="3832317"/>
              <a:ext cx="27767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B45608"/>
                  </a:solidFill>
                </a:rPr>
                <a:t>Hình 5.38. Kim tự tháp Kheops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0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EC07B265-2396-492A-A47C-51436FB97125}"/>
              </a:ext>
            </a:extLst>
          </p:cNvPr>
          <p:cNvSpPr/>
          <p:nvPr/>
        </p:nvSpPr>
        <p:spPr>
          <a:xfrm>
            <a:off x="5169525" y="2201527"/>
            <a:ext cx="3872380" cy="2656224"/>
          </a:xfrm>
          <a:prstGeom prst="roundRect">
            <a:avLst>
              <a:gd name="adj" fmla="val 24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F483005-005E-400C-B571-D85348CF1577}"/>
              </a:ext>
            </a:extLst>
          </p:cNvPr>
          <p:cNvSpPr/>
          <p:nvPr/>
        </p:nvSpPr>
        <p:spPr>
          <a:xfrm>
            <a:off x="1066800" y="17406"/>
            <a:ext cx="8001000" cy="1943730"/>
          </a:xfrm>
          <a:prstGeom prst="roundRect">
            <a:avLst>
              <a:gd name="adj" fmla="val 44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E1189E-6602-481B-BFD5-7B032816E7D4}"/>
              </a:ext>
            </a:extLst>
          </p:cNvPr>
          <p:cNvSpPr/>
          <p:nvPr/>
        </p:nvSpPr>
        <p:spPr>
          <a:xfrm>
            <a:off x="1142999" y="48275"/>
            <a:ext cx="8001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000"/>
              <a:t>Trong một bể hình lập phương cạnh 1m có chứa nước. </a:t>
            </a:r>
            <a:r>
              <a:rPr lang="en-US" sz="2000"/>
              <a:t>Đ</a:t>
            </a:r>
            <a:r>
              <a:rPr lang="vi-VN" sz="2000"/>
              <a:t>ặt đáy bể nghiêng so với mặt phẳng nằm ngang. Biết rằng, lúc đó mặt nước có dạng hình bình hành </a:t>
            </a:r>
            <a:r>
              <a:rPr lang="vi-VN" sz="2000" i="1"/>
              <a:t>ABCD</a:t>
            </a:r>
            <a:r>
              <a:rPr lang="vi-VN" sz="2000"/>
              <a:t> và khoảng cách từ các điểm </a:t>
            </a:r>
            <a:r>
              <a:rPr lang="vi-VN" sz="2000" i="1"/>
              <a:t>A, B, C </a:t>
            </a:r>
            <a:r>
              <a:rPr lang="vi-VN" sz="2000"/>
              <a:t>đến đáy bể tương ứng là 40 </a:t>
            </a:r>
            <a:r>
              <a:rPr lang="vi-VN" sz="2000" i="1"/>
              <a:t>cm</a:t>
            </a:r>
            <a:r>
              <a:rPr lang="vi-VN" sz="2000"/>
              <a:t>, 44 </a:t>
            </a:r>
            <a:r>
              <a:rPr lang="vi-VN" sz="2000" i="1"/>
              <a:t>cm</a:t>
            </a:r>
            <a:r>
              <a:rPr lang="vi-VN" sz="2000"/>
              <a:t>, 48 </a:t>
            </a:r>
            <a:r>
              <a:rPr lang="vi-VN" sz="2000" i="1"/>
              <a:t>cm</a:t>
            </a:r>
            <a:r>
              <a:rPr lang="vi-VN" sz="2000"/>
              <a:t>.</a:t>
            </a:r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F32164-5E92-484F-97A1-62D3DADE32BB}"/>
              </a:ext>
            </a:extLst>
          </p:cNvPr>
          <p:cNvSpPr/>
          <p:nvPr/>
        </p:nvSpPr>
        <p:spPr>
          <a:xfrm>
            <a:off x="1257300" y="1253249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a) Khoảng cách từ điểm D đến đáy bể bằng bao nhiêu centimét? </a:t>
            </a:r>
          </a:p>
          <a:p>
            <a:r>
              <a:rPr lang="en-US" sz="2000"/>
              <a:t>b) Đáy bể nghiêng so với mặt phẳng nằm ngang một góc bao nhiêu độ?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8A6580C-4C28-4AC5-B23A-6DB9B797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" y="337487"/>
            <a:ext cx="1485456" cy="12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43A4C6C3-182A-411F-BDCD-2646E295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27" y="2076709"/>
            <a:ext cx="95833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A7D688-DC23-4658-A222-69FB44D98527}"/>
              </a:ext>
            </a:extLst>
          </p:cNvPr>
          <p:cNvSpPr/>
          <p:nvPr/>
        </p:nvSpPr>
        <p:spPr>
          <a:xfrm>
            <a:off x="113019" y="590280"/>
            <a:ext cx="1140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67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entury SchoolbookH" pitchFamily="34" charset="0"/>
                <a:ea typeface="+mn-ea"/>
                <a:cs typeface="+mn-cs"/>
              </a:rPr>
              <a:t>5.24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CF3134-EB67-4BA6-8003-3D67B4E15EE2}"/>
              </a:ext>
            </a:extLst>
          </p:cNvPr>
          <p:cNvSpPr/>
          <p:nvPr/>
        </p:nvSpPr>
        <p:spPr>
          <a:xfrm>
            <a:off x="762000" y="2365571"/>
            <a:ext cx="4407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/>
              <a:t>Chọn hệ trục toạ độ O</a:t>
            </a:r>
            <a:r>
              <a:rPr lang="vi-VN" sz="2000" i="1"/>
              <a:t>xyz</a:t>
            </a:r>
            <a:r>
              <a:rPr lang="en-US" sz="2000" i="1"/>
              <a:t>  </a:t>
            </a:r>
            <a:r>
              <a:rPr lang="en-US" sz="2000"/>
              <a:t>nh</a:t>
            </a:r>
            <a:r>
              <a:rPr lang="vi-VN" sz="2000"/>
              <a:t>ư</a:t>
            </a:r>
            <a:r>
              <a:rPr lang="en-US" sz="2000"/>
              <a:t> (H.5.39)</a:t>
            </a:r>
            <a:r>
              <a:rPr lang="vi-VN" sz="2000"/>
              <a:t>, đơn vị trên các trục là mét.</a:t>
            </a:r>
            <a:r>
              <a:rPr lang="en-US" sz="2000"/>
              <a:t> Ta có:</a:t>
            </a:r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E400C6DE-6334-45CA-A4EA-DDB7A15675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05655"/>
              </p:ext>
            </p:extLst>
          </p:nvPr>
        </p:nvGraphicFramePr>
        <p:xfrm>
          <a:off x="855267" y="3136062"/>
          <a:ext cx="4153558" cy="43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0" name="Equation" r:id="rId6" imgW="2692080" imgH="253800" progId="Equation.DSMT4">
                  <p:embed/>
                </p:oleObj>
              </mc:Choice>
              <mc:Fallback>
                <p:oleObj name="Equation" r:id="rId6" imgW="269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5267" y="3136062"/>
                        <a:ext cx="4153558" cy="435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79B61ACC-2455-4CB5-BC94-53BCDB7303E4}"/>
              </a:ext>
            </a:extLst>
          </p:cNvPr>
          <p:cNvGrpSpPr/>
          <p:nvPr/>
        </p:nvGrpSpPr>
        <p:grpSpPr>
          <a:xfrm>
            <a:off x="1059108" y="3594292"/>
            <a:ext cx="3186723" cy="409575"/>
            <a:chOff x="4977887" y="3579388"/>
            <a:chExt cx="3186723" cy="409575"/>
          </a:xfrm>
        </p:grpSpPr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9B6B5559-1C79-47DF-87AA-35AF7C0A58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7970051"/>
                </p:ext>
              </p:extLst>
            </p:nvPr>
          </p:nvGraphicFramePr>
          <p:xfrm>
            <a:off x="4977887" y="3587784"/>
            <a:ext cx="1243623" cy="352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31" name="Equation" r:id="rId8" imgW="637984" imgH="181340" progId="Equation.DSMT4">
                    <p:embed/>
                  </p:oleObj>
                </mc:Choice>
                <mc:Fallback>
                  <p:oleObj name="Equation" r:id="rId8" imgW="637984" imgH="1813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77887" y="3587784"/>
                          <a:ext cx="1243623" cy="3526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>
              <a:extLst>
                <a:ext uri="{FF2B5EF4-FFF2-40B4-BE49-F238E27FC236}">
                  <a16:creationId xmlns:a16="http://schemas.microsoft.com/office/drawing/2014/main" id="{BC592C7A-512C-4175-A01A-EDDA391B2B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7214876"/>
                </p:ext>
              </p:extLst>
            </p:nvPr>
          </p:nvGraphicFramePr>
          <p:xfrm>
            <a:off x="6221510" y="3579388"/>
            <a:ext cx="1943100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32" name="Equation" r:id="rId10" imgW="1206360" imgH="253800" progId="Equation.DSMT4">
                    <p:embed/>
                  </p:oleObj>
                </mc:Choice>
                <mc:Fallback>
                  <p:oleObj name="Equation" r:id="rId10" imgW="12063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221510" y="3579388"/>
                          <a:ext cx="1943100" cy="409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D0D6EFD-5B64-4431-A9C1-D558E7131B0F}"/>
              </a:ext>
            </a:extLst>
          </p:cNvPr>
          <p:cNvSpPr/>
          <p:nvPr/>
        </p:nvSpPr>
        <p:spPr>
          <a:xfrm>
            <a:off x="814375" y="4017963"/>
            <a:ext cx="4200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Khoảng cách từ </a:t>
            </a:r>
            <a:r>
              <a:rPr lang="en-US" sz="2000" i="1"/>
              <a:t>D</a:t>
            </a:r>
            <a:r>
              <a:rPr lang="en-US" sz="2000"/>
              <a:t> đến đáy bể là </a:t>
            </a:r>
            <a:r>
              <a:rPr lang="en-US" sz="2000">
                <a:solidFill>
                  <a:srgbClr val="FF0000"/>
                </a:solidFill>
              </a:rPr>
              <a:t>44 cm</a:t>
            </a:r>
            <a:r>
              <a:rPr lang="en-US" sz="2000"/>
              <a:t>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6B08137C-862F-47B7-89B6-A7038545A4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507" y="2201526"/>
            <a:ext cx="3600355" cy="25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DB047C3-DF7E-4C50-9838-ED83917BC979}"/>
              </a:ext>
            </a:extLst>
          </p:cNvPr>
          <p:cNvSpPr/>
          <p:nvPr/>
        </p:nvSpPr>
        <p:spPr>
          <a:xfrm>
            <a:off x="5341261" y="2375704"/>
            <a:ext cx="3726540" cy="2532502"/>
          </a:xfrm>
          <a:prstGeom prst="roundRect">
            <a:avLst>
              <a:gd name="adj" fmla="val 24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F483005-005E-400C-B571-D85348CF1577}"/>
              </a:ext>
            </a:extLst>
          </p:cNvPr>
          <p:cNvSpPr/>
          <p:nvPr/>
        </p:nvSpPr>
        <p:spPr>
          <a:xfrm>
            <a:off x="1066800" y="17406"/>
            <a:ext cx="8001000" cy="1943730"/>
          </a:xfrm>
          <a:prstGeom prst="roundRect">
            <a:avLst>
              <a:gd name="adj" fmla="val 44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E1189E-6602-481B-BFD5-7B032816E7D4}"/>
              </a:ext>
            </a:extLst>
          </p:cNvPr>
          <p:cNvSpPr/>
          <p:nvPr/>
        </p:nvSpPr>
        <p:spPr>
          <a:xfrm>
            <a:off x="1142999" y="48275"/>
            <a:ext cx="8001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000"/>
              <a:t>Trong một bể hình lập phương cạnh 1m có chứa nước. </a:t>
            </a:r>
            <a:r>
              <a:rPr lang="en-US" sz="2000"/>
              <a:t>Đ</a:t>
            </a:r>
            <a:r>
              <a:rPr lang="vi-VN" sz="2000"/>
              <a:t>ặt đáy bể nghiêng so với mặt phẳng nằm ngang. Biết rằng, lúc đó mặt nước có dạng hình bình hành </a:t>
            </a:r>
            <a:r>
              <a:rPr lang="vi-VN" sz="2000" i="1"/>
              <a:t>ABCD</a:t>
            </a:r>
            <a:r>
              <a:rPr lang="vi-VN" sz="2000"/>
              <a:t> và khoảng cách từ các điểm </a:t>
            </a:r>
            <a:r>
              <a:rPr lang="vi-VN" sz="2000" i="1"/>
              <a:t>A, B, C </a:t>
            </a:r>
            <a:r>
              <a:rPr lang="vi-VN" sz="2000"/>
              <a:t>đến đáy bể tương ứng là 40 </a:t>
            </a:r>
            <a:r>
              <a:rPr lang="vi-VN" sz="2000" i="1"/>
              <a:t>cm</a:t>
            </a:r>
            <a:r>
              <a:rPr lang="vi-VN" sz="2000"/>
              <a:t>, 44 </a:t>
            </a:r>
            <a:r>
              <a:rPr lang="vi-VN" sz="2000" i="1"/>
              <a:t>cm</a:t>
            </a:r>
            <a:r>
              <a:rPr lang="vi-VN" sz="2000"/>
              <a:t>, 48 </a:t>
            </a:r>
            <a:r>
              <a:rPr lang="vi-VN" sz="2000" i="1"/>
              <a:t>cm</a:t>
            </a:r>
            <a:r>
              <a:rPr lang="vi-VN" sz="2000"/>
              <a:t>.</a:t>
            </a:r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F32164-5E92-484F-97A1-62D3DADE32BB}"/>
              </a:ext>
            </a:extLst>
          </p:cNvPr>
          <p:cNvSpPr/>
          <p:nvPr/>
        </p:nvSpPr>
        <p:spPr>
          <a:xfrm>
            <a:off x="1257300" y="1253249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a) Khoảng cách từ điểm D đến đáy bể bằng bao nhiêu centimét? </a:t>
            </a:r>
          </a:p>
          <a:p>
            <a:r>
              <a:rPr lang="en-US" sz="2000"/>
              <a:t>b) Đáy bể nghiêng so với mặt phẳng nằm ngang một góc bao nhiêu độ?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8A6580C-4C28-4AC5-B23A-6DB9B797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" y="337487"/>
            <a:ext cx="1485456" cy="12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43A4C6C3-182A-411F-BDCD-2646E295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42" y="2154064"/>
            <a:ext cx="95833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A7D688-DC23-4658-A222-69FB44D98527}"/>
              </a:ext>
            </a:extLst>
          </p:cNvPr>
          <p:cNvSpPr/>
          <p:nvPr/>
        </p:nvSpPr>
        <p:spPr>
          <a:xfrm>
            <a:off x="113019" y="590280"/>
            <a:ext cx="1140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67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entury SchoolbookH" pitchFamily="34" charset="0"/>
                <a:ea typeface="+mn-ea"/>
                <a:cs typeface="+mn-cs"/>
              </a:rPr>
              <a:t>5.24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6B08137C-862F-47B7-89B6-A7038545A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628" y="2375704"/>
            <a:ext cx="3600355" cy="2532502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D1C3C15-7569-490A-AFA2-813D021A6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68764"/>
              </p:ext>
            </p:extLst>
          </p:nvPr>
        </p:nvGraphicFramePr>
        <p:xfrm>
          <a:off x="685800" y="3722021"/>
          <a:ext cx="45402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5" name="Equation" r:id="rId7" imgW="2819160" imgH="419040" progId="Equation.DSMT4">
                  <p:embed/>
                </p:oleObj>
              </mc:Choice>
              <mc:Fallback>
                <p:oleObj name="Equation" r:id="rId7" imgW="2819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3722021"/>
                        <a:ext cx="454025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3A10B7E-415A-45F9-AE13-EA3122D83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36314"/>
              </p:ext>
            </p:extLst>
          </p:nvPr>
        </p:nvGraphicFramePr>
        <p:xfrm>
          <a:off x="658536" y="4361606"/>
          <a:ext cx="2822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6" name="Equation" r:id="rId9" imgW="1752480" imgH="253800" progId="Equation.DSMT4">
                  <p:embed/>
                </p:oleObj>
              </mc:Choice>
              <mc:Fallback>
                <p:oleObj name="Equation" r:id="rId9" imgW="1752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8536" y="4361606"/>
                        <a:ext cx="28225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3E70DFEC-3B6C-4D2A-AB00-B292565F66F0}"/>
              </a:ext>
            </a:extLst>
          </p:cNvPr>
          <p:cNvGrpSpPr/>
          <p:nvPr/>
        </p:nvGrpSpPr>
        <p:grpSpPr>
          <a:xfrm>
            <a:off x="391353" y="2514759"/>
            <a:ext cx="4342457" cy="427903"/>
            <a:chOff x="304800" y="2373847"/>
            <a:chExt cx="4342457" cy="427903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50C684C7-756C-467C-A720-1333F380E3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4040505"/>
                </p:ext>
              </p:extLst>
            </p:nvPr>
          </p:nvGraphicFramePr>
          <p:xfrm>
            <a:off x="1302649" y="2397328"/>
            <a:ext cx="3344608" cy="404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47" name="Equation" r:id="rId11" imgW="2284942" imgH="276516" progId="Equation.DSMT4">
                    <p:embed/>
                  </p:oleObj>
                </mc:Choice>
                <mc:Fallback>
                  <p:oleObj name="Equation" r:id="rId11" imgW="2284942" imgH="27651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02649" y="2397328"/>
                          <a:ext cx="3344608" cy="404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5646D1-7B4C-4483-A24B-8FA58E207D32}"/>
                </a:ext>
              </a:extLst>
            </p:cNvPr>
            <p:cNvSpPr/>
            <p:nvPr/>
          </p:nvSpPr>
          <p:spPr>
            <a:xfrm>
              <a:off x="304800" y="2373847"/>
              <a:ext cx="11512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b) Ta có: </a:t>
              </a:r>
              <a:endParaRPr lang="en-US" sz="20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F0139-B2A8-457F-BF54-14A880281CC9}"/>
              </a:ext>
            </a:extLst>
          </p:cNvPr>
          <p:cNvGrpSpPr/>
          <p:nvPr/>
        </p:nvGrpSpPr>
        <p:grpSpPr>
          <a:xfrm>
            <a:off x="378966" y="3298225"/>
            <a:ext cx="4944090" cy="450272"/>
            <a:chOff x="335560" y="3220768"/>
            <a:chExt cx="4944090" cy="450272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F13A9E16-F7DF-4432-BA8B-248D569F20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3161229"/>
                </p:ext>
              </p:extLst>
            </p:nvPr>
          </p:nvGraphicFramePr>
          <p:xfrm>
            <a:off x="4134255" y="3241516"/>
            <a:ext cx="1145395" cy="429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48" name="Equation" r:id="rId13" imgW="711000" imgH="266400" progId="Equation.DSMT4">
                    <p:embed/>
                  </p:oleObj>
                </mc:Choice>
                <mc:Fallback>
                  <p:oleObj name="Equation" r:id="rId13" imgW="7110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34255" y="3241516"/>
                          <a:ext cx="1145395" cy="4295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11B712-146E-467F-A4C8-67F15A0A2A56}"/>
                </a:ext>
              </a:extLst>
            </p:cNvPr>
            <p:cNvSpPr/>
            <p:nvPr/>
          </p:nvSpPr>
          <p:spPr>
            <a:xfrm>
              <a:off x="335560" y="3220768"/>
              <a:ext cx="393184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 </a:t>
              </a:r>
              <a:r>
                <a:rPr lang="vi-VN" sz="20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vectơ pháp tuyến</a:t>
              </a:r>
              <a:r>
                <a:rPr lang="en-US" sz="20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của (O</a:t>
              </a:r>
              <a:r>
                <a:rPr lang="en-US" sz="2000" i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xy</a:t>
              </a:r>
              <a:r>
                <a:rPr lang="en-US" sz="20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) là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767BD1-C466-43D3-8622-CAE479398FEA}"/>
              </a:ext>
            </a:extLst>
          </p:cNvPr>
          <p:cNvGrpSpPr/>
          <p:nvPr/>
        </p:nvGrpSpPr>
        <p:grpSpPr>
          <a:xfrm>
            <a:off x="563130" y="2915571"/>
            <a:ext cx="3850397" cy="489350"/>
            <a:chOff x="836933" y="2863263"/>
            <a:chExt cx="3850397" cy="489350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AEEF9409-1984-46D1-A217-DDC5B82B3E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4054530"/>
                </p:ext>
              </p:extLst>
            </p:nvPr>
          </p:nvGraphicFramePr>
          <p:xfrm>
            <a:off x="1298271" y="2863263"/>
            <a:ext cx="3389059" cy="489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49" name="Equation" r:id="rId15" imgW="2103946" imgH="276516" progId="Equation.DSMT4">
                    <p:embed/>
                  </p:oleObj>
                </mc:Choice>
                <mc:Fallback>
                  <p:oleObj name="Equation" r:id="rId15" imgW="2103946" imgH="27651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298271" y="2863263"/>
                          <a:ext cx="3389059" cy="489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EDF96C-E814-439B-87E3-167D07E30E09}"/>
                </a:ext>
              </a:extLst>
            </p:cNvPr>
            <p:cNvSpPr/>
            <p:nvPr/>
          </p:nvSpPr>
          <p:spPr>
            <a:xfrm>
              <a:off x="836933" y="2869272"/>
              <a:ext cx="61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Đặt 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40912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608250" y="369474"/>
            <a:ext cx="4097360" cy="44196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4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15"/>
          <p:cNvSpPr/>
          <p:nvPr/>
        </p:nvSpPr>
        <p:spPr>
          <a:xfrm rot="1132070">
            <a:off x="2774234" y="-1563"/>
            <a:ext cx="1436683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4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15"/>
          <p:cNvSpPr/>
          <p:nvPr/>
        </p:nvSpPr>
        <p:spPr>
          <a:xfrm rot="1132070">
            <a:off x="4301270" y="-1563"/>
            <a:ext cx="1436683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4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2150" y="3943350"/>
            <a:ext cx="609441" cy="6096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4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81592" y="3752850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6381592" y="3752901"/>
            <a:ext cx="0" cy="3809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50265" y="594687"/>
            <a:ext cx="1245141" cy="22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811861" y="857250"/>
            <a:ext cx="1880922" cy="25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717888" y="706425"/>
            <a:ext cx="407168" cy="26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5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CE327E-4F60-405D-AE35-A2B167AC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990"/>
            <a:ext cx="2609314" cy="3962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3DC322-EDFD-441F-884D-933485C8141E}"/>
              </a:ext>
            </a:extLst>
          </p:cNvPr>
          <p:cNvGrpSpPr/>
          <p:nvPr/>
        </p:nvGrpSpPr>
        <p:grpSpPr>
          <a:xfrm>
            <a:off x="304800" y="418251"/>
            <a:ext cx="8763000" cy="1620099"/>
            <a:chOff x="304800" y="418251"/>
            <a:chExt cx="8763000" cy="1620099"/>
          </a:xfrm>
        </p:grpSpPr>
        <p:sp>
          <p:nvSpPr>
            <p:cNvPr id="15" name="Rounded Rectangle 16">
              <a:extLst>
                <a:ext uri="{FF2B5EF4-FFF2-40B4-BE49-F238E27FC236}">
                  <a16:creationId xmlns:a16="http://schemas.microsoft.com/office/drawing/2014/main" id="{7483398F-9AAE-42AF-8486-EA29E143C4F6}"/>
                </a:ext>
              </a:extLst>
            </p:cNvPr>
            <p:cNvSpPr/>
            <p:nvPr/>
          </p:nvSpPr>
          <p:spPr>
            <a:xfrm>
              <a:off x="304800" y="418251"/>
              <a:ext cx="8763000" cy="1620099"/>
            </a:xfrm>
            <a:prstGeom prst="roundRect">
              <a:avLst>
                <a:gd name="adj" fmla="val 4670"/>
              </a:avLst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6350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D23B5A-9F82-4F6B-BEED-5232D35488C5}"/>
                </a:ext>
              </a:extLst>
            </p:cNvPr>
            <p:cNvSpPr/>
            <p:nvPr/>
          </p:nvSpPr>
          <p:spPr>
            <a:xfrm>
              <a:off x="381000" y="566580"/>
              <a:ext cx="8686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000" b="1"/>
                <a:t>Một mái nhà hình tròn được đặt trên ba cây cột trụ (H.5.33). Các cây cột vuông góc với mặt sàn nhà phẳng và có độ cao lần lượt là </a:t>
              </a:r>
              <a:r>
                <a:rPr lang="vi-VN" sz="2000"/>
                <a:t>7</a:t>
              </a:r>
              <a:r>
                <a:rPr lang="vi-VN" sz="2000" i="1"/>
                <a:t>m</a:t>
              </a:r>
              <a:r>
                <a:rPr lang="vi-VN" sz="2000"/>
                <a:t>, 6</a:t>
              </a:r>
              <a:r>
                <a:rPr lang="vi-VN" sz="2000" i="1"/>
                <a:t>m</a:t>
              </a:r>
              <a:r>
                <a:rPr lang="vi-VN" sz="2000"/>
                <a:t>, 5</a:t>
              </a:r>
              <a:r>
                <a:rPr lang="vi-VN" sz="2000" i="1"/>
                <a:t>m</a:t>
              </a:r>
              <a:r>
                <a:rPr lang="vi-VN" sz="2000" b="1"/>
                <a:t>. Ba chân cột là ba đỉnh của một tam giác đều trên mặt sàn nhà với cạnh dài </a:t>
              </a:r>
              <a:r>
                <a:rPr lang="vi-VN" sz="2000"/>
                <a:t>4</a:t>
              </a:r>
              <a:r>
                <a:rPr lang="vi-VN" sz="2000" i="1"/>
                <a:t>m</a:t>
              </a:r>
              <a:r>
                <a:rPr lang="vi-VN" sz="2000"/>
                <a:t>.</a:t>
              </a:r>
              <a:r>
                <a:rPr lang="vi-VN" sz="2000" b="1"/>
                <a:t> Hỏi mái nhà nghiêng với mặt sàn nhà một góc bao nhiêu độ?</a:t>
              </a:r>
              <a:endParaRPr lang="en-US" sz="2000" b="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145873-393D-4AEE-A7A0-47F2424D7A7E}"/>
              </a:ext>
            </a:extLst>
          </p:cNvPr>
          <p:cNvGrpSpPr/>
          <p:nvPr/>
        </p:nvGrpSpPr>
        <p:grpSpPr>
          <a:xfrm>
            <a:off x="6366288" y="2186679"/>
            <a:ext cx="2670187" cy="2786021"/>
            <a:chOff x="6397613" y="2146981"/>
            <a:chExt cx="2670187" cy="2786021"/>
          </a:xfrm>
        </p:grpSpPr>
        <p:sp>
          <p:nvSpPr>
            <p:cNvPr id="18" name="Rounded Rectangle 20">
              <a:extLst>
                <a:ext uri="{FF2B5EF4-FFF2-40B4-BE49-F238E27FC236}">
                  <a16:creationId xmlns:a16="http://schemas.microsoft.com/office/drawing/2014/main" id="{CCDE99E5-9184-4BA2-93E3-53FA910839DF}"/>
                </a:ext>
              </a:extLst>
            </p:cNvPr>
            <p:cNvSpPr/>
            <p:nvPr/>
          </p:nvSpPr>
          <p:spPr>
            <a:xfrm>
              <a:off x="6397613" y="2146981"/>
              <a:ext cx="2670187" cy="2786021"/>
            </a:xfrm>
            <a:prstGeom prst="roundRect">
              <a:avLst>
                <a:gd name="adj" fmla="val 362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09448D-4F13-4940-840F-92B028D6C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7056" y="2298514"/>
              <a:ext cx="2525330" cy="253857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4D4431-72E1-4135-8B29-5100F64A9B51}"/>
              </a:ext>
            </a:extLst>
          </p:cNvPr>
          <p:cNvGrpSpPr/>
          <p:nvPr/>
        </p:nvGrpSpPr>
        <p:grpSpPr>
          <a:xfrm>
            <a:off x="381001" y="2329952"/>
            <a:ext cx="5920565" cy="2527879"/>
            <a:chOff x="313920" y="2463006"/>
            <a:chExt cx="6026677" cy="252787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51E7F8-6763-4F4C-8325-AD89FF884B31}"/>
                </a:ext>
              </a:extLst>
            </p:cNvPr>
            <p:cNvGrpSpPr/>
            <p:nvPr/>
          </p:nvGrpSpPr>
          <p:grpSpPr>
            <a:xfrm>
              <a:off x="313920" y="2463006"/>
              <a:ext cx="6026677" cy="2527879"/>
              <a:chOff x="2048011" y="3179120"/>
              <a:chExt cx="8748778" cy="2456473"/>
            </a:xfrm>
          </p:grpSpPr>
          <p:sp>
            <p:nvSpPr>
              <p:cNvPr id="14" name="AutoShape 26">
                <a:extLst>
                  <a:ext uri="{FF2B5EF4-FFF2-40B4-BE49-F238E27FC236}">
                    <a16:creationId xmlns:a16="http://schemas.microsoft.com/office/drawing/2014/main" id="{1FD7F9B7-19EA-4CF3-8131-CF9C92FE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947" y="3179120"/>
                <a:ext cx="8700842" cy="1930035"/>
              </a:xfrm>
              <a:prstGeom prst="cloudCallout">
                <a:avLst>
                  <a:gd name="adj1" fmla="val 15297"/>
                  <a:gd name="adj2" fmla="val 12005"/>
                </a:avLst>
              </a:prstGeom>
              <a:gradFill flip="none" rotWithShape="1">
                <a:gsLst>
                  <a:gs pos="0">
                    <a:srgbClr val="ABB3A9"/>
                  </a:gs>
                  <a:gs pos="35000">
                    <a:srgbClr val="CDE0C9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altLang="en-US" sz="1800" dirty="0">
                  <a:solidFill>
                    <a:schemeClr val="lt1"/>
                  </a:solidFill>
                  <a:sym typeface="Symbol" pitchFamily="18" charset="2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DD8E76A-A22F-459F-B4DF-B48AD2721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8011" y="4945872"/>
                <a:ext cx="1875874" cy="689721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FB5532-C0F1-4270-A22A-70436A030F68}"/>
                </a:ext>
              </a:extLst>
            </p:cNvPr>
            <p:cNvSpPr/>
            <p:nvPr/>
          </p:nvSpPr>
          <p:spPr>
            <a:xfrm>
              <a:off x="891367" y="2745059"/>
              <a:ext cx="520463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000"/>
                <a:t>Việc tính được mái nhà nghiêng với mặt sàn</a:t>
              </a:r>
              <a:endParaRPr lang="en-US" sz="2000"/>
            </a:p>
            <a:p>
              <a:r>
                <a:rPr lang="vi-VN" sz="2000"/>
                <a:t> nhà một góc bao nhiêu chính là việc chúng ta </a:t>
              </a:r>
              <a:endParaRPr lang="en-US" sz="2000"/>
            </a:p>
            <a:p>
              <a:r>
                <a:rPr lang="en-US" sz="2000"/>
                <a:t>  </a:t>
              </a:r>
              <a:r>
                <a:rPr lang="vi-VN" sz="2000"/>
                <a:t>đi tính </a:t>
              </a:r>
              <a:r>
                <a:rPr lang="vi-VN" sz="2000" b="1">
                  <a:solidFill>
                    <a:srgbClr val="FF0000"/>
                  </a:solidFill>
                </a:rPr>
                <a:t>góc giữa hai mặt phẳng</a:t>
              </a:r>
              <a:r>
                <a:rPr lang="vi-VN" sz="2000" b="1"/>
                <a:t>. </a:t>
              </a:r>
              <a:r>
                <a:rPr lang="en-US" sz="2000"/>
                <a:t>T</a:t>
              </a:r>
              <a:r>
                <a:rPr lang="vi-VN" sz="2000"/>
                <a:t>a sẽ đi tìm hiểu </a:t>
              </a:r>
              <a:r>
                <a:rPr lang="en-US" sz="2000"/>
                <a:t>vấn đề này qua </a:t>
              </a:r>
              <a:r>
                <a:rPr lang="vi-VN" sz="2000"/>
                <a:t>bài </a:t>
              </a:r>
              <a:r>
                <a:rPr lang="en-US" sz="2000"/>
                <a:t>học hôm na</a:t>
              </a:r>
              <a:r>
                <a:rPr lang="vi-VN" sz="2000"/>
                <a:t>y</a:t>
              </a:r>
              <a:r>
                <a:rPr lang="en-US" sz="200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6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1746B3B-0702-47C3-928B-35782A5A2798}"/>
              </a:ext>
            </a:extLst>
          </p:cNvPr>
          <p:cNvGrpSpPr/>
          <p:nvPr/>
        </p:nvGrpSpPr>
        <p:grpSpPr>
          <a:xfrm>
            <a:off x="638020" y="2433003"/>
            <a:ext cx="4307892" cy="494735"/>
            <a:chOff x="533400" y="2405742"/>
            <a:chExt cx="4307892" cy="4947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D75A75-B0F8-4ED4-A736-AD0645EE0237}"/>
                </a:ext>
              </a:extLst>
            </p:cNvPr>
            <p:cNvSpPr/>
            <p:nvPr/>
          </p:nvSpPr>
          <p:spPr>
            <a:xfrm>
              <a:off x="533400" y="2442740"/>
              <a:ext cx="28119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a) Nếu                          thì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32C06B6F-B1DF-4770-8F73-1CB7D8F953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554896"/>
                </p:ext>
              </p:extLst>
            </p:nvPr>
          </p:nvGraphicFramePr>
          <p:xfrm>
            <a:off x="1342577" y="2409593"/>
            <a:ext cx="1595372" cy="490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24" name="Equation" r:id="rId4" imgW="990261" imgH="305357" progId="Equation.DSMT4">
                    <p:embed/>
                  </p:oleObj>
                </mc:Choice>
                <mc:Fallback>
                  <p:oleObj name="Equation" r:id="rId4" imgW="990261" imgH="30535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42577" y="2409593"/>
                          <a:ext cx="1595372" cy="4908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1E07D7F2-1276-44AC-AE18-D8A8C57601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5432061"/>
                </p:ext>
              </p:extLst>
            </p:nvPr>
          </p:nvGraphicFramePr>
          <p:xfrm>
            <a:off x="3276600" y="2405742"/>
            <a:ext cx="1564692" cy="490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25" name="Equation" r:id="rId6" imgW="971190" imgH="305357" progId="Equation.DSMT4">
                    <p:embed/>
                  </p:oleObj>
                </mc:Choice>
                <mc:Fallback>
                  <p:oleObj name="Equation" r:id="rId6" imgW="971190" imgH="30535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76600" y="2405742"/>
                          <a:ext cx="1564692" cy="4908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9CDEC54-D76C-45BA-A333-2AABD64969F5}"/>
              </a:ext>
            </a:extLst>
          </p:cNvPr>
          <p:cNvGrpSpPr/>
          <p:nvPr/>
        </p:nvGrpSpPr>
        <p:grpSpPr>
          <a:xfrm>
            <a:off x="102765" y="329360"/>
            <a:ext cx="8926935" cy="1519206"/>
            <a:chOff x="102765" y="536681"/>
            <a:chExt cx="8926935" cy="15192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8C1A09E-BD26-437D-8A55-624096598D9E}"/>
                </a:ext>
              </a:extLst>
            </p:cNvPr>
            <p:cNvGrpSpPr/>
            <p:nvPr/>
          </p:nvGrpSpPr>
          <p:grpSpPr>
            <a:xfrm>
              <a:off x="102765" y="537537"/>
              <a:ext cx="8926935" cy="1518350"/>
              <a:chOff x="102765" y="561131"/>
              <a:chExt cx="8926935" cy="1518350"/>
            </a:xfrm>
          </p:grpSpPr>
          <p:sp>
            <p:nvSpPr>
              <p:cNvPr id="29" name="Rounded Rectangle 16">
                <a:extLst>
                  <a:ext uri="{FF2B5EF4-FFF2-40B4-BE49-F238E27FC236}">
                    <a16:creationId xmlns:a16="http://schemas.microsoft.com/office/drawing/2014/main" id="{3C48BB77-6F80-47E0-AAEA-569B8C28B6C0}"/>
                  </a:ext>
                </a:extLst>
              </p:cNvPr>
              <p:cNvSpPr/>
              <p:nvPr/>
            </p:nvSpPr>
            <p:spPr>
              <a:xfrm>
                <a:off x="114300" y="614145"/>
                <a:ext cx="8915400" cy="1465336"/>
              </a:xfrm>
              <a:prstGeom prst="roundRect">
                <a:avLst>
                  <a:gd name="adj" fmla="val 4670"/>
                </a:avLst>
              </a:prstGeom>
              <a:gradFill rotWithShape="1">
                <a:gsLst>
                  <a:gs pos="0">
                    <a:srgbClr val="B3DCE7"/>
                  </a:gs>
                  <a:gs pos="50000">
                    <a:srgbClr val="FFFFFF"/>
                  </a:gs>
                  <a:gs pos="100000">
                    <a:srgbClr val="C2E3EC"/>
                  </a:gs>
                </a:gsLst>
                <a:lin ang="0" scaled="1"/>
              </a:gradFill>
              <a:ln w="635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/>
              <a:p>
                <a:endParaRPr lang="en-US" sz="1800" ker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532B9D8E-E46F-4863-9227-2C27A05A7DAE}"/>
                      </a:ext>
                    </a:extLst>
                  </p:cNvPr>
                  <p:cNvSpPr/>
                  <p:nvPr/>
                </p:nvSpPr>
                <p:spPr>
                  <a:xfrm>
                    <a:off x="102765" y="561131"/>
                    <a:ext cx="8686800" cy="147482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/>
                      <a:t>              </a:t>
                    </a:r>
                    <a:r>
                      <a:rPr lang="vi-VN" sz="2000"/>
                      <a:t>Trong không gian O</a:t>
                    </a:r>
                    <a:r>
                      <a:rPr lang="vi-VN" sz="2000" i="1"/>
                      <a:t>xyz</a:t>
                    </a:r>
                    <a:r>
                      <a:rPr lang="vi-VN" sz="2000"/>
                      <a:t>, cho hai đường thẳng </a:t>
                    </a:r>
                    <a14:m>
                      <m:oMath xmlns:m="http://schemas.openxmlformats.org/officeDocument/2006/math">
                        <m:r>
                          <a:rPr lang="vi-V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a14:m>
                    <a:r>
                      <a:rPr lang="en-US" sz="2000"/>
                      <a:t>’ </a:t>
                    </a:r>
                    <a:r>
                      <a:rPr lang="vi-VN" sz="2000"/>
                      <a:t>tương ứng có các vectơ</a:t>
                    </a:r>
                    <a:endParaRPr lang="en-US" sz="2000"/>
                  </a:p>
                  <a:p>
                    <a:r>
                      <a:rPr lang="en-US" sz="2000"/>
                      <a:t>            </a:t>
                    </a:r>
                    <a:r>
                      <a:rPr lang="vi-VN" sz="2000"/>
                      <a:t> </a:t>
                    </a:r>
                    <a:r>
                      <a:rPr lang="en-US" sz="2000"/>
                      <a:t> </a:t>
                    </a:r>
                    <a:r>
                      <a:rPr lang="vi-VN" sz="2000"/>
                      <a:t>chỉ phương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vi-VN" sz="2000"/>
                      <a:t> = (</a:t>
                    </a:r>
                    <a:r>
                      <a:rPr lang="vi-VN" sz="2000" i="1"/>
                      <a:t>a; b; c</a:t>
                    </a:r>
                    <a:r>
                      <a:rPr lang="vi-VN" sz="2000"/>
                      <a:t>),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a14:m>
                    <a:r>
                      <a:rPr lang="vi-VN" sz="2000"/>
                      <a:t>= (</a:t>
                    </a:r>
                    <a:r>
                      <a:rPr lang="vi-VN" sz="2000" i="1"/>
                      <a:t>a</a:t>
                    </a:r>
                    <a:r>
                      <a:rPr lang="en-US" sz="2000" i="1"/>
                      <a:t>;</a:t>
                    </a:r>
                    <a:r>
                      <a:rPr lang="vi-VN" sz="2000" i="1"/>
                      <a:t> b</a:t>
                    </a:r>
                    <a:r>
                      <a:rPr lang="en-US" sz="2000" i="1"/>
                      <a:t>;</a:t>
                    </a:r>
                    <a:r>
                      <a:rPr lang="vi-VN" sz="2000" i="1"/>
                      <a:t> c</a:t>
                    </a:r>
                    <a:r>
                      <a:rPr lang="vi-VN" sz="2000"/>
                      <a:t>) (H.5.34). </a:t>
                    </a:r>
                    <a:endParaRPr lang="en-US" sz="2000"/>
                  </a:p>
                  <a:p>
                    <a:r>
                      <a:rPr lang="en-US" sz="2000"/>
                      <a:t>              </a:t>
                    </a:r>
                    <a:r>
                      <a:rPr lang="vi-VN" sz="2000"/>
                      <a:t>a) Hãy tìm mối quan hệ giữa các góc (</a:t>
                    </a:r>
                    <a14:m>
                      <m:oMath xmlns:m="http://schemas.openxmlformats.org/officeDocument/2006/math">
                        <m:r>
                          <a:rPr lang="vi-V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,∆</m:t>
                        </m:r>
                      </m:oMath>
                    </a14:m>
                    <a:r>
                      <a:rPr lang="en-US" sz="2000"/>
                      <a:t>’</a:t>
                    </a:r>
                    <a:r>
                      <a:rPr lang="vi-VN" sz="2000"/>
                      <a:t>) và (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a14:m>
                    <a:r>
                      <a:rPr lang="vi-VN" sz="2000"/>
                      <a:t>).</a:t>
                    </a:r>
                  </a:p>
                  <a:p>
                    <a:r>
                      <a:rPr lang="en-US" sz="2000"/>
                      <a:t>              </a:t>
                    </a:r>
                    <a:r>
                      <a:rPr lang="vi-VN" sz="2000"/>
                      <a:t>b) Có nhận xét gì về mối quan hệ giữa cos(</a:t>
                    </a:r>
                    <a14:m>
                      <m:oMath xmlns:m="http://schemas.openxmlformats.org/officeDocument/2006/math">
                        <m:r>
                          <a:rPr lang="vi-V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,∆</m:t>
                        </m:r>
                      </m:oMath>
                    </a14:m>
                    <a:r>
                      <a:rPr lang="en-US" sz="2000"/>
                      <a:t>’</a:t>
                    </a:r>
                    <a:r>
                      <a:rPr lang="vi-VN" sz="2000"/>
                      <a:t>) và cos(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a14:m>
                    <a:r>
                      <a:rPr lang="vi-VN" sz="2000"/>
                      <a:t>)?</a:t>
                    </a:r>
                    <a:endParaRPr lang="en-US" sz="200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532B9D8E-E46F-4863-9227-2C27A05A7D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765" y="561131"/>
                    <a:ext cx="8686800" cy="147482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2066" b="-66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AE126F-7528-4D5D-8E44-35DFE46F27CF}"/>
                </a:ext>
              </a:extLst>
            </p:cNvPr>
            <p:cNvSpPr/>
            <p:nvPr/>
          </p:nvSpPr>
          <p:spPr>
            <a:xfrm>
              <a:off x="114300" y="536681"/>
              <a:ext cx="10262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fa Slab One" panose="00000500000000000000" pitchFamily="2" charset="0"/>
                </a:rPr>
                <a:t>HĐ1. </a:t>
              </a:r>
              <a:endParaRPr lang="en-US" sz="24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FE4F68-B6BC-4801-AA2A-C80B18C953B2}"/>
              </a:ext>
            </a:extLst>
          </p:cNvPr>
          <p:cNvGrpSpPr/>
          <p:nvPr/>
        </p:nvGrpSpPr>
        <p:grpSpPr>
          <a:xfrm>
            <a:off x="836169" y="3138676"/>
            <a:ext cx="4879080" cy="457154"/>
            <a:chOff x="838200" y="2988826"/>
            <a:chExt cx="4567260" cy="41995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CAB7E9E-40E0-419D-9A7B-E79F22F4D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8200" y="2999144"/>
              <a:ext cx="2565989" cy="40963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6318DC0-D849-4B3B-A790-E91B12E62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58927" y="2988826"/>
              <a:ext cx="2146533" cy="41915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B417F9-0642-49F1-A772-C294EB75BAED}"/>
              </a:ext>
            </a:extLst>
          </p:cNvPr>
          <p:cNvGrpSpPr/>
          <p:nvPr/>
        </p:nvGrpSpPr>
        <p:grpSpPr>
          <a:xfrm>
            <a:off x="638020" y="3665851"/>
            <a:ext cx="3299342" cy="582925"/>
            <a:chOff x="533400" y="3645689"/>
            <a:chExt cx="3299342" cy="5829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BEDD35-A3FF-4C59-9D85-7508CE0B00BE}"/>
                </a:ext>
              </a:extLst>
            </p:cNvPr>
            <p:cNvSpPr/>
            <p:nvPr/>
          </p:nvSpPr>
          <p:spPr>
            <a:xfrm>
              <a:off x="533400" y="3714647"/>
              <a:ext cx="10165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b) Ta có</a:t>
              </a:r>
            </a:p>
          </p:txBody>
        </p:sp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ED05964E-C879-4B5C-B462-1B5F7154C1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4296935"/>
                </p:ext>
              </p:extLst>
            </p:nvPr>
          </p:nvGraphicFramePr>
          <p:xfrm>
            <a:off x="1470364" y="3645689"/>
            <a:ext cx="2362378" cy="58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26" name="Equation" r:id="rId11" imgW="1466321" imgH="362319" progId="Equation.DSMT4">
                    <p:embed/>
                  </p:oleObj>
                </mc:Choice>
                <mc:Fallback>
                  <p:oleObj name="Equation" r:id="rId11" imgW="1466321" imgH="36231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70364" y="3645689"/>
                          <a:ext cx="2362378" cy="582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C67AC5-16E6-47E4-AD05-EC50D0ACB15A}"/>
              </a:ext>
            </a:extLst>
          </p:cNvPr>
          <p:cNvGrpSpPr/>
          <p:nvPr/>
        </p:nvGrpSpPr>
        <p:grpSpPr>
          <a:xfrm>
            <a:off x="5774509" y="2038350"/>
            <a:ext cx="3313430" cy="2806690"/>
            <a:chOff x="5807215" y="2427933"/>
            <a:chExt cx="2993885" cy="2352172"/>
          </a:xfrm>
        </p:grpSpPr>
        <p:sp>
          <p:nvSpPr>
            <p:cNvPr id="43" name="Rounded Rectangle 32">
              <a:extLst>
                <a:ext uri="{FF2B5EF4-FFF2-40B4-BE49-F238E27FC236}">
                  <a16:creationId xmlns:a16="http://schemas.microsoft.com/office/drawing/2014/main" id="{552E687F-3825-471E-BADE-9DCF206759A8}"/>
                </a:ext>
              </a:extLst>
            </p:cNvPr>
            <p:cNvSpPr/>
            <p:nvPr/>
          </p:nvSpPr>
          <p:spPr>
            <a:xfrm>
              <a:off x="5807215" y="2427933"/>
              <a:ext cx="2993885" cy="2352172"/>
            </a:xfrm>
            <a:prstGeom prst="roundRect">
              <a:avLst>
                <a:gd name="adj" fmla="val 362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0317AFD-7D88-47F9-98E5-C6DFDBA42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5041" y="2794290"/>
              <a:ext cx="2749461" cy="188105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8D0716B-AA35-4342-A109-51DCD4681C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868" y="1"/>
            <a:ext cx="5791702" cy="334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56E4AC-3D23-4337-9FD8-59C7DF75FA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63735" y="1924268"/>
            <a:ext cx="951065" cy="2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740E1F-A753-4B86-8958-E6CC856BBAA9}"/>
              </a:ext>
            </a:extLst>
          </p:cNvPr>
          <p:cNvGrpSpPr/>
          <p:nvPr/>
        </p:nvGrpSpPr>
        <p:grpSpPr>
          <a:xfrm>
            <a:off x="567335" y="93875"/>
            <a:ext cx="8534400" cy="1552338"/>
            <a:chOff x="533400" y="105012"/>
            <a:chExt cx="8462141" cy="1552338"/>
          </a:xfrm>
        </p:grpSpPr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EB30FCA0-3C7F-46B5-8BB0-C87C0431039F}"/>
                </a:ext>
              </a:extLst>
            </p:cNvPr>
            <p:cNvSpPr/>
            <p:nvPr/>
          </p:nvSpPr>
          <p:spPr>
            <a:xfrm>
              <a:off x="533400" y="121429"/>
              <a:ext cx="8458200" cy="1535921"/>
            </a:xfrm>
            <a:prstGeom prst="roundRect">
              <a:avLst>
                <a:gd name="adj" fmla="val 5077"/>
              </a:avLst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A8199E3-3236-4D23-B129-EE3BEEF1C6CD}"/>
                    </a:ext>
                  </a:extLst>
                </p:cNvPr>
                <p:cNvSpPr/>
                <p:nvPr/>
              </p:nvSpPr>
              <p:spPr>
                <a:xfrm>
                  <a:off x="579280" y="105012"/>
                  <a:ext cx="8412320" cy="7707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vi-VN" sz="2000"/>
                    <a:t>Trong không gian O</a:t>
                  </a:r>
                  <a:r>
                    <a:rPr lang="vi-VN" sz="2000" i="1"/>
                    <a:t>xyz</a:t>
                  </a:r>
                  <a:r>
                    <a:rPr lang="vi-VN" sz="2000"/>
                    <a:t>, cho hai đường thẳng </a:t>
                  </a:r>
                  <a14:m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,∆</m:t>
                      </m:r>
                    </m:oMath>
                  </a14:m>
                  <a:r>
                    <a:rPr lang="en-US" sz="2000"/>
                    <a:t>’ </a:t>
                  </a:r>
                  <a:r>
                    <a:rPr lang="vi-VN" sz="2000"/>
                    <a:t>tương ứng có các vectơ</a:t>
                  </a:r>
                  <a:r>
                    <a:rPr lang="en-US" sz="2000"/>
                    <a:t> </a:t>
                  </a:r>
                  <a:r>
                    <a:rPr lang="vi-VN" sz="2000"/>
                    <a:t>chỉ phương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000"/>
                    <a:t> </a:t>
                  </a:r>
                  <a:r>
                    <a:rPr lang="vi-VN" sz="2000"/>
                    <a:t>=</a:t>
                  </a:r>
                  <a:r>
                    <a:rPr lang="en-US" sz="2000"/>
                    <a:t> </a:t>
                  </a:r>
                  <a:r>
                    <a:rPr lang="vi-VN" sz="2000"/>
                    <a:t>(</a:t>
                  </a:r>
                  <a:r>
                    <a:rPr lang="vi-VN" sz="2000" i="1"/>
                    <a:t>a;</a:t>
                  </a:r>
                  <a:r>
                    <a:rPr lang="en-US" sz="2000" i="1"/>
                    <a:t> </a:t>
                  </a:r>
                  <a:r>
                    <a:rPr lang="vi-VN" sz="2000" i="1"/>
                    <a:t>b;</a:t>
                  </a:r>
                  <a:r>
                    <a:rPr lang="en-US" sz="2000" i="1"/>
                    <a:t> </a:t>
                  </a:r>
                  <a:r>
                    <a:rPr lang="vi-VN" sz="2000" i="1"/>
                    <a:t>c</a:t>
                  </a:r>
                  <a:r>
                    <a:rPr lang="vi-VN" sz="2000"/>
                    <a:t>),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2000"/>
                    <a:t> </a:t>
                  </a:r>
                  <a:r>
                    <a:rPr lang="vi-VN" sz="2000"/>
                    <a:t>=</a:t>
                  </a:r>
                  <a:r>
                    <a:rPr lang="en-US" sz="2000"/>
                    <a:t> </a:t>
                  </a:r>
                  <a:r>
                    <a:rPr lang="vi-VN" sz="2000"/>
                    <a:t>(</a:t>
                  </a:r>
                  <a:r>
                    <a:rPr lang="vi-VN" sz="2000" i="1"/>
                    <a:t>a</a:t>
                  </a:r>
                  <a:r>
                    <a:rPr lang="en-US" sz="2000" i="1"/>
                    <a:t>; </a:t>
                  </a:r>
                  <a:r>
                    <a:rPr lang="vi-VN" sz="2000" i="1"/>
                    <a:t>b</a:t>
                  </a:r>
                  <a:r>
                    <a:rPr lang="en-US" sz="2000" i="1"/>
                    <a:t>; </a:t>
                  </a:r>
                  <a:r>
                    <a:rPr lang="vi-VN" sz="2000" i="1"/>
                    <a:t>c</a:t>
                  </a:r>
                  <a:r>
                    <a:rPr lang="vi-VN" sz="2000"/>
                    <a:t>)</a:t>
                  </a:r>
                  <a:r>
                    <a:rPr lang="en-US" sz="2000"/>
                    <a:t>. Khi đó:</a:t>
                  </a: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A8199E3-3236-4D23-B129-EE3BEEF1C6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280" y="105012"/>
                  <a:ext cx="8412320" cy="770724"/>
                </a:xfrm>
                <a:prstGeom prst="rect">
                  <a:avLst/>
                </a:prstGeom>
                <a:blipFill>
                  <a:blip r:embed="rId4"/>
                  <a:stretch>
                    <a:fillRect l="-647" t="-3937" r="-575" b="-133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>
                  <a:extLst>
                    <a:ext uri="{FF2B5EF4-FFF2-40B4-BE49-F238E27FC236}">
                      <a16:creationId xmlns:a16="http://schemas.microsoft.com/office/drawing/2014/main" id="{4AF21B9C-3385-43E6-8811-A2408ABE7F3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14746832"/>
                    </p:ext>
                  </p:extLst>
                </p:nvPr>
              </p:nvGraphicFramePr>
              <p:xfrm>
                <a:off x="1851688" y="844536"/>
                <a:ext cx="5440624" cy="736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0326" name="Equation" r:id="rId5" imgW="3377880" imgH="457200" progId="Equation.DSMT4">
                        <p:embed/>
                      </p:oleObj>
                    </mc:Choice>
                    <mc:Fallback>
                      <p:oleObj name="Equation" r:id="rId5" imgW="3377880" imgH="457200" progId="Equation.DSMT4">
                        <p:embed/>
                        <p:pic>
                          <p:nvPicPr>
                            <p:cNvPr id="5" name="Object 4">
                              <a:extLst>
                                <a:ext uri="{FF2B5EF4-FFF2-40B4-BE49-F238E27FC236}">
                                  <a16:creationId xmlns:a16="http://schemas.microsoft.com/office/drawing/2014/main" id="{47D385BA-8AE5-4A2A-86A3-361813C809FD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51688" y="844536"/>
                              <a:ext cx="5440624" cy="736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>
                  <a:extLst>
                    <a:ext uri="{FF2B5EF4-FFF2-40B4-BE49-F238E27FC236}">
                      <a16:creationId xmlns:a16="http://schemas.microsoft.com/office/drawing/2014/main" id="{4AF21B9C-3385-43E6-8811-A2408ABE7F3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14746832"/>
                    </p:ext>
                  </p:extLst>
                </p:nvPr>
              </p:nvGraphicFramePr>
              <p:xfrm>
                <a:off x="1851688" y="844536"/>
                <a:ext cx="5440624" cy="736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0284" name="Equation" r:id="rId7" imgW="3377880" imgH="457200" progId="Equation.DSMT4">
                        <p:embed/>
                      </p:oleObj>
                    </mc:Choice>
                    <mc:Fallback>
                      <p:oleObj name="Equation" r:id="rId7" imgW="3377880" imgH="457200" progId="Equation.DSMT4">
                        <p:embed/>
                        <p:pic>
                          <p:nvPicPr>
                            <p:cNvPr id="5" name="Object 4">
                              <a:extLst>
                                <a:ext uri="{FF2B5EF4-FFF2-40B4-BE49-F238E27FC236}">
                                  <a16:creationId xmlns:a16="http://schemas.microsoft.com/office/drawing/2014/main" id="{47D385BA-8AE5-4A2A-86A3-361813C809FD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51688" y="844536"/>
                              <a:ext cx="5440624" cy="736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2300B9-893E-44D1-9639-DB6CF0234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64764" y="844536"/>
              <a:ext cx="830777" cy="812814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70565FB-FB67-4E86-8BB8-16F003E80C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3641" y="3315637"/>
            <a:ext cx="996718" cy="2327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DD5A3-FF7F-4900-BC62-5CE7816BB34C}"/>
              </a:ext>
            </a:extLst>
          </p:cNvPr>
          <p:cNvGrpSpPr/>
          <p:nvPr/>
        </p:nvGrpSpPr>
        <p:grpSpPr>
          <a:xfrm>
            <a:off x="30980" y="1745478"/>
            <a:ext cx="9092992" cy="1552345"/>
            <a:chOff x="21875" y="1541631"/>
            <a:chExt cx="9092992" cy="155234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5933DDE-4E53-415A-8838-594AA60B3FD4}"/>
                </a:ext>
              </a:extLst>
            </p:cNvPr>
            <p:cNvSpPr/>
            <p:nvPr/>
          </p:nvSpPr>
          <p:spPr>
            <a:xfrm>
              <a:off x="578290" y="1589839"/>
              <a:ext cx="8536577" cy="1504137"/>
            </a:xfrm>
            <a:prstGeom prst="roundRect">
              <a:avLst>
                <a:gd name="adj" fmla="val 3969"/>
              </a:avLst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F62AF0-03AC-45D5-B572-C21EDC9D9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875" y="1902783"/>
              <a:ext cx="887429" cy="89825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D0117-0AC6-4F95-8F53-83BC173B3441}"/>
                </a:ext>
              </a:extLst>
            </p:cNvPr>
            <p:cNvSpPr/>
            <p:nvPr/>
          </p:nvSpPr>
          <p:spPr>
            <a:xfrm>
              <a:off x="620138" y="1541631"/>
              <a:ext cx="70781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vi-VN" sz="2000"/>
                <a:t>Trong không gian O</a:t>
              </a:r>
              <a:r>
                <a:rPr lang="vi-VN" sz="2000" i="1"/>
                <a:t>xyz</a:t>
              </a:r>
              <a:r>
                <a:rPr lang="vi-VN" sz="2000"/>
                <a:t>, </a:t>
              </a:r>
              <a:r>
                <a:rPr lang="en-US" sz="2000"/>
                <a:t>tính góc giữa</a:t>
              </a:r>
              <a:r>
                <a:rPr lang="vi-VN" sz="2000"/>
                <a:t> </a:t>
              </a:r>
              <a:r>
                <a:rPr lang="en-US" sz="2000"/>
                <a:t>các cặp đ</a:t>
              </a:r>
              <a:r>
                <a:rPr lang="vi-VN" sz="2000"/>
                <a:t>ư</a:t>
              </a:r>
              <a:r>
                <a:rPr lang="en-US" sz="2000"/>
                <a:t>ờng</a:t>
              </a:r>
              <a:r>
                <a:rPr lang="vi-VN" sz="2000"/>
                <a:t> thẳng</a:t>
              </a:r>
              <a:r>
                <a:rPr lang="en-US" sz="2000"/>
                <a:t> sau:</a:t>
              </a:r>
              <a:r>
                <a:rPr lang="vi-VN" sz="2000"/>
                <a:t> </a:t>
              </a:r>
              <a:endParaRPr lang="en-US" sz="2000"/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A0C15891-21C8-4274-824A-FFDA50F222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7395580"/>
                </p:ext>
              </p:extLst>
            </p:nvPr>
          </p:nvGraphicFramePr>
          <p:xfrm>
            <a:off x="1592196" y="1906526"/>
            <a:ext cx="3517900" cy="118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327" name="Equation" r:id="rId12" imgW="2184120" imgH="736560" progId="Equation.DSMT4">
                    <p:embed/>
                  </p:oleObj>
                </mc:Choice>
                <mc:Fallback>
                  <p:oleObj name="Equation" r:id="rId12" imgW="218412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592196" y="1906526"/>
                          <a:ext cx="3517900" cy="1187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4A2FBEC6-8E3E-45AE-9E6A-1C2B3EC050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327689"/>
                </p:ext>
              </p:extLst>
            </p:nvPr>
          </p:nvGraphicFramePr>
          <p:xfrm>
            <a:off x="5668839" y="2160054"/>
            <a:ext cx="3130550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328" name="Equation" r:id="rId14" imgW="1942920" imgH="419040" progId="Equation.DSMT4">
                    <p:embed/>
                  </p:oleObj>
                </mc:Choice>
                <mc:Fallback>
                  <p:oleObj name="Equation" r:id="rId14" imgW="1942920" imgH="41904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A0C15891-21C8-4274-824A-FFDA50F222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68839" y="2160054"/>
                          <a:ext cx="3130550" cy="674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A14053-883B-40A8-8FAF-CF673E848906}"/>
                  </a:ext>
                </a:extLst>
              </p:cNvPr>
              <p:cNvSpPr/>
              <p:nvPr/>
            </p:nvSpPr>
            <p:spPr>
              <a:xfrm>
                <a:off x="776884" y="3500744"/>
                <a:ext cx="8214716" cy="462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,∆</m:t>
                    </m:r>
                  </m:oMath>
                </a14:m>
                <a:r>
                  <a:rPr lang="en-US" sz="2000"/>
                  <a:t>’ </a:t>
                </a:r>
                <a:r>
                  <a:rPr lang="vi-VN" sz="2000"/>
                  <a:t>tương ứng có các vectơ</a:t>
                </a:r>
                <a:r>
                  <a:rPr lang="en-US" sz="2000"/>
                  <a:t> </a:t>
                </a:r>
                <a:r>
                  <a:rPr lang="vi-VN" sz="2000"/>
                  <a:t>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/>
                  <a:t> </a:t>
                </a:r>
                <a:r>
                  <a:rPr lang="vi-VN" sz="2000"/>
                  <a:t>=</a:t>
                </a:r>
                <a:r>
                  <a:rPr lang="en-US" sz="2000"/>
                  <a:t> </a:t>
                </a:r>
                <a:r>
                  <a:rPr lang="vi-VN" sz="2000"/>
                  <a:t>(</a:t>
                </a:r>
                <a:r>
                  <a:rPr lang="en-US" sz="2000"/>
                  <a:t>1</a:t>
                </a:r>
                <a:r>
                  <a:rPr lang="vi-VN" sz="2000"/>
                  <a:t>;</a:t>
                </a:r>
                <a:r>
                  <a:rPr lang="en-US" sz="2000"/>
                  <a:t> 1</a:t>
                </a:r>
                <a:r>
                  <a:rPr lang="vi-VN" sz="2000"/>
                  <a:t>;</a:t>
                </a:r>
                <a:r>
                  <a:rPr lang="en-US" sz="2000"/>
                  <a:t> 0</a:t>
                </a:r>
                <a:r>
                  <a:rPr lang="vi-VN" sz="200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000"/>
                  <a:t> </a:t>
                </a:r>
                <a:r>
                  <a:rPr lang="vi-VN" sz="2000"/>
                  <a:t>=</a:t>
                </a:r>
                <a:r>
                  <a:rPr lang="en-US" sz="2000"/>
                  <a:t> </a:t>
                </a:r>
                <a:r>
                  <a:rPr lang="vi-VN" sz="2000"/>
                  <a:t>(</a:t>
                </a:r>
                <a:r>
                  <a:rPr lang="en-US" sz="2000"/>
                  <a:t>2; 2; 4</a:t>
                </a:r>
                <a:r>
                  <a:rPr lang="vi-VN" sz="2000"/>
                  <a:t>)</a:t>
                </a:r>
                <a:r>
                  <a:rPr lang="en-US" sz="2000"/>
                  <a:t>. Khi đó: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A14053-883B-40A8-8FAF-CF673E848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4" y="3500744"/>
                <a:ext cx="8214716" cy="462947"/>
              </a:xfrm>
              <a:prstGeom prst="rect">
                <a:avLst/>
              </a:prstGeom>
              <a:blipFill>
                <a:blip r:embed="rId16"/>
                <a:stretch>
                  <a:fillRect l="-742" r="-44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A00EDAB-E0BF-421B-982B-9790D935D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65040"/>
              </p:ext>
            </p:extLst>
          </p:nvPr>
        </p:nvGraphicFramePr>
        <p:xfrm>
          <a:off x="990600" y="3920029"/>
          <a:ext cx="59102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9" name="Equation" r:id="rId17" imgW="3670200" imgH="469800" progId="Equation.DSMT4">
                  <p:embed/>
                </p:oleObj>
              </mc:Choice>
              <mc:Fallback>
                <p:oleObj name="Equation" r:id="rId17" imgW="3670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0600" y="3920029"/>
                        <a:ext cx="5910262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024F1215-90CB-4D6D-8D52-2321679B9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45130"/>
              </p:ext>
            </p:extLst>
          </p:nvPr>
        </p:nvGraphicFramePr>
        <p:xfrm>
          <a:off x="6903658" y="4093653"/>
          <a:ext cx="1800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30" name="Equation" r:id="rId19" imgW="1117440" imgH="253800" progId="Equation.DSMT4">
                  <p:embed/>
                </p:oleObj>
              </mc:Choice>
              <mc:Fallback>
                <p:oleObj name="Equation" r:id="rId19" imgW="11174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A00EDAB-E0BF-421B-982B-9790D935D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03658" y="4093653"/>
                        <a:ext cx="180022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72F72795-0523-4ADE-8629-01D5CA239023}"/>
              </a:ext>
            </a:extLst>
          </p:cNvPr>
          <p:cNvGrpSpPr/>
          <p:nvPr/>
        </p:nvGrpSpPr>
        <p:grpSpPr>
          <a:xfrm>
            <a:off x="776884" y="4715393"/>
            <a:ext cx="3022039" cy="428107"/>
            <a:chOff x="776884" y="4629150"/>
            <a:chExt cx="3022039" cy="42810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6940E4-FC6B-4848-AE63-376021B8AF94}"/>
                </a:ext>
              </a:extLst>
            </p:cNvPr>
            <p:cNvSpPr/>
            <p:nvPr/>
          </p:nvSpPr>
          <p:spPr>
            <a:xfrm>
              <a:off x="776884" y="4629150"/>
              <a:ext cx="1534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ea typeface="Cambria Math" panose="02040503050406030204" pitchFamily="18" charset="0"/>
                </a:rPr>
                <a:t>b) T</a:t>
              </a:r>
              <a:r>
                <a:rPr lang="vi-VN" sz="2000"/>
                <a:t>ương </a:t>
              </a:r>
              <a:r>
                <a:rPr lang="en-US" sz="2000"/>
                <a:t>tự, </a:t>
              </a:r>
            </a:p>
          </p:txBody>
        </p:sp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D899B5C0-EC53-405D-BF66-A8C0B7E482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608595"/>
                </p:ext>
              </p:extLst>
            </p:nvPr>
          </p:nvGraphicFramePr>
          <p:xfrm>
            <a:off x="2184436" y="4647682"/>
            <a:ext cx="161448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331" name="Equation" r:id="rId21" imgW="1002960" imgH="253800" progId="Equation.DSMT4">
                    <p:embed/>
                  </p:oleObj>
                </mc:Choice>
                <mc:Fallback>
                  <p:oleObj name="Equation" r:id="rId21" imgW="1002960" imgH="25380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024F1215-90CB-4D6D-8D52-2321679B941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184436" y="4647682"/>
                          <a:ext cx="1614487" cy="409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646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E8E22268-4472-49A1-957E-5F07D9E254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9391" y="57150"/>
            <a:ext cx="7315200" cy="422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II .</a:t>
            </a:r>
            <a:r>
              <a:rPr lang="vi-V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CÔNG THỨC TÍNH GÓC GIỮA ĐƯỜNG THẲNG VÀ</a:t>
            </a: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MẶT PHẲNG </a:t>
            </a:r>
            <a:endParaRPr lang="vi-VN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32039-AF72-4966-9082-8F723311E38A}"/>
              </a:ext>
            </a:extLst>
          </p:cNvPr>
          <p:cNvGrpSpPr/>
          <p:nvPr/>
        </p:nvGrpSpPr>
        <p:grpSpPr>
          <a:xfrm>
            <a:off x="6324600" y="2326868"/>
            <a:ext cx="2765000" cy="2739657"/>
            <a:chOff x="6324600" y="2326868"/>
            <a:chExt cx="2765000" cy="2739657"/>
          </a:xfrm>
        </p:grpSpPr>
        <p:sp>
          <p:nvSpPr>
            <p:cNvPr id="16" name="Rounded Rectangle 32">
              <a:extLst>
                <a:ext uri="{FF2B5EF4-FFF2-40B4-BE49-F238E27FC236}">
                  <a16:creationId xmlns:a16="http://schemas.microsoft.com/office/drawing/2014/main" id="{BB073093-4EEB-4720-A667-8C62E6886BEE}"/>
                </a:ext>
              </a:extLst>
            </p:cNvPr>
            <p:cNvSpPr/>
            <p:nvPr/>
          </p:nvSpPr>
          <p:spPr>
            <a:xfrm>
              <a:off x="6324600" y="2326868"/>
              <a:ext cx="2765000" cy="2739657"/>
            </a:xfrm>
            <a:prstGeom prst="roundRect">
              <a:avLst>
                <a:gd name="adj" fmla="val 362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07D56B-F048-410C-8F8A-CC1C7D81A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2448553"/>
              <a:ext cx="2456936" cy="261797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66D484-02DD-412B-8583-AB9BE5C9E187}"/>
              </a:ext>
            </a:extLst>
          </p:cNvPr>
          <p:cNvGrpSpPr/>
          <p:nvPr/>
        </p:nvGrpSpPr>
        <p:grpSpPr>
          <a:xfrm>
            <a:off x="1219200" y="2985569"/>
            <a:ext cx="3290056" cy="449763"/>
            <a:chOff x="1161197" y="2884717"/>
            <a:chExt cx="3290056" cy="449763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75B8DCF5-6291-4B0B-A92C-4DF362AABE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9964558"/>
                </p:ext>
              </p:extLst>
            </p:nvPr>
          </p:nvGraphicFramePr>
          <p:xfrm>
            <a:off x="2119557" y="2904956"/>
            <a:ext cx="2331696" cy="429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86" name="Equation" r:id="rId5" imgW="1447250" imgH="267142" progId="Equation.DSMT4">
                    <p:embed/>
                  </p:oleObj>
                </mc:Choice>
                <mc:Fallback>
                  <p:oleObj name="Equation" r:id="rId5" imgW="1447250" imgH="26714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19557" y="2904956"/>
                          <a:ext cx="2331696" cy="4295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6259FE-323C-45FE-A07E-349FC3E8A7CA}"/>
                </a:ext>
              </a:extLst>
            </p:cNvPr>
            <p:cNvSpPr/>
            <p:nvPr/>
          </p:nvSpPr>
          <p:spPr>
            <a:xfrm>
              <a:off x="1161197" y="2884717"/>
              <a:ext cx="1002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a) Ta có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A2BF43-FD52-446B-BE80-56CAA423ED62}"/>
              </a:ext>
            </a:extLst>
          </p:cNvPr>
          <p:cNvGrpSpPr/>
          <p:nvPr/>
        </p:nvGrpSpPr>
        <p:grpSpPr>
          <a:xfrm>
            <a:off x="1219200" y="3553841"/>
            <a:ext cx="4675265" cy="531791"/>
            <a:chOff x="1177954" y="3628309"/>
            <a:chExt cx="4675265" cy="531791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709ED27C-B7D6-4354-897F-9D49F01A130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3278769"/>
                </p:ext>
              </p:extLst>
            </p:nvPr>
          </p:nvGraphicFramePr>
          <p:xfrm>
            <a:off x="2130687" y="3628309"/>
            <a:ext cx="3722532" cy="5317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87" name="Equation" r:id="rId7" imgW="2311200" imgH="330120" progId="Equation.DSMT4">
                    <p:embed/>
                  </p:oleObj>
                </mc:Choice>
                <mc:Fallback>
                  <p:oleObj name="Equation" r:id="rId7" imgW="23112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30687" y="3628309"/>
                          <a:ext cx="3722532" cy="5317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8F8888-AC31-4931-994D-7E883223B971}"/>
                </a:ext>
              </a:extLst>
            </p:cNvPr>
            <p:cNvSpPr/>
            <p:nvPr/>
          </p:nvSpPr>
          <p:spPr>
            <a:xfrm>
              <a:off x="1177954" y="3670059"/>
              <a:ext cx="10165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b) Ta có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CF54E1D-0A14-4F39-8E1C-99D28F3A47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6424" y="2349763"/>
            <a:ext cx="935943" cy="22198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3CE35-2818-4EDB-9984-D0E40FA68118}"/>
              </a:ext>
            </a:extLst>
          </p:cNvPr>
          <p:cNvGrpSpPr/>
          <p:nvPr/>
        </p:nvGrpSpPr>
        <p:grpSpPr>
          <a:xfrm>
            <a:off x="571" y="590550"/>
            <a:ext cx="9123284" cy="1703829"/>
            <a:chOff x="571" y="590550"/>
            <a:chExt cx="9123284" cy="170382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1A80B7-11BE-4A14-9518-D0115790198E}"/>
                </a:ext>
              </a:extLst>
            </p:cNvPr>
            <p:cNvGrpSpPr/>
            <p:nvPr/>
          </p:nvGrpSpPr>
          <p:grpSpPr>
            <a:xfrm>
              <a:off x="571" y="590550"/>
              <a:ext cx="9085534" cy="1676400"/>
              <a:chOff x="571" y="590550"/>
              <a:chExt cx="9085534" cy="1676400"/>
            </a:xfrm>
          </p:grpSpPr>
          <p:sp>
            <p:nvSpPr>
              <p:cNvPr id="14" name="Rounded Rectangle 47">
                <a:extLst>
                  <a:ext uri="{FF2B5EF4-FFF2-40B4-BE49-F238E27FC236}">
                    <a16:creationId xmlns:a16="http://schemas.microsoft.com/office/drawing/2014/main" id="{150BAE7F-6066-4736-AA77-EE03EF31FA47}"/>
                  </a:ext>
                </a:extLst>
              </p:cNvPr>
              <p:cNvSpPr/>
              <p:nvPr/>
            </p:nvSpPr>
            <p:spPr>
              <a:xfrm>
                <a:off x="856505" y="590550"/>
                <a:ext cx="8229600" cy="1676400"/>
              </a:xfrm>
              <a:prstGeom prst="roundRect">
                <a:avLst>
                  <a:gd name="adj" fmla="val 3662"/>
                </a:avLst>
              </a:prstGeom>
              <a:gradFill flip="none" rotWithShape="1">
                <a:gsLst>
                  <a:gs pos="0">
                    <a:srgbClr val="ABB3A9"/>
                  </a:gs>
                  <a:gs pos="4000">
                    <a:srgbClr val="CDE0C9">
                      <a:shade val="67500"/>
                      <a:satMod val="115000"/>
                    </a:srgbClr>
                  </a:gs>
                  <a:gs pos="82000">
                    <a:schemeClr val="bg1"/>
                  </a:gs>
                </a:gsLst>
                <a:lin ang="18900000" scaled="1"/>
                <a:tileRect/>
              </a:gradFill>
              <a:ln w="3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78037CEB-0C34-4532-A21D-976BC04F505F}"/>
                      </a:ext>
                    </a:extLst>
                  </p:cNvPr>
                  <p:cNvSpPr/>
                  <p:nvPr/>
                </p:nvSpPr>
                <p:spPr>
                  <a:xfrm>
                    <a:off x="1143000" y="590550"/>
                    <a:ext cx="7867604" cy="16312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>
                      <a:buFont typeface="Wingdings" panose="05000000000000000000" pitchFamily="2" charset="2"/>
                      <a:buChar char="v"/>
                    </a:pPr>
                    <a:r>
                      <a:rPr lang="vi-VN" sz="2000"/>
                      <a:t>Trong không gian O</a:t>
                    </a:r>
                    <a:r>
                      <a:rPr lang="vi-VN" sz="2000" i="1"/>
                      <a:t>xyz</a:t>
                    </a:r>
                    <a:r>
                      <a:rPr lang="vi-VN" sz="2000"/>
                      <a:t>, cho đường thẳng </a:t>
                    </a:r>
                    <a:r>
                      <a:rPr lang="el-GR" sz="2000"/>
                      <a:t>Δ</a:t>
                    </a:r>
                    <a:r>
                      <a:rPr lang="vi-VN" sz="2000"/>
                      <a:t> và mặt phẳng (</a:t>
                    </a:r>
                    <a:r>
                      <a:rPr lang="vi-VN" sz="2000" i="1"/>
                      <a:t>P</a:t>
                    </a:r>
                    <a:r>
                      <a:rPr lang="vi-VN" sz="2000"/>
                      <a:t>). Xét</a:t>
                    </a:r>
                    <a:r>
                      <a:rPr lang="en-US" sz="2000"/>
                      <a:t>                   </a:t>
                    </a:r>
                    <a:r>
                      <a:rPr lang="vi-VN" sz="2000"/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vi-VN" sz="2000"/>
                      <a:t> = (</a:t>
                    </a:r>
                    <a:r>
                      <a:rPr lang="vi-VN" sz="2000" i="1"/>
                      <a:t>a; b; c</a:t>
                    </a:r>
                    <a:r>
                      <a:rPr lang="vi-VN" sz="2000"/>
                      <a:t>) là một vectơ chỉ phương của </a:t>
                    </a:r>
                    <a:r>
                      <a:rPr lang="el-GR" sz="2000"/>
                      <a:t>Δ</a:t>
                    </a:r>
                    <a:r>
                      <a:rPr lang="vi-VN" sz="2000"/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vi-VN" sz="2000"/>
                      <a:t> = (</a:t>
                    </a:r>
                    <a:r>
                      <a:rPr lang="vi-VN" sz="2000" i="1"/>
                      <a:t>A; B; C</a:t>
                    </a:r>
                    <a:r>
                      <a:rPr lang="vi-VN" sz="2000"/>
                      <a:t>) (với giá </a:t>
                    </a:r>
                    <a:r>
                      <a:rPr lang="el-GR" sz="2000"/>
                      <a:t>Δ</a:t>
                    </a:r>
                    <a:r>
                      <a:rPr lang="en-US" sz="2000"/>
                      <a:t>’</a:t>
                    </a:r>
                    <a:r>
                      <a:rPr lang="vi-VN" sz="2000"/>
                      <a:t>) </a:t>
                    </a:r>
                    <a:r>
                      <a:rPr lang="en-US" sz="2000"/>
                      <a:t>   </a:t>
                    </a:r>
                    <a:r>
                      <a:rPr lang="vi-VN" sz="2000"/>
                      <a:t>là một vectơ pháp tuyến của (</a:t>
                    </a:r>
                    <a:r>
                      <a:rPr lang="vi-VN" sz="2000" i="1"/>
                      <a:t>P</a:t>
                    </a:r>
                    <a:r>
                      <a:rPr lang="vi-VN" sz="2000"/>
                      <a:t>). (H.5.35)</a:t>
                    </a:r>
                  </a:p>
                  <a:p>
                    <a:r>
                      <a:rPr lang="vi-VN" sz="2000"/>
                      <a:t>a) Hãy tìm mối quan hệ giữa các góc (</a:t>
                    </a:r>
                    <a:r>
                      <a:rPr lang="el-GR" sz="2000"/>
                      <a:t>Δ</a:t>
                    </a:r>
                    <a:r>
                      <a:rPr lang="vi-VN" sz="2000"/>
                      <a:t>, (</a:t>
                    </a:r>
                    <a:r>
                      <a:rPr lang="vi-VN" sz="2000" i="1"/>
                      <a:t>P</a:t>
                    </a:r>
                    <a:r>
                      <a:rPr lang="vi-VN" sz="2000"/>
                      <a:t>)) và (</a:t>
                    </a:r>
                    <a:r>
                      <a:rPr lang="el-GR" sz="2000"/>
                      <a:t>Δ, Δ).</a:t>
                    </a:r>
                  </a:p>
                  <a:p>
                    <a:r>
                      <a:rPr lang="vi-VN" sz="2000"/>
                      <a:t>b) Có nhận xét gì về mối quan hệ giữa sin(</a:t>
                    </a:r>
                    <a:r>
                      <a:rPr lang="el-GR" sz="2000"/>
                      <a:t>Δ</a:t>
                    </a:r>
                    <a:r>
                      <a:rPr lang="vi-VN" sz="2000"/>
                      <a:t>,</a:t>
                    </a:r>
                    <a:r>
                      <a:rPr lang="el-GR" sz="2000"/>
                      <a:t> Δ</a:t>
                    </a:r>
                    <a:r>
                      <a:rPr lang="en-US" sz="2000"/>
                      <a:t>’</a:t>
                    </a:r>
                    <a:r>
                      <a:rPr lang="vi-VN" sz="2000"/>
                      <a:t>) và cos(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vi-VN" sz="2000"/>
                      <a:t>,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vi-VN" sz="2000"/>
                      <a:t>)?</a:t>
                    </a:r>
                    <a:endParaRPr lang="en-US" sz="2000"/>
                  </a:p>
                </p:txBody>
              </p:sp>
            </mc:Choice>
            <mc:Fallback xmlns="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78037CEB-0C34-4532-A21D-976BC04F50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590550"/>
                    <a:ext cx="7867604" cy="16312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53" t="-2247" b="-59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D1E427E-F2FB-4C27-A1CB-DABD28C07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1" y="893532"/>
                <a:ext cx="1030671" cy="987888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E1E355-77C7-4C5C-B4F9-DC30DB7A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58382" y="1396261"/>
              <a:ext cx="665473" cy="898118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586B047-7AD4-44F9-A009-B004239964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35653" y="4476750"/>
            <a:ext cx="1025157" cy="8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A143399-CE9C-4CFD-B2CA-97C2D78D424E}"/>
              </a:ext>
            </a:extLst>
          </p:cNvPr>
          <p:cNvGrpSpPr/>
          <p:nvPr/>
        </p:nvGrpSpPr>
        <p:grpSpPr>
          <a:xfrm>
            <a:off x="540391" y="28169"/>
            <a:ext cx="8682825" cy="1535921"/>
            <a:chOff x="537375" y="103674"/>
            <a:chExt cx="8682825" cy="1535921"/>
          </a:xfrm>
        </p:grpSpPr>
        <p:sp>
          <p:nvSpPr>
            <p:cNvPr id="24" name="Rounded Rectangle 16">
              <a:extLst>
                <a:ext uri="{FF2B5EF4-FFF2-40B4-BE49-F238E27FC236}">
                  <a16:creationId xmlns:a16="http://schemas.microsoft.com/office/drawing/2014/main" id="{30F361B8-AF4F-4B2B-BB75-05F741F78361}"/>
                </a:ext>
              </a:extLst>
            </p:cNvPr>
            <p:cNvSpPr/>
            <p:nvPr/>
          </p:nvSpPr>
          <p:spPr>
            <a:xfrm>
              <a:off x="537375" y="103674"/>
              <a:ext cx="8530425" cy="1535921"/>
            </a:xfrm>
            <a:prstGeom prst="roundRect">
              <a:avLst>
                <a:gd name="adj" fmla="val 5077"/>
              </a:avLst>
            </a:prstGeom>
            <a:solidFill>
              <a:schemeClr val="accent6">
                <a:lumMod val="40000"/>
                <a:lumOff val="60000"/>
                <a:alpha val="43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B14F2CE-0721-4C81-B910-2DEB52750BF1}"/>
                    </a:ext>
                  </a:extLst>
                </p:cNvPr>
                <p:cNvSpPr/>
                <p:nvPr/>
              </p:nvSpPr>
              <p:spPr>
                <a:xfrm>
                  <a:off x="609600" y="123102"/>
                  <a:ext cx="8610600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vi-VN" sz="2000"/>
                    <a:t>Trong không gian O</a:t>
                  </a:r>
                  <a:r>
                    <a:rPr lang="vi-VN" sz="2000" i="1"/>
                    <a:t>xyz</a:t>
                  </a:r>
                  <a:r>
                    <a:rPr lang="vi-VN" sz="2000"/>
                    <a:t>, cho đường thẳng </a:t>
                  </a:r>
                  <a:r>
                    <a:rPr lang="el-GR" sz="2000"/>
                    <a:t>Δ</a:t>
                  </a:r>
                  <a:r>
                    <a:rPr lang="en-US" sz="2000"/>
                    <a:t>  có </a:t>
                  </a:r>
                  <a:r>
                    <a:rPr lang="vi-VN" sz="2000"/>
                    <a:t>vectơ chỉ phương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vi-VN" sz="2000"/>
                    <a:t> = (</a:t>
                  </a:r>
                  <a:r>
                    <a:rPr lang="vi-VN" sz="2000" i="1"/>
                    <a:t>a; b; c</a:t>
                  </a:r>
                  <a:r>
                    <a:rPr lang="vi-VN" sz="2000"/>
                    <a:t>) và mặt phẳng (</a:t>
                  </a:r>
                  <a:r>
                    <a:rPr lang="vi-VN" sz="2000" i="1"/>
                    <a:t>P</a:t>
                  </a:r>
                  <a:r>
                    <a:rPr lang="vi-VN" sz="2000"/>
                    <a:t>) </a:t>
                  </a:r>
                  <a:r>
                    <a:rPr lang="en-US" sz="2000"/>
                    <a:t>có </a:t>
                  </a:r>
                  <a:r>
                    <a:rPr lang="vi-VN" sz="2000"/>
                    <a:t>vectơ pháp tuyến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vi-VN" sz="2000"/>
                    <a:t> = (</a:t>
                  </a:r>
                  <a:r>
                    <a:rPr lang="vi-VN" sz="2000" i="1"/>
                    <a:t>A; B; C</a:t>
                  </a:r>
                  <a:r>
                    <a:rPr lang="vi-VN" sz="2000"/>
                    <a:t>)</a:t>
                  </a:r>
                  <a:r>
                    <a:rPr lang="en-US" sz="2000"/>
                    <a:t>. Khi đó: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B14F2CE-0721-4C81-B910-2DEB52750B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23102"/>
                  <a:ext cx="8610600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637" t="-5172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7">
                  <a:extLst>
                    <a:ext uri="{FF2B5EF4-FFF2-40B4-BE49-F238E27FC236}">
                      <a16:creationId xmlns:a16="http://schemas.microsoft.com/office/drawing/2014/main" id="{1916FB86-7EF0-4575-95AF-D9C4FE1A1F7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56468383"/>
                    </p:ext>
                  </p:extLst>
                </p:nvPr>
              </p:nvGraphicFramePr>
              <p:xfrm>
                <a:off x="1600200" y="830988"/>
                <a:ext cx="5522439" cy="736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6469" name="Equation" r:id="rId5" imgW="3429000" imgH="457200" progId="Equation.DSMT4">
                        <p:embed/>
                      </p:oleObj>
                    </mc:Choice>
                    <mc:Fallback>
                      <p:oleObj name="Equation" r:id="rId5" imgW="3429000" imgH="457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00200" y="830988"/>
                              <a:ext cx="5522439" cy="736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>
                  <a:extLst>
                    <a:ext uri="{FF2B5EF4-FFF2-40B4-BE49-F238E27FC236}">
                      <a16:creationId xmlns:a16="http://schemas.microsoft.com/office/drawing/2014/main" id="{1916FB86-7EF0-4575-95AF-D9C4FE1A1F7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56468383"/>
                    </p:ext>
                  </p:extLst>
                </p:nvPr>
              </p:nvGraphicFramePr>
              <p:xfrm>
                <a:off x="1600200" y="830988"/>
                <a:ext cx="5522439" cy="736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6437" name="Equation" r:id="rId7" imgW="3429000" imgH="457200" progId="Equation.DSMT4">
                        <p:embed/>
                      </p:oleObj>
                    </mc:Choice>
                    <mc:Fallback>
                      <p:oleObj name="Equation" r:id="rId7" imgW="3429000" imgH="457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00200" y="830988"/>
                              <a:ext cx="5522439" cy="736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2A95E9-4878-473C-9286-CB68258D3689}"/>
                  </a:ext>
                </a:extLst>
              </p:cNvPr>
              <p:cNvSpPr/>
              <p:nvPr/>
            </p:nvSpPr>
            <p:spPr>
              <a:xfrm>
                <a:off x="725168" y="2291834"/>
                <a:ext cx="8235752" cy="430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/>
                  <a:t>O</a:t>
                </a:r>
                <a:r>
                  <a:rPr lang="vi-VN" sz="2000" i="1"/>
                  <a:t>x</a:t>
                </a:r>
                <a:r>
                  <a:rPr lang="vi-VN" sz="2000"/>
                  <a:t> có vectơ chỉ phương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vi-VN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/>
                  <a:t>= (1; 0; 0)</a:t>
                </a:r>
                <a:r>
                  <a:rPr lang="en-US" sz="2000"/>
                  <a:t>;</a:t>
                </a:r>
                <a:r>
                  <a:rPr lang="vi-VN" sz="2000"/>
                  <a:t> (</a:t>
                </a:r>
                <a:r>
                  <a:rPr lang="vi-VN" sz="2000" i="1"/>
                  <a:t>P</a:t>
                </a:r>
                <a:r>
                  <a:rPr lang="vi-VN" sz="2000"/>
                  <a:t>) có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vi-VN" sz="2000"/>
                  <a:t> 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/>
                  <a:t>; -1; 1).</a:t>
                </a:r>
                <a:endParaRPr lang="en-US" sz="200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2A95E9-4878-473C-9286-CB68258D3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8" y="2291834"/>
                <a:ext cx="8235752" cy="430118"/>
              </a:xfrm>
              <a:prstGeom prst="rect">
                <a:avLst/>
              </a:prstGeom>
              <a:blipFill>
                <a:blip r:embed="rId9"/>
                <a:stretch>
                  <a:fillRect l="-814" t="-8451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C75ACB25-DF4F-4491-91E4-92EA3A247F71}"/>
              </a:ext>
            </a:extLst>
          </p:cNvPr>
          <p:cNvGrpSpPr/>
          <p:nvPr/>
        </p:nvGrpSpPr>
        <p:grpSpPr>
          <a:xfrm>
            <a:off x="-51443" y="1615122"/>
            <a:ext cx="9274659" cy="706543"/>
            <a:chOff x="-47468" y="1703201"/>
            <a:chExt cx="9274659" cy="70654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4765B34-5DBA-46A2-A489-5200BF6E3AA7}"/>
                </a:ext>
              </a:extLst>
            </p:cNvPr>
            <p:cNvSpPr/>
            <p:nvPr/>
          </p:nvSpPr>
          <p:spPr>
            <a:xfrm>
              <a:off x="537375" y="1763123"/>
              <a:ext cx="8536577" cy="626782"/>
            </a:xfrm>
            <a:prstGeom prst="roundRect">
              <a:avLst>
                <a:gd name="adj" fmla="val 7984"/>
              </a:avLst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809CC90-259A-4ABB-9A24-51216F5013A4}"/>
                    </a:ext>
                  </a:extLst>
                </p:cNvPr>
                <p:cNvSpPr/>
                <p:nvPr/>
              </p:nvSpPr>
              <p:spPr>
                <a:xfrm>
                  <a:off x="540391" y="1831072"/>
                  <a:ext cx="8686800" cy="4301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vi-VN" sz="2000"/>
                    <a:t>Trong không gian O</a:t>
                  </a:r>
                  <a:r>
                    <a:rPr lang="vi-VN" sz="2000" i="1"/>
                    <a:t>xyz</a:t>
                  </a:r>
                  <a:r>
                    <a:rPr lang="vi-VN" sz="2000"/>
                    <a:t>, tính góc </a:t>
                  </a:r>
                  <a:r>
                    <a:rPr lang="en-US" sz="2000"/>
                    <a:t>giữa </a:t>
                  </a:r>
                  <a:r>
                    <a:rPr lang="vi-VN" sz="2000"/>
                    <a:t>O</a:t>
                  </a:r>
                  <a:r>
                    <a:rPr lang="vi-VN" sz="2000" i="1"/>
                    <a:t>x</a:t>
                  </a:r>
                  <a:r>
                    <a:rPr lang="vi-VN" sz="2000"/>
                    <a:t> và mặt phẳng (</a:t>
                  </a:r>
                  <a:r>
                    <a:rPr lang="vi-VN" sz="2000" i="1"/>
                    <a:t>P</a:t>
                  </a:r>
                  <a:r>
                    <a:rPr lang="vi-VN" sz="2000"/>
                    <a:t>):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vi-VN" sz="2000" i="1"/>
                    <a:t>x</a:t>
                  </a:r>
                  <a:r>
                    <a:rPr lang="en-US" sz="2000" i="1"/>
                    <a:t> </a:t>
                  </a:r>
                  <a:r>
                    <a:rPr lang="vi-VN" sz="2000"/>
                    <a:t>–</a:t>
                  </a:r>
                  <a:r>
                    <a:rPr lang="en-US" sz="2000"/>
                    <a:t> </a:t>
                  </a:r>
                  <a:r>
                    <a:rPr lang="vi-VN" sz="2000" i="1"/>
                    <a:t>y</a:t>
                  </a:r>
                  <a:r>
                    <a:rPr lang="en-US" sz="2000" i="1"/>
                    <a:t> </a:t>
                  </a:r>
                  <a:r>
                    <a:rPr lang="vi-VN" sz="2000"/>
                    <a:t>+</a:t>
                  </a:r>
                  <a:r>
                    <a:rPr lang="en-US" sz="2000"/>
                    <a:t> </a:t>
                  </a:r>
                  <a:r>
                    <a:rPr lang="vi-VN" sz="2000" i="1"/>
                    <a:t>z</a:t>
                  </a:r>
                  <a:r>
                    <a:rPr lang="en-US" sz="2000" i="1"/>
                    <a:t> </a:t>
                  </a:r>
                  <a:r>
                    <a:rPr lang="vi-VN" sz="2000"/>
                    <a:t>+</a:t>
                  </a:r>
                  <a:r>
                    <a:rPr lang="en-US" sz="2000"/>
                    <a:t> </a:t>
                  </a:r>
                  <a:r>
                    <a:rPr lang="vi-VN" sz="2000"/>
                    <a:t>2</a:t>
                  </a:r>
                  <a:r>
                    <a:rPr lang="en-US" sz="2000"/>
                    <a:t> </a:t>
                  </a:r>
                  <a:r>
                    <a:rPr lang="vi-VN" sz="2000"/>
                    <a:t>=</a:t>
                  </a:r>
                  <a:r>
                    <a:rPr lang="en-US" sz="2000"/>
                    <a:t> </a:t>
                  </a:r>
                  <a:r>
                    <a:rPr lang="vi-VN" sz="2000"/>
                    <a:t>0 </a:t>
                  </a:r>
                  <a:endParaRPr lang="en-US" sz="200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809CC90-259A-4ABB-9A24-51216F501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91" y="1831072"/>
                  <a:ext cx="8686800" cy="430118"/>
                </a:xfrm>
                <a:prstGeom prst="rect">
                  <a:avLst/>
                </a:prstGeom>
                <a:blipFill>
                  <a:blip r:embed="rId10"/>
                  <a:stretch>
                    <a:fillRect l="-632" t="-1429" r="-140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9A1404-F1FF-4BD2-BC9A-8C8E378C3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47468" y="1703201"/>
              <a:ext cx="698031" cy="70654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70E756-580A-40DA-BEB9-ADF106357909}"/>
              </a:ext>
            </a:extLst>
          </p:cNvPr>
          <p:cNvGrpSpPr/>
          <p:nvPr/>
        </p:nvGrpSpPr>
        <p:grpSpPr>
          <a:xfrm>
            <a:off x="1632577" y="2721952"/>
            <a:ext cx="4713780" cy="695325"/>
            <a:chOff x="919675" y="2787971"/>
            <a:chExt cx="3685156" cy="695325"/>
          </a:xfrm>
        </p:grpSpPr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356A4924-B8A5-4803-A54E-3AD2AEF5D0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2326114"/>
                </p:ext>
              </p:extLst>
            </p:nvPr>
          </p:nvGraphicFramePr>
          <p:xfrm>
            <a:off x="1481028" y="2787971"/>
            <a:ext cx="3123803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0" name="Equation" r:id="rId12" imgW="2400120" imgH="431640" progId="Equation.DSMT4">
                    <p:embed/>
                  </p:oleObj>
                </mc:Choice>
                <mc:Fallback>
                  <p:oleObj name="Equation" r:id="rId12" imgW="240012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481028" y="2787971"/>
                          <a:ext cx="3123803" cy="695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69B107-2D10-45E5-9991-FE00D09A4ED5}"/>
                </a:ext>
              </a:extLst>
            </p:cNvPr>
            <p:cNvSpPr/>
            <p:nvPr/>
          </p:nvSpPr>
          <p:spPr>
            <a:xfrm>
              <a:off x="919675" y="2950639"/>
              <a:ext cx="7438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Ta có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77B5CA-D5A8-4A33-93AD-AB798C11929A}"/>
              </a:ext>
            </a:extLst>
          </p:cNvPr>
          <p:cNvGrpSpPr/>
          <p:nvPr/>
        </p:nvGrpSpPr>
        <p:grpSpPr>
          <a:xfrm>
            <a:off x="-128203" y="3497128"/>
            <a:ext cx="9194685" cy="874673"/>
            <a:chOff x="-131699" y="3566053"/>
            <a:chExt cx="9194685" cy="87467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59EADB9-275F-4555-A36F-898436B5BF81}"/>
                </a:ext>
              </a:extLst>
            </p:cNvPr>
            <p:cNvSpPr/>
            <p:nvPr/>
          </p:nvSpPr>
          <p:spPr>
            <a:xfrm>
              <a:off x="526409" y="3566053"/>
              <a:ext cx="8536577" cy="874673"/>
            </a:xfrm>
            <a:prstGeom prst="roundRect">
              <a:avLst>
                <a:gd name="adj" fmla="val 7984"/>
              </a:avLst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494023-A222-401C-9D49-80CC4E3D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31699" y="3585046"/>
              <a:ext cx="877067" cy="855679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8322DC-FA92-4121-BD09-E992CB0F3FA7}"/>
                </a:ext>
              </a:extLst>
            </p:cNvPr>
            <p:cNvSpPr/>
            <p:nvPr/>
          </p:nvSpPr>
          <p:spPr>
            <a:xfrm>
              <a:off x="557169" y="3665381"/>
              <a:ext cx="59960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vi-VN" sz="2000"/>
                <a:t>Trong không gian O</a:t>
              </a:r>
              <a:r>
                <a:rPr lang="vi-VN" sz="2000" i="1"/>
                <a:t>xyz</a:t>
              </a:r>
              <a:r>
                <a:rPr lang="vi-VN" sz="2000"/>
                <a:t>, tính góc </a:t>
              </a:r>
              <a:r>
                <a:rPr lang="en-US" sz="2000"/>
                <a:t>giữa đ</a:t>
              </a:r>
              <a:r>
                <a:rPr lang="vi-VN" sz="2000"/>
                <a:t>ư</a:t>
              </a:r>
              <a:r>
                <a:rPr lang="en-US" sz="2000"/>
                <a:t>ờng thẳng </a:t>
              </a:r>
              <a:r>
                <a:rPr lang="el-GR" sz="2000"/>
                <a:t>Δ</a:t>
              </a:r>
              <a:r>
                <a:rPr lang="en-US" sz="2000"/>
                <a:t>:</a:t>
              </a: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23D7DD76-4287-45C6-9F42-E82CAEA2EA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0199223"/>
                </p:ext>
              </p:extLst>
            </p:nvPr>
          </p:nvGraphicFramePr>
          <p:xfrm>
            <a:off x="6477000" y="3566053"/>
            <a:ext cx="2045348" cy="634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1" name="Equation" r:id="rId15" imgW="1269720" imgH="393480" progId="Equation.DSMT4">
                    <p:embed/>
                  </p:oleObj>
                </mc:Choice>
                <mc:Fallback>
                  <p:oleObj name="Equation" r:id="rId15" imgW="12697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477000" y="3566053"/>
                          <a:ext cx="2045348" cy="6340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6AC631-5EAC-4036-A582-C60E00A82C41}"/>
                </a:ext>
              </a:extLst>
            </p:cNvPr>
            <p:cNvSpPr/>
            <p:nvPr/>
          </p:nvSpPr>
          <p:spPr>
            <a:xfrm>
              <a:off x="832499" y="4040616"/>
              <a:ext cx="3945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000"/>
                <a:t> và mặt phẳng (</a:t>
              </a:r>
              <a:r>
                <a:rPr lang="vi-VN" sz="2000" i="1"/>
                <a:t>P</a:t>
              </a:r>
              <a:r>
                <a:rPr lang="vi-VN" sz="2000"/>
                <a:t>): </a:t>
              </a:r>
              <a:r>
                <a:rPr lang="vi-VN" sz="2000" i="1"/>
                <a:t>x</a:t>
              </a:r>
              <a:r>
                <a:rPr lang="en-US" sz="2000" i="1"/>
                <a:t> </a:t>
              </a:r>
              <a:r>
                <a:rPr lang="vi-VN" sz="2000"/>
                <a:t>–</a:t>
              </a:r>
              <a:r>
                <a:rPr lang="en-US" sz="2000"/>
                <a:t> </a:t>
              </a:r>
              <a:r>
                <a:rPr lang="vi-VN" sz="2000" i="1"/>
                <a:t>y</a:t>
              </a:r>
              <a:r>
                <a:rPr lang="en-US" sz="2000" i="1"/>
                <a:t> </a:t>
              </a:r>
              <a:r>
                <a:rPr lang="vi-VN" sz="2000"/>
                <a:t>+</a:t>
              </a:r>
              <a:r>
                <a:rPr lang="en-US" sz="2000"/>
                <a:t> </a:t>
              </a:r>
              <a:r>
                <a:rPr lang="vi-VN" sz="2000" i="1"/>
                <a:t>z</a:t>
              </a:r>
              <a:r>
                <a:rPr lang="en-US" sz="2000" i="1"/>
                <a:t> </a:t>
              </a:r>
              <a:r>
                <a:rPr lang="vi-VN" sz="2000"/>
                <a:t>–</a:t>
              </a:r>
              <a:r>
                <a:rPr lang="en-US" sz="2000"/>
                <a:t> 1 </a:t>
              </a:r>
              <a:r>
                <a:rPr lang="vi-VN" sz="2000"/>
                <a:t>=</a:t>
              </a:r>
              <a:r>
                <a:rPr lang="en-US" sz="2000"/>
                <a:t> </a:t>
              </a:r>
              <a:r>
                <a:rPr lang="vi-VN" sz="2000"/>
                <a:t>0 </a:t>
              </a:r>
              <a:endParaRPr lang="en-US" sz="2000"/>
            </a:p>
          </p:txBody>
        </p:sp>
      </p:grp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44A7FE3-B2F3-4872-B42F-704B938C1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44762"/>
              </p:ext>
            </p:extLst>
          </p:nvPr>
        </p:nvGraphicFramePr>
        <p:xfrm>
          <a:off x="1429161" y="4410689"/>
          <a:ext cx="3722532" cy="69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2" name="Equation" r:id="rId17" imgW="2311200" imgH="431640" progId="Equation.DSMT4">
                  <p:embed/>
                </p:oleObj>
              </mc:Choice>
              <mc:Fallback>
                <p:oleObj name="Equation" r:id="rId17" imgW="231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29161" y="4410689"/>
                        <a:ext cx="3722532" cy="69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2D6F24C9-042F-415A-9112-9CD510697EC5}"/>
              </a:ext>
            </a:extLst>
          </p:cNvPr>
          <p:cNvSpPr/>
          <p:nvPr/>
        </p:nvSpPr>
        <p:spPr>
          <a:xfrm>
            <a:off x="752495" y="4573330"/>
            <a:ext cx="743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Ta có</a:t>
            </a:r>
          </a:p>
        </p:txBody>
      </p:sp>
    </p:spTree>
    <p:extLst>
      <p:ext uri="{BB962C8B-B14F-4D97-AF65-F5344CB8AC3E}">
        <p14:creationId xmlns:p14="http://schemas.microsoft.com/office/powerpoint/2010/main" val="1539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4">
            <a:extLst>
              <a:ext uri="{FF2B5EF4-FFF2-40B4-BE49-F238E27FC236}">
                <a16:creationId xmlns:a16="http://schemas.microsoft.com/office/drawing/2014/main" id="{A008D383-67F8-408C-A379-548B50E4F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0"/>
            <a:ext cx="5631809" cy="422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III .</a:t>
            </a:r>
            <a:r>
              <a:rPr lang="vi-V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CÔNG THỨC TÍNH GÓC GIỮA HAI </a:t>
            </a: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MẶT PHẲNG </a:t>
            </a:r>
            <a:endParaRPr lang="vi-VN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E8FF37-DC9E-408E-AECD-B6F6B6A43ACC}"/>
              </a:ext>
            </a:extLst>
          </p:cNvPr>
          <p:cNvGrpSpPr/>
          <p:nvPr/>
        </p:nvGrpSpPr>
        <p:grpSpPr>
          <a:xfrm>
            <a:off x="0" y="514350"/>
            <a:ext cx="9067800" cy="1756891"/>
            <a:chOff x="0" y="514350"/>
            <a:chExt cx="9067800" cy="1756891"/>
          </a:xfrm>
        </p:grpSpPr>
        <p:sp>
          <p:nvSpPr>
            <p:cNvPr id="27" name="Rounded Rectangle 47">
              <a:extLst>
                <a:ext uri="{FF2B5EF4-FFF2-40B4-BE49-F238E27FC236}">
                  <a16:creationId xmlns:a16="http://schemas.microsoft.com/office/drawing/2014/main" id="{4FB3EBE4-11D1-49A6-B8B1-198F68FC627A}"/>
                </a:ext>
              </a:extLst>
            </p:cNvPr>
            <p:cNvSpPr/>
            <p:nvPr/>
          </p:nvSpPr>
          <p:spPr>
            <a:xfrm>
              <a:off x="762000" y="514350"/>
              <a:ext cx="8305800" cy="1756891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4000">
                  <a:srgbClr val="CDE0C9">
                    <a:shade val="67500"/>
                    <a:satMod val="115000"/>
                  </a:srgbClr>
                </a:gs>
                <a:gs pos="86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0069F8-75C2-4B1C-A054-4A64656F68BB}"/>
                    </a:ext>
                  </a:extLst>
                </p:cNvPr>
                <p:cNvSpPr/>
                <p:nvPr/>
              </p:nvSpPr>
              <p:spPr>
                <a:xfrm>
                  <a:off x="838200" y="514350"/>
                  <a:ext cx="8229600" cy="17568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v"/>
                  </a:pPr>
                  <a:r>
                    <a:rPr lang="vi-VN" sz="2000"/>
                    <a:t>Trong không gian O</a:t>
                  </a:r>
                  <a:r>
                    <a:rPr lang="vi-VN" sz="2000" i="1"/>
                    <a:t>xyz</a:t>
                  </a:r>
                  <a:r>
                    <a:rPr lang="vi-VN" sz="2000"/>
                    <a:t>, cho hai mặt phẳng (</a:t>
                  </a:r>
                  <a:r>
                    <a:rPr lang="vi-VN" sz="2000" i="1"/>
                    <a:t>P</a:t>
                  </a:r>
                  <a:r>
                    <a:rPr lang="vi-VN" sz="2000"/>
                    <a:t>), (</a:t>
                  </a:r>
                  <a:r>
                    <a:rPr lang="vi-VN" sz="2000" i="1"/>
                    <a:t>Q</a:t>
                  </a:r>
                  <a:r>
                    <a:rPr lang="vi-VN" sz="2000"/>
                    <a:t>) tương ứng có các vectơ pháp tuyến là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vi-VN" sz="2000"/>
                    <a:t> = (</a:t>
                  </a:r>
                  <a:r>
                    <a:rPr lang="vi-VN" sz="2000" i="1"/>
                    <a:t>A; B; C</a:t>
                  </a:r>
                  <a:r>
                    <a:rPr lang="vi-VN" sz="2000"/>
                    <a:t>),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vi-VN" sz="2000"/>
                    <a:t> = (</a:t>
                  </a:r>
                  <a:r>
                    <a:rPr lang="vi-VN" sz="2000" i="1"/>
                    <a:t>A</a:t>
                  </a:r>
                  <a:r>
                    <a:rPr lang="en-US" sz="2000" i="1"/>
                    <a:t>;</a:t>
                  </a:r>
                  <a:r>
                    <a:rPr lang="vi-VN" sz="2000" i="1"/>
                    <a:t> B</a:t>
                  </a:r>
                  <a:r>
                    <a:rPr lang="en-US" sz="2000" i="1"/>
                    <a:t>;</a:t>
                  </a:r>
                  <a:r>
                    <a:rPr lang="vi-VN" sz="2000" i="1"/>
                    <a:t> C</a:t>
                  </a:r>
                  <a:r>
                    <a:rPr lang="vi-VN" sz="2000"/>
                    <a:t>). Lấy các đường thẳng </a:t>
                  </a:r>
                  <a:r>
                    <a:rPr lang="el-GR" sz="2000"/>
                    <a:t>Δ</a:t>
                  </a:r>
                  <a:r>
                    <a:rPr lang="vi-VN" sz="2000"/>
                    <a:t>,</a:t>
                  </a:r>
                  <a:r>
                    <a:rPr lang="el-GR" sz="2000"/>
                    <a:t> Δ</a:t>
                  </a:r>
                  <a:r>
                    <a:rPr lang="vi-VN" sz="2000"/>
                    <a:t>' tương ứng có vectơ chỉ phương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vi-VN" sz="2000"/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vi-VN" sz="2000"/>
                    <a:t> (H.5.36)</a:t>
                  </a:r>
                </a:p>
                <a:p>
                  <a:r>
                    <a:rPr lang="vi-VN" sz="2000"/>
                    <a:t>a) Góc giữa (</a:t>
                  </a:r>
                  <a:r>
                    <a:rPr lang="vi-VN" sz="2000" i="1"/>
                    <a:t>P</a:t>
                  </a:r>
                  <a:r>
                    <a:rPr lang="vi-VN" sz="2000"/>
                    <a:t>) và (</a:t>
                  </a:r>
                  <a:r>
                    <a:rPr lang="vi-VN" sz="2000" i="1"/>
                    <a:t>Q</a:t>
                  </a:r>
                  <a:r>
                    <a:rPr lang="vi-VN" sz="2000"/>
                    <a:t>) và góc giữa </a:t>
                  </a:r>
                  <a:r>
                    <a:rPr lang="el-GR" sz="2000"/>
                    <a:t>Δ</a:t>
                  </a:r>
                  <a:r>
                    <a:rPr lang="vi-VN" sz="2000"/>
                    <a:t>,</a:t>
                  </a:r>
                  <a:r>
                    <a:rPr lang="el-GR" sz="2000"/>
                    <a:t> Δ</a:t>
                  </a:r>
                  <a:r>
                    <a:rPr lang="vi-VN" sz="2000"/>
                    <a:t>' có mối quan hệ gì?</a:t>
                  </a:r>
                </a:p>
                <a:p>
                  <a:r>
                    <a:rPr lang="vi-VN" sz="2000"/>
                    <a:t>b) Tính côsin của góc giữa (</a:t>
                  </a:r>
                  <a:r>
                    <a:rPr lang="vi-VN" sz="2000" i="1"/>
                    <a:t>P</a:t>
                  </a:r>
                  <a:r>
                    <a:rPr lang="vi-VN" sz="2000"/>
                    <a:t>) và (</a:t>
                  </a:r>
                  <a:r>
                    <a:rPr lang="vi-VN" sz="2000" i="1"/>
                    <a:t>Q</a:t>
                  </a:r>
                  <a:r>
                    <a:rPr lang="vi-VN" sz="2000"/>
                    <a:t>).</a:t>
                  </a:r>
                  <a:endParaRPr lang="en-US" sz="200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0069F8-75C2-4B1C-A054-4A64656F68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14350"/>
                  <a:ext cx="8229600" cy="1756891"/>
                </a:xfrm>
                <a:prstGeom prst="rect">
                  <a:avLst/>
                </a:prstGeom>
                <a:blipFill>
                  <a:blip r:embed="rId4"/>
                  <a:stretch>
                    <a:fillRect l="-815" t="-1730" r="-1259" b="-5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441248-9004-45B4-BA09-463C8D21E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66750"/>
              <a:ext cx="1095678" cy="105019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E4285F-2406-4F86-9F7D-17A1F9515E1C}"/>
              </a:ext>
            </a:extLst>
          </p:cNvPr>
          <p:cNvGrpSpPr/>
          <p:nvPr/>
        </p:nvGrpSpPr>
        <p:grpSpPr>
          <a:xfrm>
            <a:off x="6324600" y="2326868"/>
            <a:ext cx="2765000" cy="2739657"/>
            <a:chOff x="6324600" y="2326868"/>
            <a:chExt cx="2765000" cy="2739657"/>
          </a:xfrm>
        </p:grpSpPr>
        <p:sp>
          <p:nvSpPr>
            <p:cNvPr id="29" name="Rounded Rectangle 32">
              <a:extLst>
                <a:ext uri="{FF2B5EF4-FFF2-40B4-BE49-F238E27FC236}">
                  <a16:creationId xmlns:a16="http://schemas.microsoft.com/office/drawing/2014/main" id="{810EA20D-CBF7-4C97-9314-65D9CA5A47E1}"/>
                </a:ext>
              </a:extLst>
            </p:cNvPr>
            <p:cNvSpPr/>
            <p:nvPr/>
          </p:nvSpPr>
          <p:spPr>
            <a:xfrm>
              <a:off x="6324600" y="2326868"/>
              <a:ext cx="2765000" cy="2739657"/>
            </a:xfrm>
            <a:prstGeom prst="roundRect">
              <a:avLst>
                <a:gd name="adj" fmla="val 24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88B1E4-340D-47A3-8DCD-8B801B197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9400" y="2363316"/>
              <a:ext cx="2256798" cy="255055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0FBCC20-BBBB-4F73-BAEC-672063BC8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796" y="2307119"/>
            <a:ext cx="932769" cy="225572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3AF389B-EB7D-4352-86FF-D60D6170CA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70934"/>
              </p:ext>
            </p:extLst>
          </p:nvPr>
        </p:nvGraphicFramePr>
        <p:xfrm>
          <a:off x="887135" y="2674875"/>
          <a:ext cx="2271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2" name="Equation" r:id="rId8" imgW="1409400" imgH="253800" progId="Equation.DSMT4">
                  <p:embed/>
                </p:oleObj>
              </mc:Choice>
              <mc:Fallback>
                <p:oleObj name="Equation" r:id="rId8" imgW="1409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7135" y="2674875"/>
                        <a:ext cx="227171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6766C54-1AAB-4BC9-89A7-3685CB19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35834"/>
              </p:ext>
            </p:extLst>
          </p:nvPr>
        </p:nvGraphicFramePr>
        <p:xfrm>
          <a:off x="887135" y="3222177"/>
          <a:ext cx="30067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3" name="Equation" r:id="rId10" imgW="1866600" imgH="330120" progId="Equation.DSMT4">
                  <p:embed/>
                </p:oleObj>
              </mc:Choice>
              <mc:Fallback>
                <p:oleObj name="Equation" r:id="rId10" imgW="1866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7135" y="3222177"/>
                        <a:ext cx="3006725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A241808-BC14-4341-BFEB-42D9A56D2A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626968"/>
              </p:ext>
            </p:extLst>
          </p:nvPr>
        </p:nvGraphicFramePr>
        <p:xfrm>
          <a:off x="2590800" y="3892825"/>
          <a:ext cx="3415731" cy="73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4" name="Equation" r:id="rId12" imgW="2120760" imgH="457200" progId="Equation.DSMT4">
                  <p:embed/>
                </p:oleObj>
              </mc:Choice>
              <mc:Fallback>
                <p:oleObj name="Equation" r:id="rId12" imgW="2120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90800" y="3892825"/>
                        <a:ext cx="3415731" cy="73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0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2E539E7-889F-43B5-ABCD-EDB63EADCE83}"/>
              </a:ext>
            </a:extLst>
          </p:cNvPr>
          <p:cNvGrpSpPr/>
          <p:nvPr/>
        </p:nvGrpSpPr>
        <p:grpSpPr>
          <a:xfrm>
            <a:off x="471881" y="57150"/>
            <a:ext cx="8686800" cy="1752600"/>
            <a:chOff x="471881" y="57150"/>
            <a:chExt cx="8686800" cy="1752600"/>
          </a:xfrm>
        </p:grpSpPr>
        <p:sp>
          <p:nvSpPr>
            <p:cNvPr id="27" name="Rounded Rectangle 16">
              <a:extLst>
                <a:ext uri="{FF2B5EF4-FFF2-40B4-BE49-F238E27FC236}">
                  <a16:creationId xmlns:a16="http://schemas.microsoft.com/office/drawing/2014/main" id="{D7D42AA8-67AB-4DF9-8B6A-5D354DAFDB4C}"/>
                </a:ext>
              </a:extLst>
            </p:cNvPr>
            <p:cNvSpPr/>
            <p:nvPr/>
          </p:nvSpPr>
          <p:spPr>
            <a:xfrm>
              <a:off x="506136" y="57150"/>
              <a:ext cx="8549860" cy="1752600"/>
            </a:xfrm>
            <a:prstGeom prst="roundRect">
              <a:avLst>
                <a:gd name="adj" fmla="val 5077"/>
              </a:avLst>
            </a:prstGeom>
            <a:solidFill>
              <a:schemeClr val="accent6">
                <a:lumMod val="40000"/>
                <a:lumOff val="60000"/>
                <a:alpha val="43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053532B-D8EF-4F68-8D91-D02C72BE36B0}"/>
                    </a:ext>
                  </a:extLst>
                </p:cNvPr>
                <p:cNvSpPr/>
                <p:nvPr/>
              </p:nvSpPr>
              <p:spPr>
                <a:xfrm>
                  <a:off x="471881" y="57150"/>
                  <a:ext cx="8686800" cy="10785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vi-VN" sz="2000"/>
                    <a:t>Trong không gian O</a:t>
                  </a:r>
                  <a:r>
                    <a:rPr lang="vi-VN" sz="2000" i="1"/>
                    <a:t>xyz</a:t>
                  </a:r>
                  <a:r>
                    <a:rPr lang="vi-VN" sz="2000"/>
                    <a:t>, cho hai mặt phẳng (</a:t>
                  </a:r>
                  <a:r>
                    <a:rPr lang="vi-VN" sz="2000" i="1"/>
                    <a:t>P</a:t>
                  </a:r>
                  <a:r>
                    <a:rPr lang="vi-VN" sz="2000"/>
                    <a:t>), (</a:t>
                  </a:r>
                  <a:r>
                    <a:rPr lang="vi-VN" sz="2000" i="1"/>
                    <a:t>Q</a:t>
                  </a:r>
                  <a:r>
                    <a:rPr lang="vi-VN" sz="2000"/>
                    <a:t>) tương ứng có các vectơ pháp tuyến là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vi-VN" sz="2000"/>
                    <a:t> = (</a:t>
                  </a:r>
                  <a:r>
                    <a:rPr lang="vi-VN" sz="2000" i="1"/>
                    <a:t>A; B; C</a:t>
                  </a:r>
                  <a:r>
                    <a:rPr lang="vi-VN" sz="2000"/>
                    <a:t>),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vi-VN" sz="2000"/>
                    <a:t> = (</a:t>
                  </a:r>
                  <a:r>
                    <a:rPr lang="vi-VN" sz="2000" i="1"/>
                    <a:t>A</a:t>
                  </a:r>
                  <a:r>
                    <a:rPr lang="en-US" sz="2000" i="1"/>
                    <a:t>;</a:t>
                  </a:r>
                  <a:r>
                    <a:rPr lang="vi-VN" sz="2000" i="1"/>
                    <a:t> B</a:t>
                  </a:r>
                  <a:r>
                    <a:rPr lang="en-US" sz="2000" i="1"/>
                    <a:t>;</a:t>
                  </a:r>
                  <a:r>
                    <a:rPr lang="vi-VN" sz="2000" i="1"/>
                    <a:t> C</a:t>
                  </a:r>
                  <a:r>
                    <a:rPr lang="vi-VN" sz="2000"/>
                    <a:t>). Khi đó, góc giữa (</a:t>
                  </a:r>
                  <a:r>
                    <a:rPr lang="vi-VN" sz="2000" i="1"/>
                    <a:t>P</a:t>
                  </a:r>
                  <a:r>
                    <a:rPr lang="vi-VN" sz="2000"/>
                    <a:t>) và (</a:t>
                  </a:r>
                  <a:r>
                    <a:rPr lang="vi-VN" sz="2000" i="1"/>
                    <a:t>Q</a:t>
                  </a:r>
                  <a:r>
                    <a:rPr lang="vi-VN" sz="2000"/>
                    <a:t>), kí hiệu là ((</a:t>
                  </a:r>
                  <a:r>
                    <a:rPr lang="vi-VN" sz="2000" i="1"/>
                    <a:t>P</a:t>
                  </a:r>
                  <a:r>
                    <a:rPr lang="vi-VN" sz="2000"/>
                    <a:t>), (</a:t>
                  </a:r>
                  <a:r>
                    <a:rPr lang="vi-VN" sz="2000" i="1"/>
                    <a:t>Q</a:t>
                  </a:r>
                  <a:r>
                    <a:rPr lang="vi-VN" sz="2000"/>
                    <a:t>)), được tính theo công thức:</a:t>
                  </a:r>
                  <a:endParaRPr lang="en-US" sz="200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053532B-D8EF-4F68-8D91-D02C72BE36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881" y="57150"/>
                  <a:ext cx="8686800" cy="1078500"/>
                </a:xfrm>
                <a:prstGeom prst="rect">
                  <a:avLst/>
                </a:prstGeom>
                <a:blipFill>
                  <a:blip r:embed="rId4"/>
                  <a:stretch>
                    <a:fillRect l="-632" t="-2825" r="-281" b="-90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Object 24">
                  <a:extLst>
                    <a:ext uri="{FF2B5EF4-FFF2-40B4-BE49-F238E27FC236}">
                      <a16:creationId xmlns:a16="http://schemas.microsoft.com/office/drawing/2014/main" id="{53401D08-A75B-4DA5-8E21-2AA16F6DEE0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95600798"/>
                    </p:ext>
                  </p:extLst>
                </p:nvPr>
              </p:nvGraphicFramePr>
              <p:xfrm>
                <a:off x="1676400" y="971550"/>
                <a:ext cx="6115050" cy="736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8466" name="Equation" r:id="rId5" imgW="3797280" imgH="457200" progId="Equation.DSMT4">
                        <p:embed/>
                      </p:oleObj>
                    </mc:Choice>
                    <mc:Fallback>
                      <p:oleObj name="Equation" r:id="rId5" imgW="3797280" imgH="457200" progId="Equation.DSMT4">
                        <p:embed/>
                        <p:pic>
                          <p:nvPicPr>
                            <p:cNvPr id="17" name="Object 16">
                              <a:extLst>
                                <a:ext uri="{FF2B5EF4-FFF2-40B4-BE49-F238E27FC236}">
                                  <a16:creationId xmlns:a16="http://schemas.microsoft.com/office/drawing/2014/main" id="{A6766C54-1AAB-4BC9-89A7-3685CB19834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76400" y="971550"/>
                              <a:ext cx="6115050" cy="736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" name="Object 24">
                  <a:extLst>
                    <a:ext uri="{FF2B5EF4-FFF2-40B4-BE49-F238E27FC236}">
                      <a16:creationId xmlns:a16="http://schemas.microsoft.com/office/drawing/2014/main" id="{53401D08-A75B-4DA5-8E21-2AA16F6DEE0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95600798"/>
                    </p:ext>
                  </p:extLst>
                </p:nvPr>
              </p:nvGraphicFramePr>
              <p:xfrm>
                <a:off x="1676400" y="971550"/>
                <a:ext cx="6115050" cy="736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8448" name="Equation" r:id="rId7" imgW="3797280" imgH="457200" progId="Equation.DSMT4">
                        <p:embed/>
                      </p:oleObj>
                    </mc:Choice>
                    <mc:Fallback>
                      <p:oleObj name="Equation" r:id="rId7" imgW="3797280" imgH="457200" progId="Equation.DSMT4">
                        <p:embed/>
                        <p:pic>
                          <p:nvPicPr>
                            <p:cNvPr id="17" name="Object 16">
                              <a:extLst>
                                <a:ext uri="{FF2B5EF4-FFF2-40B4-BE49-F238E27FC236}">
                                  <a16:creationId xmlns:a16="http://schemas.microsoft.com/office/drawing/2014/main" id="{A6766C54-1AAB-4BC9-89A7-3685CB19834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76400" y="971550"/>
                              <a:ext cx="6115050" cy="736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7D2A5-4934-481C-9AEE-C59891C63470}"/>
              </a:ext>
            </a:extLst>
          </p:cNvPr>
          <p:cNvGrpSpPr/>
          <p:nvPr/>
        </p:nvGrpSpPr>
        <p:grpSpPr>
          <a:xfrm>
            <a:off x="-43305" y="1876445"/>
            <a:ext cx="9099301" cy="1381106"/>
            <a:chOff x="-43305" y="1876445"/>
            <a:chExt cx="9099301" cy="13811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5474763-1026-49EE-BF67-595C64E548B4}"/>
                </a:ext>
              </a:extLst>
            </p:cNvPr>
            <p:cNvSpPr/>
            <p:nvPr/>
          </p:nvSpPr>
          <p:spPr>
            <a:xfrm>
              <a:off x="519419" y="1876445"/>
              <a:ext cx="8536577" cy="1381106"/>
            </a:xfrm>
            <a:prstGeom prst="roundRect">
              <a:avLst>
                <a:gd name="adj" fmla="val 3969"/>
              </a:avLst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9665AD-E38A-4642-A8DD-83C48B5B4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3305" y="2179800"/>
              <a:ext cx="752819" cy="762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D0A638-7D31-497A-AD7B-854C2BD06352}"/>
                </a:ext>
              </a:extLst>
            </p:cNvPr>
            <p:cNvSpPr/>
            <p:nvPr/>
          </p:nvSpPr>
          <p:spPr>
            <a:xfrm>
              <a:off x="932124" y="1949367"/>
              <a:ext cx="21275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C</a:t>
              </a:r>
              <a:r>
                <a:rPr lang="vi-VN" sz="2000"/>
                <a:t>ho hai mặt phẳng</a:t>
              </a:r>
              <a:endParaRPr lang="en-US" sz="2000"/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FA919951-379A-42E9-91A9-D14B6E0A83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6388295"/>
                </p:ext>
              </p:extLst>
            </p:nvPr>
          </p:nvGraphicFramePr>
          <p:xfrm>
            <a:off x="2960811" y="1948919"/>
            <a:ext cx="4438404" cy="449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67" name="Equation" r:id="rId10" imgW="2755800" imgH="279360" progId="Equation.DSMT4">
                    <p:embed/>
                  </p:oleObj>
                </mc:Choice>
                <mc:Fallback>
                  <p:oleObj name="Equation" r:id="rId10" imgW="27558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60811" y="1948919"/>
                          <a:ext cx="4438404" cy="4499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BE8C8B2-9FAA-45CD-B44E-B7D19425920E}"/>
                </a:ext>
              </a:extLst>
            </p:cNvPr>
            <p:cNvSpPr/>
            <p:nvPr/>
          </p:nvSpPr>
          <p:spPr>
            <a:xfrm>
              <a:off x="7327913" y="1942283"/>
              <a:ext cx="9605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Khi đó:</a:t>
              </a: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5943C092-77AE-4ECE-B9E9-F44B82D99F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7164660"/>
                </p:ext>
              </p:extLst>
            </p:nvPr>
          </p:nvGraphicFramePr>
          <p:xfrm>
            <a:off x="1093206" y="2315080"/>
            <a:ext cx="7281438" cy="818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68" name="Equation" r:id="rId12" imgW="4520880" imgH="507960" progId="Equation.DSMT4">
                    <p:embed/>
                  </p:oleObj>
                </mc:Choice>
                <mc:Fallback>
                  <p:oleObj name="Equation" r:id="rId12" imgW="452088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93206" y="2315080"/>
                          <a:ext cx="7281438" cy="8181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446348-A1D2-48EF-B0C9-668269A9FAD2}"/>
              </a:ext>
            </a:extLst>
          </p:cNvPr>
          <p:cNvGrpSpPr/>
          <p:nvPr/>
        </p:nvGrpSpPr>
        <p:grpSpPr>
          <a:xfrm>
            <a:off x="-131956" y="3237465"/>
            <a:ext cx="9187952" cy="943492"/>
            <a:chOff x="-131956" y="3237465"/>
            <a:chExt cx="9187952" cy="94349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B56E47E-F064-40A9-96FE-3FFB78C880C6}"/>
                </a:ext>
              </a:extLst>
            </p:cNvPr>
            <p:cNvSpPr/>
            <p:nvPr/>
          </p:nvSpPr>
          <p:spPr>
            <a:xfrm>
              <a:off x="519419" y="3419456"/>
              <a:ext cx="8536577" cy="552032"/>
            </a:xfrm>
            <a:prstGeom prst="roundRect">
              <a:avLst>
                <a:gd name="adj" fmla="val 3969"/>
              </a:avLst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AD55527-07F2-49CB-8067-755FD3517F36}"/>
                </a:ext>
              </a:extLst>
            </p:cNvPr>
            <p:cNvSpPr/>
            <p:nvPr/>
          </p:nvSpPr>
          <p:spPr>
            <a:xfrm>
              <a:off x="932124" y="3492378"/>
              <a:ext cx="34804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000"/>
                <a:t>Tính góc giữa </a:t>
              </a:r>
              <a:r>
                <a:rPr lang="vi-VN" sz="2000"/>
                <a:t>hai mặt phẳng</a:t>
              </a:r>
              <a:endParaRPr lang="en-US" sz="2000"/>
            </a:p>
          </p:txBody>
        </p:sp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B5E2BB37-4231-48E9-B8B6-47E17E6C10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7634554"/>
                </p:ext>
              </p:extLst>
            </p:nvPr>
          </p:nvGraphicFramePr>
          <p:xfrm>
            <a:off x="4343400" y="3463942"/>
            <a:ext cx="3763963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69" name="Equation" r:id="rId14" imgW="2336760" imgH="304560" progId="Equation.DSMT4">
                    <p:embed/>
                  </p:oleObj>
                </mc:Choice>
                <mc:Fallback>
                  <p:oleObj name="Equation" r:id="rId14" imgW="2336760" imgH="30456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FA919951-379A-42E9-91A9-D14B6E0A838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343400" y="3463942"/>
                          <a:ext cx="3763963" cy="490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0FF0D97-BAC1-46C8-A773-524E86CCA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31956" y="3237465"/>
              <a:ext cx="946898" cy="943492"/>
            </a:xfrm>
            <a:prstGeom prst="rect">
              <a:avLst/>
            </a:prstGeom>
          </p:spPr>
        </p:pic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ABABB25-57CE-4903-9467-6CC7BBDFA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645367"/>
              </p:ext>
            </p:extLst>
          </p:nvPr>
        </p:nvGraphicFramePr>
        <p:xfrm>
          <a:off x="5270330" y="4386125"/>
          <a:ext cx="2229428" cy="40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70" name="Equation" r:id="rId17" imgW="1384200" imgH="253800" progId="Equation.DSMT4">
                  <p:embed/>
                </p:oleObj>
              </mc:Choice>
              <mc:Fallback>
                <p:oleObj name="Equation" r:id="rId17" imgW="1384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70330" y="4386125"/>
                        <a:ext cx="2229428" cy="409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14C6CBE4-549C-4A6A-9387-8DE6D69D54B7}"/>
              </a:ext>
            </a:extLst>
          </p:cNvPr>
          <p:cNvGrpSpPr/>
          <p:nvPr/>
        </p:nvGrpSpPr>
        <p:grpSpPr>
          <a:xfrm>
            <a:off x="969593" y="4130813"/>
            <a:ext cx="4294149" cy="819150"/>
            <a:chOff x="969593" y="4130813"/>
            <a:chExt cx="4294149" cy="819150"/>
          </a:xfrm>
        </p:grpSpPr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AA6FC044-79EB-41D1-A5C1-483FF90A11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1591791"/>
                </p:ext>
              </p:extLst>
            </p:nvPr>
          </p:nvGraphicFramePr>
          <p:xfrm>
            <a:off x="1644242" y="4130813"/>
            <a:ext cx="3619500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71" name="Equation" r:id="rId19" imgW="2247840" imgH="507960" progId="Equation.DSMT4">
                    <p:embed/>
                  </p:oleObj>
                </mc:Choice>
                <mc:Fallback>
                  <p:oleObj name="Equation" r:id="rId19" imgW="224784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644242" y="4130813"/>
                          <a:ext cx="3619500" cy="819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B58FFD-AD12-4DA6-9AF7-2F468EAA8826}"/>
                </a:ext>
              </a:extLst>
            </p:cNvPr>
            <p:cNvSpPr/>
            <p:nvPr/>
          </p:nvSpPr>
          <p:spPr>
            <a:xfrm>
              <a:off x="969593" y="4379035"/>
              <a:ext cx="7438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Ta có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2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BE8518C-617F-4F6C-A956-5EE28622EC61}"/>
              </a:ext>
            </a:extLst>
          </p:cNvPr>
          <p:cNvGrpSpPr/>
          <p:nvPr/>
        </p:nvGrpSpPr>
        <p:grpSpPr>
          <a:xfrm>
            <a:off x="71985" y="8389"/>
            <a:ext cx="9019543" cy="1149135"/>
            <a:chOff x="71985" y="8389"/>
            <a:chExt cx="9019543" cy="1149135"/>
          </a:xfrm>
        </p:grpSpPr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23749BBF-14E2-4045-A107-45396A3F2E8F}"/>
                </a:ext>
              </a:extLst>
            </p:cNvPr>
            <p:cNvSpPr/>
            <p:nvPr/>
          </p:nvSpPr>
          <p:spPr>
            <a:xfrm>
              <a:off x="1242928" y="50209"/>
              <a:ext cx="7848600" cy="1066800"/>
            </a:xfrm>
            <a:prstGeom prst="roundRect">
              <a:avLst>
                <a:gd name="adj" fmla="val 6437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BBA2D5B-63D9-4839-8500-945D4E3BB942}"/>
                </a:ext>
              </a:extLst>
            </p:cNvPr>
            <p:cNvSpPr/>
            <p:nvPr/>
          </p:nvSpPr>
          <p:spPr>
            <a:xfrm>
              <a:off x="1524000" y="133350"/>
              <a:ext cx="7162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000" b="1"/>
                <a:t>Trong không gian </a:t>
              </a:r>
              <a:r>
                <a:rPr lang="en-US" sz="2000"/>
                <a:t>O</a:t>
              </a:r>
              <a:r>
                <a:rPr lang="en-US" sz="2000" i="1"/>
                <a:t>xyz</a:t>
              </a:r>
              <a:r>
                <a:rPr lang="en-US" sz="2000"/>
                <a:t>, </a:t>
              </a:r>
              <a:r>
                <a:rPr lang="en-US" sz="2000" b="1"/>
                <a:t>cho</a:t>
              </a:r>
              <a:r>
                <a:rPr lang="en-US" sz="2000"/>
                <a:t> </a:t>
              </a:r>
              <a:r>
                <a:rPr lang="en-US" sz="2000" i="1"/>
                <a:t>A</a:t>
              </a:r>
              <a:r>
                <a:rPr lang="en-US" sz="2000"/>
                <a:t>(0; 0; 4), </a:t>
              </a:r>
              <a:r>
                <a:rPr lang="en-US" sz="2000" i="1"/>
                <a:t>B</a:t>
              </a:r>
              <a:r>
                <a:rPr lang="en-US" sz="2000"/>
                <a:t>(0; -3; 0), </a:t>
              </a:r>
              <a:r>
                <a:rPr lang="en-US" sz="2000" i="1"/>
                <a:t>C</a:t>
              </a:r>
              <a:r>
                <a:rPr lang="en-US" sz="2000"/>
                <a:t>(0; 3; 0), </a:t>
              </a:r>
              <a:r>
                <a:rPr lang="en-US" sz="2000" i="1"/>
                <a:t>D</a:t>
              </a:r>
              <a:r>
                <a:rPr lang="en-US" sz="2000"/>
                <a:t>(3; 0; 0). </a:t>
              </a:r>
              <a:r>
                <a:rPr lang="en-US" sz="2000" b="1"/>
                <a:t>Tính góc giữa hai mặt phẳng </a:t>
              </a:r>
              <a:r>
                <a:rPr lang="en-US" sz="2000"/>
                <a:t>(</a:t>
              </a:r>
              <a:r>
                <a:rPr lang="en-US" sz="2000" i="1"/>
                <a:t>ABD</a:t>
              </a:r>
              <a:r>
                <a:rPr lang="en-US" sz="2000"/>
                <a:t>) và (</a:t>
              </a:r>
              <a:r>
                <a:rPr lang="en-US" sz="2000" i="1"/>
                <a:t>ACD</a:t>
              </a:r>
              <a:r>
                <a:rPr lang="en-US" sz="2000"/>
                <a:t>).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9B171E-8B1B-4829-8C56-0AC100ECA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85" y="8389"/>
              <a:ext cx="1135290" cy="114913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14EAABE-D1D0-4C88-BA27-4F341F5C8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59" y="1200150"/>
            <a:ext cx="932769" cy="2255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74D1E23-3488-421B-89A7-E970411B1222}"/>
              </a:ext>
            </a:extLst>
          </p:cNvPr>
          <p:cNvGrpSpPr/>
          <p:nvPr/>
        </p:nvGrpSpPr>
        <p:grpSpPr>
          <a:xfrm>
            <a:off x="6250243" y="1611694"/>
            <a:ext cx="2827303" cy="3288659"/>
            <a:chOff x="6236961" y="1188091"/>
            <a:chExt cx="2827303" cy="3288659"/>
          </a:xfrm>
        </p:grpSpPr>
        <p:sp>
          <p:nvSpPr>
            <p:cNvPr id="11" name="Rounded Rectangle 32">
              <a:extLst>
                <a:ext uri="{FF2B5EF4-FFF2-40B4-BE49-F238E27FC236}">
                  <a16:creationId xmlns:a16="http://schemas.microsoft.com/office/drawing/2014/main" id="{7E9B0F8E-754C-4CC7-83AD-4921DC89C888}"/>
                </a:ext>
              </a:extLst>
            </p:cNvPr>
            <p:cNvSpPr/>
            <p:nvPr/>
          </p:nvSpPr>
          <p:spPr>
            <a:xfrm>
              <a:off x="6236961" y="1188091"/>
              <a:ext cx="2827303" cy="3288659"/>
            </a:xfrm>
            <a:prstGeom prst="roundRect">
              <a:avLst>
                <a:gd name="adj" fmla="val 24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53004D-4B79-4A20-9007-5AC02BEA4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0715" y="1399912"/>
              <a:ext cx="2483633" cy="286501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FE543D-8F2F-4B46-8B93-A216C01B9298}"/>
                  </a:ext>
                </a:extLst>
              </p:cNvPr>
              <p:cNvSpPr/>
              <p:nvPr/>
            </p:nvSpPr>
            <p:spPr>
              <a:xfrm>
                <a:off x="662743" y="1579484"/>
                <a:ext cx="5759335" cy="113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>
                    <a:solidFill>
                      <a:srgbClr val="C00000"/>
                    </a:solidFill>
                  </a:rPr>
                  <a:t>(</a:t>
                </a:r>
                <a:r>
                  <a:rPr lang="vi-VN" sz="2000" i="1">
                    <a:solidFill>
                      <a:srgbClr val="C00000"/>
                    </a:solidFill>
                  </a:rPr>
                  <a:t>ABD</a:t>
                </a:r>
                <a:r>
                  <a:rPr lang="vi-VN" sz="2000">
                    <a:solidFill>
                      <a:srgbClr val="C00000"/>
                    </a:solidFill>
                  </a:rPr>
                  <a:t>) </a:t>
                </a:r>
                <a:r>
                  <a:rPr lang="vi-VN" sz="2000"/>
                  <a:t>có cặp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vi-VN" sz="2000"/>
                  <a:t> = (3; 3; 0)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vi-VN" sz="2000"/>
                  <a:t> = (3; 0; -4).</a:t>
                </a:r>
                <a:r>
                  <a:rPr lang="en-US" sz="2000"/>
                  <a:t> Nên </a:t>
                </a:r>
                <a:r>
                  <a:rPr lang="vi-VN" sz="2000"/>
                  <a:t>(</a:t>
                </a:r>
                <a:r>
                  <a:rPr lang="vi-VN" sz="2000" i="1"/>
                  <a:t>ABD</a:t>
                </a:r>
                <a:r>
                  <a:rPr lang="vi-VN" sz="2000"/>
                  <a:t>) có vectơ pháp tuyến</a:t>
                </a:r>
                <a:r>
                  <a:rPr lang="en-US" sz="2000"/>
                  <a:t> là</a:t>
                </a:r>
                <a:r>
                  <a:rPr lang="vi-VN" sz="2000"/>
                  <a:t> </a:t>
                </a:r>
                <a:endParaRPr lang="en-US" sz="200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000"/>
                  <a:t> = </a:t>
                </a:r>
                <a:r>
                  <a:rPr lang="vi-VN" sz="200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vi-VN" sz="2000"/>
                  <a:t>] = </a:t>
                </a:r>
                <a:r>
                  <a:rPr lang="en-US" sz="2000"/>
                  <a:t>3</a:t>
                </a:r>
                <a:r>
                  <a:rPr lang="vi-VN" sz="2000"/>
                  <a:t>(-</a:t>
                </a:r>
                <a:r>
                  <a:rPr lang="en-US" sz="2000"/>
                  <a:t>4</a:t>
                </a:r>
                <a:r>
                  <a:rPr lang="vi-VN" sz="2000"/>
                  <a:t>; </a:t>
                </a:r>
                <a:r>
                  <a:rPr lang="en-US" sz="2000"/>
                  <a:t>4</a:t>
                </a:r>
                <a:r>
                  <a:rPr lang="vi-VN" sz="2000"/>
                  <a:t>; -</a:t>
                </a:r>
                <a:r>
                  <a:rPr lang="en-US" sz="2000"/>
                  <a:t>3</a:t>
                </a:r>
                <a:r>
                  <a:rPr lang="vi-VN" sz="2000"/>
                  <a:t>).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FE543D-8F2F-4B46-8B93-A216C01B9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43" y="1579484"/>
                <a:ext cx="5759335" cy="1131785"/>
              </a:xfrm>
              <a:prstGeom prst="rect">
                <a:avLst/>
              </a:prstGeom>
              <a:blipFill>
                <a:blip r:embed="rId7"/>
                <a:stretch>
                  <a:fillRect l="-1165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8A87393-AFE6-4F65-9B20-D510C19C5990}"/>
                  </a:ext>
                </a:extLst>
              </p:cNvPr>
              <p:cNvSpPr/>
              <p:nvPr/>
            </p:nvSpPr>
            <p:spPr>
              <a:xfrm>
                <a:off x="671411" y="2643156"/>
                <a:ext cx="5652083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>
                    <a:solidFill>
                      <a:srgbClr val="C00000"/>
                    </a:solidFill>
                  </a:rPr>
                  <a:t>(</a:t>
                </a:r>
                <a:r>
                  <a:rPr lang="vi-VN" sz="2000" i="1">
                    <a:solidFill>
                      <a:srgbClr val="C00000"/>
                    </a:solidFill>
                  </a:rPr>
                  <a:t>ACD</a:t>
                </a:r>
                <a:r>
                  <a:rPr lang="vi-VN" sz="2000">
                    <a:solidFill>
                      <a:srgbClr val="C00000"/>
                    </a:solidFill>
                  </a:rPr>
                  <a:t>) </a:t>
                </a:r>
                <a:r>
                  <a:rPr lang="vi-VN" sz="2000"/>
                  <a:t>có cặp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vi-VN" sz="2000"/>
                  <a:t> = (0; 3; 4)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vi-VN" sz="2000"/>
                  <a:t> = (3; 0; -4).</a:t>
                </a:r>
                <a:r>
                  <a:rPr lang="en-US" sz="2000"/>
                  <a:t> Nên </a:t>
                </a:r>
                <a:r>
                  <a:rPr lang="vi-VN" sz="2000"/>
                  <a:t>(</a:t>
                </a:r>
                <a:r>
                  <a:rPr lang="vi-VN" sz="2000" i="1"/>
                  <a:t>ACD</a:t>
                </a:r>
                <a:r>
                  <a:rPr lang="vi-VN" sz="2000"/>
                  <a:t>) có vectơ pháp tuyến là </a:t>
                </a:r>
                <a:endParaRPr lang="en-US" sz="200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000"/>
                  <a:t> = </a:t>
                </a:r>
                <a:r>
                  <a:rPr lang="vi-VN" sz="200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vi-VN" sz="2000"/>
                  <a:t>] = </a:t>
                </a:r>
                <a:r>
                  <a:rPr lang="en-US" sz="2000"/>
                  <a:t>-3</a:t>
                </a:r>
                <a:r>
                  <a:rPr lang="vi-VN" sz="2000"/>
                  <a:t>(</a:t>
                </a:r>
                <a:r>
                  <a:rPr lang="en-US" sz="2000"/>
                  <a:t>4</a:t>
                </a:r>
                <a:r>
                  <a:rPr lang="vi-VN" sz="2000"/>
                  <a:t>;</a:t>
                </a:r>
                <a:r>
                  <a:rPr lang="en-US" sz="2000"/>
                  <a:t> 4</a:t>
                </a:r>
                <a:r>
                  <a:rPr lang="vi-VN" sz="2000"/>
                  <a:t>; </a:t>
                </a:r>
                <a:r>
                  <a:rPr lang="en-US" sz="2000"/>
                  <a:t>3</a:t>
                </a:r>
                <a:r>
                  <a:rPr lang="vi-VN" sz="2000"/>
                  <a:t>).  </a:t>
                </a:r>
                <a:endParaRPr lang="en-US" sz="200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8A87393-AFE6-4F65-9B20-D510C19C5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11" y="2643156"/>
                <a:ext cx="5652083" cy="1133772"/>
              </a:xfrm>
              <a:prstGeom prst="rect">
                <a:avLst/>
              </a:prstGeom>
              <a:blipFill>
                <a:blip r:embed="rId8"/>
                <a:stretch>
                  <a:fillRect l="-1079" b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83ABCFA-F5B5-4F37-A9F8-4A17398BAF95}"/>
              </a:ext>
            </a:extLst>
          </p:cNvPr>
          <p:cNvGrpSpPr/>
          <p:nvPr/>
        </p:nvGrpSpPr>
        <p:grpSpPr>
          <a:xfrm>
            <a:off x="713939" y="3783155"/>
            <a:ext cx="4572292" cy="634059"/>
            <a:chOff x="541598" y="3906202"/>
            <a:chExt cx="4572292" cy="634059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F15B155F-824D-4321-B314-256417D8A2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6199417"/>
                </p:ext>
              </p:extLst>
            </p:nvPr>
          </p:nvGraphicFramePr>
          <p:xfrm>
            <a:off x="1207275" y="3906202"/>
            <a:ext cx="3906615" cy="634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455" name="Equation" r:id="rId9" imgW="2425680" imgH="393480" progId="Equation.DSMT4">
                    <p:embed/>
                  </p:oleObj>
                </mc:Choice>
                <mc:Fallback>
                  <p:oleObj name="Equation" r:id="rId9" imgW="24256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07275" y="3906202"/>
                          <a:ext cx="3906615" cy="6340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399524-7AD3-47D9-AA87-5746EAD2BF57}"/>
                </a:ext>
              </a:extLst>
            </p:cNvPr>
            <p:cNvSpPr/>
            <p:nvPr/>
          </p:nvSpPr>
          <p:spPr>
            <a:xfrm>
              <a:off x="541598" y="4015410"/>
              <a:ext cx="7438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Ta có</a:t>
              </a:r>
            </a:p>
          </p:txBody>
        </p:sp>
      </p:grp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9885811-D7E4-42E3-A1C4-C9CDE1515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795693"/>
              </p:ext>
            </p:extLst>
          </p:nvPr>
        </p:nvGraphicFramePr>
        <p:xfrm>
          <a:off x="2463656" y="4484311"/>
          <a:ext cx="2822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6" name="Equation" r:id="rId11" imgW="1752480" imgH="253800" progId="Equation.DSMT4">
                  <p:embed/>
                </p:oleObj>
              </mc:Choice>
              <mc:Fallback>
                <p:oleObj name="Equation" r:id="rId11" imgW="175248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15B155F-824D-4321-B314-256417D8A2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63656" y="4484311"/>
                        <a:ext cx="28225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5C3ACE-EE17-47C8-98FD-CC9F2BE63332}"/>
              </a:ext>
            </a:extLst>
          </p:cNvPr>
          <p:cNvCxnSpPr>
            <a:cxnSpLocks/>
          </p:cNvCxnSpPr>
          <p:nvPr/>
        </p:nvCxnSpPr>
        <p:spPr>
          <a:xfrm>
            <a:off x="638975" y="1733550"/>
            <a:ext cx="0" cy="304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2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8535</TotalTime>
  <Words>1536</Words>
  <Application>Microsoft Office PowerPoint</Application>
  <PresentationFormat>On-screen Show (16:9)</PresentationFormat>
  <Paragraphs>105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SimSun</vt:lpstr>
      <vt:lpstr>.VnCentury SchoolbookH</vt:lpstr>
      <vt:lpstr>Alfa Slab One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1_Office Theme</vt:lpstr>
      <vt:lpstr>2_Office Theme</vt:lpstr>
      <vt:lpstr>3_Office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621</cp:revision>
  <dcterms:created xsi:type="dcterms:W3CDTF">2021-08-04T05:24:17Z</dcterms:created>
  <dcterms:modified xsi:type="dcterms:W3CDTF">2024-08-28T13:14:40Z</dcterms:modified>
</cp:coreProperties>
</file>