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6" r:id="rId4"/>
    <p:sldId id="260" r:id="rId5"/>
    <p:sldId id="267" r:id="rId6"/>
    <p:sldId id="269" r:id="rId7"/>
    <p:sldId id="270" r:id="rId8"/>
    <p:sldId id="271" r:id="rId9"/>
    <p:sldId id="257" r:id="rId10"/>
    <p:sldId id="258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92" r:id="rId21"/>
    <p:sldId id="283" r:id="rId22"/>
    <p:sldId id="284" r:id="rId23"/>
    <p:sldId id="286" r:id="rId24"/>
    <p:sldId id="285" r:id="rId25"/>
    <p:sldId id="287" r:id="rId26"/>
    <p:sldId id="288" r:id="rId27"/>
    <p:sldId id="289" r:id="rId28"/>
    <p:sldId id="290" r:id="rId29"/>
    <p:sldId id="293" r:id="rId30"/>
    <p:sldId id="291" r:id="rId31"/>
    <p:sldId id="295" r:id="rId32"/>
    <p:sldId id="296" r:id="rId33"/>
    <p:sldId id="299" r:id="rId34"/>
    <p:sldId id="300" r:id="rId35"/>
    <p:sldId id="301" r:id="rId36"/>
    <p:sldId id="302" r:id="rId37"/>
    <p:sldId id="303" r:id="rId38"/>
    <p:sldId id="265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otum" panose="020B0600000101010101" pitchFamily="34" charset="-127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DE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83" autoAdjust="0"/>
  </p:normalViewPr>
  <p:slideViewPr>
    <p:cSldViewPr>
      <p:cViewPr>
        <p:scale>
          <a:sx n="40" d="100"/>
          <a:sy n="40" d="100"/>
        </p:scale>
        <p:origin x="228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FEE0-0056-43D5-A580-A1642651D8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58E2-74CE-4B2C-94EE-9ACFFEB0F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5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66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08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1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3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3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1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58E2-74CE-4B2C-94EE-9ACFFEB0F3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2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86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9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D58E2-74CE-4B2C-94EE-9ACFFEB0F3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9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6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80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33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05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98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45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95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23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78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4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06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881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91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4E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407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sv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18.sv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18.svg"/><Relationship Id="rId10" Type="http://schemas.openxmlformats.org/officeDocument/2006/relationships/image" Target="../media/image1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sv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16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.sv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41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19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6.svg"/><Relationship Id="rId7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8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18.svg"/><Relationship Id="rId10" Type="http://schemas.openxmlformats.org/officeDocument/2006/relationships/image" Target="../media/image82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2.png"/><Relationship Id="rId9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1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.svg"/><Relationship Id="rId7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8.sv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8.sv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6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8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6800" y="1177381"/>
            <a:ext cx="14608836" cy="8157119"/>
          </a:xfrm>
          <a:custGeom>
            <a:avLst/>
            <a:gdLst/>
            <a:ahLst/>
            <a:cxnLst/>
            <a:rect l="l" t="t" r="r" b="b"/>
            <a:pathLst>
              <a:path w="12673490" h="8157119">
                <a:moveTo>
                  <a:pt x="0" y="0"/>
                </a:moveTo>
                <a:lnTo>
                  <a:pt x="12673490" y="0"/>
                </a:lnTo>
                <a:lnTo>
                  <a:pt x="12673490" y="8157119"/>
                </a:lnTo>
                <a:lnTo>
                  <a:pt x="0" y="8157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4045404" cy="10287000"/>
            <a:chOff x="0" y="0"/>
            <a:chExt cx="106545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5456" cy="2709333"/>
            </a:xfrm>
            <a:custGeom>
              <a:avLst/>
              <a:gdLst/>
              <a:ahLst/>
              <a:cxnLst/>
              <a:rect l="l" t="t" r="r" b="b"/>
              <a:pathLst>
                <a:path w="1065456" h="2709333">
                  <a:moveTo>
                    <a:pt x="0" y="0"/>
                  </a:moveTo>
                  <a:lnTo>
                    <a:pt x="1065456" y="0"/>
                  </a:lnTo>
                  <a:lnTo>
                    <a:pt x="106545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269796" y="8319916"/>
            <a:ext cx="7315200" cy="2088157"/>
          </a:xfrm>
          <a:custGeom>
            <a:avLst/>
            <a:gdLst/>
            <a:ahLst/>
            <a:cxnLst/>
            <a:rect l="l" t="t" r="r" b="b"/>
            <a:pathLst>
              <a:path w="7315200" h="2088157">
                <a:moveTo>
                  <a:pt x="0" y="0"/>
                </a:moveTo>
                <a:lnTo>
                  <a:pt x="7315200" y="0"/>
                </a:lnTo>
                <a:lnTo>
                  <a:pt x="7315200" y="2088157"/>
                </a:lnTo>
                <a:lnTo>
                  <a:pt x="0" y="2088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410200" y="2428386"/>
            <a:ext cx="11506200" cy="5964011"/>
            <a:chOff x="0" y="0"/>
            <a:chExt cx="2108334" cy="15707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8334" cy="1570768"/>
            </a:xfrm>
            <a:custGeom>
              <a:avLst/>
              <a:gdLst/>
              <a:ahLst/>
              <a:cxnLst/>
              <a:rect l="l" t="t" r="r" b="b"/>
              <a:pathLst>
                <a:path w="2108334" h="1570768">
                  <a:moveTo>
                    <a:pt x="49323" y="0"/>
                  </a:moveTo>
                  <a:lnTo>
                    <a:pt x="2059011" y="0"/>
                  </a:lnTo>
                  <a:cubicBezTo>
                    <a:pt x="2086252" y="0"/>
                    <a:pt x="2108334" y="22083"/>
                    <a:pt x="2108334" y="49323"/>
                  </a:cubicBezTo>
                  <a:lnTo>
                    <a:pt x="2108334" y="1521445"/>
                  </a:lnTo>
                  <a:cubicBezTo>
                    <a:pt x="2108334" y="1548685"/>
                    <a:pt x="2086252" y="1570768"/>
                    <a:pt x="2059011" y="1570768"/>
                  </a:cubicBezTo>
                  <a:lnTo>
                    <a:pt x="49323" y="1570768"/>
                  </a:lnTo>
                  <a:cubicBezTo>
                    <a:pt x="36242" y="1570768"/>
                    <a:pt x="23696" y="1565572"/>
                    <a:pt x="14446" y="1556322"/>
                  </a:cubicBezTo>
                  <a:cubicBezTo>
                    <a:pt x="5197" y="1547072"/>
                    <a:pt x="0" y="1534526"/>
                    <a:pt x="0" y="1521445"/>
                  </a:cubicBezTo>
                  <a:lnTo>
                    <a:pt x="0" y="49323"/>
                  </a:lnTo>
                  <a:cubicBezTo>
                    <a:pt x="0" y="22083"/>
                    <a:pt x="22083" y="0"/>
                    <a:pt x="49323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34000" y="3009900"/>
            <a:ext cx="11658600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 </a:t>
            </a: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MỪNG </a:t>
            </a:r>
            <a:r>
              <a:rPr lang="en-US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CÁC EM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en-US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ĐÃ ĐẾN </a:t>
            </a:r>
            <a:r>
              <a:rPr lang="en-US" sz="7500" b="1" ker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VỚI </a:t>
            </a:r>
            <a:r>
              <a:rPr lang="en-US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TIẾT HỌC</a:t>
            </a:r>
            <a:r>
              <a:rPr lang="vi-VN" sz="7500" b="1" kern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lang="vi-VN" sz="7500" b="1" kern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0655" y="7348686"/>
            <a:ext cx="3745289" cy="2062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4922" y="495300"/>
            <a:ext cx="2406316" cy="1053993"/>
            <a:chOff x="609600" y="1498707"/>
            <a:chExt cx="219522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0361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đơn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blipFill>
                <a:blip r:embed="rId6"/>
                <a:stretch>
                  <a:fillRect l="-3352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120327" y="445907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982">
            <a:off x="15900147" y="363737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thương của phép chia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  <a:blipFill>
                <a:blip r:embed="rId8"/>
                <a:stretch>
                  <a:fillRect l="-1450" r="-140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1199" y="8420100"/>
            <a:ext cx="1069918" cy="1595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42999" y="6057900"/>
                <a:ext cx="1590819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thấy số mũ của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2, lớn hơn số mũ của y trong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(bằng 1).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6057900"/>
                <a:ext cx="15908199" cy="2862322"/>
              </a:xfrm>
              <a:prstGeom prst="rect">
                <a:avLst/>
              </a:prstGeom>
              <a:blipFill>
                <a:blip r:embed="rId10"/>
                <a:stretch>
                  <a:fillRect l="-1341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70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44922" y="495300"/>
            <a:ext cx="2406316" cy="1053993"/>
            <a:chOff x="609600" y="1498707"/>
            <a:chExt cx="219522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0361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đơn thức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6" y="498535"/>
                <a:ext cx="6361700" cy="1015663"/>
              </a:xfrm>
              <a:prstGeom prst="rect">
                <a:avLst/>
              </a:prstGeom>
              <a:blipFill>
                <a:blip r:embed="rId6"/>
                <a:stretch>
                  <a:fillRect l="-3352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120327" y="445907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982">
            <a:off x="15900147" y="363737"/>
            <a:ext cx="1697410" cy="30111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1066800" y="5676900"/>
                <a:ext cx="1561788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vì tất cả các biến trong C có trong A và số mũ của các biến x và z trong C cùng bằng 2, không lớn hơn số mũ của x (bằng 2) và z (bằng 3) trong A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676900"/>
                <a:ext cx="15617882" cy="3671583"/>
              </a:xfrm>
              <a:prstGeom prst="rect">
                <a:avLst/>
              </a:prstGeom>
              <a:blipFill>
                <a:blip r:embed="rId8"/>
                <a:stretch>
                  <a:fillRect l="-1366" r="-1366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 chia hết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Giải thích tại sao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hết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thương của phép chia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58771"/>
                <a:ext cx="14706600" cy="2748253"/>
              </a:xfrm>
              <a:prstGeom prst="rect">
                <a:avLst/>
              </a:prstGeom>
              <a:blipFill>
                <a:blip r:embed="rId9"/>
                <a:stretch>
                  <a:fillRect l="-1450" r="-1409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51199" y="8420100"/>
            <a:ext cx="1069918" cy="15952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057006" y="8180437"/>
                <a:ext cx="7915821" cy="183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𝑦𝑧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06" y="8180437"/>
                <a:ext cx="7915821" cy="1839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802726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7230417" y="591439"/>
            <a:ext cx="4741566" cy="10618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371600" y="2034268"/>
                <a:ext cx="7848601" cy="680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Trong các phép chia sau đây, phép chia nào không là phép chia hết? </a:t>
                </a:r>
                <a:r>
                  <a:rPr lang="vi-VN" sz="3800">
                    <a:solidFill>
                      <a:srgbClr val="000000"/>
                    </a:solidFill>
                  </a:rPr>
                  <a:t>Tại </a:t>
                </a:r>
                <a:r>
                  <a:rPr lang="vi-VN" sz="3800" smtClean="0">
                    <a:solidFill>
                      <a:srgbClr val="000000"/>
                    </a:solidFill>
                  </a:rPr>
                  <a:t>sao?</a:t>
                </a:r>
                <a:r>
                  <a:rPr lang="en-US" sz="3800" smtClean="0">
                    <a:solidFill>
                      <a:srgbClr val="000000"/>
                    </a:solidFill>
                  </a:rPr>
                  <a:t> </a:t>
                </a:r>
                <a:r>
                  <a:rPr lang="vi-VN" sz="3800" smtClean="0">
                    <a:solidFill>
                      <a:srgbClr val="000000"/>
                    </a:solidFill>
                  </a:rPr>
                  <a:t>Tìm </a:t>
                </a:r>
                <a:r>
                  <a:rPr lang="vi-VN" sz="3800">
                    <a:solidFill>
                      <a:srgbClr val="000000"/>
                    </a:solidFill>
                  </a:rPr>
                  <a:t>thương của các phép chia còn lại: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380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vi-VN" sz="3800">
                  <a:solidFill>
                    <a:srgbClr val="000000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3800">
                    <a:solidFill>
                      <a:srgbClr val="000000"/>
                    </a:solidFill>
                  </a:rPr>
                  <a:t>c)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chia cho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34268"/>
                <a:ext cx="7848601" cy="6801221"/>
              </a:xfrm>
              <a:prstGeom prst="rect">
                <a:avLst/>
              </a:prstGeom>
              <a:blipFill>
                <a:blip r:embed="rId4"/>
                <a:stretch>
                  <a:fillRect l="-2562" r="-2484" b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3012473" y="2137705"/>
            <a:ext cx="1559454" cy="95576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982200" y="3655572"/>
                <a:ext cx="7620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8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3655572"/>
                <a:ext cx="7620000" cy="969496"/>
              </a:xfrm>
              <a:prstGeom prst="rect">
                <a:avLst/>
              </a:prstGeom>
              <a:blipFill>
                <a:blip r:embed="rId5"/>
                <a:stretch>
                  <a:fillRect l="-264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601200" y="2321650"/>
            <a:ext cx="0" cy="8153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982200" y="8187865"/>
            <a:ext cx="4476426" cy="1842812"/>
            <a:chOff x="13125774" y="8488834"/>
            <a:chExt cx="4476426" cy="18428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3643424" y="8488834"/>
                  <a:ext cx="3958776" cy="1842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 fontAlgn="base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:6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oMath>
                    </m:oMathPara>
                  </a14:m>
                  <a:endPara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3424" y="8488834"/>
                  <a:ext cx="3958776" cy="18428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13125774" y="8974604"/>
              <a:ext cx="590226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lnSpc>
                  <a:spcPct val="150000"/>
                </a:lnSpc>
              </a:pPr>
              <a:r>
                <a:rPr lang="en-US" sz="38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c)</a:t>
              </a:r>
              <a:endParaRPr lang="en-US" sz="38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982200" y="4853668"/>
                <a:ext cx="7620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cho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là phép chia hết. Vì số trong số chia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z mà trong số bị chia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4853668"/>
                <a:ext cx="7620000" cy="3600986"/>
              </a:xfrm>
              <a:prstGeom prst="rect">
                <a:avLst/>
              </a:prstGeom>
              <a:blipFill>
                <a:blip r:embed="rId7"/>
                <a:stretch>
                  <a:fillRect l="-2640" r="-2560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773" y="8530600"/>
            <a:ext cx="1453068" cy="1371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00" y="328282"/>
            <a:ext cx="1219200" cy="15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6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41721" y="754861"/>
            <a:ext cx="4142874" cy="1061829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1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7917" y="2168320"/>
            <a:ext cx="15530483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C00000"/>
                </a:solidFill>
              </a:rPr>
              <a:t>Giải </a:t>
            </a:r>
            <a:r>
              <a:rPr lang="vi-VN" sz="4000" i="1">
                <a:solidFill>
                  <a:srgbClr val="C00000"/>
                </a:solidFill>
              </a:rPr>
              <a:t>bài toán mở đầu</a:t>
            </a:r>
            <a:r>
              <a:rPr lang="vi-VN" sz="4000">
                <a:solidFill>
                  <a:srgbClr val="C00000"/>
                </a:solidFill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nl-NL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hai khối hộp chữ nhật: Khối hộp thứ nhất có ba kích thước là x, 2x và 3y; khối hộp thứ hai có diện tích đáy là 2xy. Tính chiều cao (cạnh) của khối hộp thứ hai, biết rằng hai khối hộp có cùng thể tích.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36" y="6191533"/>
            <a:ext cx="6821905" cy="3752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94475">
            <a:off x="1302526" y="342355"/>
            <a:ext cx="1066864" cy="1603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593739" y="7734300"/>
                <a:ext cx="9144000" cy="2144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 cao của khối hộp thứ hai là: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739" y="7734300"/>
                <a:ext cx="9144000" cy="2144177"/>
              </a:xfrm>
              <a:prstGeom prst="rect">
                <a:avLst/>
              </a:prstGeom>
              <a:blipFill>
                <a:blip r:embed="rId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12725400" y="6358054"/>
            <a:ext cx="1752600" cy="99524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998009" y="442009"/>
            <a:ext cx="2149843" cy="1947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7706">
            <a:off x="17893317" y="9049976"/>
            <a:ext cx="289100" cy="15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54472" y="1612788"/>
            <a:ext cx="15295327" cy="1905000"/>
            <a:chOff x="2803869" y="3162300"/>
            <a:chExt cx="12178270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803869" y="3295058"/>
              <a:ext cx="12178270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CHIA ĐA THỨC CHO ĐƠN THỨC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059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/>
          <p:cNvSpPr/>
          <p:nvPr/>
        </p:nvSpPr>
        <p:spPr>
          <a:xfrm>
            <a:off x="-1615075" y="6136105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/>
          <p:cNvSpPr/>
          <p:nvPr/>
        </p:nvSpPr>
        <p:spPr>
          <a:xfrm>
            <a:off x="8534400" y="6134100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136;p4"/>
          <p:cNvSpPr/>
          <p:nvPr/>
        </p:nvSpPr>
        <p:spPr>
          <a:xfrm>
            <a:off x="1295400" y="2502742"/>
            <a:ext cx="15679505" cy="5410200"/>
          </a:xfrm>
          <a:prstGeom prst="wedgeRoundRectCallout">
            <a:avLst>
              <a:gd name="adj1" fmla="val -52664"/>
              <a:gd name="adj2" fmla="val -12919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b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Đa </a:t>
            </a: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thức A chia hết cho đơn thức B nếu mọi hạng tử của A đều chia hết </a:t>
            </a: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cho </a:t>
            </a:r>
            <a:r>
              <a:rPr lang="vi-VN" sz="4000" b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B.</a:t>
            </a:r>
            <a:endParaRPr lang="en-US" sz="40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b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Muốn </a:t>
            </a:r>
            <a:r>
              <a:rPr lang="vi-VN" sz="40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chia đa thức A cho đơn thức B (trường hợp chia hết), ta chia từng hạng tử của A cho B rồi cộng các kết quả với nhau.</a:t>
            </a:r>
            <a:endParaRPr lang="vi-VN" sz="40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9915" y="728871"/>
            <a:ext cx="3990474" cy="106182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4552" y="408061"/>
            <a:ext cx="1811105" cy="1687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75" y="7441749"/>
            <a:ext cx="2424153" cy="25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95549" y="1104900"/>
            <a:ext cx="2338771" cy="1053993"/>
            <a:chOff x="609600" y="1498707"/>
            <a:chExt cx="2133600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133600" cy="100463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185751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kumimoji="0" lang="nl-NL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2469259" y="2520120"/>
                <a:ext cx="13349482" cy="90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kumimoji="0" lang="nl-NL" sz="40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hiện phép chia</a:t>
                </a:r>
                <a:r>
                  <a:rPr kumimoji="0" lang="nl-NL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59" y="2520120"/>
                <a:ext cx="13349482" cy="901401"/>
              </a:xfrm>
              <a:prstGeom prst="rect">
                <a:avLst/>
              </a:prstGeom>
              <a:blipFill>
                <a:blip r:embed="rId6"/>
                <a:stretch>
                  <a:fillRect l="-159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Callout 63"/>
          <p:cNvSpPr/>
          <p:nvPr/>
        </p:nvSpPr>
        <p:spPr>
          <a:xfrm>
            <a:off x="8249411" y="4212052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831307" y="5753100"/>
                <a:ext cx="79330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4000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07" y="5753100"/>
                <a:ext cx="793306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438400" y="7200777"/>
                <a:ext cx="12801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7200777"/>
                <a:ext cx="128016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890958" y="7829761"/>
                <a:ext cx="4399281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m:oMathPara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58" y="7829761"/>
                <a:ext cx="4399281" cy="1823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072986">
            <a:off x="114098" y="4805864"/>
            <a:ext cx="1738590" cy="1330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22660" y="7865543"/>
            <a:ext cx="1700481" cy="2145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68235">
            <a:off x="16117794" y="496854"/>
            <a:ext cx="1386551" cy="22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3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02932" y="4802726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/>
          <p:cNvSpPr txBox="1"/>
          <p:nvPr/>
        </p:nvSpPr>
        <p:spPr>
          <a:xfrm>
            <a:off x="7230417" y="591439"/>
            <a:ext cx="4580583" cy="113107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22615" y="2134569"/>
                <a:ext cx="12079385" cy="11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s-ES" sz="4200">
                    <a:solidFill>
                      <a:srgbClr val="000000"/>
                    </a:solidFill>
                    <a:latin typeface="Open Sans"/>
                  </a:rPr>
                  <a:t>Làm tính chia </a:t>
                </a:r>
                <a14:m>
                  <m:oMath xmlns:m="http://schemas.openxmlformats.org/officeDocument/2006/math">
                    <m:r>
                      <a:rPr lang="es-E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(6</m:t>
                    </m:r>
                    <m:r>
                      <a:rPr lang="es-ES" sz="4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8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: 2</m:t>
                    </m:r>
                    <m:r>
                      <a:rPr lang="es-E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42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615" y="2134569"/>
                <a:ext cx="12079385" cy="1180131"/>
              </a:xfrm>
              <a:prstGeom prst="rect">
                <a:avLst/>
              </a:prstGeom>
              <a:blipFill>
                <a:blip r:embed="rId4"/>
                <a:stretch>
                  <a:fillRect l="-1917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821473" y="3833005"/>
            <a:ext cx="1559454" cy="95576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52" y="8191500"/>
            <a:ext cx="1998148" cy="1886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29899">
            <a:off x="16006683" y="350818"/>
            <a:ext cx="1907228" cy="19775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43400" y="5442213"/>
                <a:ext cx="13792200" cy="941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42213"/>
                <a:ext cx="13792200" cy="941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457700" y="6819900"/>
                <a:ext cx="14401800" cy="1164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+(3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6819900"/>
                <a:ext cx="14401800" cy="1164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56163" y="7810500"/>
                <a:ext cx="5016437" cy="2009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</m:oMath>
                  </m:oMathPara>
                </a14:m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63" y="7810500"/>
                <a:ext cx="5016437" cy="20098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59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4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48600" y="972910"/>
            <a:ext cx="4523873" cy="1131079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 2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4475">
            <a:off x="16577700" y="84013"/>
            <a:ext cx="1405122" cy="211132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9234236" y="4080543"/>
            <a:ext cx="1752600" cy="995246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706">
            <a:off x="17588517" y="8835766"/>
            <a:ext cx="289100" cy="1507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033636" y="6772007"/>
                <a:ext cx="11275944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42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636" y="6772007"/>
                <a:ext cx="11275944" cy="1061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62317" y="2597187"/>
            <a:ext cx="15530483" cy="954602"/>
            <a:chOff x="2147917" y="2168320"/>
            <a:chExt cx="15530483" cy="954602"/>
          </a:xfrm>
        </p:grpSpPr>
        <p:sp>
          <p:nvSpPr>
            <p:cNvPr id="2" name="Rectangle 1"/>
            <p:cNvSpPr/>
            <p:nvPr/>
          </p:nvSpPr>
          <p:spPr>
            <a:xfrm>
              <a:off x="2147917" y="2168320"/>
              <a:ext cx="15530483" cy="942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nl-NL" sz="42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đa thức A sao cho </a:t>
              </a: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7620000" y="2384258"/>
                  <a:ext cx="807554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xy</m:t>
                            </m:r>
                          </m:e>
                        </m:d>
                        <m:r>
                          <a:rPr lang="en-US" sz="4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2384258"/>
                  <a:ext cx="8075544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567036" y="8291036"/>
                <a:ext cx="537442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4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6" y="8291036"/>
                <a:ext cx="5374420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638800" y="5685389"/>
                <a:ext cx="807554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85389"/>
                <a:ext cx="8075544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464074" y="5433453"/>
            <a:ext cx="2565126" cy="4350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837" y="419100"/>
            <a:ext cx="2005263" cy="13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6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407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en-US" sz="6500" b="1" noProof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735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383358" y="4940159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4317" y="463216"/>
            <a:ext cx="16459199" cy="937260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8" name="Rectangle 37"/>
          <p:cNvSpPr/>
          <p:nvPr/>
        </p:nvSpPr>
        <p:spPr>
          <a:xfrm>
            <a:off x="7604705" y="854942"/>
            <a:ext cx="453842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4596F"/>
              </a:buClr>
            </a:pPr>
            <a:r>
              <a:rPr lang="vi-VN" sz="5800" b="1" kern="0">
                <a:solidFill>
                  <a:srgbClr val="C00000"/>
                </a:solidFill>
              </a:rPr>
              <a:t>KHỞI ĐỘNG</a:t>
            </a:r>
            <a:endParaRPr lang="vi-VN" sz="5800" b="1" kern="0" dirty="0">
              <a:solidFill>
                <a:srgbClr val="C0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73535"/>
            <a:ext cx="6493665" cy="357201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914412" y="7183041"/>
            <a:ext cx="73057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kết quả của phép chia này là bao nhiêu?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04522">
            <a:off x="8746569" y="8673457"/>
            <a:ext cx="863719" cy="12978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914412" y="1941253"/>
                <a:ext cx="15852220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khối hộp chữ nhật: Khối hộp thứ nhất có ba kích thước là x, 2x và 3y; khối hộp thứ hai có diện tích đáy là 2xy. Tính chiều cao (cạnh) của khối hộp thứ hai, biết rằng hai khối hộp có cùng thể tích.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của khối hộp thứ nhất: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bằng thể tích của khối hộp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 </a:t>
                </a: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hai.</a:t>
                </a: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chiều cao của khối hộp thứ hai ta lấy </a:t>
                </a:r>
                <a14:m>
                  <m:oMath xmlns:m="http://schemas.openxmlformats.org/officeDocument/2006/math">
                    <m:r>
                      <a:rPr lang="nl-NL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nl-NL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nl-NL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2xy.</a:t>
                </a: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12" y="1941253"/>
                <a:ext cx="15852220" cy="5355312"/>
              </a:xfrm>
              <a:prstGeom prst="rect">
                <a:avLst/>
              </a:prstGeom>
              <a:blipFill>
                <a:blip r:embed="rId12"/>
                <a:stretch>
                  <a:fillRect l="-1269" r="-1269" b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80775">
            <a:off x="1354286" y="-73504"/>
            <a:ext cx="1945493" cy="18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B. </a:t>
            </a:r>
            <a:r>
              <a:rPr lang="fr-FR" sz="4400">
                <a:latin typeface="+mj-lt"/>
                <a:ea typeface="Times New Roman" panose="02020603050405020304" pitchFamily="18" charset="0"/>
              </a:rPr>
              <a:t>-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3x</a:t>
            </a:r>
            <a:r>
              <a:rPr lang="fr-FR" sz="4400" baseline="30000" smtClean="0">
                <a:latin typeface="+mj-lt"/>
                <a:ea typeface="Times New Roman" panose="02020603050405020304" pitchFamily="18" charset="0"/>
              </a:rPr>
              <a:t>2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y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A</a:t>
            </a:r>
            <a:r>
              <a:rPr lang="fr-FR" sz="4400">
                <a:latin typeface="+mj-lt"/>
                <a:ea typeface="Times New Roman" panose="02020603050405020304" pitchFamily="18" charset="0"/>
              </a:rPr>
              <a:t>. 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3xy</a:t>
            </a:r>
            <a:r>
              <a:rPr lang="fr-FR" sz="4400" baseline="30000" smtClean="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D. 15xy</a:t>
            </a:r>
            <a:r>
              <a:rPr lang="fr-FR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4400">
                <a:latin typeface="+mj-lt"/>
                <a:ea typeface="Times New Roman" panose="02020603050405020304" pitchFamily="18" charset="0"/>
              </a:rPr>
              <a:t>C</a:t>
            </a:r>
            <a:r>
              <a:rPr lang="fr-FR" sz="4400">
                <a:latin typeface="+mj-lt"/>
                <a:ea typeface="Times New Roman" panose="02020603050405020304" pitchFamily="18" charset="0"/>
              </a:rPr>
              <a:t>. </a:t>
            </a:r>
            <a:r>
              <a:rPr lang="fr-FR" sz="4400" smtClean="0">
                <a:latin typeface="+mj-lt"/>
                <a:ea typeface="Times New Roman" panose="02020603050405020304" pitchFamily="18" charset="0"/>
              </a:rPr>
              <a:t>5xy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3630" y="5775718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1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fr-FR" sz="4400">
                <a:ea typeface="Times New Roman" panose="02020603050405020304" pitchFamily="18" charset="0"/>
              </a:rPr>
              <a:t>Kết quả của phép chia 15x</a:t>
            </a:r>
            <a:r>
              <a:rPr lang="fr-FR" sz="4400" baseline="30000">
                <a:ea typeface="Times New Roman" panose="02020603050405020304" pitchFamily="18" charset="0"/>
              </a:rPr>
              <a:t>3</a:t>
            </a:r>
            <a:r>
              <a:rPr lang="fr-FR" sz="4400">
                <a:ea typeface="Times New Roman" panose="02020603050405020304" pitchFamily="18" charset="0"/>
              </a:rPr>
              <a:t>y</a:t>
            </a:r>
            <a:r>
              <a:rPr lang="fr-FR" sz="4400" baseline="30000">
                <a:ea typeface="Times New Roman" panose="02020603050405020304" pitchFamily="18" charset="0"/>
              </a:rPr>
              <a:t>4</a:t>
            </a:r>
            <a:r>
              <a:rPr lang="fr-FR" sz="4400">
                <a:ea typeface="Times New Roman" panose="02020603050405020304" pitchFamily="18" charset="0"/>
              </a:rPr>
              <a:t> : 5x</a:t>
            </a:r>
            <a:r>
              <a:rPr lang="fr-FR" sz="4400" baseline="30000">
                <a:ea typeface="Times New Roman" panose="02020603050405020304" pitchFamily="18" charset="0"/>
              </a:rPr>
              <a:t>2</a:t>
            </a:r>
            <a:r>
              <a:rPr lang="fr-FR" sz="4400">
                <a:ea typeface="Times New Roman" panose="02020603050405020304" pitchFamily="18" charset="0"/>
              </a:rPr>
              <a:t>y</a:t>
            </a:r>
            <a:r>
              <a:rPr lang="fr-FR" sz="4400" baseline="30000">
                <a:ea typeface="Times New Roman" panose="02020603050405020304" pitchFamily="18" charset="0"/>
              </a:rPr>
              <a:t>2</a:t>
            </a:r>
            <a:r>
              <a:rPr lang="fr-FR" sz="4400">
                <a:ea typeface="Times New Roman" panose="02020603050405020304" pitchFamily="18" charset="0"/>
              </a:rPr>
              <a:t> là</a:t>
            </a:r>
            <a:endParaRPr lang="en-US" sz="400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6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 animBg="1"/>
      <p:bldP spid="943" grpId="0" animBg="1"/>
      <p:bldP spid="944" grpId="0" animBg="1"/>
      <p:bldP spid="945" grpId="0" animBg="1"/>
      <p:bldP spid="1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B. 3x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+ 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2x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>
                <a:latin typeface="+mj-lt"/>
                <a:ea typeface="Arial" panose="020B0604020202020204" pitchFamily="34" charset="0"/>
              </a:rPr>
              <a:t>A. -3x</a:t>
            </a:r>
            <a:r>
              <a:rPr lang="en-US" sz="4400" baseline="30000">
                <a:latin typeface="+mj-lt"/>
                <a:ea typeface="Arial" panose="020B0604020202020204" pitchFamily="34" charset="0"/>
              </a:rPr>
              <a:t>2</a:t>
            </a:r>
            <a:r>
              <a:rPr lang="en-US" sz="4400">
                <a:latin typeface="+mj-lt"/>
                <a:ea typeface="Arial" panose="020B0604020202020204" pitchFamily="34" charset="0"/>
              </a:rPr>
              <a:t>y + </a:t>
            </a:r>
            <a:r>
              <a:rPr lang="en-US" sz="4400">
                <a:latin typeface="+mj-lt"/>
                <a:ea typeface="Arial" panose="020B0604020202020204" pitchFamily="34" charset="0"/>
              </a:rPr>
              <a:t>x </a:t>
            </a:r>
            <a:r>
              <a:rPr lang="en-US" sz="4400" smtClean="0">
                <a:latin typeface="+mj-lt"/>
                <a:ea typeface="Arial" panose="020B0604020202020204" pitchFamily="34" charset="0"/>
              </a:rPr>
              <a:t>–2y</a:t>
            </a:r>
            <a:r>
              <a:rPr lang="en-US" sz="4400" baseline="30000" smtClean="0">
                <a:latin typeface="+mj-lt"/>
                <a:ea typeface="Arial" panose="020B0604020202020204" pitchFamily="34" charset="0"/>
              </a:rPr>
              <a:t>2</a:t>
            </a:r>
            <a:r>
              <a:rPr lang="en-US" sz="4400">
                <a:latin typeface="+mj-lt"/>
                <a:ea typeface="Arial" panose="020B0604020202020204" pitchFamily="34" charset="0"/>
              </a:rPr>
              <a:t> 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D. 3x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– x + 2y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C. -12x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 + 4x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– 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2y</a:t>
            </a:r>
            <a:r>
              <a:rPr lang="en-US" sz="4400" baseline="30000" smtClean="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02586" y="8024301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lvl="0" algn="ctr">
              <a:lnSpc>
                <a:spcPct val="150000"/>
              </a:lnSpc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2.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r>
              <a:rPr lang="fr-FR" sz="4400">
                <a:ea typeface="Arial" panose="020B0604020202020204" pitchFamily="34" charset="0"/>
              </a:rPr>
              <a:t>Thương của phép chia (-12x</a:t>
            </a:r>
            <a:r>
              <a:rPr lang="fr-FR" sz="4400" baseline="30000">
                <a:ea typeface="Arial" panose="020B0604020202020204" pitchFamily="34" charset="0"/>
              </a:rPr>
              <a:t>4</a:t>
            </a:r>
            <a:r>
              <a:rPr lang="fr-FR" sz="4400">
                <a:ea typeface="Arial" panose="020B0604020202020204" pitchFamily="34" charset="0"/>
              </a:rPr>
              <a:t>y + 4x</a:t>
            </a:r>
            <a:r>
              <a:rPr lang="fr-FR" sz="4400" baseline="30000">
                <a:ea typeface="Arial" panose="020B0604020202020204" pitchFamily="34" charset="0"/>
              </a:rPr>
              <a:t>3</a:t>
            </a:r>
            <a:r>
              <a:rPr lang="fr-FR" sz="4400">
                <a:ea typeface="Arial" panose="020B0604020202020204" pitchFamily="34" charset="0"/>
              </a:rPr>
              <a:t> – 8x</a:t>
            </a:r>
            <a:r>
              <a:rPr lang="fr-FR" sz="4400" baseline="30000">
                <a:ea typeface="Arial" panose="020B0604020202020204" pitchFamily="34" charset="0"/>
              </a:rPr>
              <a:t>2</a:t>
            </a:r>
            <a:r>
              <a:rPr lang="fr-FR" sz="4400">
                <a:ea typeface="Arial" panose="020B0604020202020204" pitchFamily="34" charset="0"/>
              </a:rPr>
              <a:t>y</a:t>
            </a:r>
            <a:r>
              <a:rPr lang="fr-FR" sz="4400" baseline="30000">
                <a:ea typeface="Arial" panose="020B0604020202020204" pitchFamily="34" charset="0"/>
              </a:rPr>
              <a:t>2</a:t>
            </a:r>
            <a:r>
              <a:rPr lang="fr-FR" sz="4400">
                <a:ea typeface="Arial" panose="020B0604020202020204" pitchFamily="34" charset="0"/>
              </a:rPr>
              <a:t>) : (-4x)</a:t>
            </a:r>
            <a:r>
              <a:rPr lang="fr-FR" sz="4400" baseline="30000">
                <a:ea typeface="Arial" panose="020B0604020202020204" pitchFamily="34" charset="0"/>
              </a:rPr>
              <a:t>2</a:t>
            </a:r>
            <a:r>
              <a:rPr lang="fr-FR" sz="4400">
                <a:ea typeface="Arial" panose="020B0604020202020204" pitchFamily="34" charset="0"/>
              </a:rPr>
              <a:t> bằng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7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B. 9x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+ 12xy + 16y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A. 6x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+ 12xy +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8y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D. 3x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 + 12xy + 4y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C. 9x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– 12xy +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16y</a:t>
            </a:r>
            <a:r>
              <a:rPr kumimoji="0" lang="en-US" sz="44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2819" y="8024301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3.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(3x – 4y).(…) = 27x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64y</a:t>
            </a:r>
            <a:r>
              <a:rPr kumimoji="0" lang="en-US" sz="4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vào chỗ trống (…) đa thức thích hợp</a:t>
            </a:r>
          </a:p>
        </p:txBody>
      </p:sp>
    </p:spTree>
    <p:extLst>
      <p:ext uri="{BB962C8B-B14F-4D97-AF65-F5344CB8AC3E}">
        <p14:creationId xmlns:p14="http://schemas.microsoft.com/office/powerpoint/2010/main" val="338184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B. x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= 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2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A. x =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1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D. x = 0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400">
                <a:latin typeface="+mj-lt"/>
                <a:ea typeface="Times New Roman" panose="02020603050405020304" pitchFamily="18" charset="0"/>
              </a:rPr>
              <a:t>C. x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= </a:t>
            </a:r>
            <a:r>
              <a:rPr lang="en-US" sz="4400" smtClean="0">
                <a:latin typeface="+mj-lt"/>
                <a:ea typeface="Times New Roman" panose="02020603050405020304" pitchFamily="18" charset="0"/>
              </a:rPr>
              <a:t>1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16947" y="5807263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923;p54"/>
              <p:cNvSpPr/>
              <p:nvPr/>
            </p:nvSpPr>
            <p:spPr>
              <a:xfrm>
                <a:off x="498352" y="1829820"/>
                <a:ext cx="17180048" cy="3393825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R="3048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en-US" sz="4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Câu</a:t>
                </a: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4.</a:t>
                </a:r>
                <a:r>
                  <a:rPr kumimoji="0" lang="en-US" sz="4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</a:rPr>
                  <a:t> </a:t>
                </a:r>
                <a:r>
                  <a:rPr lang="en-US" sz="4400">
                    <a:ea typeface="Times New Roman" panose="02020603050405020304" pitchFamily="18" charset="0"/>
                  </a:rPr>
                  <a:t>Tìm x </a:t>
                </a:r>
                <a:r>
                  <a:rPr lang="en-US" sz="4400">
                    <a:ea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–3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aseline="30000">
                                <a:effectLst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400">
                        <a:effectLst/>
                        <a:ea typeface="Times New Roman" panose="02020603050405020304" pitchFamily="18" charset="0"/>
                      </a:rPr>
                      <m:t> :(</m:t>
                    </m:r>
                    <m:r>
                      <a:rPr lang="en-US" sz="4400" i="1">
                        <a:effectLst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ea typeface="Times New Roman" panose="02020603050405020304" pitchFamily="18" charset="0"/>
                      </a:rPr>
                      <m:t>)+ 4</m:t>
                    </m:r>
                    <m:sSup>
                      <m:sSupPr>
                        <m:ctrlPr>
                          <a:rPr lang="en-US" sz="4400" i="1">
                            <a:effectLst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400">
                                <a:effectLst/>
                                <a:ea typeface="Times New Roman" panose="02020603050405020304" pitchFamily="18" charset="0"/>
                              </a:rPr>
                              <m:t> – 1</m:t>
                            </m:r>
                          </m:e>
                        </m:d>
                      </m:e>
                      <m:sup>
                        <m:r>
                          <a:rPr lang="en-US" sz="4400" baseline="30000">
                            <a:effectLst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ea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400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Google Shape;923;p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2" y="1829820"/>
                <a:ext cx="17180048" cy="3393825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43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55"/>
          <p:cNvSpPr/>
          <p:nvPr/>
        </p:nvSpPr>
        <p:spPr>
          <a:xfrm>
            <a:off x="1213923" y="7933698"/>
            <a:ext cx="5774110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3" name="Google Shape;943;p55"/>
          <p:cNvSpPr/>
          <p:nvPr/>
        </p:nvSpPr>
        <p:spPr>
          <a:xfrm>
            <a:off x="1213923" y="5807263"/>
            <a:ext cx="5774110" cy="12963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4" name="Google Shape;944;p55"/>
          <p:cNvSpPr/>
          <p:nvPr/>
        </p:nvSpPr>
        <p:spPr>
          <a:xfrm>
            <a:off x="10210677" y="7904441"/>
            <a:ext cx="6477123" cy="132732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D.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45" name="Google Shape;945;p55"/>
          <p:cNvSpPr/>
          <p:nvPr/>
        </p:nvSpPr>
        <p:spPr>
          <a:xfrm>
            <a:off x="10155545" y="5775718"/>
            <a:ext cx="6519991" cy="136339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47" name="Google Shape;94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6581" y="5807263"/>
            <a:ext cx="1226505" cy="106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3141" y="6731851"/>
            <a:ext cx="1020820" cy="18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2;p54"/>
          <p:cNvSpPr txBox="1"/>
          <p:nvPr/>
        </p:nvSpPr>
        <p:spPr>
          <a:xfrm>
            <a:off x="4564516" y="531250"/>
            <a:ext cx="881301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TẬP TRẮC NGHIỆM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21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23;p54"/>
          <p:cNvSpPr/>
          <p:nvPr/>
        </p:nvSpPr>
        <p:spPr>
          <a:xfrm>
            <a:off x="498352" y="1829820"/>
            <a:ext cx="17180048" cy="339382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5.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Thương của phép chia (9x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18x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 – 81x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6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) : (-9x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4400" baseline="30000">
                <a:latin typeface="+mj-lt"/>
                <a:ea typeface="Times New Roman" panose="02020603050405020304" pitchFamily="18" charset="0"/>
              </a:rPr>
              <a:t>3</a:t>
            </a:r>
            <a:r>
              <a:rPr lang="en-US" sz="4400">
                <a:latin typeface="+mj-lt"/>
                <a:ea typeface="Times New Roman" panose="02020603050405020304" pitchFamily="18" charset="0"/>
              </a:rPr>
              <a:t>) là đa thức có bậc là:</a:t>
            </a:r>
            <a:endParaRPr lang="en-US" sz="400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301" y="1333500"/>
            <a:ext cx="3235500" cy="3045708"/>
          </a:xfrm>
          <a:prstGeom prst="rect">
            <a:avLst/>
          </a:prstGeom>
        </p:spPr>
      </p:pic>
      <p:grpSp>
        <p:nvGrpSpPr>
          <p:cNvPr id="10" name="Google Shape;1077;p62"/>
          <p:cNvGrpSpPr/>
          <p:nvPr/>
        </p:nvGrpSpPr>
        <p:grpSpPr>
          <a:xfrm>
            <a:off x="1600200" y="419100"/>
            <a:ext cx="5715000" cy="1051625"/>
            <a:chOff x="2765950" y="3780516"/>
            <a:chExt cx="5715000" cy="1051625"/>
          </a:xfrm>
        </p:grpSpPr>
        <p:sp>
          <p:nvSpPr>
            <p:cNvPr id="11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1.30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8801" y="1562100"/>
            <a:ext cx="10591799" cy="1821011"/>
            <a:chOff x="1836954" y="1174748"/>
            <a:chExt cx="10591799" cy="18210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8133603" y="1174748"/>
                  <a:ext cx="4295150" cy="18210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3603" y="1174748"/>
                  <a:ext cx="4295150" cy="18210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1836954" y="1931798"/>
                  <a:ext cx="638540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a) Tìm đa thức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</m:t>
                      </m:r>
                    </m:oMath>
                  </a14:m>
                  <a:r>
                    <a:rPr lang="en-US" sz="4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biết rằng</a:t>
                  </a:r>
                  <a:endParaRPr lang="en-US" sz="4000"/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954" y="1931798"/>
                  <a:ext cx="6385402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3343" t="-17094" r="-229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828801" y="3924300"/>
                <a:ext cx="12725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Tìm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  <m:r>
                      <m:rPr>
                        <m:sty m:val="p"/>
                      </m:rPr>
                      <a:rPr lang="en-US" sz="4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xy</m:t>
                    </m:r>
                    <m:r>
                      <a:rPr lang="en-US" sz="4000" i="0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z</m:t>
                    </m:r>
                    <m: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xy</m:t>
                    </m:r>
                    <m:r>
                      <a:rPr lang="en-US" sz="4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924300"/>
                <a:ext cx="12725400" cy="707886"/>
              </a:xfrm>
              <a:prstGeom prst="rect">
                <a:avLst/>
              </a:prstGeom>
              <a:blipFill>
                <a:blip r:embed="rId7"/>
                <a:stretch>
                  <a:fillRect l="-167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>
            <a:off x="8726423" y="529590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836822" y="8623637"/>
                <a:ext cx="54863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:0,5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22" y="8623637"/>
                <a:ext cx="5486399" cy="1015663"/>
              </a:xfrm>
              <a:prstGeom prst="rect">
                <a:avLst/>
              </a:prstGeom>
              <a:blipFill>
                <a:blip r:embed="rId8"/>
                <a:stretch>
                  <a:fillRect l="-3889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4790" y="6926423"/>
            <a:ext cx="4977311" cy="1244764"/>
            <a:chOff x="3124200" y="7048500"/>
            <a:chExt cx="4977311" cy="12447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3833612" y="7048500"/>
                  <a:ext cx="4267899" cy="12447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=7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612" y="7048500"/>
                  <a:ext cx="4267899" cy="12447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3124200" y="7175837"/>
              <a:ext cx="64152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fr-FR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802101" y="6515100"/>
                <a:ext cx="6410729" cy="1827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:7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01" y="6515100"/>
                <a:ext cx="6410729" cy="18270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9516" y="8648700"/>
            <a:ext cx="909884" cy="10661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922660" y="8648700"/>
                <a:ext cx="793634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e>
                    </m:d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0,5 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60" y="8648700"/>
                <a:ext cx="7936340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0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265" y="443505"/>
            <a:ext cx="1208935" cy="10653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06" y="5176027"/>
            <a:ext cx="870989" cy="1491473"/>
          </a:xfrm>
          <a:prstGeom prst="rect">
            <a:avLst/>
          </a:prstGeom>
        </p:spPr>
      </p:pic>
      <p:grpSp>
        <p:nvGrpSpPr>
          <p:cNvPr id="14" name="Google Shape;1077;p62"/>
          <p:cNvGrpSpPr/>
          <p:nvPr/>
        </p:nvGrpSpPr>
        <p:grpSpPr>
          <a:xfrm>
            <a:off x="2133600" y="358075"/>
            <a:ext cx="5715000" cy="1051625"/>
            <a:chOff x="2765950" y="3780516"/>
            <a:chExt cx="5715000" cy="1051625"/>
          </a:xfrm>
        </p:grpSpPr>
        <p:sp>
          <p:nvSpPr>
            <p:cNvPr id="15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1.31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49641" y="1662648"/>
            <a:ext cx="154525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Cho đa thức A = 9xy</a:t>
            </a:r>
            <a:r>
              <a:rPr lang="vi-VN" sz="4000" baseline="30000">
                <a:solidFill>
                  <a:srgbClr val="000000"/>
                </a:solidFill>
              </a:rPr>
              <a:t>4</a:t>
            </a:r>
            <a:r>
              <a:rPr lang="vi-VN" sz="4000">
                <a:solidFill>
                  <a:srgbClr val="000000"/>
                </a:solidFill>
              </a:rPr>
              <a:t> – 12x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y</a:t>
            </a:r>
            <a:r>
              <a:rPr lang="vi-VN" sz="4000" baseline="30000">
                <a:solidFill>
                  <a:srgbClr val="000000"/>
                </a:solidFill>
              </a:rPr>
              <a:t>3</a:t>
            </a:r>
            <a:r>
              <a:rPr lang="vi-VN" sz="4000">
                <a:solidFill>
                  <a:srgbClr val="000000"/>
                </a:solidFill>
              </a:rPr>
              <a:t> + 6x</a:t>
            </a:r>
            <a:r>
              <a:rPr lang="vi-VN" sz="4000" baseline="30000">
                <a:solidFill>
                  <a:srgbClr val="000000"/>
                </a:solidFill>
              </a:rPr>
              <a:t>3</a:t>
            </a:r>
            <a:r>
              <a:rPr lang="vi-VN" sz="4000">
                <a:solidFill>
                  <a:srgbClr val="000000"/>
                </a:solidFill>
              </a:rPr>
              <a:t>y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. Với mỗi trường hợp sau đây, xét xem A có chia hết cho đơn thức B hay không? Thực hiện phép chia trong trường hợp A chia hết cho B.</a:t>
            </a:r>
          </a:p>
          <a:p>
            <a:pPr algn="ctr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</a:rPr>
              <a:t>a) B </a:t>
            </a:r>
            <a:r>
              <a:rPr lang="vi-VN" sz="4000">
                <a:solidFill>
                  <a:srgbClr val="000000"/>
                </a:solidFill>
              </a:rPr>
              <a:t>= </a:t>
            </a:r>
            <a:r>
              <a:rPr lang="vi-VN" sz="4000" smtClean="0">
                <a:solidFill>
                  <a:srgbClr val="000000"/>
                </a:solidFill>
              </a:rPr>
              <a:t>3x</a:t>
            </a:r>
            <a:r>
              <a:rPr lang="vi-VN" sz="4000" baseline="30000" smtClean="0">
                <a:solidFill>
                  <a:srgbClr val="000000"/>
                </a:solidFill>
              </a:rPr>
              <a:t>2</a:t>
            </a:r>
            <a:r>
              <a:rPr lang="vi-VN" sz="4000" smtClean="0">
                <a:solidFill>
                  <a:srgbClr val="000000"/>
                </a:solidFill>
              </a:rPr>
              <a:t>y;</a:t>
            </a:r>
            <a:r>
              <a:rPr lang="en-US" sz="4000" smtClean="0">
                <a:solidFill>
                  <a:srgbClr val="000000"/>
                </a:solidFill>
              </a:rPr>
              <a:t>                                </a:t>
            </a:r>
            <a:r>
              <a:rPr lang="vi-VN" sz="4000" smtClean="0">
                <a:solidFill>
                  <a:srgbClr val="000000"/>
                </a:solidFill>
              </a:rPr>
              <a:t>b</a:t>
            </a:r>
            <a:r>
              <a:rPr lang="vi-VN" sz="4000">
                <a:solidFill>
                  <a:srgbClr val="000000"/>
                </a:solidFill>
              </a:rPr>
              <a:t>) B = −3xy</a:t>
            </a:r>
            <a:r>
              <a:rPr lang="vi-VN" sz="4000" baseline="30000">
                <a:solidFill>
                  <a:srgbClr val="000000"/>
                </a:solidFill>
              </a:rPr>
              <a:t>2</a:t>
            </a:r>
            <a:r>
              <a:rPr lang="vi-VN" sz="4000">
                <a:solidFill>
                  <a:srgbClr val="000000"/>
                </a:solidFill>
              </a:rPr>
              <a:t>.</a:t>
            </a:r>
            <a:endParaRPr lang="vi-VN" sz="4000" b="0" i="0">
              <a:solidFill>
                <a:srgbClr val="000000"/>
              </a:solidFill>
              <a:effectLst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981331" y="583067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78425" y="7081778"/>
                <a:ext cx="1610477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A không chia hết cho B vì hạng tử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chia hết cho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(số mũ của x trong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2 lớn hơn số mũ của x trong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1).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25" y="7081778"/>
                <a:ext cx="16104775" cy="2862322"/>
              </a:xfrm>
              <a:prstGeom prst="rect">
                <a:avLst/>
              </a:prstGeom>
              <a:blipFill>
                <a:blip r:embed="rId4"/>
                <a:stretch>
                  <a:fillRect l="-1325" r="-1363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62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oogle Shape;1077;p62"/>
          <p:cNvGrpSpPr/>
          <p:nvPr/>
        </p:nvGrpSpPr>
        <p:grpSpPr>
          <a:xfrm>
            <a:off x="990600" y="1035866"/>
            <a:ext cx="5715000" cy="1051625"/>
            <a:chOff x="2765950" y="3780516"/>
            <a:chExt cx="5715000" cy="1051625"/>
          </a:xfrm>
        </p:grpSpPr>
        <p:sp>
          <p:nvSpPr>
            <p:cNvPr id="16" name="Google Shape;1078;p62"/>
            <p:cNvSpPr/>
            <p:nvPr/>
          </p:nvSpPr>
          <p:spPr>
            <a:xfrm rot="10800000">
              <a:off x="2765950" y="3780516"/>
              <a:ext cx="5715000" cy="1051625"/>
            </a:xfrm>
            <a:custGeom>
              <a:avLst/>
              <a:gdLst/>
              <a:ahLst/>
              <a:cxnLst/>
              <a:rect l="l" t="t" r="r" b="b"/>
              <a:pathLst>
                <a:path w="24871669" h="3090220" extrusionOk="0">
                  <a:moveTo>
                    <a:pt x="23932770" y="3079033"/>
                  </a:moveTo>
                  <a:cubicBezTo>
                    <a:pt x="23932770" y="3079033"/>
                    <a:pt x="23513018" y="3090220"/>
                    <a:pt x="23050433" y="3087599"/>
                  </a:cubicBezTo>
                  <a:cubicBezTo>
                    <a:pt x="7356299" y="3085436"/>
                    <a:pt x="1057073" y="3077612"/>
                    <a:pt x="1057073" y="3077612"/>
                  </a:cubicBezTo>
                  <a:cubicBezTo>
                    <a:pt x="812931" y="3068778"/>
                    <a:pt x="565145" y="3051797"/>
                    <a:pt x="398404" y="2993619"/>
                  </a:cubicBezTo>
                  <a:cubicBezTo>
                    <a:pt x="120505" y="2896657"/>
                    <a:pt x="0" y="2719129"/>
                    <a:pt x="0" y="1132357"/>
                  </a:cubicBezTo>
                  <a:lnTo>
                    <a:pt x="0" y="113234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8302351" y="7673"/>
                  </a:cubicBezTo>
                  <a:cubicBezTo>
                    <a:pt x="23294091" y="0"/>
                    <a:pt x="23758018" y="7673"/>
                    <a:pt x="23758018" y="7673"/>
                  </a:cubicBezTo>
                  <a:cubicBezTo>
                    <a:pt x="24126326" y="15152"/>
                    <a:pt x="24489639" y="84484"/>
                    <a:pt x="24687378" y="207066"/>
                  </a:cubicBezTo>
                  <a:cubicBezTo>
                    <a:pt x="24838396" y="300683"/>
                    <a:pt x="24871669" y="425358"/>
                    <a:pt x="24862529" y="1132357"/>
                  </a:cubicBezTo>
                  <a:lnTo>
                    <a:pt x="24862529" y="1132375"/>
                  </a:lnTo>
                  <a:cubicBezTo>
                    <a:pt x="24862529" y="2837094"/>
                    <a:pt x="24579532" y="3051192"/>
                    <a:pt x="23932770" y="3079033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9;p62"/>
            <p:cNvSpPr txBox="1"/>
            <p:nvPr/>
          </p:nvSpPr>
          <p:spPr>
            <a:xfrm>
              <a:off x="2994551" y="4063076"/>
              <a:ext cx="5279269" cy="59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22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 b="1" err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1.32 </a:t>
              </a:r>
              <a:r>
                <a:rPr lang="en-US" sz="4200" b="1" dirty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(SGK </a:t>
              </a:r>
              <a:r>
                <a:rPr lang="en-US" sz="4200" b="1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4200" b="1" smtClean="0">
                  <a:solidFill>
                    <a:srgbClr val="373E56"/>
                  </a:solidFill>
                  <a:latin typeface="Arial"/>
                  <a:ea typeface="Arial"/>
                  <a:cs typeface="Arial"/>
                  <a:sym typeface="Arial"/>
                </a:rPr>
                <a:t>tr24)</a:t>
              </a:r>
              <a:endParaRPr sz="4200" b="1" dirty="0">
                <a:solidFill>
                  <a:srgbClr val="373E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57401" y="5160846"/>
                <a:ext cx="10617428" cy="104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1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+2,1 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fr-FR" sz="4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1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1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fr-FR" sz="4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1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5160846"/>
                <a:ext cx="10617428" cy="1049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88972" y="2515225"/>
            <a:ext cx="1331005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Thực 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hiện 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phép chia (7y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5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– 14y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4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+ 2,1y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4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) : (−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7y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3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z</a:t>
            </a:r>
            <a:r>
              <a:rPr kumimoji="0" lang="en-US" altLang="en-US" sz="41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)</a:t>
            </a:r>
            <a:endParaRPr kumimoji="0" lang="en-US" altLang="en-US" sz="4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19190" y="3695700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57400" y="6438900"/>
                <a:ext cx="14503628" cy="104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10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</m:t>
                    </m:r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fr-FR" sz="4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1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438900"/>
                <a:ext cx="14503628" cy="1049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057400" y="7697614"/>
                <a:ext cx="5122621" cy="1038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fr-FR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yz</m:t>
                      </m:r>
                      <m:r>
                        <a:rPr lang="fr-FR" sz="4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4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0,3</m:t>
                      </m:r>
                      <m:sSup>
                        <m:sSupPr>
                          <m:ctrlPr>
                            <a:rPr lang="en-US" sz="4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z</m:t>
                          </m:r>
                        </m:e>
                        <m:sup>
                          <m:r>
                            <a:rPr lang="fr-FR" sz="4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697614"/>
                <a:ext cx="5122621" cy="1038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49400" y="8319595"/>
            <a:ext cx="3438567" cy="1877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37596">
            <a:off x="16147225" y="34810"/>
            <a:ext cx="2057727" cy="20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1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407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en-US" sz="6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en-US" sz="6500" b="1" i="0" u="none" strike="noStrike" kern="1200" cap="none" spc="0" normalizeH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DỤNG</a:t>
              </a:r>
              <a:endParaRPr kumimoji="0" lang="vi-VN" sz="6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761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66800" y="8001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571296" cy="9015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nl-NL" sz="4000" b="1" i="0" u="none" strike="noStrike" kern="1200" cap="none" spc="0" normalizeH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tập thêm </a:t>
              </a: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8249411" y="48387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39982">
            <a:off x="15628975" y="672346"/>
            <a:ext cx="1697410" cy="30111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8200" y="6972300"/>
            <a:ext cx="1890517" cy="2818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  <a:blipFill>
                <a:blip r:embed="rId10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71115" y="835185"/>
            <a:ext cx="7771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giá trị của các biểu thức sau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27851" y="6144754"/>
                <a:ext cx="14721749" cy="3494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d>
                      <m:d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lang="en-US" sz="40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thức,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51" y="6144754"/>
                <a:ext cx="14721749" cy="3494546"/>
              </a:xfrm>
              <a:prstGeom prst="rect">
                <a:avLst/>
              </a:prstGeom>
              <a:blipFill>
                <a:blip r:embed="rId11"/>
                <a:stretch>
                  <a:fillRect l="-1449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6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67618" cy="10287000"/>
            <a:chOff x="0" y="0"/>
            <a:chExt cx="57089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61636" y="495300"/>
            <a:ext cx="16497964" cy="9258300"/>
          </a:xfrm>
          <a:custGeom>
            <a:avLst/>
            <a:gdLst/>
            <a:ahLst/>
            <a:cxnLst/>
            <a:rect l="l" t="t" r="r" b="b"/>
            <a:pathLst>
              <a:path w="14384364" h="9258300">
                <a:moveTo>
                  <a:pt x="0" y="0"/>
                </a:moveTo>
                <a:lnTo>
                  <a:pt x="14384365" y="0"/>
                </a:lnTo>
                <a:lnTo>
                  <a:pt x="14384365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57600" y="1569584"/>
            <a:ext cx="13030200" cy="7147832"/>
            <a:chOff x="0" y="0"/>
            <a:chExt cx="2828673" cy="18825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673" cy="1882557"/>
            </a:xfrm>
            <a:custGeom>
              <a:avLst/>
              <a:gdLst/>
              <a:ahLst/>
              <a:cxnLst/>
              <a:rect l="l" t="t" r="r" b="b"/>
              <a:pathLst>
                <a:path w="2828673" h="1882557">
                  <a:moveTo>
                    <a:pt x="36763" y="0"/>
                  </a:moveTo>
                  <a:lnTo>
                    <a:pt x="2791910" y="0"/>
                  </a:lnTo>
                  <a:cubicBezTo>
                    <a:pt x="2812214" y="0"/>
                    <a:pt x="2828673" y="16459"/>
                    <a:pt x="2828673" y="36763"/>
                  </a:cubicBezTo>
                  <a:lnTo>
                    <a:pt x="2828673" y="1845794"/>
                  </a:lnTo>
                  <a:cubicBezTo>
                    <a:pt x="2828673" y="1866097"/>
                    <a:pt x="2812214" y="1882557"/>
                    <a:pt x="2791910" y="1882557"/>
                  </a:cubicBezTo>
                  <a:lnTo>
                    <a:pt x="36763" y="1882557"/>
                  </a:lnTo>
                  <a:cubicBezTo>
                    <a:pt x="16459" y="1882557"/>
                    <a:pt x="0" y="1866097"/>
                    <a:pt x="0" y="1845794"/>
                  </a:cubicBezTo>
                  <a:lnTo>
                    <a:pt x="0" y="36763"/>
                  </a:lnTo>
                  <a:cubicBezTo>
                    <a:pt x="0" y="16459"/>
                    <a:pt x="16459" y="0"/>
                    <a:pt x="36763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766082" y="7801013"/>
            <a:ext cx="3118036" cy="85687"/>
          </a:xfrm>
          <a:custGeom>
            <a:avLst/>
            <a:gdLst/>
            <a:ahLst/>
            <a:cxnLst/>
            <a:rect l="l" t="t" r="r" b="b"/>
            <a:pathLst>
              <a:path w="6921871" h="453068">
                <a:moveTo>
                  <a:pt x="0" y="0"/>
                </a:moveTo>
                <a:lnTo>
                  <a:pt x="6921871" y="0"/>
                </a:lnTo>
                <a:lnTo>
                  <a:pt x="6921871" y="453068"/>
                </a:lnTo>
                <a:lnTo>
                  <a:pt x="0" y="453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2" name="Rectangle 11"/>
          <p:cNvSpPr/>
          <p:nvPr/>
        </p:nvSpPr>
        <p:spPr>
          <a:xfrm>
            <a:off x="5180846" y="2095500"/>
            <a:ext cx="10136108" cy="1609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rgbClr val="0070C0"/>
                </a:solidFill>
                <a:cs typeface="Arial" panose="020B0604020202020204" pitchFamily="34" charset="0"/>
              </a:rPr>
              <a:t>CHƯƠNG I. ĐA THỨC</a:t>
            </a:r>
            <a:endParaRPr lang="en-US" sz="75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3924300"/>
            <a:ext cx="12725400" cy="321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200" b="1" ker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5. PHÉP CHIA ĐA THỨC CHO ĐƠN THỨC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34457">
            <a:off x="14861720" y="7231464"/>
            <a:ext cx="2289746" cy="2374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800" y="438291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400" y="370584"/>
            <a:ext cx="17221200" cy="9497316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66800" y="8001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685" y="1498707"/>
              <a:ext cx="2571296" cy="9015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Oval Callout 63"/>
          <p:cNvSpPr/>
          <p:nvPr/>
        </p:nvSpPr>
        <p:spPr>
          <a:xfrm>
            <a:off x="8249411" y="4838700"/>
            <a:ext cx="1789177" cy="98923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39982">
            <a:off x="15628975" y="672346"/>
            <a:ext cx="1697410" cy="30111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8200" y="6972300"/>
            <a:ext cx="1890517" cy="2818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4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99" y="2171700"/>
                <a:ext cx="13033704" cy="2326021"/>
              </a:xfrm>
              <a:prstGeom prst="rect">
                <a:avLst/>
              </a:prstGeom>
              <a:blipFill>
                <a:blip r:embed="rId10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671115" y="835185"/>
            <a:ext cx="77716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giá trị của các biểu thức sau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10117" y="6057900"/>
                <a:ext cx="16067763" cy="371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:5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 ta có: </a:t>
                </a:r>
                <a:endParaRPr lang="en-US" sz="4000" i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117" y="6057900"/>
                <a:ext cx="16067763" cy="3718390"/>
              </a:xfrm>
              <a:prstGeom prst="rect">
                <a:avLst/>
              </a:prstGeom>
              <a:blipFill>
                <a:blip r:embed="rId11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90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Oval Callout 17"/>
          <p:cNvSpPr/>
          <p:nvPr/>
        </p:nvSpPr>
        <p:spPr>
          <a:xfrm>
            <a:off x="8889966" y="4914900"/>
            <a:ext cx="1789177" cy="99060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3790" y="3429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685" y="1498707"/>
              <a:ext cx="25712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Tìm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tự nhiên n để đa thức A chia hết cho đa thức B trong các trường hợp sau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  <a:blipFill>
                <a:blip r:embed="rId4"/>
                <a:stretch>
                  <a:fillRect l="-1458" r="-1458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683" y="658465"/>
            <a:ext cx="1493668" cy="17501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43790" y="5935319"/>
            <a:ext cx="5912646" cy="2103781"/>
            <a:chOff x="2850354" y="4991100"/>
            <a:chExt cx="5912646" cy="2103781"/>
          </a:xfrm>
        </p:grpSpPr>
        <p:sp>
          <p:nvSpPr>
            <p:cNvPr id="4" name="Rectangle 3"/>
            <p:cNvSpPr/>
            <p:nvPr/>
          </p:nvSpPr>
          <p:spPr>
            <a:xfrm>
              <a:off x="2850354" y="5689707"/>
              <a:ext cx="59126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Có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4244889" y="4991100"/>
                  <a:ext cx="3128357" cy="21037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889" y="4991100"/>
                  <a:ext cx="3128357" cy="21037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47800" y="7639764"/>
                <a:ext cx="16840200" cy="215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chia hết cho B, khi và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+1≥3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≥2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≤3</m:t>
                                </m:r>
                              </m:e>
                            </m:eqAr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=2;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</m:d>
                      </m:e>
                    </m: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639764"/>
                <a:ext cx="16840200" cy="2151936"/>
              </a:xfrm>
              <a:prstGeom prst="rect">
                <a:avLst/>
              </a:prstGeom>
              <a:blipFill>
                <a:blip r:embed="rId7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934271">
            <a:off x="15987666" y="5172028"/>
            <a:ext cx="2074798" cy="15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450425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Oval Callout 17"/>
          <p:cNvSpPr/>
          <p:nvPr/>
        </p:nvSpPr>
        <p:spPr>
          <a:xfrm>
            <a:off x="8889966" y="4914900"/>
            <a:ext cx="1789177" cy="99060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3790" y="342900"/>
            <a:ext cx="4365278" cy="1053993"/>
            <a:chOff x="609600" y="1498707"/>
            <a:chExt cx="2905203" cy="10539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609600" y="1548063"/>
              <a:ext cx="2905203" cy="1004637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685" y="1498707"/>
              <a:ext cx="257129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2: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Tìm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tự nhiên n để đa thức A chia hết cho đa thức B trong các trường hợp sau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0968"/>
                <a:ext cx="14630400" cy="4103944"/>
              </a:xfrm>
              <a:prstGeom prst="rect">
                <a:avLst/>
              </a:prstGeom>
              <a:blipFill>
                <a:blip r:embed="rId4"/>
                <a:stretch>
                  <a:fillRect l="-1458" r="-1458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1683" y="658465"/>
            <a:ext cx="1493668" cy="1750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34271">
            <a:off x="15987666" y="5172028"/>
            <a:ext cx="2074798" cy="15878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43790" y="6903909"/>
                <a:ext cx="16959782" cy="3040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chia hết cho B, khi và chỉ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1≥2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 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≥3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≤4</m:t>
                                </m:r>
                              </m:e>
                            </m:eqAr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0" y="6903909"/>
                <a:ext cx="16959782" cy="3040191"/>
              </a:xfrm>
              <a:prstGeom prst="rect">
                <a:avLst/>
              </a:prstGeom>
              <a:blipFill>
                <a:blip r:embed="rId7"/>
                <a:stretch>
                  <a:fillRect l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443790" y="5769774"/>
            <a:ext cx="6440138" cy="2116926"/>
            <a:chOff x="1443790" y="5676900"/>
            <a:chExt cx="6440138" cy="2116926"/>
          </a:xfrm>
        </p:grpSpPr>
        <p:sp>
          <p:nvSpPr>
            <p:cNvPr id="8" name="Rectangle 7"/>
            <p:cNvSpPr/>
            <p:nvPr/>
          </p:nvSpPr>
          <p:spPr>
            <a:xfrm>
              <a:off x="1443790" y="6370129"/>
              <a:ext cx="143981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2819400" y="5676900"/>
                  <a:ext cx="5064528" cy="21169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</m:sSup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676900"/>
                  <a:ext cx="5064528" cy="21169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508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7433" y="8091666"/>
            <a:ext cx="3438567" cy="1877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30723" y="1485900"/>
            <a:ext cx="4730531" cy="1219200"/>
            <a:chOff x="512254" y="1453135"/>
            <a:chExt cx="3148288" cy="12192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512254" y="1453135"/>
              <a:ext cx="3148288" cy="1219200"/>
            </a:xfrm>
            <a:prstGeom prst="roundRect">
              <a:avLst/>
            </a:prstGeom>
            <a:solidFill>
              <a:srgbClr val="A2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8685" y="1498707"/>
              <a:ext cx="2691848" cy="9420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tập thêm 3: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580378" y="3238500"/>
                <a:ext cx="15031222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giá trị nguyên của n để hai biểu thức A và B đồng thời chia hết cho biểu thức C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2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4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</m:t>
                    </m:r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78" y="3238500"/>
                <a:ext cx="15031222" cy="4278094"/>
              </a:xfrm>
              <a:prstGeom prst="rect">
                <a:avLst/>
              </a:prstGeom>
              <a:blipFill>
                <a:blip r:embed="rId8"/>
                <a:stretch>
                  <a:fillRect l="-1541" r="-1582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51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5416" y="579050"/>
            <a:ext cx="16830584" cy="913645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020" y="8420100"/>
            <a:ext cx="2836980" cy="154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90600" y="2341106"/>
                <a:ext cx="17297400" cy="524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eqAr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</m:e>
                          <m:e/>
                          <m:e/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18</m:t>
                                    </m:r>
                                    <m: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6≥4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≥2          </m:t>
                            </m:r>
                          </m:e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18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≥5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≥1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≤11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    </m:t>
                            </m:r>
                          </m:e>
                          <m:e/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11≥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41106"/>
                <a:ext cx="17297400" cy="5240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16119" y="1167563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6200" y="2445716"/>
            <a:ext cx="59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 bài, ta có</a:t>
            </a:r>
            <a:r>
              <a: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293793" y="7686510"/>
                <a:ext cx="599157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5;6;7;8;9;10;11</m:t>
                        </m:r>
                      </m:e>
                    </m:d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793" y="7686510"/>
                <a:ext cx="5991577" cy="1015663"/>
              </a:xfrm>
              <a:prstGeom prst="rect">
                <a:avLst/>
              </a:prstGeom>
              <a:blipFill>
                <a:blip r:embed="rId9"/>
                <a:stretch>
                  <a:fillRect l="-3561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4572000" y="5219700"/>
            <a:ext cx="533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163800" y="5524500"/>
            <a:ext cx="67618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20401">
            <a:off x="15506933" y="707915"/>
            <a:ext cx="1949051" cy="1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9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5416" y="579050"/>
            <a:ext cx="16830584" cy="9136450"/>
          </a:xfrm>
          <a:custGeom>
            <a:avLst/>
            <a:gdLst/>
            <a:ahLst/>
            <a:cxnLst/>
            <a:rect l="l" t="t" r="r" b="b"/>
            <a:pathLst>
              <a:path w="3919932" h="2274980">
                <a:moveTo>
                  <a:pt x="26529" y="0"/>
                </a:moveTo>
                <a:lnTo>
                  <a:pt x="3893404" y="0"/>
                </a:lnTo>
                <a:cubicBezTo>
                  <a:pt x="3908055" y="0"/>
                  <a:pt x="3919932" y="11877"/>
                  <a:pt x="3919932" y="26529"/>
                </a:cubicBezTo>
                <a:lnTo>
                  <a:pt x="3919932" y="2248451"/>
                </a:lnTo>
                <a:cubicBezTo>
                  <a:pt x="3919932" y="2263103"/>
                  <a:pt x="3908055" y="2274980"/>
                  <a:pt x="3893404" y="2274980"/>
                </a:cubicBezTo>
                <a:lnTo>
                  <a:pt x="26529" y="2274980"/>
                </a:lnTo>
                <a:cubicBezTo>
                  <a:pt x="19493" y="2274980"/>
                  <a:pt x="12745" y="2272185"/>
                  <a:pt x="7770" y="2267210"/>
                </a:cubicBezTo>
                <a:cubicBezTo>
                  <a:pt x="2795" y="2262235"/>
                  <a:pt x="0" y="2255487"/>
                  <a:pt x="0" y="2248451"/>
                </a:cubicBezTo>
                <a:lnTo>
                  <a:pt x="0" y="26529"/>
                </a:lnTo>
                <a:cubicBezTo>
                  <a:pt x="0" y="11877"/>
                  <a:pt x="11877" y="0"/>
                  <a:pt x="26529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9020" y="8420100"/>
            <a:ext cx="2836980" cy="1548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86813">
            <a:off x="296386" y="152470"/>
            <a:ext cx="2057727" cy="2002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398685" y="2476500"/>
                <a:ext cx="11506200" cy="4792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⁝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eqAr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z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/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num>
                              <m:den>
                                <m: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  <m:e/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0≤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≤5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685" y="2476500"/>
                <a:ext cx="11506200" cy="4792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16119" y="1167563"/>
            <a:ext cx="1789177" cy="989230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7343" y="2628900"/>
            <a:ext cx="59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Theo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 bài, ta có: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163800" y="5524500"/>
            <a:ext cx="676184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910357" y="7830206"/>
                <a:ext cx="49202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0;1;2;3;4;5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57" y="7830206"/>
                <a:ext cx="4920258" cy="707886"/>
              </a:xfrm>
              <a:prstGeom prst="rect">
                <a:avLst/>
              </a:prstGeom>
              <a:blipFill>
                <a:blip r:embed="rId9"/>
                <a:stretch>
                  <a:fillRect l="-4461" t="-1709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999293" y="5372100"/>
            <a:ext cx="535107" cy="710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684535" y="5372100"/>
            <a:ext cx="45047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20401">
            <a:off x="15506933" y="707915"/>
            <a:ext cx="1949051" cy="18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5"/>
          <p:cNvPicPr preferRelativeResize="0"/>
          <p:nvPr/>
        </p:nvPicPr>
        <p:blipFill rotWithShape="1">
          <a:blip r:embed="rId3">
            <a:alphaModFix amt="75000"/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838200" y="-4982105"/>
            <a:ext cx="19960258" cy="199602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4005929" y="638097"/>
            <a:ext cx="10272000" cy="3873989"/>
            <a:chOff x="4129800" y="287531"/>
            <a:chExt cx="10272000" cy="3873989"/>
          </a:xfrm>
        </p:grpSpPr>
        <p:grpSp>
          <p:nvGrpSpPr>
            <p:cNvPr id="13" name="Group 2"/>
            <p:cNvGrpSpPr/>
            <p:nvPr/>
          </p:nvGrpSpPr>
          <p:grpSpPr>
            <a:xfrm>
              <a:off x="4924472" y="287531"/>
              <a:ext cx="8610597" cy="3873989"/>
              <a:chOff x="-298267" y="-28575"/>
              <a:chExt cx="3248785" cy="841375"/>
            </a:xfrm>
          </p:grpSpPr>
          <p:sp>
            <p:nvSpPr>
              <p:cNvPr id="15" name="Freeform 3"/>
              <p:cNvSpPr/>
              <p:nvPr/>
            </p:nvSpPr>
            <p:spPr>
              <a:xfrm>
                <a:off x="-298267" y="29859"/>
                <a:ext cx="3248785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9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4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5800" b="1" kern="0">
                  <a:solidFill>
                    <a:srgbClr val="FFFF00"/>
                  </a:solidFill>
                  <a:latin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0" name="Google Shape;1097;p63"/>
          <p:cNvGrpSpPr/>
          <p:nvPr/>
        </p:nvGrpSpPr>
        <p:grpSpPr>
          <a:xfrm>
            <a:off x="990600" y="3226472"/>
            <a:ext cx="4447408" cy="3593428"/>
            <a:chOff x="1026411" y="2702556"/>
            <a:chExt cx="4447408" cy="4872478"/>
          </a:xfrm>
        </p:grpSpPr>
        <p:sp>
          <p:nvSpPr>
            <p:cNvPr id="21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oogle Shape;1099;p63"/>
            <p:cNvSpPr txBox="1"/>
            <p:nvPr/>
          </p:nvSpPr>
          <p:spPr>
            <a:xfrm>
              <a:off x="1155341" y="2702556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00;p63"/>
            <p:cNvSpPr txBox="1"/>
            <p:nvPr/>
          </p:nvSpPr>
          <p:spPr>
            <a:xfrm>
              <a:off x="1269877" y="4534740"/>
              <a:ext cx="403093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Ôn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học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101;p63"/>
          <p:cNvGrpSpPr/>
          <p:nvPr/>
        </p:nvGrpSpPr>
        <p:grpSpPr>
          <a:xfrm>
            <a:off x="6477000" y="3094944"/>
            <a:ext cx="4797758" cy="3749976"/>
            <a:chOff x="6899689" y="2445687"/>
            <a:chExt cx="4797758" cy="4221814"/>
          </a:xfrm>
        </p:grpSpPr>
        <p:sp>
          <p:nvSpPr>
            <p:cNvPr id="25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Google Shape;1103;p63"/>
            <p:cNvSpPr txBox="1"/>
            <p:nvPr/>
          </p:nvSpPr>
          <p:spPr>
            <a:xfrm>
              <a:off x="7251430" y="2445687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04;p63"/>
            <p:cNvSpPr txBox="1"/>
            <p:nvPr/>
          </p:nvSpPr>
          <p:spPr>
            <a:xfrm>
              <a:off x="7014544" y="4118908"/>
              <a:ext cx="4632565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Hoàn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SBT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105;p63"/>
          <p:cNvGrpSpPr/>
          <p:nvPr/>
        </p:nvGrpSpPr>
        <p:grpSpPr>
          <a:xfrm>
            <a:off x="12227487" y="3181208"/>
            <a:ext cx="4962749" cy="3633633"/>
            <a:chOff x="12263298" y="2658674"/>
            <a:chExt cx="4962749" cy="4916359"/>
          </a:xfrm>
        </p:grpSpPr>
        <p:sp>
          <p:nvSpPr>
            <p:cNvPr id="29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Google Shape;1107;p63"/>
            <p:cNvSpPr txBox="1"/>
            <p:nvPr/>
          </p:nvSpPr>
          <p:spPr>
            <a:xfrm>
              <a:off x="12680787" y="2658674"/>
              <a:ext cx="4122867" cy="1910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75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373E56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373E5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08;p63"/>
            <p:cNvSpPr txBox="1"/>
            <p:nvPr/>
          </p:nvSpPr>
          <p:spPr>
            <a:xfrm>
              <a:off x="12268200" y="4528650"/>
              <a:ext cx="4957847" cy="233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trước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sau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“Luyện tập </a:t>
              </a:r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chung</a:t>
              </a:r>
              <a:r>
                <a:rPr lang="en-US" sz="4000" b="1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”.</a:t>
              </a:r>
              <a:endParaRPr kumimoji="0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393" y="8165164"/>
            <a:ext cx="3433011" cy="1868809"/>
          </a:xfrm>
          <a:prstGeom prst="rect">
            <a:avLst/>
          </a:prstGeom>
        </p:spPr>
      </p:pic>
      <p:pic>
        <p:nvPicPr>
          <p:cNvPr id="32" name="Google Shape;921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90780">
            <a:off x="13449035" y="-170213"/>
            <a:ext cx="6484102" cy="140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07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375807" y="824593"/>
            <a:ext cx="14883493" cy="8637814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29000" y="2045881"/>
            <a:ext cx="126873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75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CẢM ƠN CÁC EM </a:t>
            </a:r>
          </a:p>
          <a:p>
            <a:pPr lvl="0" algn="ctr">
              <a:lnSpc>
                <a:spcPct val="150000"/>
              </a:lnSpc>
              <a:buClr>
                <a:srgbClr val="04596F"/>
              </a:buClr>
              <a:buSzPts val="5200"/>
              <a:defRPr/>
            </a:pPr>
            <a:r>
              <a:rPr lang="vi-VN" sz="7500" b="1" kern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cs typeface="Arial" panose="020B0604020202020204" pitchFamily="34" charset="0"/>
                <a:sym typeface="Kavoon"/>
              </a:rPr>
              <a:t>ĐÃ LẮNG NGHE BÀI HỌC!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050" y="6464493"/>
            <a:ext cx="5791200" cy="3569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4429992" y="888511"/>
            <a:ext cx="10272000" cy="3873989"/>
            <a:chOff x="4129800" y="287531"/>
            <a:chExt cx="10272000" cy="3873989"/>
          </a:xfrm>
        </p:grpSpPr>
        <p:grpSp>
          <p:nvGrpSpPr>
            <p:cNvPr id="27" name="Group 2"/>
            <p:cNvGrpSpPr/>
            <p:nvPr/>
          </p:nvGrpSpPr>
          <p:grpSpPr>
            <a:xfrm>
              <a:off x="5289364" y="287531"/>
              <a:ext cx="7772401" cy="3873989"/>
              <a:chOff x="-160593" y="-28575"/>
              <a:chExt cx="2932533" cy="841375"/>
            </a:xfrm>
          </p:grpSpPr>
          <p:sp>
            <p:nvSpPr>
              <p:cNvPr id="29" name="Freeform 3"/>
              <p:cNvSpPr/>
              <p:nvPr/>
            </p:nvSpPr>
            <p:spPr>
              <a:xfrm>
                <a:off x="-160593" y="29859"/>
                <a:ext cx="29325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30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28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en-US" sz="5800" b="1" kern="0" dirty="0">
                  <a:solidFill>
                    <a:srgbClr val="FFFF00"/>
                  </a:solidFill>
                  <a:latin typeface="Arial" panose="020B0604020202020204" pitchFamily="34" charset="0"/>
                </a:rPr>
                <a:t>NỘI DUNG BÀI HỌC</a:t>
              </a:r>
              <a:endParaRPr lang="vi-VN" sz="5800" b="1" kern="0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6256" y="3805546"/>
            <a:ext cx="1236936" cy="1155973"/>
            <a:chOff x="2315060" y="3149849"/>
            <a:chExt cx="1236936" cy="1155973"/>
          </a:xfrm>
        </p:grpSpPr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3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914606" y="3771900"/>
            <a:ext cx="95539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đơn thức cho </a:t>
            </a: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đơn </a:t>
            </a:r>
            <a:r>
              <a:rPr lang="vi-VN" sz="4500" b="1" smtClean="0"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390606" y="6533273"/>
            <a:ext cx="1236936" cy="1155973"/>
            <a:chOff x="2315060" y="3149849"/>
            <a:chExt cx="1236936" cy="1155973"/>
          </a:xfrm>
        </p:grpSpPr>
        <p:pic>
          <p:nvPicPr>
            <p:cNvPr id="36" name="Picture 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15060" y="3149849"/>
              <a:ext cx="1236936" cy="1155973"/>
            </a:xfrm>
            <a:prstGeom prst="rect">
              <a:avLst/>
            </a:prstGeom>
          </p:spPr>
        </p:pic>
        <p:sp>
          <p:nvSpPr>
            <p:cNvPr id="37" name="TextBox 15"/>
            <p:cNvSpPr txBox="1"/>
            <p:nvPr/>
          </p:nvSpPr>
          <p:spPr>
            <a:xfrm>
              <a:off x="2411833" y="3543300"/>
              <a:ext cx="1043391" cy="569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914606" y="65151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Chia đa thức cho đơn thức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5200" y="5905500"/>
            <a:ext cx="2877561" cy="41151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9936">
            <a:off x="1824238" y="620884"/>
            <a:ext cx="1985761" cy="21875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1600">
            <a:off x="1915024" y="8956186"/>
            <a:ext cx="1909541" cy="14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7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78275" y="1612788"/>
            <a:ext cx="15676325" cy="1905000"/>
            <a:chOff x="2743200" y="3162300"/>
            <a:chExt cx="12481624" cy="1905000"/>
          </a:xfrm>
        </p:grpSpPr>
        <p:sp>
          <p:nvSpPr>
            <p:cNvPr id="12" name="Freeform 4"/>
            <p:cNvSpPr/>
            <p:nvPr/>
          </p:nvSpPr>
          <p:spPr>
            <a:xfrm>
              <a:off x="2977574" y="3162300"/>
              <a:ext cx="11943896" cy="1905000"/>
            </a:xfrm>
            <a:custGeom>
              <a:avLst/>
              <a:gdLst/>
              <a:ahLst/>
              <a:cxnLst/>
              <a:rect l="l" t="t" r="r" b="b"/>
              <a:pathLst>
                <a:path w="8541811" h="5591003">
                  <a:moveTo>
                    <a:pt x="0" y="0"/>
                  </a:moveTo>
                  <a:lnTo>
                    <a:pt x="8541811" y="0"/>
                  </a:lnTo>
                  <a:lnTo>
                    <a:pt x="8541811" y="5591003"/>
                  </a:lnTo>
                  <a:lnTo>
                    <a:pt x="0" y="5591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Rectangle 10"/>
            <p:cNvSpPr/>
            <p:nvPr/>
          </p:nvSpPr>
          <p:spPr>
            <a:xfrm>
              <a:off x="2743200" y="3295058"/>
              <a:ext cx="12481624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tabLst>
                  <a:tab pos="360045" algn="l"/>
                  <a:tab pos="720090" algn="l"/>
                </a:tabLst>
              </a:pPr>
              <a:r>
                <a:rPr lang="en-US" sz="6500" b="1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CHIA ĐƠN THỨC CHO ĐƠN THỨC</a:t>
              </a:r>
              <a:endParaRPr lang="vi-VN" sz="6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0999" y="5981700"/>
            <a:ext cx="6904242" cy="3758424"/>
          </a:xfrm>
          <a:prstGeom prst="rect">
            <a:avLst/>
          </a:prstGeom>
        </p:spPr>
      </p:pic>
      <p:grpSp>
        <p:nvGrpSpPr>
          <p:cNvPr id="15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17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8839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2116556" y="844661"/>
            <a:ext cx="4785560" cy="754053"/>
            <a:chOff x="1735556" y="555458"/>
            <a:chExt cx="4785560" cy="754053"/>
          </a:xfrm>
        </p:grpSpPr>
        <p:sp>
          <p:nvSpPr>
            <p:cNvPr id="25" name="TextBox 24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1: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2116556" y="1905305"/>
            <a:ext cx="15452558" cy="613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nhớ lại cách chia đơn thức cho đơn thức trong trường hợp chúng có cùng một biến và hoàn thành các yêu cầu sau: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Thực hiện phép chia 6x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: 3x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Với a, b ∈ ℝ và b ≠ 0; m, n ∈ ℕ, hãy cho biết: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Khi nào thì ax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chia hết cho bx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• Nhắc lại cách thực hiện phép chia ax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cho bx</a:t>
            </a:r>
            <a:r>
              <a:rPr kumimoji="0" lang="vi-VN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6612394"/>
            <a:ext cx="3453479" cy="3250901"/>
          </a:xfrm>
          <a:prstGeom prst="rect">
            <a:avLst/>
          </a:prstGeom>
        </p:spPr>
      </p:pic>
      <p:sp>
        <p:nvSpPr>
          <p:cNvPr id="10" name="Freeform 11"/>
          <p:cNvSpPr/>
          <p:nvPr/>
        </p:nvSpPr>
        <p:spPr>
          <a:xfrm>
            <a:off x="5257800" y="9325013"/>
            <a:ext cx="3118036" cy="85687"/>
          </a:xfrm>
          <a:custGeom>
            <a:avLst/>
            <a:gdLst/>
            <a:ahLst/>
            <a:cxnLst/>
            <a:rect l="l" t="t" r="r" b="b"/>
            <a:pathLst>
              <a:path w="6921871" h="453068">
                <a:moveTo>
                  <a:pt x="0" y="0"/>
                </a:moveTo>
                <a:lnTo>
                  <a:pt x="6921871" y="0"/>
                </a:lnTo>
                <a:lnTo>
                  <a:pt x="6921871" y="453068"/>
                </a:lnTo>
                <a:lnTo>
                  <a:pt x="0" y="45306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4371" y="344038"/>
            <a:ext cx="1781475" cy="17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0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5183647" y="4940158"/>
            <a:ext cx="12153557" cy="795506"/>
          </a:xfrm>
          <a:custGeom>
            <a:avLst/>
            <a:gdLst/>
            <a:ahLst/>
            <a:cxnLst/>
            <a:rect l="l" t="t" r="r" b="b"/>
            <a:pathLst>
              <a:path w="12153557" h="795506">
                <a:moveTo>
                  <a:pt x="0" y="0"/>
                </a:moveTo>
                <a:lnTo>
                  <a:pt x="12153557" y="0"/>
                </a:lnTo>
                <a:lnTo>
                  <a:pt x="12153557" y="795505"/>
                </a:lnTo>
                <a:lnTo>
                  <a:pt x="0" y="795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600" y="6475118"/>
            <a:ext cx="3453479" cy="3250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4371" y="344038"/>
            <a:ext cx="1781475" cy="17412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05200" y="3086100"/>
                <a:ext cx="9144000" cy="641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 chia: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Lấy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Lấy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fontAlgn="base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Nhân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i="1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86100"/>
                <a:ext cx="9144000" cy="6415924"/>
              </a:xfrm>
              <a:prstGeom prst="rect">
                <a:avLst/>
              </a:prstGeom>
              <a:blipFill>
                <a:blip r:embed="rId6"/>
                <a:stretch>
                  <a:fillRect l="-2333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067800" y="1844814"/>
            <a:ext cx="191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000" b="1" i="1" u="sng">
              <a:solidFill>
                <a:srgbClr val="1F497D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16556" y="844661"/>
            <a:ext cx="4785560" cy="754053"/>
            <a:chOff x="1735556" y="555458"/>
            <a:chExt cx="4785560" cy="754053"/>
          </a:xfrm>
        </p:grpSpPr>
        <p:sp>
          <p:nvSpPr>
            <p:cNvPr id="13" name="TextBox 12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1: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1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/>
          <p:cNvGrpSpPr/>
          <p:nvPr/>
        </p:nvGrpSpPr>
        <p:grpSpPr>
          <a:xfrm>
            <a:off x="678093" y="0"/>
            <a:ext cx="845907" cy="10287000"/>
            <a:chOff x="0" y="0"/>
            <a:chExt cx="570895" cy="2709333"/>
          </a:xfrm>
        </p:grpSpPr>
        <p:sp>
          <p:nvSpPr>
            <p:cNvPr id="25" name="Freeform 3"/>
            <p:cNvSpPr/>
            <p:nvPr/>
          </p:nvSpPr>
          <p:spPr>
            <a:xfrm>
              <a:off x="0" y="0"/>
              <a:ext cx="570895" cy="2709333"/>
            </a:xfrm>
            <a:custGeom>
              <a:avLst/>
              <a:gdLst/>
              <a:ahLst/>
              <a:cxnLst/>
              <a:rect l="l" t="t" r="r" b="b"/>
              <a:pathLst>
                <a:path w="570895" h="2709333">
                  <a:moveTo>
                    <a:pt x="0" y="0"/>
                  </a:moveTo>
                  <a:lnTo>
                    <a:pt x="570895" y="0"/>
                  </a:lnTo>
                  <a:lnTo>
                    <a:pt x="57089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6C92"/>
            </a:solidFill>
          </p:spPr>
        </p:sp>
        <p:sp>
          <p:nvSpPr>
            <p:cNvPr id="26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16556" y="419100"/>
            <a:ext cx="4785560" cy="754053"/>
            <a:chOff x="1735556" y="555458"/>
            <a:chExt cx="4785560" cy="754053"/>
          </a:xfrm>
        </p:grpSpPr>
        <p:sp>
          <p:nvSpPr>
            <p:cNvPr id="28" name="TextBox 27"/>
            <p:cNvSpPr txBox="1"/>
            <p:nvPr/>
          </p:nvSpPr>
          <p:spPr>
            <a:xfrm>
              <a:off x="2939716" y="555458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 </a:t>
              </a:r>
              <a:r>
                <a:rPr kumimoji="0" lang="nl-NL" sz="4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2: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5556" y="571501"/>
              <a:ext cx="1145200" cy="61664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2124577" y="1203232"/>
                <a:ext cx="154525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Với mỗi trường hợp sau, hãy đoán xem đơn thức A có chia hết cho đơn thức B không; nếu chia hết, hãy tìm thương của phép chia A cho B và giải thích cách làm: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</a:rPr>
                  <a:t>	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a</a:t>
                </a:r>
                <a:r>
                  <a:rPr lang="vi-VN" sz="4000">
                    <a:solidFill>
                      <a:srgbClr val="0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6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3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</a:rPr>
                  <a:t>				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vi-VN" sz="40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0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577" y="1203232"/>
                <a:ext cx="15452558" cy="3785652"/>
              </a:xfrm>
              <a:prstGeom prst="rect">
                <a:avLst/>
              </a:prstGeom>
              <a:blipFill>
                <a:blip r:embed="rId3"/>
                <a:stretch>
                  <a:fillRect l="-1421" r="-1421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4400" y="8420100"/>
            <a:ext cx="1801571" cy="15875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438517" y="92168"/>
            <a:ext cx="1153760" cy="124133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891937" y="5295900"/>
            <a:ext cx="191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i="1" u="sng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endParaRPr lang="en-US" sz="4000" b="1" i="1" u="sng">
              <a:solidFill>
                <a:srgbClr val="1F497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2992483" y="6003072"/>
                <a:ext cx="13542917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A chia hết cho B</a:t>
                </a: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:3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6:3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A không chia hết cho B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base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 i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83" y="6003072"/>
                <a:ext cx="13542917" cy="4093428"/>
              </a:xfrm>
              <a:prstGeom prst="rect">
                <a:avLst/>
              </a:prstGeom>
              <a:blipFill>
                <a:blip r:embed="rId6"/>
                <a:stretch>
                  <a:fillRect l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38" y="7810500"/>
            <a:ext cx="1377815" cy="2359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63043" y="-738868"/>
            <a:ext cx="10149475" cy="8747002"/>
          </a:xfrm>
          <a:custGeom>
            <a:avLst/>
            <a:gdLst/>
            <a:ahLst/>
            <a:cxnLst/>
            <a:rect l="l" t="t" r="r" b="b"/>
            <a:pathLst>
              <a:path w="10149475" h="8747002">
                <a:moveTo>
                  <a:pt x="0" y="0"/>
                </a:moveTo>
                <a:lnTo>
                  <a:pt x="10149475" y="0"/>
                </a:lnTo>
                <a:lnTo>
                  <a:pt x="10149475" y="8747002"/>
                </a:lnTo>
                <a:lnTo>
                  <a:pt x="0" y="874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7939" y="7589232"/>
            <a:ext cx="20163437" cy="1319789"/>
          </a:xfrm>
          <a:custGeom>
            <a:avLst/>
            <a:gdLst/>
            <a:ahLst/>
            <a:cxnLst/>
            <a:rect l="l" t="t" r="r" b="b"/>
            <a:pathLst>
              <a:path w="20163437" h="1319789">
                <a:moveTo>
                  <a:pt x="0" y="0"/>
                </a:moveTo>
                <a:lnTo>
                  <a:pt x="20163437" y="0"/>
                </a:lnTo>
                <a:lnTo>
                  <a:pt x="20163437" y="1319789"/>
                </a:lnTo>
                <a:lnTo>
                  <a:pt x="0" y="131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95416" y="579050"/>
            <a:ext cx="16830584" cy="9136450"/>
            <a:chOff x="0" y="0"/>
            <a:chExt cx="3919932" cy="2274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19932" cy="2274980"/>
            </a:xfrm>
            <a:custGeom>
              <a:avLst/>
              <a:gdLst/>
              <a:ahLst/>
              <a:cxnLst/>
              <a:rect l="l" t="t" r="r" b="b"/>
              <a:pathLst>
                <a:path w="3919932" h="2274980">
                  <a:moveTo>
                    <a:pt x="26529" y="0"/>
                  </a:moveTo>
                  <a:lnTo>
                    <a:pt x="3893404" y="0"/>
                  </a:lnTo>
                  <a:cubicBezTo>
                    <a:pt x="3908055" y="0"/>
                    <a:pt x="3919932" y="11877"/>
                    <a:pt x="3919932" y="26529"/>
                  </a:cubicBezTo>
                  <a:lnTo>
                    <a:pt x="3919932" y="2248451"/>
                  </a:lnTo>
                  <a:cubicBezTo>
                    <a:pt x="3919932" y="2263103"/>
                    <a:pt x="3908055" y="2274980"/>
                    <a:pt x="3893404" y="2274980"/>
                  </a:cubicBezTo>
                  <a:lnTo>
                    <a:pt x="26529" y="2274980"/>
                  </a:lnTo>
                  <a:cubicBezTo>
                    <a:pt x="19493" y="2274980"/>
                    <a:pt x="12745" y="2272185"/>
                    <a:pt x="7770" y="2267210"/>
                  </a:cubicBezTo>
                  <a:cubicBezTo>
                    <a:pt x="2795" y="2262235"/>
                    <a:pt x="0" y="2255487"/>
                    <a:pt x="0" y="2248451"/>
                  </a:cubicBezTo>
                  <a:lnTo>
                    <a:pt x="0" y="26529"/>
                  </a:lnTo>
                  <a:cubicBezTo>
                    <a:pt x="0" y="11877"/>
                    <a:pt x="11877" y="0"/>
                    <a:pt x="26529" y="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72593" y="110481"/>
            <a:ext cx="7476230" cy="3314701"/>
            <a:chOff x="5013372" y="800100"/>
            <a:chExt cx="7476230" cy="3314701"/>
          </a:xfrm>
        </p:grpSpPr>
        <p:grpSp>
          <p:nvGrpSpPr>
            <p:cNvPr id="42" name="Group 5"/>
            <p:cNvGrpSpPr/>
            <p:nvPr/>
          </p:nvGrpSpPr>
          <p:grpSpPr>
            <a:xfrm>
              <a:off x="5013372" y="884039"/>
              <a:ext cx="6950028" cy="3230762"/>
              <a:chOff x="0" y="-38100"/>
              <a:chExt cx="1830460" cy="850900"/>
            </a:xfrm>
          </p:grpSpPr>
          <p:sp>
            <p:nvSpPr>
              <p:cNvPr id="43" name="Freeform 6"/>
              <p:cNvSpPr/>
              <p:nvPr/>
            </p:nvSpPr>
            <p:spPr>
              <a:xfrm>
                <a:off x="289795" y="0"/>
                <a:ext cx="1540665" cy="376692"/>
              </a:xfrm>
              <a:custGeom>
                <a:avLst/>
                <a:gdLst/>
                <a:ahLst/>
                <a:cxnLst/>
                <a:rect l="l" t="t" r="r" b="b"/>
                <a:pathLst>
                  <a:path w="2175804" h="376692">
                    <a:moveTo>
                      <a:pt x="47794" y="0"/>
                    </a:moveTo>
                    <a:lnTo>
                      <a:pt x="2128010" y="0"/>
                    </a:lnTo>
                    <a:cubicBezTo>
                      <a:pt x="2140686" y="0"/>
                      <a:pt x="2152842" y="5035"/>
                      <a:pt x="2161805" y="13999"/>
                    </a:cubicBezTo>
                    <a:cubicBezTo>
                      <a:pt x="2170768" y="22962"/>
                      <a:pt x="2175804" y="35118"/>
                      <a:pt x="2175804" y="47794"/>
                    </a:cubicBezTo>
                    <a:lnTo>
                      <a:pt x="2175804" y="328898"/>
                    </a:lnTo>
                    <a:cubicBezTo>
                      <a:pt x="2175804" y="341574"/>
                      <a:pt x="2170768" y="353730"/>
                      <a:pt x="2161805" y="362694"/>
                    </a:cubicBezTo>
                    <a:cubicBezTo>
                      <a:pt x="2152842" y="371657"/>
                      <a:pt x="2140686" y="376692"/>
                      <a:pt x="2128010" y="376692"/>
                    </a:cubicBezTo>
                    <a:lnTo>
                      <a:pt x="47794" y="376692"/>
                    </a:lnTo>
                    <a:cubicBezTo>
                      <a:pt x="35118" y="376692"/>
                      <a:pt x="22962" y="371657"/>
                      <a:pt x="13999" y="362694"/>
                    </a:cubicBezTo>
                    <a:cubicBezTo>
                      <a:pt x="5035" y="353730"/>
                      <a:pt x="0" y="341574"/>
                      <a:pt x="0" y="328898"/>
                    </a:cubicBezTo>
                    <a:lnTo>
                      <a:pt x="0" y="47794"/>
                    </a:lnTo>
                    <a:cubicBezTo>
                      <a:pt x="0" y="35118"/>
                      <a:pt x="5035" y="22962"/>
                      <a:pt x="13999" y="13999"/>
                    </a:cubicBezTo>
                    <a:cubicBezTo>
                      <a:pt x="22962" y="5035"/>
                      <a:pt x="35118" y="0"/>
                      <a:pt x="47794" y="0"/>
                    </a:cubicBezTo>
                    <a:close/>
                  </a:path>
                </a:pathLst>
              </a:custGeom>
              <a:solidFill>
                <a:srgbClr val="AD5545"/>
              </a:solidFill>
            </p:spPr>
          </p:sp>
          <p:sp>
            <p:nvSpPr>
              <p:cNvPr id="44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12"/>
            <p:cNvSpPr txBox="1"/>
            <p:nvPr/>
          </p:nvSpPr>
          <p:spPr>
            <a:xfrm>
              <a:off x="5638800" y="800100"/>
              <a:ext cx="6850802" cy="141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88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95400" y="1975664"/>
            <a:ext cx="155448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a) Đơn thức A chia hết cho đơn thức B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≠</a:t>
            </a:r>
            <a:r>
              <a:rPr lang="en-US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khi mỗi biến của B đều là biến của A với số mũ không lớn hơn số mũ của nó trong A.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b) Muốn chia đơn thức A cho đơn thức B (trường hợp chia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en-US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 làm như sau: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hệ số của đơn thức A cho hệ số của đơn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B;</a:t>
            </a:r>
            <a:endParaRPr lang="en-US" sz="41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lũy thừa của từng biến trong A cho lũy thừa của cùng biến đó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B;</a:t>
            </a:r>
            <a:endParaRPr lang="en-US" sz="4100" smtClean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defRPr/>
            </a:pPr>
            <a:r>
              <a:rPr lang="vi-VN" sz="410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Nhân </a:t>
            </a:r>
            <a:r>
              <a:rPr lang="vi-VN" sz="41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 kết quả tìm được với nhau.</a:t>
            </a:r>
            <a:endParaRPr lang="vi-VN" sz="41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8657" y="8244470"/>
            <a:ext cx="1694802" cy="132910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07908" y="426038"/>
            <a:ext cx="2161253" cy="497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1185</Words>
  <PresentationFormat>Custom</PresentationFormat>
  <Paragraphs>213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Cambria Math</vt:lpstr>
      <vt:lpstr>Wingdings</vt:lpstr>
      <vt:lpstr>Calibri</vt:lpstr>
      <vt:lpstr>Times New Roman</vt:lpstr>
      <vt:lpstr>Kavoon</vt:lpstr>
      <vt:lpstr>Open Sans</vt:lpstr>
      <vt:lpstr>Dotum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2023-07-06T04:40:01Z</dcterms:modified>
  <dc:identifier>DAFnqfSk2mY</dc:identifier>
</cp:coreProperties>
</file>